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66" r:id="rId4"/>
    <p:sldId id="303" r:id="rId5"/>
    <p:sldId id="269" r:id="rId6"/>
    <p:sldId id="305" r:id="rId7"/>
    <p:sldId id="287" r:id="rId8"/>
    <p:sldId id="272" r:id="rId9"/>
    <p:sldId id="288" r:id="rId10"/>
    <p:sldId id="273" r:id="rId11"/>
    <p:sldId id="289" r:id="rId12"/>
    <p:sldId id="291" r:id="rId13"/>
    <p:sldId id="309" r:id="rId14"/>
    <p:sldId id="295" r:id="rId15"/>
    <p:sldId id="274" r:id="rId16"/>
    <p:sldId id="308" r:id="rId17"/>
    <p:sldId id="311" r:id="rId18"/>
    <p:sldId id="307" r:id="rId19"/>
    <p:sldId id="299" r:id="rId20"/>
    <p:sldId id="290" r:id="rId21"/>
    <p:sldId id="279" r:id="rId22"/>
    <p:sldId id="281" r:id="rId23"/>
    <p:sldId id="300" r:id="rId24"/>
    <p:sldId id="282" r:id="rId25"/>
    <p:sldId id="283" r:id="rId26"/>
    <p:sldId id="285" r:id="rId27"/>
    <p:sldId id="312" r:id="rId2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385" autoAdjust="0"/>
  </p:normalViewPr>
  <p:slideViewPr>
    <p:cSldViewPr snapToGrid="0">
      <p:cViewPr>
        <p:scale>
          <a:sx n="66" d="100"/>
          <a:sy n="66" d="100"/>
        </p:scale>
        <p:origin x="1253"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5DFC1-B892-45B9-A1D3-E881945A0134}" type="datetimeFigureOut">
              <a:rPr lang="pt-BR" smtClean="0"/>
              <a:t>31/03/2022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AC9D89-AFAF-493F-8250-AF09B970A618}" type="slidenum">
              <a:rPr lang="pt-BR" smtClean="0"/>
              <a:t>‹nº›</a:t>
            </a:fld>
            <a:endParaRPr lang="pt-BR"/>
          </a:p>
        </p:txBody>
      </p:sp>
    </p:spTree>
    <p:extLst>
      <p:ext uri="{BB962C8B-B14F-4D97-AF65-F5344CB8AC3E}">
        <p14:creationId xmlns:p14="http://schemas.microsoft.com/office/powerpoint/2010/main" val="3352230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800" b="0" i="0" dirty="0">
              <a:solidFill>
                <a:srgbClr val="242021"/>
              </a:solidFill>
              <a:effectLst/>
              <a:latin typeface="Warnock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a:t>A maioria das pessoas ama cachorros, a menos que tenha passado por alguma experiência negativa com um. Afinal, eles são amigáveis, afetuosos, fiéis, leais e amorosos. Aliás, alguns cachorros, chamados de cães de serviço, são usados para ajudar pessoas com problemas emocionais, tamanho seu efeito calmante e consolador. Quem não gosta de fazer carinho em seu pelo macio? É claro que os cachorros também dão trabalho! Eles podem morder, sujar tapetes, ficar doentes, estragar móveis, soltar pelos, tudo isso além das despesas para mantê-los alimentados e saudáveis. Quase todos os donos de cães, até os mais apaixonados, pensaram em algum momento: “Vale a pena todo esse trabalho?”</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3</a:t>
            </a:fld>
            <a:endParaRPr lang="pt-BR"/>
          </a:p>
        </p:txBody>
      </p:sp>
    </p:spTree>
    <p:extLst>
      <p:ext uri="{BB962C8B-B14F-4D97-AF65-F5344CB8AC3E}">
        <p14:creationId xmlns:p14="http://schemas.microsoft.com/office/powerpoint/2010/main" val="3518838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a:t>A liberdade verdadeira acarreta riscos. Por exemplo, a Bíblia conta sobre o abuso da liberdade por parte de um anjo chamado Lúcifer. Diz: “Você era um querubim da guarda, que foi ungido. Eu o estabeleci. Você permanecia no monte santo de Deus e andava no meio das pedras brilhantes. Você era perfeito nos seus caminhos, desde o dia em que foi criado até que se achou iniquidade em você” (Ezequiel 28:14, 15). Lúcifer era um ser celestial, um anjo criado por Deus. E como Deus o criou? “Você era perfeito nos seus caminhos, desde o dia em que foi criado.” Perfeito? Porém, o que aconteceu com esse ser perfeito? “Até que se achou iniquidade em você.” Iniquidade encontrada em um ser criado “perfeito” por Deus? Como isso pôde acontecer? Porque essa perfeição incluía liberdade – liberdade moral –, a qual Lúcifer violou.</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12</a:t>
            </a:fld>
            <a:endParaRPr lang="pt-BR"/>
          </a:p>
        </p:txBody>
      </p:sp>
    </p:spTree>
    <p:extLst>
      <p:ext uri="{BB962C8B-B14F-4D97-AF65-F5344CB8AC3E}">
        <p14:creationId xmlns:p14="http://schemas.microsoft.com/office/powerpoint/2010/main" val="3216597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dirty="0"/>
              <a:t>A liberdade verdadeira acarreta riscos. Por exemplo, a Bíblia conta sobre o abuso da liberdade por parte de um anjo chamado Lúcifer. Diz: “Você era um querubim da guarda, que foi ungido. Eu o estabeleci. Você permanecia no monte santo de Deus e andava no meio das pedras brilhantes. Você era perfeito nos seus caminhos, desde o dia em que foi criado até que se achou iniquidade em você” (Ezequiel 28:14, 15). Lúcifer era um ser celestial, um anjo criado por Deus. E como Deus o criou? “Você era perfeito nos seus caminhos, desde o dia em que foi criado.” Perfeito? Porém, o que aconteceu com esse ser perfeito? “Até que se achou iniquidade em você.” Iniquidade encontrada em um ser criado “perfeito” por Deus? Como isso pôde acontecer? Porque essa perfeição incluía liberdade – liberdade moral –, a qual Lúcifer violou.</a:t>
            </a: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13</a:t>
            </a:fld>
            <a:endParaRPr lang="pt-BR"/>
          </a:p>
        </p:txBody>
      </p:sp>
    </p:spTree>
    <p:extLst>
      <p:ext uri="{BB962C8B-B14F-4D97-AF65-F5344CB8AC3E}">
        <p14:creationId xmlns:p14="http://schemas.microsoft.com/office/powerpoint/2010/main" val="2769080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dirty="0"/>
              <a:t>O mesmo princípio se aplica aqui. Gênesis 1 e 2 revelam Deus criando vida na Terra, o que incluiu Adão e Eva, ambos criados à imagem de Deus. “Assim Deus criou o ser humano à Sua imagem, à imagem de Deus o criou; homem e mulher os criou” (Gênesis 1:27). Quando a criação foi concluída, o próprio Deus a considerou muito boa (v. 31). </a:t>
            </a:r>
            <a:r>
              <a:rPr lang="pt-BR" sz="1800" dirty="0"/>
              <a:t>Assim, temos seres perfeitos criados por um Deus perfeito em uma Terra perfeita. Contudo, o que aconteceu? Gênesis 3 revela que, pelo engano da “serpente” (v. 1-6), esses seres perfeitos caíram em pecado. Pecado é mais do que um erro, um ato; é um estado de distanciamento de Deus. Como isso pôde acontecer? Aconteceu porque sua perfeição incluía a capacidade de amar. Como vimos, o amor requer liberdade, e isso significa a possibilidade de escolher o caminho errado.</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14</a:t>
            </a:fld>
            <a:endParaRPr lang="pt-BR"/>
          </a:p>
        </p:txBody>
      </p:sp>
    </p:spTree>
    <p:extLst>
      <p:ext uri="{BB962C8B-B14F-4D97-AF65-F5344CB8AC3E}">
        <p14:creationId xmlns:p14="http://schemas.microsoft.com/office/powerpoint/2010/main" val="752264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a:t>O mesmo princípio se aplica aqui. Gênesis 1 e 2 revelam Deus criando vida na Terra, o que incluiu Adão e Eva, ambos criados à imagem de Deus. “Assim Deus criou o ser humano à Sua imagem, à imagem de Deus o criou; homem e mulher os criou” (Gênesis 1:27). Quando a criação foi concluída, o próprio Deus a considerou muito boa (v. 31). </a:t>
            </a:r>
            <a:r>
              <a:rPr lang="pt-BR" sz="1200" dirty="0"/>
              <a:t>Assim, temos seres perfeitos criados por um Deus perfeito em uma Terra perfeita. Contudo, o que aconteceu? Gênesis 3 revela que, pelo engano da “serpente” (v. 1-6), esses seres perfeitos caíram em pecado. Pecado é mais do que um erro, um ato; é um estado de distanciamento de Deus. Como isso pôde acontecer? Aconteceu porque sua perfeição incluía a capacidade de amar. Como vimos, o amor requer liberdade, e isso significa a possibilidade de escolher o caminho errado.</a:t>
            </a:r>
            <a:endParaRPr lang="pt-BR" dirty="0"/>
          </a:p>
          <a:p>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15</a:t>
            </a:fld>
            <a:endParaRPr lang="pt-BR"/>
          </a:p>
        </p:txBody>
      </p:sp>
    </p:spTree>
    <p:extLst>
      <p:ext uri="{BB962C8B-B14F-4D97-AF65-F5344CB8AC3E}">
        <p14:creationId xmlns:p14="http://schemas.microsoft.com/office/powerpoint/2010/main" val="2018017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br>
              <a:rPr lang="pt-BR" dirty="0"/>
            </a:br>
            <a:r>
              <a:rPr lang="pt-BR" sz="1200" dirty="0"/>
              <a:t>Com isso em mente, leia o seguinte texto bíblico: “Então estourou a guerra no Céu. Miguel e os Seus anjos lutaram contra o dragão. Também o dragão e os seus anjos lutaram, mas não conseguiram sair vitoriosos e não havia mais lugar para eles no Céu. E foi expulso o grande dragão, a antiga serpente, que se chama diabo e Satanás, o sedutor de todo o mundo. Ele foi atirado para a Terra, e, com ele, os seus anjos” (Apocalipse 12:7-9).</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16</a:t>
            </a:fld>
            <a:endParaRPr lang="pt-BR"/>
          </a:p>
        </p:txBody>
      </p:sp>
    </p:spTree>
    <p:extLst>
      <p:ext uri="{BB962C8B-B14F-4D97-AF65-F5344CB8AC3E}">
        <p14:creationId xmlns:p14="http://schemas.microsoft.com/office/powerpoint/2010/main" val="4120752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t>Com isso em mente, leia o seguinte texto bíblico: “Então estourou a guerra no Céu. Miguel e os Seus anjos lutaram contra o dragão. Também o dragão e os seus anjos lutaram, mas não conseguiram sair vitoriosos e não havia mais lugar para eles no Céu. E foi expulso o grande dragão, a antiga serpente, que se chama diabo e Satanás, o sedutor de todo o mundo. Ele foi atirado para a Terra, e, com ele, os seus anjos” (Apocalipse 12:7-9)</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17</a:t>
            </a:fld>
            <a:endParaRPr lang="pt-BR"/>
          </a:p>
        </p:txBody>
      </p:sp>
    </p:spTree>
    <p:extLst>
      <p:ext uri="{BB962C8B-B14F-4D97-AF65-F5344CB8AC3E}">
        <p14:creationId xmlns:p14="http://schemas.microsoft.com/office/powerpoint/2010/main" val="1353259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br>
              <a:rPr lang="pt-BR" dirty="0"/>
            </a:br>
            <a:r>
              <a:rPr lang="pt-BR" sz="1200" dirty="0"/>
              <a:t>Mal, rebelião, guerra – tudo isso começou no Céu, no Céu perfeito de Deus, com a queda de Lúcifer. Em seguida, Lúcifer, agora chamado de Diabo e Satanás, veio à Terra para trazer sua rebelião, sob o disfarce da antiga serpente (cf. Gênesis 3:1-6). Em suma, embora o conflito cósmico tenha começado em outra parte do Universo, ele se transferiu para a Terra. No entanto, Deus não poderia ter impedido tudo isso de acontecer desde o princípio? Ele poderia ter criado seres humanos sem a capacidade de amar. Poderia ter feito uma raça de robôs que, em tudo o que fizessem, </a:t>
            </a:r>
            <a:r>
              <a:rPr lang="pt-BR" dirty="0"/>
              <a:t>não iriam nem poderiam amar. Mas Deus quis um relacionamento fundamentado no amor e, caso tivesse nos robotizado, isso não seria possível. Não poderíamos amá-Lo, da mesma forma que uma geladeira é incapaz de retribuir amor ao seu dono. </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18</a:t>
            </a:fld>
            <a:endParaRPr lang="pt-BR"/>
          </a:p>
        </p:txBody>
      </p:sp>
    </p:spTree>
    <p:extLst>
      <p:ext uri="{BB962C8B-B14F-4D97-AF65-F5344CB8AC3E}">
        <p14:creationId xmlns:p14="http://schemas.microsoft.com/office/powerpoint/2010/main" val="1484951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br>
              <a:rPr lang="pt-BR" dirty="0"/>
            </a:br>
            <a:r>
              <a:rPr lang="pt-BR" sz="1200" dirty="0"/>
              <a:t>Mal, rebelião, guerra – tudo isso começou no Céu, no Céu perfeito de Deus, com a queda de Lúcifer. Em seguida, Lúcifer, agora chamado de Diabo e Satanás, veio à Terra para trazer sua rebelião, sob o disfarce da antiga serpente (cf. Gênesis 3:1-6). Em suma, embora o conflito cósmico tenha começado em outra parte do Universo, ele se transferiu para a Terra. No entanto, Deus não poderia ter impedido tudo isso de acontecer desde o princípio? Ele poderia ter criado seres humanos sem a capacidade de amar. Poderia ter feito uma raça de robôs que, em tudo o que fizessem, </a:t>
            </a:r>
            <a:r>
              <a:rPr lang="pt-BR" dirty="0"/>
              <a:t>não iriam nem poderiam amar. Mas Deus quis um relacionamento fundamentado no amor e, caso tivesse nos robotizado, isso não seria possível. Não poderíamos amá-Lo, da mesma forma que uma geladeira é incapaz de retribuir amor ao seu dono. </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19</a:t>
            </a:fld>
            <a:endParaRPr lang="pt-BR"/>
          </a:p>
        </p:txBody>
      </p:sp>
    </p:spTree>
    <p:extLst>
      <p:ext uri="{BB962C8B-B14F-4D97-AF65-F5344CB8AC3E}">
        <p14:creationId xmlns:p14="http://schemas.microsoft.com/office/powerpoint/2010/main" val="4077939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800" b="0" i="0" dirty="0">
              <a:solidFill>
                <a:srgbClr val="242021"/>
              </a:solidFill>
              <a:effectLst/>
              <a:latin typeface="WarnockPro-Regular"/>
            </a:endParaRP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20</a:t>
            </a:fld>
            <a:endParaRPr lang="pt-BR"/>
          </a:p>
        </p:txBody>
      </p:sp>
    </p:spTree>
    <p:extLst>
      <p:ext uri="{BB962C8B-B14F-4D97-AF65-F5344CB8AC3E}">
        <p14:creationId xmlns:p14="http://schemas.microsoft.com/office/powerpoint/2010/main" val="2559501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br>
              <a:rPr lang="pt-BR" dirty="0"/>
            </a:br>
            <a:r>
              <a:rPr lang="pt-BR" dirty="0"/>
              <a:t>Quem sabe Ele pudesse ter eliminado Lúcifer no instante em que este começou sua rebelião. Mas essa opção também não funcionaria. Suponhamos que você seja um líder amável e cuidadoso para com seu grupo. Então, por algum motivo totalmente injusto, uma pessoa começasse uma rebelião, acusando-o de ser maldoso, egoísta, arbitrário e ditatorial. Como reação, mesmo antes de um julgamento, antes de permitir que apresentem o caso em sua presença e diante dos outros, você enfileira os rebeldes e os fuzila. Desta forma, você terá acabado com a rebelião. Mas e as acusações feitas contra você? Seus atos terão provado exatamente as queixas feitas contra sua pessoa. Você de fato seria maldoso, egoísta, arbitrário e ditatorial. </a:t>
            </a:r>
            <a:r>
              <a:rPr lang="pt-BR"/>
              <a:t>Se você fosse um líder maldoso que governasse pelo medo e por ameaças, simplesmente assustaria as pessoas e as levaria a obedecer por medo.</a:t>
            </a: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21</a:t>
            </a:fld>
            <a:endParaRPr lang="pt-BR"/>
          </a:p>
        </p:txBody>
      </p:sp>
    </p:spTree>
    <p:extLst>
      <p:ext uri="{BB962C8B-B14F-4D97-AF65-F5344CB8AC3E}">
        <p14:creationId xmlns:p14="http://schemas.microsoft.com/office/powerpoint/2010/main" val="3767997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dirty="0"/>
              <a:t>A maioria das pessoas ama cachorros, a menos que tenha passado por alguma experiência negativa com um. Afinal, eles são amigáveis, afetuosos, fiéis, leais e amorosos. Aliás, alguns cachorros, chamados de cães de serviço, são usados para ajudar pessoas com problemas emocionais, tamanho seu efeito calmante e consolador. Quem não gosta de fazer carinho em seu pelo macio? É claro que os cachorros também dão trabalho! Eles podem morder, sujar tapetes, ficar doentes, estragar móveis, soltar pelos, tudo isso além das despesas para mantê-los alimentados e saudáveis. Quase todos os donos de cães, até os mais apaixonados, pensaram em algum momento: “Vale a pena todo esse trabalho?”</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4</a:t>
            </a:fld>
            <a:endParaRPr lang="pt-BR"/>
          </a:p>
        </p:txBody>
      </p:sp>
    </p:spTree>
    <p:extLst>
      <p:ext uri="{BB962C8B-B14F-4D97-AF65-F5344CB8AC3E}">
        <p14:creationId xmlns:p14="http://schemas.microsoft.com/office/powerpoint/2010/main" val="984849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No entanto, as Escrituras ensinam que o Senhor é um Deus de amor.</a:t>
            </a:r>
            <a:br>
              <a:rPr lang="pt-BR" sz="1800" b="0" i="0" dirty="0">
                <a:solidFill>
                  <a:srgbClr val="242021"/>
                </a:solidFill>
                <a:effectLst/>
                <a:latin typeface="WarnockPro-Regular"/>
              </a:rPr>
            </a:br>
            <a:r>
              <a:rPr lang="pt-BR" sz="1800" b="0" i="0" dirty="0">
                <a:solidFill>
                  <a:srgbClr val="242021"/>
                </a:solidFill>
                <a:effectLst/>
                <a:latin typeface="WarnockPro-Regular"/>
              </a:rPr>
              <a:t>Ele age pelo amor, não pelo medo. “E nós conhecemos o amor e cremos</a:t>
            </a:r>
            <a:br>
              <a:rPr lang="pt-BR" sz="1800" b="0" i="0" dirty="0">
                <a:solidFill>
                  <a:srgbClr val="242021"/>
                </a:solidFill>
                <a:effectLst/>
                <a:latin typeface="WarnockPro-Regular"/>
              </a:rPr>
            </a:br>
            <a:r>
              <a:rPr lang="pt-BR" sz="1800" b="0" i="0" dirty="0">
                <a:solidFill>
                  <a:srgbClr val="242021"/>
                </a:solidFill>
                <a:effectLst/>
                <a:latin typeface="WarnockPro-Regular"/>
              </a:rPr>
              <a:t>neste amor que Deus tem por nós. Deus é amor, e aquele que permanece</a:t>
            </a:r>
            <a:br>
              <a:rPr lang="pt-BR" sz="1800" b="0" i="0" dirty="0">
                <a:solidFill>
                  <a:srgbClr val="242021"/>
                </a:solidFill>
                <a:effectLst/>
                <a:latin typeface="WarnockPro-Regular"/>
              </a:rPr>
            </a:br>
            <a:r>
              <a:rPr lang="pt-BR" sz="1800" b="0" i="0" dirty="0">
                <a:solidFill>
                  <a:srgbClr val="242021"/>
                </a:solidFill>
                <a:effectLst/>
                <a:latin typeface="WarnockPro-Regular"/>
              </a:rPr>
              <a:t>no amor permanece em Deus, e Deus permanece nele” (1 João 4:16).</a:t>
            </a:r>
            <a:br>
              <a:rPr lang="pt-BR" sz="1800" b="0" i="0" dirty="0">
                <a:solidFill>
                  <a:srgbClr val="242021"/>
                </a:solidFill>
                <a:effectLst/>
                <a:latin typeface="WarnockPro-Regular"/>
              </a:rPr>
            </a:br>
            <a:r>
              <a:rPr lang="pt-BR" sz="1800" b="0" i="0" dirty="0">
                <a:solidFill>
                  <a:srgbClr val="242021"/>
                </a:solidFill>
                <a:effectLst/>
                <a:latin typeface="WarnockPro-Regular"/>
              </a:rPr>
              <a:t>Quando perguntaram a Jesus qual o mandamento mais importante, Ele</a:t>
            </a:r>
            <a:br>
              <a:rPr lang="pt-BR" sz="1800" b="0" i="0" dirty="0">
                <a:solidFill>
                  <a:srgbClr val="242021"/>
                </a:solidFill>
                <a:effectLst/>
                <a:latin typeface="WarnockPro-Regular"/>
              </a:rPr>
            </a:br>
            <a:r>
              <a:rPr lang="pt-BR" sz="1800" b="0" i="0" dirty="0">
                <a:solidFill>
                  <a:srgbClr val="242021"/>
                </a:solidFill>
                <a:effectLst/>
                <a:latin typeface="WarnockPro-Regular"/>
              </a:rPr>
              <a:t>respondeu: “Ame o Senhor, seu Deus, de todo o seu coração, de toda a sua</a:t>
            </a:r>
            <a:br>
              <a:rPr lang="pt-BR" sz="1800" b="0" i="0" dirty="0">
                <a:solidFill>
                  <a:srgbClr val="242021"/>
                </a:solidFill>
                <a:effectLst/>
                <a:latin typeface="WarnockPro-Regular"/>
              </a:rPr>
            </a:br>
            <a:r>
              <a:rPr lang="pt-BR" sz="1800" b="0" i="0" dirty="0">
                <a:solidFill>
                  <a:srgbClr val="242021"/>
                </a:solidFill>
                <a:effectLst/>
                <a:latin typeface="WarnockPro-Regular"/>
              </a:rPr>
              <a:t>alma, de todo o seu entendimento e com toda a sua força” (Marcos 12:30).</a:t>
            </a:r>
            <a:br>
              <a:rPr lang="pt-BR" sz="1800" b="0" i="0" dirty="0">
                <a:solidFill>
                  <a:srgbClr val="242021"/>
                </a:solidFill>
                <a:effectLst/>
                <a:latin typeface="WarnockPro-Regular"/>
              </a:rPr>
            </a:br>
            <a:r>
              <a:rPr lang="pt-BR" sz="1800" b="0" i="0" dirty="0">
                <a:solidFill>
                  <a:srgbClr val="242021"/>
                </a:solidFill>
                <a:effectLst/>
                <a:latin typeface="WarnockPro-Regular"/>
              </a:rPr>
              <a:t>Deus pode nos ordenar a amá-Lo. Só não pode nos forçar. Para amá-Lo,</a:t>
            </a:r>
            <a:br>
              <a:rPr lang="pt-BR" sz="1800" b="0" i="0" dirty="0">
                <a:solidFill>
                  <a:srgbClr val="242021"/>
                </a:solidFill>
                <a:effectLst/>
                <a:latin typeface="WarnockPro-Regular"/>
              </a:rPr>
            </a:br>
            <a:r>
              <a:rPr lang="pt-BR" sz="1800" b="0" i="0" dirty="0">
                <a:solidFill>
                  <a:srgbClr val="242021"/>
                </a:solidFill>
                <a:effectLst/>
                <a:latin typeface="WarnockPro-Regular"/>
              </a:rPr>
              <a:t>precisamos ser livres.</a:t>
            </a:r>
            <a:r>
              <a:rPr lang="pt-BR" sz="2800" dirty="0"/>
              <a:t> </a:t>
            </a:r>
            <a:br>
              <a:rPr lang="pt-BR" sz="2800" dirty="0"/>
            </a:br>
            <a:endParaRPr lang="pt-BR" sz="1800" b="0" i="0" dirty="0">
              <a:solidFill>
                <a:srgbClr val="242021"/>
              </a:solidFill>
              <a:effectLst/>
              <a:latin typeface="WarnockPro-Regular"/>
            </a:endParaRP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22</a:t>
            </a:fld>
            <a:endParaRPr lang="pt-BR"/>
          </a:p>
        </p:txBody>
      </p:sp>
    </p:spTree>
    <p:extLst>
      <p:ext uri="{BB962C8B-B14F-4D97-AF65-F5344CB8AC3E}">
        <p14:creationId xmlns:p14="http://schemas.microsoft.com/office/powerpoint/2010/main" val="1814047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800" b="0" i="0" dirty="0">
              <a:solidFill>
                <a:srgbClr val="242021"/>
              </a:solidFill>
              <a:effectLst/>
              <a:latin typeface="Warnock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a:t>Portanto, como um Deus de amor poderia resolver o grande conflito sem violar o princípio do amor? Imagine um líder acusado por rebeldes de ser maldoso, egoísta, arbitrário e ditatorial. Suponha que esse líder, ainda na posição de liderança, descesse ao nível de seu povo, vivesse em meio a seus súditos, sofresse em meio a eles e até sacrificasse a própria vida por eles, mostrando que as acusações que lhe foram lançadas eram o oposto de quem ele realmente era. Aliás, e se aqueles que fizeram as acusações contra ele fossem os mesmos que o mataram, provando que, na verdade, eles é que eram culpados daquilo que acusavam seu líder?</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23</a:t>
            </a:fld>
            <a:endParaRPr lang="pt-BR"/>
          </a:p>
        </p:txBody>
      </p:sp>
    </p:spTree>
    <p:extLst>
      <p:ext uri="{BB962C8B-B14F-4D97-AF65-F5344CB8AC3E}">
        <p14:creationId xmlns:p14="http://schemas.microsoft.com/office/powerpoint/2010/main" val="1435814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a:t>Embora seja apenas uma analogia, de maneira bastante geral, isso foi o que aconteceu com Jesus de Nazaré, o Cristo, na cruz. Ali, o Deus </a:t>
            </a:r>
            <a:r>
              <a:rPr lang="pt-BR" dirty="0"/>
              <a:t>encarnado respondeu às acusações de Satanás. Cristo assumiu a humanidade, e, por meio dessa humanidade, revelou aos anjos e ao mundo quem Deus realmente é. Conquanto o conflito cósmico ainda esteja em andamento, a ruína de Satanás é certa. “Por isso, alegrem-se, ó Céus, e vocês que neles habitam. Ai da terra e do mar, pois o diabo desceu até vocês, cheio de fúria, sabendo que pouco tempo lhe resta” (Apocalipse 12:12).</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24</a:t>
            </a:fld>
            <a:endParaRPr lang="pt-BR"/>
          </a:p>
        </p:txBody>
      </p:sp>
    </p:spTree>
    <p:extLst>
      <p:ext uri="{BB962C8B-B14F-4D97-AF65-F5344CB8AC3E}">
        <p14:creationId xmlns:p14="http://schemas.microsoft.com/office/powerpoint/2010/main" val="2182386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a:t>A revelação do caráter de Deus, o caráter abnegado e de renúncia que Deus demonstrou na cruz, é a base das três mensagens angélicas – mensagens de esperança, promessa e vida eterna, anunciadas a um mundo que anda rumo à dissolução. A promessa é feita para cada um de nós. Podemos então escolher tomar posse daquilo que tão graciosamente nos foi oferecido em Jesus.</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25</a:t>
            </a:fld>
            <a:endParaRPr lang="pt-BR"/>
          </a:p>
        </p:txBody>
      </p:sp>
    </p:spTree>
    <p:extLst>
      <p:ext uri="{BB962C8B-B14F-4D97-AF65-F5344CB8AC3E}">
        <p14:creationId xmlns:p14="http://schemas.microsoft.com/office/powerpoint/2010/main" val="2846190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t>A revelação do caráter de Deus, o caráter abnegado e de renúncia que Deus demonstrou na cruz, é a base das três mensagens angélicas – mensagens de esperança, promessa e vida eterna, anunciadas a um mundo que anda rumo à dissolução. A promessa é feita para cada um de nós. Podemos então escolher tomar posse daquilo que tão graciosamente nos foi oferecido em Jesus.</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26</a:t>
            </a:fld>
            <a:endParaRPr lang="pt-BR"/>
          </a:p>
        </p:txBody>
      </p:sp>
    </p:spTree>
    <p:extLst>
      <p:ext uri="{BB962C8B-B14F-4D97-AF65-F5344CB8AC3E}">
        <p14:creationId xmlns:p14="http://schemas.microsoft.com/office/powerpoint/2010/main" val="3458722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dirty="0"/>
              <a:t>No entanto, suponhamos que você pudesse ter um cão que nunca suje os tapetes da casa, jamais adoeça e não seja preciso gastar um centavo para mantê-lo saudável. Quem não aproveitaria a oportunidade de ter um cachorro assim? Na verdade, você pode! Que tal um cão robô, por exemplo? De acordo com uma fabricante japonesa, seu cão eletrônico “é um verdadeiro companheiro com emoções e instintos reais. Com a amorosa atenção de seu dono, ele se tornará um amigo mais maduro e divertido com o tempo”. O cão “tem emoções e instintos verdadeiros programados no cérebro”, alegam seus desenvolvedores. “Ele age para satisfazer os desejos criados por seus instintos. Quando satisfeito, seu nível de alegria aumenta. Quando não, ele fica triste ou bravo. Como qualquer ser vivo, ele aprende a conseguir o que quer. Às vezes, mexe as pernas vigorosamente ou dá sinais de raiva quando não recebe o tipo de atenção que solicitou. </a:t>
            </a: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5</a:t>
            </a:fld>
            <a:endParaRPr lang="pt-BR"/>
          </a:p>
        </p:txBody>
      </p:sp>
    </p:spTree>
    <p:extLst>
      <p:ext uri="{BB962C8B-B14F-4D97-AF65-F5344CB8AC3E}">
        <p14:creationId xmlns:p14="http://schemas.microsoft.com/office/powerpoint/2010/main" val="3374024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dirty="0"/>
              <a:t>No entanto, suponhamos que você pudesse ter um cão que nunca suje os tapetes da casa, jamais adoeça e não seja preciso gastar um centavo para mantê-lo saudável. Quem não aproveitaria a oportunidade de ter um cachorro assim? Na verdade, você pode! Que tal um cão robô, por exemplo? De acordo com uma fabricante japonesa, seu cão eletrônico “é um verdadeiro companheiro com emoções e instintos reais. Com a amorosa atenção de seu dono, ele se tornará um amigo mais maduro e divertido com o tempo”. O cão “tem emoções e instintos verdadeiros programados no cérebro”, alegam seus desenvolvedores. “Ele age para satisfazer os desejos criados por seus instintos. Quando satisfeito, seu nível de alegria aumenta. Quando não, ele fica triste ou bravo. Como qualquer ser vivo, ele aprende a conseguir o que quer. Às vezes, mexe as pernas vigorosamente ou dá sinais de raiva quando não recebe o tipo de atenção que solicitou. </a:t>
            </a: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6</a:t>
            </a:fld>
            <a:endParaRPr lang="pt-BR"/>
          </a:p>
        </p:txBody>
      </p:sp>
    </p:spTree>
    <p:extLst>
      <p:ext uri="{BB962C8B-B14F-4D97-AF65-F5344CB8AC3E}">
        <p14:creationId xmlns:p14="http://schemas.microsoft.com/office/powerpoint/2010/main" val="2772675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800" b="0" i="0" dirty="0">
              <a:solidFill>
                <a:srgbClr val="242021"/>
              </a:solidFill>
              <a:effectLst/>
              <a:latin typeface="Warnock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a:t>Mal conseguimos entender como tecidos vivos e células cerebrais são capazes de abrigar (criar, manter, resgatar) emoções e desejos, e devemos agora acreditar que alguém conseguiu fabricar um cão eletrônico que manifesta amor, alegria e felicidade? Apenas se certifique de carregar a bateria, então amor, alegria e afeto fluirão pelos circuitos, chips de silicone e plástico como fótons de uma fonte de luz. A ideia é completamente ridícula. Achar que o balançar computadorizado de rabo do robô seja uma expressão de felicidade seria o mesmo que atribuir moralidade aos códigos de um recurso que bloqueia o acesso de seus filhos a certos sites.</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7</a:t>
            </a:fld>
            <a:endParaRPr lang="pt-BR"/>
          </a:p>
        </p:txBody>
      </p:sp>
    </p:spTree>
    <p:extLst>
      <p:ext uri="{BB962C8B-B14F-4D97-AF65-F5344CB8AC3E}">
        <p14:creationId xmlns:p14="http://schemas.microsoft.com/office/powerpoint/2010/main" val="1589068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dirty="0"/>
              <a:t>Se a ideia de um cão eletrônico que demonstra “afeto” e “amor” o incomoda, e se não quer que um robô substituía seu pet de carne e osso, então você entende a essência do conflito cósmico. Em vez de criar seres (quer no Céu, como os anjos, quer na Terra, como os seres humanos) que funcionam como robôs, Deus os criou com a capacidade de amar. Em lugar de robôs, fez-nos seres morais com a habilidade de amar tanto a Ele como os outros. Essa capacidade inclui a liberdade inerente ao tipo de amor que somente um ser livre é capaz de oferecer. Amor forçado não é amor. Uma vez que Deus queria seres capazes de amar, precisava criá-los livres. </a:t>
            </a:r>
            <a:r>
              <a:rPr lang="pt-BR" sz="1800"/>
              <a:t>Livres de verdade. </a:t>
            </a: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8</a:t>
            </a:fld>
            <a:endParaRPr lang="pt-BR"/>
          </a:p>
        </p:txBody>
      </p:sp>
    </p:spTree>
    <p:extLst>
      <p:ext uri="{BB962C8B-B14F-4D97-AF65-F5344CB8AC3E}">
        <p14:creationId xmlns:p14="http://schemas.microsoft.com/office/powerpoint/2010/main" val="3757294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dirty="0"/>
              <a:t>Se a ideia de um cão eletrônico que demonstra “afeto” e “amor” o incomoda, e se não quer que um robô substituía seu pet de carne e osso, então você entende a essência do conflito cósmico. Em vez de criar seres (quer no Céu, como os anjos, quer na Terra, como os seres humanos) que funcionam como robôs, Deus os criou com a capacidade de amar. Em lugar de robôs, fez-nos seres morais com a habilidade de amar tanto a Ele como os outros. Essa capacidade inclui a liberdade inerente ao tipo de amor que somente um ser livre é capaz de oferecer. Amor forçado não é amor. Uma vez que Deus queria seres capazes de amar, precisava criá-los livres. Livres de verdade. </a:t>
            </a: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9</a:t>
            </a:fld>
            <a:endParaRPr lang="pt-BR"/>
          </a:p>
        </p:txBody>
      </p:sp>
    </p:spTree>
    <p:extLst>
      <p:ext uri="{BB962C8B-B14F-4D97-AF65-F5344CB8AC3E}">
        <p14:creationId xmlns:p14="http://schemas.microsoft.com/office/powerpoint/2010/main" val="1811161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800" b="0" i="0" dirty="0">
              <a:solidFill>
                <a:srgbClr val="242021"/>
              </a:solidFill>
              <a:effectLst/>
              <a:latin typeface="Warnock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a:t>A liberdade verdadeira acarreta riscos. Por exemplo, a Bíblia conta sobre o abuso da liberdade por parte de um anjo chamado Lúcifer. Diz: “Você era um querubim da guarda, que foi ungido. Eu o estabeleci. Você permanecia no monte santo de Deus e andava no meio das pedras brilhantes. Você era perfeito nos seus caminhos, desde o dia em que foi criado até que se achou iniquidade em você” (Ezequiel 28:14, 15). Lúcifer era um ser celestial, um anjo criado por Deus. E como Deus o criou? “Você era perfeito nos seus caminhos, desde o dia em que foi criado.” Perfeito? Porém, o que aconteceu com esse ser perfeito? “Até que se achou iniquidade em você.” Iniquidade encontrada em um ser criado “perfeito” por Deus? Como isso pôde acontecer? Porque essa perfeição incluía liberdade – liberdade moral –, a qual Lúcifer violou.</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10</a:t>
            </a:fld>
            <a:endParaRPr lang="pt-BR"/>
          </a:p>
        </p:txBody>
      </p:sp>
    </p:spTree>
    <p:extLst>
      <p:ext uri="{BB962C8B-B14F-4D97-AF65-F5344CB8AC3E}">
        <p14:creationId xmlns:p14="http://schemas.microsoft.com/office/powerpoint/2010/main" val="121426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800" b="0" i="0" dirty="0">
              <a:solidFill>
                <a:srgbClr val="242021"/>
              </a:solidFill>
              <a:effectLst/>
              <a:latin typeface="Warnock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a:t>A liberdade verdadeira acarreta riscos. Por exemplo, a Bíblia conta sobre o abuso da liberdade por parte de um anjo chamado Lúcifer. Diz: “Você era um querubim da guarda, que foi ungido. Eu o estabeleci. Você permanecia no monte santo de Deus e andava no meio das pedras brilhantes. Você era perfeito nos seus caminhos, desde o dia em que foi criado até que se achou iniquidade em você” (Ezequiel 28:14, 15). Lúcifer era um ser celestial, um anjo criado por Deus. E como Deus o criou? “Você era perfeito nos seus caminhos, desde o dia em que foi criado.” Perfeito? Porém, o que aconteceu com esse ser perfeito? “Até que se achou iniquidade em você.” Iniquidade encontrada em um ser criado “perfeito” por Deus? Como isso pôde acontecer? Porque essa perfeição incluía liberdade – liberdade moral –, a qual Lúcifer violou.</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11</a:t>
            </a:fld>
            <a:endParaRPr lang="pt-BR"/>
          </a:p>
        </p:txBody>
      </p:sp>
    </p:spTree>
    <p:extLst>
      <p:ext uri="{BB962C8B-B14F-4D97-AF65-F5344CB8AC3E}">
        <p14:creationId xmlns:p14="http://schemas.microsoft.com/office/powerpoint/2010/main" val="3073779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DB5CF-159E-48E1-B440-D2F28B9C5947}"/>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4038CE8-4D8F-46BA-9DD2-9C1988EB49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C21CD58-DF7F-47B2-B33B-912EDC13CED4}"/>
              </a:ext>
            </a:extLst>
          </p:cNvPr>
          <p:cNvSpPr>
            <a:spLocks noGrp="1"/>
          </p:cNvSpPr>
          <p:nvPr>
            <p:ph type="dt" sz="half" idx="10"/>
          </p:nvPr>
        </p:nvSpPr>
        <p:spPr/>
        <p:txBody>
          <a:bodyPr/>
          <a:lstStyle/>
          <a:p>
            <a:fld id="{2ED3A87C-02A8-404B-BC38-BA83BBE8FFD6}" type="datetimeFigureOut">
              <a:rPr lang="pt-BR" smtClean="0"/>
              <a:t>31/03/2022</a:t>
            </a:fld>
            <a:endParaRPr lang="pt-BR"/>
          </a:p>
        </p:txBody>
      </p:sp>
      <p:sp>
        <p:nvSpPr>
          <p:cNvPr id="5" name="Espaço Reservado para Rodapé 4">
            <a:extLst>
              <a:ext uri="{FF2B5EF4-FFF2-40B4-BE49-F238E27FC236}">
                <a16:creationId xmlns:a16="http://schemas.microsoft.com/office/drawing/2014/main" id="{64DC2896-FD14-4E0D-B0B1-D92C6DD0050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05C3533-51C1-4621-A4D1-D998054FE807}"/>
              </a:ext>
            </a:extLst>
          </p:cNvPr>
          <p:cNvSpPr>
            <a:spLocks noGrp="1"/>
          </p:cNvSpPr>
          <p:nvPr>
            <p:ph type="sldNum" sz="quarter" idx="12"/>
          </p:nvPr>
        </p:nvSpPr>
        <p:spPr/>
        <p:txBody>
          <a:bodyPr/>
          <a:lstStyle/>
          <a:p>
            <a:fld id="{172128D1-3C8A-421D-93E4-22B611F88EFF}" type="slidenum">
              <a:rPr lang="pt-BR" smtClean="0"/>
              <a:t>‹nº›</a:t>
            </a:fld>
            <a:endParaRPr lang="pt-BR"/>
          </a:p>
        </p:txBody>
      </p:sp>
    </p:spTree>
    <p:extLst>
      <p:ext uri="{BB962C8B-B14F-4D97-AF65-F5344CB8AC3E}">
        <p14:creationId xmlns:p14="http://schemas.microsoft.com/office/powerpoint/2010/main" val="737317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5AC27E-55F2-41FC-9D3D-2AB7A15D3989}"/>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B2DFB153-BD90-4A42-ACF7-5CB5D40D5595}"/>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0D505A0-8333-429E-8AEB-9BF283EF94AB}"/>
              </a:ext>
            </a:extLst>
          </p:cNvPr>
          <p:cNvSpPr>
            <a:spLocks noGrp="1"/>
          </p:cNvSpPr>
          <p:nvPr>
            <p:ph type="dt" sz="half" idx="10"/>
          </p:nvPr>
        </p:nvSpPr>
        <p:spPr/>
        <p:txBody>
          <a:bodyPr/>
          <a:lstStyle/>
          <a:p>
            <a:fld id="{2ED3A87C-02A8-404B-BC38-BA83BBE8FFD6}" type="datetimeFigureOut">
              <a:rPr lang="pt-BR" smtClean="0"/>
              <a:t>31/03/2022</a:t>
            </a:fld>
            <a:endParaRPr lang="pt-BR"/>
          </a:p>
        </p:txBody>
      </p:sp>
      <p:sp>
        <p:nvSpPr>
          <p:cNvPr id="5" name="Espaço Reservado para Rodapé 4">
            <a:extLst>
              <a:ext uri="{FF2B5EF4-FFF2-40B4-BE49-F238E27FC236}">
                <a16:creationId xmlns:a16="http://schemas.microsoft.com/office/drawing/2014/main" id="{6DDBD2E8-26CB-4047-AF6E-E37000E6F61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6438F40-9E5F-4664-BA9C-5B86ED73FC5E}"/>
              </a:ext>
            </a:extLst>
          </p:cNvPr>
          <p:cNvSpPr>
            <a:spLocks noGrp="1"/>
          </p:cNvSpPr>
          <p:nvPr>
            <p:ph type="sldNum" sz="quarter" idx="12"/>
          </p:nvPr>
        </p:nvSpPr>
        <p:spPr/>
        <p:txBody>
          <a:bodyPr/>
          <a:lstStyle/>
          <a:p>
            <a:fld id="{172128D1-3C8A-421D-93E4-22B611F88EFF}" type="slidenum">
              <a:rPr lang="pt-BR" smtClean="0"/>
              <a:t>‹nº›</a:t>
            </a:fld>
            <a:endParaRPr lang="pt-BR"/>
          </a:p>
        </p:txBody>
      </p:sp>
    </p:spTree>
    <p:extLst>
      <p:ext uri="{BB962C8B-B14F-4D97-AF65-F5344CB8AC3E}">
        <p14:creationId xmlns:p14="http://schemas.microsoft.com/office/powerpoint/2010/main" val="1758669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9685212-89AA-43E6-9FA9-5C41E70F9423}"/>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B51F701E-4555-488D-B862-70011BDDCA97}"/>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B122EFE-9A75-41CD-9E66-E6D2062856E2}"/>
              </a:ext>
            </a:extLst>
          </p:cNvPr>
          <p:cNvSpPr>
            <a:spLocks noGrp="1"/>
          </p:cNvSpPr>
          <p:nvPr>
            <p:ph type="dt" sz="half" idx="10"/>
          </p:nvPr>
        </p:nvSpPr>
        <p:spPr/>
        <p:txBody>
          <a:bodyPr/>
          <a:lstStyle/>
          <a:p>
            <a:fld id="{2ED3A87C-02A8-404B-BC38-BA83BBE8FFD6}" type="datetimeFigureOut">
              <a:rPr lang="pt-BR" smtClean="0"/>
              <a:t>31/03/2022</a:t>
            </a:fld>
            <a:endParaRPr lang="pt-BR"/>
          </a:p>
        </p:txBody>
      </p:sp>
      <p:sp>
        <p:nvSpPr>
          <p:cNvPr id="5" name="Espaço Reservado para Rodapé 4">
            <a:extLst>
              <a:ext uri="{FF2B5EF4-FFF2-40B4-BE49-F238E27FC236}">
                <a16:creationId xmlns:a16="http://schemas.microsoft.com/office/drawing/2014/main" id="{8D73E241-CF57-4AE5-8EB7-1D1D7465723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3CD12FB-7B7B-491B-BDF0-57B40A487438}"/>
              </a:ext>
            </a:extLst>
          </p:cNvPr>
          <p:cNvSpPr>
            <a:spLocks noGrp="1"/>
          </p:cNvSpPr>
          <p:nvPr>
            <p:ph type="sldNum" sz="quarter" idx="12"/>
          </p:nvPr>
        </p:nvSpPr>
        <p:spPr/>
        <p:txBody>
          <a:bodyPr/>
          <a:lstStyle/>
          <a:p>
            <a:fld id="{172128D1-3C8A-421D-93E4-22B611F88EFF}" type="slidenum">
              <a:rPr lang="pt-BR" smtClean="0"/>
              <a:t>‹nº›</a:t>
            </a:fld>
            <a:endParaRPr lang="pt-BR"/>
          </a:p>
        </p:txBody>
      </p:sp>
    </p:spTree>
    <p:extLst>
      <p:ext uri="{BB962C8B-B14F-4D97-AF65-F5344CB8AC3E}">
        <p14:creationId xmlns:p14="http://schemas.microsoft.com/office/powerpoint/2010/main" val="87007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
        <p:nvSpPr>
          <p:cNvPr id="4" name="Espaço Reservado para Data 3">
            <a:extLst>
              <a:ext uri="{FF2B5EF4-FFF2-40B4-BE49-F238E27FC236}">
                <a16:creationId xmlns:a16="http://schemas.microsoft.com/office/drawing/2014/main" id="{37A965FA-A824-4982-9955-9F457242E959}"/>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Espaço Reservado para Rodapé 4">
            <a:extLst>
              <a:ext uri="{FF2B5EF4-FFF2-40B4-BE49-F238E27FC236}">
                <a16:creationId xmlns:a16="http://schemas.microsoft.com/office/drawing/2014/main" id="{63C99CEF-2CEB-40A5-9A5D-E1CA05BEE5C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20A3BC6-B0C4-44F7-9CF1-5E8F42FCC788}"/>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2857746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BED4E8-5919-43CB-A1FB-FBBB35DB9A3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4EBBB11-9836-4214-A846-B1C2EB8CD37E}"/>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E737740-E0C2-4137-A710-61B8AC863293}"/>
              </a:ext>
            </a:extLst>
          </p:cNvPr>
          <p:cNvSpPr>
            <a:spLocks noGrp="1"/>
          </p:cNvSpPr>
          <p:nvPr>
            <p:ph type="dt" sz="half" idx="10"/>
          </p:nvPr>
        </p:nvSpPr>
        <p:spPr/>
        <p:txBody>
          <a:bodyPr/>
          <a:lstStyle/>
          <a:p>
            <a:fld id="{2ED3A87C-02A8-404B-BC38-BA83BBE8FFD6}" type="datetimeFigureOut">
              <a:rPr lang="pt-BR" smtClean="0"/>
              <a:t>31/03/2022</a:t>
            </a:fld>
            <a:endParaRPr lang="pt-BR"/>
          </a:p>
        </p:txBody>
      </p:sp>
      <p:sp>
        <p:nvSpPr>
          <p:cNvPr id="5" name="Espaço Reservado para Rodapé 4">
            <a:extLst>
              <a:ext uri="{FF2B5EF4-FFF2-40B4-BE49-F238E27FC236}">
                <a16:creationId xmlns:a16="http://schemas.microsoft.com/office/drawing/2014/main" id="{EEDD3D84-4B2E-4F66-9E02-360ABD2F5E2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F63AD8C-5628-4DD7-ABBF-AF041696507E}"/>
              </a:ext>
            </a:extLst>
          </p:cNvPr>
          <p:cNvSpPr>
            <a:spLocks noGrp="1"/>
          </p:cNvSpPr>
          <p:nvPr>
            <p:ph type="sldNum" sz="quarter" idx="12"/>
          </p:nvPr>
        </p:nvSpPr>
        <p:spPr/>
        <p:txBody>
          <a:bodyPr/>
          <a:lstStyle/>
          <a:p>
            <a:fld id="{172128D1-3C8A-421D-93E4-22B611F88EFF}" type="slidenum">
              <a:rPr lang="pt-BR" smtClean="0"/>
              <a:t>‹nº›</a:t>
            </a:fld>
            <a:endParaRPr lang="pt-BR"/>
          </a:p>
        </p:txBody>
      </p:sp>
    </p:spTree>
    <p:extLst>
      <p:ext uri="{BB962C8B-B14F-4D97-AF65-F5344CB8AC3E}">
        <p14:creationId xmlns:p14="http://schemas.microsoft.com/office/powerpoint/2010/main" val="2480216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6C30EB-3795-48D1-A428-6C4EE9271727}"/>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3326E7BA-4AE5-46DC-933E-CE80A75DB0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0429166B-214A-4D31-B56D-1720ED5C3166}"/>
              </a:ext>
            </a:extLst>
          </p:cNvPr>
          <p:cNvSpPr>
            <a:spLocks noGrp="1"/>
          </p:cNvSpPr>
          <p:nvPr>
            <p:ph type="dt" sz="half" idx="10"/>
          </p:nvPr>
        </p:nvSpPr>
        <p:spPr/>
        <p:txBody>
          <a:bodyPr/>
          <a:lstStyle/>
          <a:p>
            <a:fld id="{2ED3A87C-02A8-404B-BC38-BA83BBE8FFD6}" type="datetimeFigureOut">
              <a:rPr lang="pt-BR" smtClean="0"/>
              <a:t>31/03/2022</a:t>
            </a:fld>
            <a:endParaRPr lang="pt-BR"/>
          </a:p>
        </p:txBody>
      </p:sp>
      <p:sp>
        <p:nvSpPr>
          <p:cNvPr id="5" name="Espaço Reservado para Rodapé 4">
            <a:extLst>
              <a:ext uri="{FF2B5EF4-FFF2-40B4-BE49-F238E27FC236}">
                <a16:creationId xmlns:a16="http://schemas.microsoft.com/office/drawing/2014/main" id="{1AB8A01E-9DB2-477F-ABA4-373F140C438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7ED61EE-59EE-4CE6-9A96-79C3150DE5D1}"/>
              </a:ext>
            </a:extLst>
          </p:cNvPr>
          <p:cNvSpPr>
            <a:spLocks noGrp="1"/>
          </p:cNvSpPr>
          <p:nvPr>
            <p:ph type="sldNum" sz="quarter" idx="12"/>
          </p:nvPr>
        </p:nvSpPr>
        <p:spPr/>
        <p:txBody>
          <a:bodyPr/>
          <a:lstStyle/>
          <a:p>
            <a:fld id="{172128D1-3C8A-421D-93E4-22B611F88EFF}" type="slidenum">
              <a:rPr lang="pt-BR" smtClean="0"/>
              <a:t>‹nº›</a:t>
            </a:fld>
            <a:endParaRPr lang="pt-BR"/>
          </a:p>
        </p:txBody>
      </p:sp>
    </p:spTree>
    <p:extLst>
      <p:ext uri="{BB962C8B-B14F-4D97-AF65-F5344CB8AC3E}">
        <p14:creationId xmlns:p14="http://schemas.microsoft.com/office/powerpoint/2010/main" val="4022520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F80200-B2AD-44D4-A392-2BB08BBD4C6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4B5C1CC-3C7F-43EB-A310-7772B22571BF}"/>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A577999E-74EF-4896-B8F6-514B6C22BE3F}"/>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DB857ADC-DEF8-4553-9F2A-EBFA8B5F20C4}"/>
              </a:ext>
            </a:extLst>
          </p:cNvPr>
          <p:cNvSpPr>
            <a:spLocks noGrp="1"/>
          </p:cNvSpPr>
          <p:nvPr>
            <p:ph type="dt" sz="half" idx="10"/>
          </p:nvPr>
        </p:nvSpPr>
        <p:spPr/>
        <p:txBody>
          <a:bodyPr/>
          <a:lstStyle/>
          <a:p>
            <a:fld id="{2ED3A87C-02A8-404B-BC38-BA83BBE8FFD6}" type="datetimeFigureOut">
              <a:rPr lang="pt-BR" smtClean="0"/>
              <a:t>31/03/2022</a:t>
            </a:fld>
            <a:endParaRPr lang="pt-BR"/>
          </a:p>
        </p:txBody>
      </p:sp>
      <p:sp>
        <p:nvSpPr>
          <p:cNvPr id="6" name="Espaço Reservado para Rodapé 5">
            <a:extLst>
              <a:ext uri="{FF2B5EF4-FFF2-40B4-BE49-F238E27FC236}">
                <a16:creationId xmlns:a16="http://schemas.microsoft.com/office/drawing/2014/main" id="{ED4483A3-1337-4FA9-AEDB-BB53C68BEF6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12AAF1C-CF94-47AC-A99A-F5584D9F5466}"/>
              </a:ext>
            </a:extLst>
          </p:cNvPr>
          <p:cNvSpPr>
            <a:spLocks noGrp="1"/>
          </p:cNvSpPr>
          <p:nvPr>
            <p:ph type="sldNum" sz="quarter" idx="12"/>
          </p:nvPr>
        </p:nvSpPr>
        <p:spPr/>
        <p:txBody>
          <a:bodyPr/>
          <a:lstStyle/>
          <a:p>
            <a:fld id="{172128D1-3C8A-421D-93E4-22B611F88EFF}" type="slidenum">
              <a:rPr lang="pt-BR" smtClean="0"/>
              <a:t>‹nº›</a:t>
            </a:fld>
            <a:endParaRPr lang="pt-BR"/>
          </a:p>
        </p:txBody>
      </p:sp>
    </p:spTree>
    <p:extLst>
      <p:ext uri="{BB962C8B-B14F-4D97-AF65-F5344CB8AC3E}">
        <p14:creationId xmlns:p14="http://schemas.microsoft.com/office/powerpoint/2010/main" val="29844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C4CE4F-D17E-43C0-B3B1-67F84E73ACE1}"/>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857AF4C7-BA6A-483F-94C9-3E6FACB5E4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EB42D6AB-0BD6-45A0-A583-BD674D09A8B6}"/>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0CB945E-1B80-4A45-AA25-8508F2A35E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F683FA7F-6DF5-48B9-9552-0C5E5D3AE44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5125374-5AEF-4B14-90D3-E99043DC0972}"/>
              </a:ext>
            </a:extLst>
          </p:cNvPr>
          <p:cNvSpPr>
            <a:spLocks noGrp="1"/>
          </p:cNvSpPr>
          <p:nvPr>
            <p:ph type="dt" sz="half" idx="10"/>
          </p:nvPr>
        </p:nvSpPr>
        <p:spPr/>
        <p:txBody>
          <a:bodyPr/>
          <a:lstStyle/>
          <a:p>
            <a:fld id="{2ED3A87C-02A8-404B-BC38-BA83BBE8FFD6}" type="datetimeFigureOut">
              <a:rPr lang="pt-BR" smtClean="0"/>
              <a:t>31/03/2022</a:t>
            </a:fld>
            <a:endParaRPr lang="pt-BR"/>
          </a:p>
        </p:txBody>
      </p:sp>
      <p:sp>
        <p:nvSpPr>
          <p:cNvPr id="8" name="Espaço Reservado para Rodapé 7">
            <a:extLst>
              <a:ext uri="{FF2B5EF4-FFF2-40B4-BE49-F238E27FC236}">
                <a16:creationId xmlns:a16="http://schemas.microsoft.com/office/drawing/2014/main" id="{B7936897-1D02-4447-9E60-E4E7D9F472AF}"/>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9AFBDB22-73D0-4C4E-AC68-74526DD48177}"/>
              </a:ext>
            </a:extLst>
          </p:cNvPr>
          <p:cNvSpPr>
            <a:spLocks noGrp="1"/>
          </p:cNvSpPr>
          <p:nvPr>
            <p:ph type="sldNum" sz="quarter" idx="12"/>
          </p:nvPr>
        </p:nvSpPr>
        <p:spPr/>
        <p:txBody>
          <a:bodyPr/>
          <a:lstStyle/>
          <a:p>
            <a:fld id="{172128D1-3C8A-421D-93E4-22B611F88EFF}" type="slidenum">
              <a:rPr lang="pt-BR" smtClean="0"/>
              <a:t>‹nº›</a:t>
            </a:fld>
            <a:endParaRPr lang="pt-BR"/>
          </a:p>
        </p:txBody>
      </p:sp>
    </p:spTree>
    <p:extLst>
      <p:ext uri="{BB962C8B-B14F-4D97-AF65-F5344CB8AC3E}">
        <p14:creationId xmlns:p14="http://schemas.microsoft.com/office/powerpoint/2010/main" val="1652035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5C17D9-FFC1-4E38-BE98-B7420115AC47}"/>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0D1D64D-9FDF-473E-A26D-027B59190155}"/>
              </a:ext>
            </a:extLst>
          </p:cNvPr>
          <p:cNvSpPr>
            <a:spLocks noGrp="1"/>
          </p:cNvSpPr>
          <p:nvPr>
            <p:ph type="dt" sz="half" idx="10"/>
          </p:nvPr>
        </p:nvSpPr>
        <p:spPr/>
        <p:txBody>
          <a:bodyPr/>
          <a:lstStyle/>
          <a:p>
            <a:fld id="{2ED3A87C-02A8-404B-BC38-BA83BBE8FFD6}" type="datetimeFigureOut">
              <a:rPr lang="pt-BR" smtClean="0"/>
              <a:t>31/03/2022</a:t>
            </a:fld>
            <a:endParaRPr lang="pt-BR"/>
          </a:p>
        </p:txBody>
      </p:sp>
      <p:sp>
        <p:nvSpPr>
          <p:cNvPr id="4" name="Espaço Reservado para Rodapé 3">
            <a:extLst>
              <a:ext uri="{FF2B5EF4-FFF2-40B4-BE49-F238E27FC236}">
                <a16:creationId xmlns:a16="http://schemas.microsoft.com/office/drawing/2014/main" id="{B14523B3-294C-4069-BC28-6D9A9B47339D}"/>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69E54238-9224-4AF7-BADC-3ED3B424FCF6}"/>
              </a:ext>
            </a:extLst>
          </p:cNvPr>
          <p:cNvSpPr>
            <a:spLocks noGrp="1"/>
          </p:cNvSpPr>
          <p:nvPr>
            <p:ph type="sldNum" sz="quarter" idx="12"/>
          </p:nvPr>
        </p:nvSpPr>
        <p:spPr/>
        <p:txBody>
          <a:bodyPr/>
          <a:lstStyle/>
          <a:p>
            <a:fld id="{172128D1-3C8A-421D-93E4-22B611F88EFF}" type="slidenum">
              <a:rPr lang="pt-BR" smtClean="0"/>
              <a:t>‹nº›</a:t>
            </a:fld>
            <a:endParaRPr lang="pt-BR"/>
          </a:p>
        </p:txBody>
      </p:sp>
    </p:spTree>
    <p:extLst>
      <p:ext uri="{BB962C8B-B14F-4D97-AF65-F5344CB8AC3E}">
        <p14:creationId xmlns:p14="http://schemas.microsoft.com/office/powerpoint/2010/main" val="1435010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6A0B2CC-2FFC-40EC-BBEA-4DC25490493B}"/>
              </a:ext>
            </a:extLst>
          </p:cNvPr>
          <p:cNvSpPr>
            <a:spLocks noGrp="1"/>
          </p:cNvSpPr>
          <p:nvPr>
            <p:ph type="dt" sz="half" idx="10"/>
          </p:nvPr>
        </p:nvSpPr>
        <p:spPr/>
        <p:txBody>
          <a:bodyPr/>
          <a:lstStyle/>
          <a:p>
            <a:fld id="{2ED3A87C-02A8-404B-BC38-BA83BBE8FFD6}" type="datetimeFigureOut">
              <a:rPr lang="pt-BR" smtClean="0"/>
              <a:t>31/03/2022</a:t>
            </a:fld>
            <a:endParaRPr lang="pt-BR"/>
          </a:p>
        </p:txBody>
      </p:sp>
      <p:sp>
        <p:nvSpPr>
          <p:cNvPr id="3" name="Espaço Reservado para Rodapé 2">
            <a:extLst>
              <a:ext uri="{FF2B5EF4-FFF2-40B4-BE49-F238E27FC236}">
                <a16:creationId xmlns:a16="http://schemas.microsoft.com/office/drawing/2014/main" id="{522EF95F-F409-49C5-84DB-2F7216EA0D04}"/>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46FFC0A9-2A5D-4272-9EED-EF5B9378698B}"/>
              </a:ext>
            </a:extLst>
          </p:cNvPr>
          <p:cNvSpPr>
            <a:spLocks noGrp="1"/>
          </p:cNvSpPr>
          <p:nvPr>
            <p:ph type="sldNum" sz="quarter" idx="12"/>
          </p:nvPr>
        </p:nvSpPr>
        <p:spPr/>
        <p:txBody>
          <a:bodyPr/>
          <a:lstStyle/>
          <a:p>
            <a:fld id="{172128D1-3C8A-421D-93E4-22B611F88EFF}" type="slidenum">
              <a:rPr lang="pt-BR" smtClean="0"/>
              <a:t>‹nº›</a:t>
            </a:fld>
            <a:endParaRPr lang="pt-BR"/>
          </a:p>
        </p:txBody>
      </p:sp>
    </p:spTree>
    <p:extLst>
      <p:ext uri="{BB962C8B-B14F-4D97-AF65-F5344CB8AC3E}">
        <p14:creationId xmlns:p14="http://schemas.microsoft.com/office/powerpoint/2010/main" val="4161315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4FB737-21EB-4BA6-8982-401449CA686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2641B4D8-B51B-4AE9-89C6-BBC535E776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63F26BF-BEEC-4B61-A022-90449AFD32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6B16CC9-5C28-47F3-B4B0-EF8ABDE20D03}"/>
              </a:ext>
            </a:extLst>
          </p:cNvPr>
          <p:cNvSpPr>
            <a:spLocks noGrp="1"/>
          </p:cNvSpPr>
          <p:nvPr>
            <p:ph type="dt" sz="half" idx="10"/>
          </p:nvPr>
        </p:nvSpPr>
        <p:spPr/>
        <p:txBody>
          <a:bodyPr/>
          <a:lstStyle/>
          <a:p>
            <a:fld id="{2ED3A87C-02A8-404B-BC38-BA83BBE8FFD6}" type="datetimeFigureOut">
              <a:rPr lang="pt-BR" smtClean="0"/>
              <a:t>31/03/2022</a:t>
            </a:fld>
            <a:endParaRPr lang="pt-BR"/>
          </a:p>
        </p:txBody>
      </p:sp>
      <p:sp>
        <p:nvSpPr>
          <p:cNvPr id="6" name="Espaço Reservado para Rodapé 5">
            <a:extLst>
              <a:ext uri="{FF2B5EF4-FFF2-40B4-BE49-F238E27FC236}">
                <a16:creationId xmlns:a16="http://schemas.microsoft.com/office/drawing/2014/main" id="{9EC6A872-4421-4FB4-8E00-1E36A414EE4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34D0D7A-84DD-4289-9C6F-9113A633650E}"/>
              </a:ext>
            </a:extLst>
          </p:cNvPr>
          <p:cNvSpPr>
            <a:spLocks noGrp="1"/>
          </p:cNvSpPr>
          <p:nvPr>
            <p:ph type="sldNum" sz="quarter" idx="12"/>
          </p:nvPr>
        </p:nvSpPr>
        <p:spPr/>
        <p:txBody>
          <a:bodyPr/>
          <a:lstStyle/>
          <a:p>
            <a:fld id="{172128D1-3C8A-421D-93E4-22B611F88EFF}" type="slidenum">
              <a:rPr lang="pt-BR" smtClean="0"/>
              <a:t>‹nº›</a:t>
            </a:fld>
            <a:endParaRPr lang="pt-BR"/>
          </a:p>
        </p:txBody>
      </p:sp>
    </p:spTree>
    <p:extLst>
      <p:ext uri="{BB962C8B-B14F-4D97-AF65-F5344CB8AC3E}">
        <p14:creationId xmlns:p14="http://schemas.microsoft.com/office/powerpoint/2010/main" val="954731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FCDDD2-2676-4211-87ED-1192EB9506E2}"/>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D4142EDA-6B84-45E9-8060-308748DE5A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F8EE8424-EE0A-4118-91B9-F93E63544C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4F5A309-5AE5-4171-AAEA-CB20E5DAFB9B}"/>
              </a:ext>
            </a:extLst>
          </p:cNvPr>
          <p:cNvSpPr>
            <a:spLocks noGrp="1"/>
          </p:cNvSpPr>
          <p:nvPr>
            <p:ph type="dt" sz="half" idx="10"/>
          </p:nvPr>
        </p:nvSpPr>
        <p:spPr/>
        <p:txBody>
          <a:bodyPr/>
          <a:lstStyle/>
          <a:p>
            <a:fld id="{2ED3A87C-02A8-404B-BC38-BA83BBE8FFD6}" type="datetimeFigureOut">
              <a:rPr lang="pt-BR" smtClean="0"/>
              <a:t>31/03/2022</a:t>
            </a:fld>
            <a:endParaRPr lang="pt-BR"/>
          </a:p>
        </p:txBody>
      </p:sp>
      <p:sp>
        <p:nvSpPr>
          <p:cNvPr id="6" name="Espaço Reservado para Rodapé 5">
            <a:extLst>
              <a:ext uri="{FF2B5EF4-FFF2-40B4-BE49-F238E27FC236}">
                <a16:creationId xmlns:a16="http://schemas.microsoft.com/office/drawing/2014/main" id="{6313A10E-1130-4DC5-89F7-0C933C83827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4DE324F-3E29-4E15-B2D7-09E3C486DEAA}"/>
              </a:ext>
            </a:extLst>
          </p:cNvPr>
          <p:cNvSpPr>
            <a:spLocks noGrp="1"/>
          </p:cNvSpPr>
          <p:nvPr>
            <p:ph type="sldNum" sz="quarter" idx="12"/>
          </p:nvPr>
        </p:nvSpPr>
        <p:spPr/>
        <p:txBody>
          <a:bodyPr/>
          <a:lstStyle/>
          <a:p>
            <a:fld id="{172128D1-3C8A-421D-93E4-22B611F88EFF}" type="slidenum">
              <a:rPr lang="pt-BR" smtClean="0"/>
              <a:t>‹nº›</a:t>
            </a:fld>
            <a:endParaRPr lang="pt-BR"/>
          </a:p>
        </p:txBody>
      </p:sp>
    </p:spTree>
    <p:extLst>
      <p:ext uri="{BB962C8B-B14F-4D97-AF65-F5344CB8AC3E}">
        <p14:creationId xmlns:p14="http://schemas.microsoft.com/office/powerpoint/2010/main" val="976946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48453706-E24E-4464-AE7A-E8CE5F768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6DEFF37F-AFF6-4A84-89D6-C268055AB3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400A64-AE4F-441D-93FE-B0C0D5F667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3A87C-02A8-404B-BC38-BA83BBE8FFD6}" type="datetimeFigureOut">
              <a:rPr lang="pt-BR" smtClean="0"/>
              <a:t>31/03/2022</a:t>
            </a:fld>
            <a:endParaRPr lang="pt-BR"/>
          </a:p>
        </p:txBody>
      </p:sp>
      <p:sp>
        <p:nvSpPr>
          <p:cNvPr id="5" name="Espaço Reservado para Rodapé 4">
            <a:extLst>
              <a:ext uri="{FF2B5EF4-FFF2-40B4-BE49-F238E27FC236}">
                <a16:creationId xmlns:a16="http://schemas.microsoft.com/office/drawing/2014/main" id="{64C45FC9-D3C6-478A-86E8-31558BF878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C6C85698-D5C2-46A7-AEDA-60CD05E689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128D1-3C8A-421D-93E4-22B611F88EFF}" type="slidenum">
              <a:rPr lang="pt-BR" smtClean="0"/>
              <a:t>‹nº›</a:t>
            </a:fld>
            <a:endParaRPr lang="pt-BR"/>
          </a:p>
        </p:txBody>
      </p:sp>
    </p:spTree>
    <p:extLst>
      <p:ext uri="{BB962C8B-B14F-4D97-AF65-F5344CB8AC3E}">
        <p14:creationId xmlns:p14="http://schemas.microsoft.com/office/powerpoint/2010/main" val="833183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389B8850-CB61-4D03-914D-E2152CCAF505}"/>
              </a:ext>
            </a:extLst>
          </p:cNvPr>
          <p:cNvSpPr txBox="1"/>
          <p:nvPr/>
        </p:nvSpPr>
        <p:spPr>
          <a:xfrm>
            <a:off x="4771759" y="6488668"/>
            <a:ext cx="2648482" cy="369332"/>
          </a:xfrm>
          <a:prstGeom prst="rect">
            <a:avLst/>
          </a:prstGeom>
          <a:noFill/>
        </p:spPr>
        <p:txBody>
          <a:bodyPr wrap="none" rtlCol="0">
            <a:spAutoFit/>
          </a:bodyPr>
          <a:lstStyle/>
          <a:p>
            <a:r>
              <a:rPr lang="pt-BR" dirty="0">
                <a:solidFill>
                  <a:schemeClr val="bg1"/>
                </a:solidFill>
              </a:rPr>
              <a:t>UNIÃO NORTE BRASILEIRA</a:t>
            </a:r>
          </a:p>
        </p:txBody>
      </p:sp>
    </p:spTree>
    <p:extLst>
      <p:ext uri="{BB962C8B-B14F-4D97-AF65-F5344CB8AC3E}">
        <p14:creationId xmlns:p14="http://schemas.microsoft.com/office/powerpoint/2010/main" val="975601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rminei um relacionamento de muitos anos: o que fazer agora? - Psicólogo e  Terapia"/>
          <p:cNvPicPr>
            <a:picLocks noChangeAspect="1" noChangeArrowheads="1"/>
          </p:cNvPicPr>
          <p:nvPr/>
        </p:nvPicPr>
        <p:blipFill rotWithShape="1">
          <a:blip r:embed="rId3">
            <a:extLst>
              <a:ext uri="{28A0092B-C50C-407E-A947-70E740481C1C}">
                <a14:useLocalDpi xmlns:a14="http://schemas.microsoft.com/office/drawing/2010/main" val="0"/>
              </a:ext>
            </a:extLst>
          </a:blip>
          <a:srcRect l="1737" t="-102" r="35958"/>
          <a:stretch/>
        </p:blipFill>
        <p:spPr bwMode="auto">
          <a:xfrm>
            <a:off x="3990508" y="-26894"/>
            <a:ext cx="8201492" cy="688489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5E9BD5F6-4385-48F4-B804-79F7E2AED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251749" y="1522727"/>
            <a:ext cx="5939501" cy="3785652"/>
          </a:xfrm>
          <a:prstGeom prst="rect">
            <a:avLst/>
          </a:prstGeom>
          <a:noFill/>
        </p:spPr>
        <p:txBody>
          <a:bodyPr wrap="square" rtlCol="0">
            <a:spAutoFit/>
          </a:bodyPr>
          <a:lstStyle/>
          <a:p>
            <a:pPr algn="ctr"/>
            <a:r>
              <a:rPr lang="pt-BR" sz="4000" b="1" dirty="0">
                <a:solidFill>
                  <a:schemeClr val="accent4"/>
                </a:solidFill>
              </a:rPr>
              <a:t>AMOR FORÇADO</a:t>
            </a:r>
          </a:p>
          <a:p>
            <a:pPr algn="ctr"/>
            <a:r>
              <a:rPr lang="pt-BR" sz="4000" b="1" dirty="0">
                <a:solidFill>
                  <a:schemeClr val="accent4"/>
                </a:solidFill>
              </a:rPr>
              <a:t>NÃO É AMOR. </a:t>
            </a:r>
          </a:p>
          <a:p>
            <a:pPr algn="ctr"/>
            <a:endParaRPr lang="pt-BR" sz="4000" b="1" dirty="0">
              <a:solidFill>
                <a:schemeClr val="accent4"/>
              </a:solidFill>
            </a:endParaRPr>
          </a:p>
          <a:p>
            <a:pPr algn="ctr"/>
            <a:r>
              <a:rPr lang="pt-BR" sz="4000" b="1" dirty="0">
                <a:solidFill>
                  <a:schemeClr val="bg1"/>
                </a:solidFill>
              </a:rPr>
              <a:t>Uma vez que Deus queria seres capazes de amar, precisava criá-los livres. </a:t>
            </a:r>
          </a:p>
        </p:txBody>
      </p:sp>
    </p:spTree>
    <p:extLst>
      <p:ext uri="{BB962C8B-B14F-4D97-AF65-F5344CB8AC3E}">
        <p14:creationId xmlns:p14="http://schemas.microsoft.com/office/powerpoint/2010/main" val="1538237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Estudo biblico da quinta feira. Tema: Uma vida de Liberdade em Cristo, mas  com responsabilidades - Professor Josias Moura"/>
          <p:cNvPicPr>
            <a:picLocks noChangeAspect="1" noChangeArrowheads="1"/>
          </p:cNvPicPr>
          <p:nvPr/>
        </p:nvPicPr>
        <p:blipFill rotWithShape="1">
          <a:blip r:embed="rId3">
            <a:extLst>
              <a:ext uri="{28A0092B-C50C-407E-A947-70E740481C1C}">
                <a14:useLocalDpi xmlns:a14="http://schemas.microsoft.com/office/drawing/2010/main" val="0"/>
              </a:ext>
            </a:extLst>
          </a:blip>
          <a:srcRect l="-1" t="17374" r="59382"/>
          <a:stretch/>
        </p:blipFill>
        <p:spPr bwMode="auto">
          <a:xfrm>
            <a:off x="6294639" y="-13448"/>
            <a:ext cx="5874949" cy="687144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5E9BD5F6-4385-48F4-B804-79F7E2AED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287992" y="1536174"/>
            <a:ext cx="6322358" cy="3785652"/>
          </a:xfrm>
          <a:prstGeom prst="rect">
            <a:avLst/>
          </a:prstGeom>
          <a:noFill/>
        </p:spPr>
        <p:txBody>
          <a:bodyPr wrap="square" rtlCol="0">
            <a:spAutoFit/>
          </a:bodyPr>
          <a:lstStyle/>
          <a:p>
            <a:pPr algn="ctr"/>
            <a:r>
              <a:rPr lang="pt-BR" sz="4000" b="1" dirty="0">
                <a:solidFill>
                  <a:schemeClr val="accent4"/>
                </a:solidFill>
              </a:rPr>
              <a:t>A LIBERDADE VERDADEIRA ACARRETA RISCOS.</a:t>
            </a:r>
          </a:p>
          <a:p>
            <a:pPr algn="ctr"/>
            <a:endParaRPr lang="pt-BR" sz="4000" b="1" dirty="0">
              <a:solidFill>
                <a:schemeClr val="bg1"/>
              </a:solidFill>
            </a:endParaRPr>
          </a:p>
          <a:p>
            <a:pPr algn="ctr"/>
            <a:r>
              <a:rPr lang="pt-BR" sz="4000" b="1" dirty="0">
                <a:solidFill>
                  <a:schemeClr val="bg1"/>
                </a:solidFill>
              </a:rPr>
              <a:t>A Bíblia conta sobre o abuso da liberdade por parte de um anjo chamado Lúcifer. </a:t>
            </a:r>
          </a:p>
        </p:txBody>
      </p:sp>
    </p:spTree>
    <p:extLst>
      <p:ext uri="{BB962C8B-B14F-4D97-AF65-F5344CB8AC3E}">
        <p14:creationId xmlns:p14="http://schemas.microsoft.com/office/powerpoint/2010/main" val="3590797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0E3D8BA-1B2C-43A8-B1E7-6A546268E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24" y="0"/>
            <a:ext cx="12420424" cy="6858000"/>
          </a:xfrm>
          <a:prstGeom prst="rect">
            <a:avLst/>
          </a:prstGeom>
        </p:spPr>
      </p:pic>
      <p:sp>
        <p:nvSpPr>
          <p:cNvPr id="2" name="CaixaDeTexto 1">
            <a:extLst>
              <a:ext uri="{FF2B5EF4-FFF2-40B4-BE49-F238E27FC236}">
                <a16:creationId xmlns:a16="http://schemas.microsoft.com/office/drawing/2014/main" id="{732B7576-46E0-460E-A68C-0B6444626D9E}"/>
              </a:ext>
            </a:extLst>
          </p:cNvPr>
          <p:cNvSpPr txBox="1"/>
          <p:nvPr/>
        </p:nvSpPr>
        <p:spPr>
          <a:xfrm>
            <a:off x="236449" y="920621"/>
            <a:ext cx="5488244" cy="5016758"/>
          </a:xfrm>
          <a:prstGeom prst="rect">
            <a:avLst/>
          </a:prstGeom>
          <a:noFill/>
        </p:spPr>
        <p:txBody>
          <a:bodyPr wrap="square" rtlCol="0">
            <a:spAutoFit/>
          </a:bodyPr>
          <a:lstStyle/>
          <a:p>
            <a:pPr algn="ctr"/>
            <a:r>
              <a:rPr lang="pt-BR" sz="3200" i="0" dirty="0">
                <a:solidFill>
                  <a:schemeClr val="bg1"/>
                </a:solidFill>
                <a:effectLst/>
              </a:rPr>
              <a:t>“Você era um querubim da guarda, que foi ungido. Eu o estabeleci. Você permanecia no monte santo de Deus e andava no meio das pedras brilhantes. Você era perfeito nos seus caminhos, desde o dia em que foi criado até que se achou iniquidade em você” </a:t>
            </a:r>
            <a:br>
              <a:rPr lang="pt-BR" sz="3200" b="1" dirty="0"/>
            </a:br>
            <a:r>
              <a:rPr lang="pt-BR" sz="3200" b="1" dirty="0">
                <a:solidFill>
                  <a:schemeClr val="accent4"/>
                </a:solidFill>
              </a:rPr>
              <a:t>(Ezequiel 28:14, 15).</a:t>
            </a:r>
          </a:p>
        </p:txBody>
      </p:sp>
      <p:pic>
        <p:nvPicPr>
          <p:cNvPr id="2050" name="Picture 2" descr="Wallpaper 4k Man With Wings Wallpaper">
            <a:extLst>
              <a:ext uri="{FF2B5EF4-FFF2-40B4-BE49-F238E27FC236}">
                <a16:creationId xmlns:a16="http://schemas.microsoft.com/office/drawing/2014/main" id="{17AA3FD3-0BF2-4714-B78A-2D2AB2BF85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286" r="33242" b="20326"/>
          <a:stretch/>
        </p:blipFill>
        <p:spPr bwMode="auto">
          <a:xfrm>
            <a:off x="6353009" y="254610"/>
            <a:ext cx="5406013" cy="63487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6070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1F65A1A-028D-48F1-B663-1C6EEDEAB5BB}"/>
              </a:ext>
            </a:extLst>
          </p:cNvPr>
          <p:cNvPicPr>
            <a:picLocks noChangeAspect="1"/>
          </p:cNvPicPr>
          <p:nvPr/>
        </p:nvPicPr>
        <p:blipFill rotWithShape="1">
          <a:blip r:embed="rId3"/>
          <a:srcRect l="17888" t="5949" r="1" b="2129"/>
          <a:stretch/>
        </p:blipFill>
        <p:spPr>
          <a:xfrm>
            <a:off x="0" y="-1"/>
            <a:ext cx="9138705" cy="6857999"/>
          </a:xfrm>
          <a:prstGeom prst="rect">
            <a:avLst/>
          </a:prstGeom>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93" y="0"/>
            <a:ext cx="12238893"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557432" y="1085857"/>
            <a:ext cx="5162549" cy="4401205"/>
          </a:xfrm>
          <a:prstGeom prst="rect">
            <a:avLst/>
          </a:prstGeom>
          <a:noFill/>
        </p:spPr>
        <p:txBody>
          <a:bodyPr wrap="square" rtlCol="0">
            <a:spAutoFit/>
          </a:bodyPr>
          <a:lstStyle/>
          <a:p>
            <a:pPr algn="ctr"/>
            <a:r>
              <a:rPr lang="pt-BR" sz="4000" b="1" dirty="0">
                <a:solidFill>
                  <a:srgbClr val="FFC000"/>
                </a:solidFill>
              </a:rPr>
              <a:t>Como isso pôde acontecer? </a:t>
            </a:r>
          </a:p>
          <a:p>
            <a:pPr algn="ctr"/>
            <a:endParaRPr lang="pt-BR" sz="4000" b="1" dirty="0">
              <a:solidFill>
                <a:schemeClr val="bg1"/>
              </a:solidFill>
            </a:endParaRPr>
          </a:p>
          <a:p>
            <a:pPr algn="ctr"/>
            <a:r>
              <a:rPr lang="pt-BR" sz="4000" dirty="0">
                <a:solidFill>
                  <a:schemeClr val="bg1"/>
                </a:solidFill>
              </a:rPr>
              <a:t>Porque essa perfeição incluía liberdade. Liberdade moral , a qual Lúcifer violou.</a:t>
            </a:r>
          </a:p>
        </p:txBody>
      </p:sp>
    </p:spTree>
    <p:extLst>
      <p:ext uri="{BB962C8B-B14F-4D97-AF65-F5344CB8AC3E}">
        <p14:creationId xmlns:p14="http://schemas.microsoft.com/office/powerpoint/2010/main" val="21558363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us fez Adão e Eva | Lições da Bíblia para crianças">
            <a:extLst>
              <a:ext uri="{FF2B5EF4-FFF2-40B4-BE49-F238E27FC236}">
                <a16:creationId xmlns:a16="http://schemas.microsoft.com/office/drawing/2014/main" id="{980A7085-06ED-4447-9011-F48E4FBA12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66" b="1766"/>
          <a:stretch/>
        </p:blipFill>
        <p:spPr bwMode="auto">
          <a:xfrm flipH="1">
            <a:off x="0" y="-37820"/>
            <a:ext cx="12199740" cy="689582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35" y="-37820"/>
            <a:ext cx="12259235" cy="689582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684616" y="1517264"/>
            <a:ext cx="4830051" cy="3785652"/>
          </a:xfrm>
          <a:prstGeom prst="rect">
            <a:avLst/>
          </a:prstGeom>
          <a:noFill/>
        </p:spPr>
        <p:txBody>
          <a:bodyPr wrap="square" rtlCol="0">
            <a:spAutoFit/>
          </a:bodyPr>
          <a:lstStyle/>
          <a:p>
            <a:pPr algn="ctr"/>
            <a:r>
              <a:rPr lang="pt-BR" sz="4000" dirty="0">
                <a:solidFill>
                  <a:schemeClr val="bg1"/>
                </a:solidFill>
              </a:rPr>
              <a:t>“Assim Deus criou o ser humano à Sua imagem, à imagem de Deus o criou; homem e mulher os criou” </a:t>
            </a:r>
            <a:r>
              <a:rPr lang="pt-BR" sz="4000" b="1" dirty="0">
                <a:solidFill>
                  <a:schemeClr val="bg1"/>
                </a:solidFill>
              </a:rPr>
              <a:t>(Gênesis 1:27)</a:t>
            </a:r>
            <a:endParaRPr lang="pt-BR" sz="4000" b="1" dirty="0">
              <a:solidFill>
                <a:schemeClr val="accent4"/>
              </a:solidFill>
            </a:endParaRPr>
          </a:p>
        </p:txBody>
      </p:sp>
    </p:spTree>
    <p:extLst>
      <p:ext uri="{BB962C8B-B14F-4D97-AF65-F5344CB8AC3E}">
        <p14:creationId xmlns:p14="http://schemas.microsoft.com/office/powerpoint/2010/main" val="2036471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ãos Acorrentadas Resolução 2560x1440 - Wallpaper - Atomic Papers - Vídeos,  Background Images, Wallpaper, Desktop Wallpapers, Computer Backgrounds"/>
          <p:cNvPicPr>
            <a:picLocks noChangeAspect="1" noChangeArrowheads="1"/>
          </p:cNvPicPr>
          <p:nvPr/>
        </p:nvPicPr>
        <p:blipFill rotWithShape="1">
          <a:blip r:embed="rId3">
            <a:extLst>
              <a:ext uri="{28A0092B-C50C-407E-A947-70E740481C1C}">
                <a14:useLocalDpi xmlns:a14="http://schemas.microsoft.com/office/drawing/2010/main" val="0"/>
              </a:ext>
            </a:extLst>
          </a:blip>
          <a:srcRect t="-381" r="11944"/>
          <a:stretch/>
        </p:blipFill>
        <p:spPr bwMode="auto">
          <a:xfrm>
            <a:off x="1451872" y="-26126"/>
            <a:ext cx="10735773" cy="688412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94757CD5-6167-476F-8D14-0FFD14136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445842" y="2029732"/>
            <a:ext cx="5534043" cy="5016758"/>
          </a:xfrm>
          <a:prstGeom prst="rect">
            <a:avLst/>
          </a:prstGeom>
          <a:noFill/>
        </p:spPr>
        <p:txBody>
          <a:bodyPr wrap="square" rtlCol="0">
            <a:spAutoFit/>
          </a:bodyPr>
          <a:lstStyle/>
          <a:p>
            <a:pPr algn="ctr"/>
            <a:r>
              <a:rPr lang="pt-BR" sz="4000" b="1" dirty="0">
                <a:solidFill>
                  <a:schemeClr val="bg1"/>
                </a:solidFill>
              </a:rPr>
              <a:t>PECADO É MAIS DO QUE UM ERRO, UM ATO; É UM ESTADO DE DISTANCIAMENTO DE DEUS.</a:t>
            </a:r>
          </a:p>
          <a:p>
            <a:pPr algn="ctr"/>
            <a:endParaRPr lang="pt-BR" sz="4000" b="1" dirty="0">
              <a:solidFill>
                <a:schemeClr val="bg1"/>
              </a:solidFill>
            </a:endParaRPr>
          </a:p>
          <a:p>
            <a:pPr algn="ctr"/>
            <a:endParaRPr lang="pt-BR" sz="4000" b="1" dirty="0">
              <a:solidFill>
                <a:schemeClr val="bg1"/>
              </a:solidFill>
            </a:endParaRPr>
          </a:p>
          <a:p>
            <a:pPr algn="ctr"/>
            <a:r>
              <a:rPr lang="pt-BR" sz="4000" b="1" dirty="0">
                <a:solidFill>
                  <a:schemeClr val="bg1"/>
                </a:solidFill>
              </a:rPr>
              <a:t> </a:t>
            </a:r>
          </a:p>
        </p:txBody>
      </p:sp>
    </p:spTree>
    <p:extLst>
      <p:ext uri="{BB962C8B-B14F-4D97-AF65-F5344CB8AC3E}">
        <p14:creationId xmlns:p14="http://schemas.microsoft.com/office/powerpoint/2010/main" val="4209077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ncertezas: como arriscar reduzindo os riscos? - Psicólogos Berrini"/>
          <p:cNvPicPr>
            <a:picLocks noChangeAspect="1" noChangeArrowheads="1"/>
          </p:cNvPicPr>
          <p:nvPr/>
        </p:nvPicPr>
        <p:blipFill rotWithShape="1">
          <a:blip r:embed="rId3">
            <a:extLst>
              <a:ext uri="{28A0092B-C50C-407E-A947-70E740481C1C}">
                <a14:useLocalDpi xmlns:a14="http://schemas.microsoft.com/office/drawing/2010/main" val="0"/>
              </a:ext>
            </a:extLst>
          </a:blip>
          <a:srcRect r="19438"/>
          <a:stretch/>
        </p:blipFill>
        <p:spPr bwMode="auto">
          <a:xfrm>
            <a:off x="2387787" y="0"/>
            <a:ext cx="982214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B05C4419-A708-4210-BD27-8EC753B60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379079" y="1536174"/>
            <a:ext cx="4700921" cy="3785652"/>
          </a:xfrm>
          <a:prstGeom prst="rect">
            <a:avLst/>
          </a:prstGeom>
          <a:noFill/>
        </p:spPr>
        <p:txBody>
          <a:bodyPr wrap="square" rtlCol="0">
            <a:spAutoFit/>
          </a:bodyPr>
          <a:lstStyle/>
          <a:p>
            <a:pPr algn="ctr"/>
            <a:r>
              <a:rPr lang="pt-BR" sz="4000" b="1" dirty="0">
                <a:solidFill>
                  <a:schemeClr val="accent4"/>
                </a:solidFill>
              </a:rPr>
              <a:t>O amor requer liberdade, e isso significa a possibilidade de escolher o caminho errado.</a:t>
            </a:r>
          </a:p>
        </p:txBody>
      </p:sp>
    </p:spTree>
    <p:extLst>
      <p:ext uri="{BB962C8B-B14F-4D97-AF65-F5344CB8AC3E}">
        <p14:creationId xmlns:p14="http://schemas.microsoft.com/office/powerpoint/2010/main" val="660370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 capítulo 12 de Apocalipse mostra um resumo da história desde Jesus até o  fim, revelando o personagem principal que está detrás de todos os - PDF  Download grátis">
            <a:extLst>
              <a:ext uri="{FF2B5EF4-FFF2-40B4-BE49-F238E27FC236}">
                <a16:creationId xmlns:a16="http://schemas.microsoft.com/office/drawing/2014/main" id="{ED4731B0-1441-4420-A35D-23B299E95F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8" t="17335" r="1148" b="8571"/>
          <a:stretch/>
        </p:blipFill>
        <p:spPr bwMode="auto">
          <a:xfrm>
            <a:off x="9525" y="-4"/>
            <a:ext cx="12182475"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m 11">
            <a:extLst>
              <a:ext uri="{FF2B5EF4-FFF2-40B4-BE49-F238E27FC236}">
                <a16:creationId xmlns:a16="http://schemas.microsoft.com/office/drawing/2014/main" id="{32DBC597-AC07-4F3F-AE15-A780337C5C35}"/>
              </a:ext>
            </a:extLst>
          </p:cNvPr>
          <p:cNvPicPr>
            <a:picLocks noChangeAspect="1"/>
          </p:cNvPicPr>
          <p:nvPr/>
        </p:nvPicPr>
        <p:blipFill rotWithShape="1">
          <a:blip r:embed="rId4">
            <a:extLst>
              <a:ext uri="{28A0092B-C50C-407E-A947-70E740481C1C}">
                <a14:useLocalDpi xmlns:a14="http://schemas.microsoft.com/office/drawing/2010/main" val="0"/>
              </a:ext>
            </a:extLst>
          </a:blip>
          <a:srcRect l="50689" t="6666" r="5936" b="14042"/>
          <a:stretch/>
        </p:blipFill>
        <p:spPr>
          <a:xfrm>
            <a:off x="0" y="-6"/>
            <a:ext cx="12172950" cy="6858001"/>
          </a:xfrm>
          <a:prstGeom prst="rect">
            <a:avLst/>
          </a:prstGeom>
        </p:spPr>
      </p:pic>
      <p:grpSp>
        <p:nvGrpSpPr>
          <p:cNvPr id="10" name="Agrupar 9">
            <a:extLst>
              <a:ext uri="{FF2B5EF4-FFF2-40B4-BE49-F238E27FC236}">
                <a16:creationId xmlns:a16="http://schemas.microsoft.com/office/drawing/2014/main" id="{4E374077-13F2-4B23-B414-2CB7DFE9857B}"/>
              </a:ext>
            </a:extLst>
          </p:cNvPr>
          <p:cNvGrpSpPr/>
          <p:nvPr/>
        </p:nvGrpSpPr>
        <p:grpSpPr>
          <a:xfrm>
            <a:off x="533400" y="378658"/>
            <a:ext cx="11125200" cy="6100683"/>
            <a:chOff x="914400" y="920620"/>
            <a:chExt cx="9982198" cy="5016758"/>
          </a:xfrm>
        </p:grpSpPr>
        <p:sp>
          <p:nvSpPr>
            <p:cNvPr id="7" name="Retângulo 6">
              <a:extLst>
                <a:ext uri="{FF2B5EF4-FFF2-40B4-BE49-F238E27FC236}">
                  <a16:creationId xmlns:a16="http://schemas.microsoft.com/office/drawing/2014/main" id="{5CF1BE3B-1AC8-4AF2-A15C-7595AD6B511F}"/>
                </a:ext>
              </a:extLst>
            </p:cNvPr>
            <p:cNvSpPr/>
            <p:nvPr/>
          </p:nvSpPr>
          <p:spPr>
            <a:xfrm>
              <a:off x="1295398" y="920620"/>
              <a:ext cx="9601200" cy="5016758"/>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61F4BC34-79CB-4F8F-B2D1-7E831940D637}"/>
                </a:ext>
              </a:extLst>
            </p:cNvPr>
            <p:cNvSpPr/>
            <p:nvPr/>
          </p:nvSpPr>
          <p:spPr>
            <a:xfrm>
              <a:off x="914400" y="1228397"/>
              <a:ext cx="647700" cy="4401205"/>
            </a:xfrm>
            <a:prstGeom prst="rect">
              <a:avLst/>
            </a:prstGeom>
            <a:solidFill>
              <a:srgbClr val="FFC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8" name="CaixaDeTexto 7">
            <a:extLst>
              <a:ext uri="{FF2B5EF4-FFF2-40B4-BE49-F238E27FC236}">
                <a16:creationId xmlns:a16="http://schemas.microsoft.com/office/drawing/2014/main" id="{D90F878D-451A-4D75-98CF-8705F06EE829}"/>
              </a:ext>
            </a:extLst>
          </p:cNvPr>
          <p:cNvSpPr txBox="1"/>
          <p:nvPr/>
        </p:nvSpPr>
        <p:spPr>
          <a:xfrm>
            <a:off x="1632863" y="889839"/>
            <a:ext cx="9361799" cy="5078313"/>
          </a:xfrm>
          <a:prstGeom prst="rect">
            <a:avLst/>
          </a:prstGeom>
          <a:noFill/>
        </p:spPr>
        <p:txBody>
          <a:bodyPr wrap="square" rtlCol="0">
            <a:spAutoFit/>
          </a:bodyPr>
          <a:lstStyle/>
          <a:p>
            <a:pPr algn="ctr"/>
            <a:r>
              <a:rPr lang="pt-BR" sz="3600" b="1" dirty="0">
                <a:solidFill>
                  <a:schemeClr val="bg1"/>
                </a:solidFill>
              </a:rPr>
              <a:t>“Então estourou a guerra no Céu. Miguel e os Seus anjos lutaram contra o dragão. Também o dragão e os seus anjos lutaram, mas não conseguiram sair vitoriosos e não havia mais lugar para eles no Céu. E foi expulso o grande dragão, a antiga serpente, que se chama diabo e Satanás, o sedutor de todo o mundo. Ele foi atirado para a Terra, e, com ele, os seus anjos”</a:t>
            </a:r>
          </a:p>
          <a:p>
            <a:pPr algn="ctr"/>
            <a:r>
              <a:rPr lang="pt-BR" sz="3600" b="1" dirty="0">
                <a:solidFill>
                  <a:schemeClr val="accent4"/>
                </a:solidFill>
              </a:rPr>
              <a:t>(Apocalipse 12:7-9)</a:t>
            </a:r>
          </a:p>
        </p:txBody>
      </p:sp>
    </p:spTree>
    <p:extLst>
      <p:ext uri="{BB962C8B-B14F-4D97-AF65-F5344CB8AC3E}">
        <p14:creationId xmlns:p14="http://schemas.microsoft.com/office/powerpoint/2010/main" val="4194592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somosdecristo.com.br/wp-content/uploads/2018/11/o-pecado-nos-afasta-de-Deus.jpg"/>
          <p:cNvPicPr>
            <a:picLocks noChangeAspect="1" noChangeArrowheads="1"/>
          </p:cNvPicPr>
          <p:nvPr/>
        </p:nvPicPr>
        <p:blipFill rotWithShape="1">
          <a:blip r:embed="rId3">
            <a:extLst>
              <a:ext uri="{28A0092B-C50C-407E-A947-70E740481C1C}">
                <a14:useLocalDpi xmlns:a14="http://schemas.microsoft.com/office/drawing/2010/main" val="0"/>
              </a:ext>
            </a:extLst>
          </a:blip>
          <a:srcRect r="8904"/>
          <a:stretch/>
        </p:blipFill>
        <p:spPr bwMode="auto">
          <a:xfrm>
            <a:off x="3831771" y="0"/>
            <a:ext cx="832974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454781" y="1228397"/>
            <a:ext cx="4588933" cy="4401205"/>
          </a:xfrm>
          <a:prstGeom prst="rect">
            <a:avLst/>
          </a:prstGeom>
          <a:noFill/>
        </p:spPr>
        <p:txBody>
          <a:bodyPr wrap="square" rtlCol="0">
            <a:spAutoFit/>
          </a:bodyPr>
          <a:lstStyle/>
          <a:p>
            <a:pPr algn="ctr"/>
            <a:r>
              <a:rPr lang="pt-BR" sz="4000" b="1" dirty="0">
                <a:solidFill>
                  <a:schemeClr val="bg1"/>
                </a:solidFill>
              </a:rPr>
              <a:t>Em suma, embora o conflito cósmico tenha começado em outra parte do Universo, ele se transferiu para a Terra. </a:t>
            </a:r>
          </a:p>
        </p:txBody>
      </p:sp>
    </p:spTree>
    <p:extLst>
      <p:ext uri="{BB962C8B-B14F-4D97-AF65-F5344CB8AC3E}">
        <p14:creationId xmlns:p14="http://schemas.microsoft.com/office/powerpoint/2010/main" val="2913386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ogle &quot;está criando Deus&quot;, diz ex-executivo da empresa | History Channel"/>
          <p:cNvPicPr>
            <a:picLocks noChangeAspect="1" noChangeArrowheads="1"/>
          </p:cNvPicPr>
          <p:nvPr/>
        </p:nvPicPr>
        <p:blipFill rotWithShape="1">
          <a:blip r:embed="rId3">
            <a:extLst>
              <a:ext uri="{28A0092B-C50C-407E-A947-70E740481C1C}">
                <a14:useLocalDpi xmlns:a14="http://schemas.microsoft.com/office/drawing/2010/main" val="0"/>
              </a:ext>
            </a:extLst>
          </a:blip>
          <a:srcRect t="-239" r="29223"/>
          <a:stretch/>
        </p:blipFill>
        <p:spPr bwMode="auto">
          <a:xfrm>
            <a:off x="2968250" y="-16329"/>
            <a:ext cx="9245521" cy="687432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1" y="-16329"/>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173503" y="612844"/>
            <a:ext cx="5360894" cy="5632311"/>
          </a:xfrm>
          <a:prstGeom prst="rect">
            <a:avLst/>
          </a:prstGeom>
          <a:noFill/>
        </p:spPr>
        <p:txBody>
          <a:bodyPr wrap="square" rtlCol="0">
            <a:spAutoFit/>
          </a:bodyPr>
          <a:lstStyle/>
          <a:p>
            <a:pPr algn="ctr"/>
            <a:r>
              <a:rPr lang="pt-BR" sz="4000" b="1" dirty="0">
                <a:solidFill>
                  <a:srgbClr val="FFC000"/>
                </a:solidFill>
              </a:rPr>
              <a:t>Deus não poderia ter impedido tudo isso de acontecer desde o princípio? </a:t>
            </a:r>
          </a:p>
          <a:p>
            <a:pPr algn="ctr"/>
            <a:r>
              <a:rPr lang="pt-BR" sz="4000" b="1" dirty="0">
                <a:solidFill>
                  <a:schemeClr val="bg1"/>
                </a:solidFill>
              </a:rPr>
              <a:t>Poderia ter feito uma raça de robôs que, em tudo o que fizessem, não iriam nem poderiam amar. </a:t>
            </a:r>
          </a:p>
        </p:txBody>
      </p:sp>
    </p:spTree>
    <p:extLst>
      <p:ext uri="{BB962C8B-B14F-4D97-AF65-F5344CB8AC3E}">
        <p14:creationId xmlns:p14="http://schemas.microsoft.com/office/powerpoint/2010/main" val="2722475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DF89C799-EA6D-44D9-B689-AA8B25C086F0}"/>
              </a:ext>
            </a:extLst>
          </p:cNvPr>
          <p:cNvSpPr txBox="1"/>
          <p:nvPr/>
        </p:nvSpPr>
        <p:spPr>
          <a:xfrm>
            <a:off x="4771759" y="6488668"/>
            <a:ext cx="2648482" cy="369332"/>
          </a:xfrm>
          <a:prstGeom prst="rect">
            <a:avLst/>
          </a:prstGeom>
          <a:noFill/>
        </p:spPr>
        <p:txBody>
          <a:bodyPr wrap="none" rtlCol="0">
            <a:spAutoFit/>
          </a:bodyPr>
          <a:lstStyle/>
          <a:p>
            <a:r>
              <a:rPr lang="pt-BR" dirty="0">
                <a:solidFill>
                  <a:schemeClr val="bg1"/>
                </a:solidFill>
              </a:rPr>
              <a:t>UNIÃO NORTE BRASILEIRA</a:t>
            </a:r>
          </a:p>
        </p:txBody>
      </p:sp>
    </p:spTree>
    <p:extLst>
      <p:ext uri="{BB962C8B-B14F-4D97-AF65-F5344CB8AC3E}">
        <p14:creationId xmlns:p14="http://schemas.microsoft.com/office/powerpoint/2010/main" val="1820672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9 Versículos sobre o Chamado de Deus - BibliaComentada">
            <a:extLst>
              <a:ext uri="{FF2B5EF4-FFF2-40B4-BE49-F238E27FC236}">
                <a16:creationId xmlns:a16="http://schemas.microsoft.com/office/drawing/2014/main" id="{EB2AB4C4-E165-4AF0-8E90-01153A4FF5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099"/>
          <a:stretch/>
        </p:blipFill>
        <p:spPr bwMode="auto">
          <a:xfrm>
            <a:off x="4083517" y="315685"/>
            <a:ext cx="7919798" cy="622662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E7800EF1-89B4-4E4B-83DB-FAE9B3656B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188685" y="1637774"/>
            <a:ext cx="5448300" cy="3785652"/>
          </a:xfrm>
          <a:prstGeom prst="rect">
            <a:avLst/>
          </a:prstGeom>
          <a:noFill/>
        </p:spPr>
        <p:txBody>
          <a:bodyPr wrap="square" rtlCol="0">
            <a:spAutoFit/>
          </a:bodyPr>
          <a:lstStyle/>
          <a:p>
            <a:pPr algn="ctr"/>
            <a:r>
              <a:rPr lang="pt-BR" sz="4000" b="1" dirty="0">
                <a:solidFill>
                  <a:schemeClr val="bg1"/>
                </a:solidFill>
              </a:rPr>
              <a:t>Mas Deus quis um relacionamento fundamentado no amor e, caso tivesse nos robotizado, isso não seria possível.</a:t>
            </a:r>
          </a:p>
        </p:txBody>
      </p:sp>
    </p:spTree>
    <p:extLst>
      <p:ext uri="{BB962C8B-B14F-4D97-AF65-F5344CB8AC3E}">
        <p14:creationId xmlns:p14="http://schemas.microsoft.com/office/powerpoint/2010/main" val="2607037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Anjo da guarda? Pastor diz que tal doutrina não condiz com a Bíblia e  explica o motivo; Confira | Notícias Gospel">
            <a:extLst>
              <a:ext uri="{FF2B5EF4-FFF2-40B4-BE49-F238E27FC236}">
                <a16:creationId xmlns:a16="http://schemas.microsoft.com/office/drawing/2014/main" id="{4CD67FB1-FEE4-4F69-BA67-B98E5E3B11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000"/>
          <a:stretch/>
        </p:blipFill>
        <p:spPr bwMode="auto">
          <a:xfrm>
            <a:off x="2438402" y="0"/>
            <a:ext cx="97535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318995" y="1228397"/>
            <a:ext cx="5110255" cy="4401205"/>
          </a:xfrm>
          <a:prstGeom prst="rect">
            <a:avLst/>
          </a:prstGeom>
          <a:noFill/>
        </p:spPr>
        <p:txBody>
          <a:bodyPr wrap="square" rtlCol="0">
            <a:spAutoFit/>
          </a:bodyPr>
          <a:lstStyle/>
          <a:p>
            <a:pPr algn="ctr"/>
            <a:r>
              <a:rPr lang="pt-BR" sz="4000" b="1" dirty="0">
                <a:solidFill>
                  <a:schemeClr val="bg1"/>
                </a:solidFill>
              </a:rPr>
              <a:t>Quem sabe Ele pudesse ter eliminado Lúcifer no instante em que este começou sua rebelião. Mas essa opção também não funcionaria. </a:t>
            </a:r>
          </a:p>
        </p:txBody>
      </p:sp>
    </p:spTree>
    <p:extLst>
      <p:ext uri="{BB962C8B-B14F-4D97-AF65-F5344CB8AC3E}">
        <p14:creationId xmlns:p14="http://schemas.microsoft.com/office/powerpoint/2010/main" val="88734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lavra do dia 24/12/2019 – Deus conosco! – Palavra do dia Coutinho"/>
          <p:cNvPicPr>
            <a:picLocks noChangeAspect="1" noChangeArrowheads="1"/>
          </p:cNvPicPr>
          <p:nvPr/>
        </p:nvPicPr>
        <p:blipFill rotWithShape="1">
          <a:blip r:embed="rId3">
            <a:extLst>
              <a:ext uri="{28A0092B-C50C-407E-A947-70E740481C1C}">
                <a14:useLocalDpi xmlns:a14="http://schemas.microsoft.com/office/drawing/2010/main" val="0"/>
              </a:ext>
            </a:extLst>
          </a:blip>
          <a:srcRect t="3443" r="24428"/>
          <a:stretch/>
        </p:blipFill>
        <p:spPr bwMode="auto">
          <a:xfrm>
            <a:off x="4098471" y="0"/>
            <a:ext cx="8082643" cy="688220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5E9BD5F6-4385-48F4-B804-79F7E2AED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82206"/>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480253" y="668193"/>
            <a:ext cx="5448300" cy="5016758"/>
          </a:xfrm>
          <a:prstGeom prst="rect">
            <a:avLst/>
          </a:prstGeom>
          <a:noFill/>
        </p:spPr>
        <p:txBody>
          <a:bodyPr wrap="square" rtlCol="0">
            <a:spAutoFit/>
          </a:bodyPr>
          <a:lstStyle/>
          <a:p>
            <a:pPr algn="ctr"/>
            <a:r>
              <a:rPr lang="pt-BR" sz="4000" b="1" dirty="0">
                <a:solidFill>
                  <a:schemeClr val="bg1"/>
                </a:solidFill>
              </a:rPr>
              <a:t>As Escrituras ensinam que o Senhor é um Deus de amor.</a:t>
            </a:r>
          </a:p>
          <a:p>
            <a:pPr algn="ctr"/>
            <a:endParaRPr lang="pt-BR" sz="4000" b="1" dirty="0">
              <a:solidFill>
                <a:schemeClr val="bg1"/>
              </a:solidFill>
            </a:endParaRPr>
          </a:p>
          <a:p>
            <a:pPr algn="ctr"/>
            <a:r>
              <a:rPr lang="pt-BR" sz="4000" b="1" dirty="0">
                <a:solidFill>
                  <a:schemeClr val="bg1"/>
                </a:solidFill>
              </a:rPr>
              <a:t>Deus pode nos ordenar a amá-Lo. Só não pode nos forçar. Para amá-Lo,</a:t>
            </a:r>
          </a:p>
          <a:p>
            <a:pPr algn="ctr"/>
            <a:r>
              <a:rPr lang="pt-BR" sz="4000" b="1" dirty="0">
                <a:solidFill>
                  <a:schemeClr val="bg1"/>
                </a:solidFill>
              </a:rPr>
              <a:t>precisamos ser livres.</a:t>
            </a:r>
            <a:endParaRPr lang="pt-BR" sz="4000" b="1" dirty="0">
              <a:solidFill>
                <a:schemeClr val="accent4"/>
              </a:solidFill>
            </a:endParaRPr>
          </a:p>
        </p:txBody>
      </p:sp>
    </p:spTree>
    <p:extLst>
      <p:ext uri="{BB962C8B-B14F-4D97-AF65-F5344CB8AC3E}">
        <p14:creationId xmlns:p14="http://schemas.microsoft.com/office/powerpoint/2010/main" val="685408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anim calcmode="lin" valueType="num">
                                      <p:cBhvr>
                                        <p:cTn id="1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8BDF064-6FAD-42A2-A6F6-3B9F3F9004A7}"/>
              </a:ext>
            </a:extLst>
          </p:cNvPr>
          <p:cNvPicPr>
            <a:picLocks noChangeAspect="1"/>
          </p:cNvPicPr>
          <p:nvPr/>
        </p:nvPicPr>
        <p:blipFill rotWithShape="1">
          <a:blip r:embed="rId3"/>
          <a:srcRect r="31614"/>
          <a:stretch/>
        </p:blipFill>
        <p:spPr>
          <a:xfrm>
            <a:off x="5096327" y="-12342"/>
            <a:ext cx="7095673" cy="6882681"/>
          </a:xfrm>
          <a:prstGeom prst="rect">
            <a:avLst/>
          </a:prstGeom>
        </p:spPr>
      </p:pic>
      <p:pic>
        <p:nvPicPr>
          <p:cNvPr id="7" name="Imagem 6">
            <a:extLst>
              <a:ext uri="{FF2B5EF4-FFF2-40B4-BE49-F238E27FC236}">
                <a16:creationId xmlns:a16="http://schemas.microsoft.com/office/drawing/2014/main" id="{5E9BD5F6-4385-48F4-B804-79F7E2AED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403412" y="1843950"/>
            <a:ext cx="5448300" cy="3170099"/>
          </a:xfrm>
          <a:prstGeom prst="rect">
            <a:avLst/>
          </a:prstGeom>
          <a:noFill/>
        </p:spPr>
        <p:txBody>
          <a:bodyPr wrap="square" rtlCol="0">
            <a:spAutoFit/>
          </a:bodyPr>
          <a:lstStyle/>
          <a:p>
            <a:pPr algn="ctr"/>
            <a:r>
              <a:rPr lang="pt-BR" sz="4000" b="1" dirty="0">
                <a:solidFill>
                  <a:schemeClr val="bg1"/>
                </a:solidFill>
              </a:rPr>
              <a:t>Portanto, como um Deus de amor poderia resolver o grande conflito sem violar o princípio do amor? </a:t>
            </a:r>
          </a:p>
        </p:txBody>
      </p:sp>
    </p:spTree>
    <p:extLst>
      <p:ext uri="{BB962C8B-B14F-4D97-AF65-F5344CB8AC3E}">
        <p14:creationId xmlns:p14="http://schemas.microsoft.com/office/powerpoint/2010/main" val="16183709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sinamentos de Jesus - O Caminho, A Verdade e A Vida - YouTube">
            <a:extLst>
              <a:ext uri="{FF2B5EF4-FFF2-40B4-BE49-F238E27FC236}">
                <a16:creationId xmlns:a16="http://schemas.microsoft.com/office/drawing/2014/main" id="{B272E503-1649-4BFB-9CB1-F2F9CF2341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567"/>
          <a:stretch/>
        </p:blipFill>
        <p:spPr bwMode="auto">
          <a:xfrm>
            <a:off x="4458182" y="0"/>
            <a:ext cx="773381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94757CD5-6167-476F-8D14-0FFD14136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335666" y="1597307"/>
            <a:ext cx="5633013" cy="3851841"/>
          </a:xfrm>
          <a:prstGeom prst="rect">
            <a:avLst/>
          </a:prstGeom>
          <a:noFill/>
        </p:spPr>
        <p:txBody>
          <a:bodyPr wrap="square" rtlCol="0">
            <a:spAutoFit/>
          </a:bodyPr>
          <a:lstStyle/>
          <a:p>
            <a:pPr algn="ctr"/>
            <a:r>
              <a:rPr lang="pt-BR" sz="4000" b="1" dirty="0">
                <a:solidFill>
                  <a:schemeClr val="bg1"/>
                </a:solidFill>
              </a:rPr>
              <a:t>Cristo assumiu a humanidade, e, por meio dessa humanidade, revelou aos anjos e ao mundo quem Deus realmente é.</a:t>
            </a:r>
          </a:p>
        </p:txBody>
      </p:sp>
    </p:spTree>
    <p:extLst>
      <p:ext uri="{BB962C8B-B14F-4D97-AF65-F5344CB8AC3E}">
        <p14:creationId xmlns:p14="http://schemas.microsoft.com/office/powerpoint/2010/main" val="639206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flexão Dominical: Tudo acabou na cruz – Elo da Fé">
            <a:extLst>
              <a:ext uri="{FF2B5EF4-FFF2-40B4-BE49-F238E27FC236}">
                <a16:creationId xmlns:a16="http://schemas.microsoft.com/office/drawing/2014/main" id="{39CCDAAB-8A0F-41A1-8157-5A3D2313F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577853" y="612844"/>
            <a:ext cx="5195047" cy="5632311"/>
          </a:xfrm>
          <a:prstGeom prst="rect">
            <a:avLst/>
          </a:prstGeom>
          <a:noFill/>
        </p:spPr>
        <p:txBody>
          <a:bodyPr wrap="square" rtlCol="0">
            <a:spAutoFit/>
          </a:bodyPr>
          <a:lstStyle/>
          <a:p>
            <a:pPr algn="ctr"/>
            <a:r>
              <a:rPr lang="pt-BR" sz="3600" dirty="0">
                <a:solidFill>
                  <a:schemeClr val="bg1"/>
                </a:solidFill>
              </a:rPr>
              <a:t>A revelação do caráter de Deus, o caráter abnegado e de renúncia que Deus demonstrou na cruz, é a base das três mensagens angélicas – </a:t>
            </a:r>
            <a:r>
              <a:rPr lang="pt-BR" sz="3600" b="1" dirty="0">
                <a:solidFill>
                  <a:srgbClr val="FFC000"/>
                </a:solidFill>
              </a:rPr>
              <a:t>mensagens de esperança, promessa e vida eterna, </a:t>
            </a:r>
            <a:r>
              <a:rPr lang="pt-BR" sz="3600" dirty="0">
                <a:solidFill>
                  <a:schemeClr val="bg1"/>
                </a:solidFill>
              </a:rPr>
              <a:t>anunciadas a um mundo que anda rumo à dissolução</a:t>
            </a:r>
          </a:p>
        </p:txBody>
      </p:sp>
    </p:spTree>
    <p:extLst>
      <p:ext uri="{BB962C8B-B14F-4D97-AF65-F5344CB8AC3E}">
        <p14:creationId xmlns:p14="http://schemas.microsoft.com/office/powerpoint/2010/main" val="3297387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483839B1-C00A-40B9-A12C-CCFE8CAAD9D8}"/>
              </a:ext>
            </a:extLst>
          </p:cNvPr>
          <p:cNvPicPr>
            <a:picLocks noChangeAspect="1"/>
          </p:cNvPicPr>
          <p:nvPr/>
        </p:nvPicPr>
        <p:blipFill rotWithShape="1">
          <a:blip r:embed="rId3">
            <a:extLst>
              <a:ext uri="{28A0092B-C50C-407E-A947-70E740481C1C}">
                <a14:useLocalDpi xmlns:a14="http://schemas.microsoft.com/office/drawing/2010/main" val="0"/>
              </a:ext>
            </a:extLst>
          </a:blip>
          <a:srcRect l="1065" t="30193" r="9154" b="2074"/>
          <a:stretch/>
        </p:blipFill>
        <p:spPr>
          <a:xfrm>
            <a:off x="-6" y="0"/>
            <a:ext cx="12192000" cy="6858000"/>
          </a:xfrm>
          <a:prstGeom prst="rect">
            <a:avLst/>
          </a:prstGeom>
        </p:spPr>
      </p:pic>
      <p:pic>
        <p:nvPicPr>
          <p:cNvPr id="13" name="Imagem 12">
            <a:extLst>
              <a:ext uri="{FF2B5EF4-FFF2-40B4-BE49-F238E27FC236}">
                <a16:creationId xmlns:a16="http://schemas.microsoft.com/office/drawing/2014/main" id="{1951393B-9C4C-41A0-9461-49C297D20555}"/>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6666" r="5938" b="10834"/>
          <a:stretch/>
        </p:blipFill>
        <p:spPr>
          <a:xfrm>
            <a:off x="0" y="0"/>
            <a:ext cx="12192000" cy="6858000"/>
          </a:xfrm>
          <a:prstGeom prst="rect">
            <a:avLst/>
          </a:prstGeom>
        </p:spPr>
      </p:pic>
      <p:sp>
        <p:nvSpPr>
          <p:cNvPr id="8" name="Retângulo 7">
            <a:extLst>
              <a:ext uri="{FF2B5EF4-FFF2-40B4-BE49-F238E27FC236}">
                <a16:creationId xmlns:a16="http://schemas.microsoft.com/office/drawing/2014/main" id="{541574B1-1EA0-4262-9A75-29775F82F0F7}"/>
              </a:ext>
            </a:extLst>
          </p:cNvPr>
          <p:cNvSpPr/>
          <p:nvPr/>
        </p:nvSpPr>
        <p:spPr>
          <a:xfrm>
            <a:off x="2543166" y="1993831"/>
            <a:ext cx="7105656" cy="2870333"/>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BE9AA07E-9FD6-4399-82F8-3B444FA56A0C}"/>
              </a:ext>
            </a:extLst>
          </p:cNvPr>
          <p:cNvSpPr/>
          <p:nvPr/>
        </p:nvSpPr>
        <p:spPr>
          <a:xfrm>
            <a:off x="2219316" y="2384930"/>
            <a:ext cx="647700" cy="2088134"/>
          </a:xfrm>
          <a:prstGeom prst="rect">
            <a:avLst/>
          </a:prstGeom>
          <a:solidFill>
            <a:srgbClr val="FFC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2496F435-2DBC-40AB-903D-790D0AEABCEB}"/>
              </a:ext>
            </a:extLst>
          </p:cNvPr>
          <p:cNvSpPr txBox="1"/>
          <p:nvPr/>
        </p:nvSpPr>
        <p:spPr>
          <a:xfrm>
            <a:off x="3248487" y="2644167"/>
            <a:ext cx="5695013" cy="1569660"/>
          </a:xfrm>
          <a:prstGeom prst="rect">
            <a:avLst/>
          </a:prstGeom>
          <a:noFill/>
        </p:spPr>
        <p:txBody>
          <a:bodyPr wrap="square" rtlCol="0">
            <a:spAutoFit/>
          </a:bodyPr>
          <a:lstStyle/>
          <a:p>
            <a:pPr algn="ctr"/>
            <a:r>
              <a:rPr lang="pt-BR" sz="4800" b="1" dirty="0">
                <a:solidFill>
                  <a:schemeClr val="bg1"/>
                </a:solidFill>
              </a:rPr>
              <a:t>A promessa é feita para cada um de nós. </a:t>
            </a:r>
          </a:p>
        </p:txBody>
      </p:sp>
      <p:sp>
        <p:nvSpPr>
          <p:cNvPr id="10" name="Retângulo 9">
            <a:extLst>
              <a:ext uri="{FF2B5EF4-FFF2-40B4-BE49-F238E27FC236}">
                <a16:creationId xmlns:a16="http://schemas.microsoft.com/office/drawing/2014/main" id="{E491AB41-66DF-41F2-A93F-CC47A78C90EB}"/>
              </a:ext>
            </a:extLst>
          </p:cNvPr>
          <p:cNvSpPr/>
          <p:nvPr/>
        </p:nvSpPr>
        <p:spPr>
          <a:xfrm>
            <a:off x="9324973" y="2384930"/>
            <a:ext cx="647700" cy="2088134"/>
          </a:xfrm>
          <a:prstGeom prst="rect">
            <a:avLst/>
          </a:prstGeom>
          <a:solidFill>
            <a:srgbClr val="FFC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18421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80767BA-19BF-41D1-A08B-8D5BF0F5F320}"/>
              </a:ext>
            </a:extLst>
          </p:cNvPr>
          <p:cNvSpPr txBox="1"/>
          <p:nvPr/>
        </p:nvSpPr>
        <p:spPr>
          <a:xfrm>
            <a:off x="4808886" y="1117600"/>
            <a:ext cx="3319114" cy="646331"/>
          </a:xfrm>
          <a:prstGeom prst="rect">
            <a:avLst/>
          </a:prstGeom>
          <a:noFill/>
        </p:spPr>
        <p:txBody>
          <a:bodyPr wrap="none" rtlCol="0">
            <a:spAutoFit/>
          </a:bodyPr>
          <a:lstStyle/>
          <a:p>
            <a:r>
              <a:rPr lang="pt-BR" sz="3600" b="1" dirty="0">
                <a:solidFill>
                  <a:schemeClr val="bg1"/>
                </a:solidFill>
              </a:rPr>
              <a:t>PRÓXIMO TEMA</a:t>
            </a:r>
          </a:p>
        </p:txBody>
      </p:sp>
      <p:sp>
        <p:nvSpPr>
          <p:cNvPr id="3" name="CaixaDeTexto 2">
            <a:extLst>
              <a:ext uri="{FF2B5EF4-FFF2-40B4-BE49-F238E27FC236}">
                <a16:creationId xmlns:a16="http://schemas.microsoft.com/office/drawing/2014/main" id="{0384F7C3-C677-4E03-9AEF-BA14F635D0E7}"/>
              </a:ext>
            </a:extLst>
          </p:cNvPr>
          <p:cNvSpPr txBox="1"/>
          <p:nvPr/>
        </p:nvSpPr>
        <p:spPr>
          <a:xfrm>
            <a:off x="4771759" y="6488668"/>
            <a:ext cx="2648482" cy="369332"/>
          </a:xfrm>
          <a:prstGeom prst="rect">
            <a:avLst/>
          </a:prstGeom>
          <a:noFill/>
        </p:spPr>
        <p:txBody>
          <a:bodyPr wrap="none" rtlCol="0">
            <a:spAutoFit/>
          </a:bodyPr>
          <a:lstStyle/>
          <a:p>
            <a:r>
              <a:rPr lang="pt-BR" dirty="0">
                <a:solidFill>
                  <a:schemeClr val="bg1"/>
                </a:solidFill>
              </a:rPr>
              <a:t>UNIÃO NORTE BRASILEIRA</a:t>
            </a:r>
          </a:p>
        </p:txBody>
      </p:sp>
    </p:spTree>
    <p:extLst>
      <p:ext uri="{BB962C8B-B14F-4D97-AF65-F5344CB8AC3E}">
        <p14:creationId xmlns:p14="http://schemas.microsoft.com/office/powerpoint/2010/main" val="3263060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chorros escolhem um dono dentro de casa? - Dra. Mei"/>
          <p:cNvPicPr>
            <a:picLocks noChangeAspect="1" noChangeArrowheads="1"/>
          </p:cNvPicPr>
          <p:nvPr/>
        </p:nvPicPr>
        <p:blipFill rotWithShape="1">
          <a:blip r:embed="rId3">
            <a:extLst>
              <a:ext uri="{28A0092B-C50C-407E-A947-70E740481C1C}">
                <a14:useLocalDpi xmlns:a14="http://schemas.microsoft.com/office/drawing/2010/main" val="0"/>
              </a:ext>
            </a:extLst>
          </a:blip>
          <a:srcRect t="23080" r="21601"/>
          <a:stretch/>
        </p:blipFill>
        <p:spPr bwMode="auto">
          <a:xfrm>
            <a:off x="6024027" y="-26126"/>
            <a:ext cx="6163620" cy="688412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5E9BD5F6-4385-48F4-B804-79F7E2AED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149342" y="856357"/>
            <a:ext cx="6163619" cy="6001643"/>
          </a:xfrm>
          <a:prstGeom prst="rect">
            <a:avLst/>
          </a:prstGeom>
          <a:noFill/>
        </p:spPr>
        <p:txBody>
          <a:bodyPr wrap="square" rtlCol="0">
            <a:spAutoFit/>
          </a:bodyPr>
          <a:lstStyle/>
          <a:p>
            <a:pPr algn="ctr"/>
            <a:r>
              <a:rPr lang="pt-BR" sz="4000" b="1" dirty="0">
                <a:solidFill>
                  <a:schemeClr val="accent4"/>
                </a:solidFill>
              </a:rPr>
              <a:t>A maioria das pessoas </a:t>
            </a:r>
          </a:p>
          <a:p>
            <a:pPr algn="ctr"/>
            <a:r>
              <a:rPr lang="pt-BR" sz="4000" b="1" dirty="0">
                <a:solidFill>
                  <a:schemeClr val="accent4"/>
                </a:solidFill>
              </a:rPr>
              <a:t>ama cachorros.</a:t>
            </a:r>
          </a:p>
          <a:p>
            <a:pPr algn="ctr"/>
            <a:r>
              <a:rPr lang="pt-BR" sz="3200" dirty="0">
                <a:solidFill>
                  <a:schemeClr val="bg1"/>
                </a:solidFill>
              </a:rPr>
              <a:t>Eles são amigáveis, afetuosos, fiéis, leais e amorosos. Aliás, alguns cachorros, chamados de cães de serviço, são usados para ajudar pessoas com problemas emocionais, tamanho seu efeito calmante e consolador. </a:t>
            </a:r>
          </a:p>
          <a:p>
            <a:pPr algn="ctr"/>
            <a:endParaRPr lang="pt-BR" sz="3600" b="1" dirty="0">
              <a:solidFill>
                <a:schemeClr val="accent4"/>
              </a:solidFill>
            </a:endParaRPr>
          </a:p>
          <a:p>
            <a:pPr algn="ctr"/>
            <a:endParaRPr lang="pt-BR" sz="4000" dirty="0">
              <a:solidFill>
                <a:schemeClr val="bg1"/>
              </a:solidFill>
            </a:endParaRPr>
          </a:p>
        </p:txBody>
      </p:sp>
    </p:spTree>
    <p:extLst>
      <p:ext uri="{BB962C8B-B14F-4D97-AF65-F5344CB8AC3E}">
        <p14:creationId xmlns:p14="http://schemas.microsoft.com/office/powerpoint/2010/main" val="2752741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8" descr="Cachorro bagunceiro: 10 raças mais travessas que adoram uma bagunça!"/>
          <p:cNvPicPr>
            <a:picLocks noChangeAspect="1" noChangeArrowheads="1"/>
          </p:cNvPicPr>
          <p:nvPr/>
        </p:nvPicPr>
        <p:blipFill rotWithShape="1">
          <a:blip r:embed="rId4">
            <a:extLst>
              <a:ext uri="{28A0092B-C50C-407E-A947-70E740481C1C}">
                <a14:useLocalDpi xmlns:a14="http://schemas.microsoft.com/office/drawing/2010/main" val="0"/>
              </a:ext>
            </a:extLst>
          </a:blip>
          <a:srcRect l="26169" t="1612"/>
          <a:stretch/>
        </p:blipFill>
        <p:spPr bwMode="auto">
          <a:xfrm>
            <a:off x="0" y="1"/>
            <a:ext cx="774088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03A42614-553A-4811-941E-6358101C9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6" y="0"/>
            <a:ext cx="12174071"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629685" y="1228397"/>
            <a:ext cx="5081669" cy="4401205"/>
          </a:xfrm>
          <a:prstGeom prst="rect">
            <a:avLst/>
          </a:prstGeom>
          <a:noFill/>
        </p:spPr>
        <p:txBody>
          <a:bodyPr wrap="square" rtlCol="0">
            <a:spAutoFit/>
          </a:bodyPr>
          <a:lstStyle/>
          <a:p>
            <a:pPr algn="ctr"/>
            <a:r>
              <a:rPr lang="pt-BR" sz="4000" dirty="0">
                <a:solidFill>
                  <a:schemeClr val="bg1"/>
                </a:solidFill>
              </a:rPr>
              <a:t>Os cachorros também dão trabalho.</a:t>
            </a:r>
          </a:p>
          <a:p>
            <a:pPr algn="ctr"/>
            <a:r>
              <a:rPr lang="pt-BR" sz="4000" dirty="0">
                <a:solidFill>
                  <a:schemeClr val="bg1"/>
                </a:solidFill>
              </a:rPr>
              <a:t>Quase todos os donos de cães, pensaram em algum momento:</a:t>
            </a:r>
          </a:p>
          <a:p>
            <a:pPr algn="ctr"/>
            <a:r>
              <a:rPr lang="pt-BR" sz="4000" b="1" dirty="0">
                <a:solidFill>
                  <a:schemeClr val="bg1"/>
                </a:solidFill>
              </a:rPr>
              <a:t> </a:t>
            </a:r>
            <a:r>
              <a:rPr lang="pt-BR" sz="4000" b="1" dirty="0">
                <a:solidFill>
                  <a:srgbClr val="FFC000"/>
                </a:solidFill>
              </a:rPr>
              <a:t>“Vale a pena todo esse trabalho?”</a:t>
            </a:r>
          </a:p>
        </p:txBody>
      </p:sp>
    </p:spTree>
    <p:extLst>
      <p:ext uri="{BB962C8B-B14F-4D97-AF65-F5344CB8AC3E}">
        <p14:creationId xmlns:p14="http://schemas.microsoft.com/office/powerpoint/2010/main" val="33521827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Nova versão do Aibo, o cão robô da Sony, é o pet eletrônico que você vai  desejar"/>
          <p:cNvPicPr>
            <a:picLocks noChangeAspect="1" noChangeArrowheads="1"/>
          </p:cNvPicPr>
          <p:nvPr/>
        </p:nvPicPr>
        <p:blipFill rotWithShape="1">
          <a:blip r:embed="rId3">
            <a:extLst>
              <a:ext uri="{28A0092B-C50C-407E-A947-70E740481C1C}">
                <a14:useLocalDpi xmlns:a14="http://schemas.microsoft.com/office/drawing/2010/main" val="0"/>
              </a:ext>
            </a:extLst>
          </a:blip>
          <a:srcRect l="25147" t="1940"/>
          <a:stretch/>
        </p:blipFill>
        <p:spPr bwMode="auto">
          <a:xfrm>
            <a:off x="0" y="0"/>
            <a:ext cx="930658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29" y="0"/>
            <a:ext cx="12174071"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690945" y="893728"/>
            <a:ext cx="4906108" cy="5016758"/>
          </a:xfrm>
          <a:prstGeom prst="rect">
            <a:avLst/>
          </a:prstGeom>
          <a:noFill/>
        </p:spPr>
        <p:txBody>
          <a:bodyPr wrap="square" rtlCol="0">
            <a:spAutoFit/>
          </a:bodyPr>
          <a:lstStyle/>
          <a:p>
            <a:pPr algn="ctr"/>
            <a:r>
              <a:rPr lang="pt-BR" sz="4000" dirty="0">
                <a:solidFill>
                  <a:schemeClr val="accent4"/>
                </a:solidFill>
              </a:rPr>
              <a:t>Aproveitaria a oportunidade de ter um cachorro que nunca suje os tapetes e não seja preciso gastar um  centavo para mantê-lo saudável?  </a:t>
            </a:r>
          </a:p>
        </p:txBody>
      </p:sp>
    </p:spTree>
    <p:extLst>
      <p:ext uri="{BB962C8B-B14F-4D97-AF65-F5344CB8AC3E}">
        <p14:creationId xmlns:p14="http://schemas.microsoft.com/office/powerpoint/2010/main" val="29640331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Nova versão do Aibo, o cão robô da Sony, é o pet eletrônico que você vai  desejar"/>
          <p:cNvPicPr>
            <a:picLocks noChangeAspect="1" noChangeArrowheads="1"/>
          </p:cNvPicPr>
          <p:nvPr/>
        </p:nvPicPr>
        <p:blipFill rotWithShape="1">
          <a:blip r:embed="rId3">
            <a:extLst>
              <a:ext uri="{28A0092B-C50C-407E-A947-70E740481C1C}">
                <a14:useLocalDpi xmlns:a14="http://schemas.microsoft.com/office/drawing/2010/main" val="0"/>
              </a:ext>
            </a:extLst>
          </a:blip>
          <a:srcRect l="25147" t="-784"/>
          <a:stretch/>
        </p:blipFill>
        <p:spPr bwMode="auto">
          <a:xfrm>
            <a:off x="17928" y="-53787"/>
            <a:ext cx="9126071" cy="691178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74071"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667499" y="838708"/>
            <a:ext cx="5029201" cy="5016758"/>
          </a:xfrm>
          <a:prstGeom prst="rect">
            <a:avLst/>
          </a:prstGeom>
          <a:noFill/>
        </p:spPr>
        <p:txBody>
          <a:bodyPr wrap="square" rtlCol="0">
            <a:spAutoFit/>
          </a:bodyPr>
          <a:lstStyle/>
          <a:p>
            <a:pPr algn="ctr"/>
            <a:r>
              <a:rPr lang="pt-BR" sz="4000" b="1" dirty="0">
                <a:solidFill>
                  <a:schemeClr val="accent4"/>
                </a:solidFill>
              </a:rPr>
              <a:t>Que tal um cão robô, </a:t>
            </a:r>
          </a:p>
          <a:p>
            <a:pPr algn="ctr"/>
            <a:r>
              <a:rPr lang="pt-BR" sz="4000" b="1" dirty="0">
                <a:solidFill>
                  <a:schemeClr val="accent4"/>
                </a:solidFill>
              </a:rPr>
              <a:t>por exemplo?</a:t>
            </a:r>
          </a:p>
          <a:p>
            <a:pPr algn="ctr"/>
            <a:endParaRPr lang="pt-BR" sz="4000" b="1" dirty="0">
              <a:solidFill>
                <a:schemeClr val="accent4"/>
              </a:solidFill>
            </a:endParaRPr>
          </a:p>
          <a:p>
            <a:pPr algn="ctr"/>
            <a:r>
              <a:rPr lang="pt-BR" sz="4000" dirty="0">
                <a:solidFill>
                  <a:schemeClr val="bg1"/>
                </a:solidFill>
              </a:rPr>
              <a:t>O cão eletrônico </a:t>
            </a:r>
          </a:p>
          <a:p>
            <a:pPr algn="ctr"/>
            <a:r>
              <a:rPr lang="pt-BR" sz="4000" dirty="0">
                <a:solidFill>
                  <a:schemeClr val="bg1"/>
                </a:solidFill>
              </a:rPr>
              <a:t>“tem emoções </a:t>
            </a:r>
          </a:p>
          <a:p>
            <a:pPr algn="ctr"/>
            <a:r>
              <a:rPr lang="pt-BR" sz="4000" dirty="0">
                <a:solidFill>
                  <a:schemeClr val="bg1"/>
                </a:solidFill>
              </a:rPr>
              <a:t>e instintos verdadeiros programados no cérebro”.</a:t>
            </a:r>
            <a:endParaRPr lang="pt-BR" sz="4800" dirty="0">
              <a:solidFill>
                <a:schemeClr val="accent4"/>
              </a:solidFill>
            </a:endParaRPr>
          </a:p>
        </p:txBody>
      </p:sp>
    </p:spTree>
    <p:extLst>
      <p:ext uri="{BB962C8B-B14F-4D97-AF65-F5344CB8AC3E}">
        <p14:creationId xmlns:p14="http://schemas.microsoft.com/office/powerpoint/2010/main" val="3093869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eff Bezos aparece passeando com um cachorro-robô na Califórnia - Canaltech"/>
          <p:cNvPicPr>
            <a:picLocks noChangeAspect="1" noChangeArrowheads="1"/>
          </p:cNvPicPr>
          <p:nvPr/>
        </p:nvPicPr>
        <p:blipFill rotWithShape="1">
          <a:blip r:embed="rId3">
            <a:extLst>
              <a:ext uri="{28A0092B-C50C-407E-A947-70E740481C1C}">
                <a14:useLocalDpi xmlns:a14="http://schemas.microsoft.com/office/drawing/2010/main" val="0"/>
              </a:ext>
            </a:extLst>
          </a:blip>
          <a:srcRect l="3230" t="-1355" r="25845" b="-262"/>
          <a:stretch/>
        </p:blipFill>
        <p:spPr bwMode="auto">
          <a:xfrm>
            <a:off x="3532095" y="-82129"/>
            <a:ext cx="8659905" cy="698350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5E9BD5F6-4385-48F4-B804-79F7E2AED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88" y="0"/>
            <a:ext cx="12192000" cy="6858001"/>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582707" y="1843950"/>
            <a:ext cx="5791200" cy="3170099"/>
          </a:xfrm>
          <a:prstGeom prst="rect">
            <a:avLst/>
          </a:prstGeom>
          <a:noFill/>
        </p:spPr>
        <p:txBody>
          <a:bodyPr wrap="square" rtlCol="0">
            <a:spAutoFit/>
          </a:bodyPr>
          <a:lstStyle/>
          <a:p>
            <a:pPr algn="ctr"/>
            <a:r>
              <a:rPr lang="pt-BR" sz="4000" b="1" dirty="0">
                <a:solidFill>
                  <a:schemeClr val="bg1"/>
                </a:solidFill>
              </a:rPr>
              <a:t>Devemos agora acreditar que alguém conseguiu fabricar um </a:t>
            </a:r>
            <a:r>
              <a:rPr lang="pt-BR" sz="4000" b="1" dirty="0">
                <a:solidFill>
                  <a:schemeClr val="accent4"/>
                </a:solidFill>
              </a:rPr>
              <a:t>cão eletrônico </a:t>
            </a:r>
            <a:r>
              <a:rPr lang="pt-BR" sz="4000" b="1" dirty="0">
                <a:solidFill>
                  <a:schemeClr val="bg1"/>
                </a:solidFill>
              </a:rPr>
              <a:t>que manifesta amor, alegria e felicidade? </a:t>
            </a:r>
          </a:p>
        </p:txBody>
      </p:sp>
    </p:spTree>
    <p:extLst>
      <p:ext uri="{BB962C8B-B14F-4D97-AF65-F5344CB8AC3E}">
        <p14:creationId xmlns:p14="http://schemas.microsoft.com/office/powerpoint/2010/main" val="22365191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orteva adota robô “cachorro” para testar novos defensiv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364" y="245507"/>
            <a:ext cx="5558769" cy="31268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ucesso das galáxias: Nasa libera mais 3 músicas captadas no espaço - Olhar  Digital">
            <a:extLst>
              <a:ext uri="{FF2B5EF4-FFF2-40B4-BE49-F238E27FC236}">
                <a16:creationId xmlns:a16="http://schemas.microsoft.com/office/drawing/2014/main" id="{9DFBC2F8-A837-4BB2-8C85-FFFBE7C6E9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9" t="8656" r="2857" b="11027"/>
          <a:stretch/>
        </p:blipFill>
        <p:spPr bwMode="auto">
          <a:xfrm>
            <a:off x="6257365" y="3460348"/>
            <a:ext cx="5558769" cy="311125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238AD77F-6C0E-427D-8A1A-592D85912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424" y="0"/>
            <a:ext cx="12420424" cy="6858000"/>
          </a:xfrm>
          <a:prstGeom prst="rect">
            <a:avLst/>
          </a:prstGeom>
        </p:spPr>
      </p:pic>
      <p:sp>
        <p:nvSpPr>
          <p:cNvPr id="2" name="CaixaDeTexto 1">
            <a:extLst>
              <a:ext uri="{FF2B5EF4-FFF2-40B4-BE49-F238E27FC236}">
                <a16:creationId xmlns:a16="http://schemas.microsoft.com/office/drawing/2014/main" id="{732B7576-46E0-460E-A68C-0B6444626D9E}"/>
              </a:ext>
            </a:extLst>
          </p:cNvPr>
          <p:cNvSpPr txBox="1"/>
          <p:nvPr/>
        </p:nvSpPr>
        <p:spPr>
          <a:xfrm>
            <a:off x="185365" y="951969"/>
            <a:ext cx="5211615" cy="5016758"/>
          </a:xfrm>
          <a:prstGeom prst="rect">
            <a:avLst/>
          </a:prstGeom>
          <a:noFill/>
        </p:spPr>
        <p:txBody>
          <a:bodyPr wrap="square" rtlCol="0">
            <a:spAutoFit/>
          </a:bodyPr>
          <a:lstStyle/>
          <a:p>
            <a:pPr algn="ctr"/>
            <a:r>
              <a:rPr lang="pt-BR" sz="4000" b="1" dirty="0">
                <a:solidFill>
                  <a:schemeClr val="bg1"/>
                </a:solidFill>
              </a:rPr>
              <a:t>-Se a ideia de um cão eletrônico que demonstra “afeto” e “amor” o incomoda.</a:t>
            </a:r>
          </a:p>
          <a:p>
            <a:pPr algn="ctr"/>
            <a:endParaRPr lang="pt-BR" sz="4000" i="0" dirty="0">
              <a:solidFill>
                <a:schemeClr val="bg1"/>
              </a:solidFill>
              <a:effectLst/>
            </a:endParaRPr>
          </a:p>
          <a:p>
            <a:pPr algn="ctr"/>
            <a:r>
              <a:rPr lang="pt-BR" sz="4000" b="1" i="0" dirty="0">
                <a:solidFill>
                  <a:schemeClr val="bg1"/>
                </a:solidFill>
                <a:effectLst/>
              </a:rPr>
              <a:t>-</a:t>
            </a:r>
            <a:r>
              <a:rPr lang="pt-BR" sz="4000" b="1" dirty="0">
                <a:solidFill>
                  <a:schemeClr val="bg1"/>
                </a:solidFill>
              </a:rPr>
              <a:t>Então você entende a essência do conflito cósmico. </a:t>
            </a:r>
          </a:p>
        </p:txBody>
      </p:sp>
    </p:spTree>
    <p:extLst>
      <p:ext uri="{BB962C8B-B14F-4D97-AF65-F5344CB8AC3E}">
        <p14:creationId xmlns:p14="http://schemas.microsoft.com/office/powerpoint/2010/main" val="3611024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Oito coisas estranhas que fazemos quando estamos apaixonados | CLAUDIA">
            <a:extLst>
              <a:ext uri="{FF2B5EF4-FFF2-40B4-BE49-F238E27FC236}">
                <a16:creationId xmlns:a16="http://schemas.microsoft.com/office/drawing/2014/main" id="{23793A2E-840D-468C-AD80-1EA706B4E2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362"/>
          <a:stretch/>
        </p:blipFill>
        <p:spPr bwMode="auto">
          <a:xfrm>
            <a:off x="4002095" y="0"/>
            <a:ext cx="818990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B05C4419-A708-4210-BD27-8EC753B60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aixaDeTexto 1">
            <a:extLst>
              <a:ext uri="{FF2B5EF4-FFF2-40B4-BE49-F238E27FC236}">
                <a16:creationId xmlns:a16="http://schemas.microsoft.com/office/drawing/2014/main" id="{732B7576-46E0-460E-A68C-0B6444626D9E}"/>
              </a:ext>
            </a:extLst>
          </p:cNvPr>
          <p:cNvSpPr txBox="1"/>
          <p:nvPr/>
        </p:nvSpPr>
        <p:spPr>
          <a:xfrm>
            <a:off x="171450" y="920621"/>
            <a:ext cx="5257800" cy="5016758"/>
          </a:xfrm>
          <a:prstGeom prst="rect">
            <a:avLst/>
          </a:prstGeom>
          <a:noFill/>
        </p:spPr>
        <p:txBody>
          <a:bodyPr wrap="square" rtlCol="0">
            <a:spAutoFit/>
          </a:bodyPr>
          <a:lstStyle/>
          <a:p>
            <a:pPr algn="ctr"/>
            <a:r>
              <a:rPr lang="pt-BR" sz="4000" b="1" dirty="0">
                <a:solidFill>
                  <a:schemeClr val="bg1"/>
                </a:solidFill>
              </a:rPr>
              <a:t>Em vez de criar seres</a:t>
            </a:r>
          </a:p>
          <a:p>
            <a:pPr algn="ctr"/>
            <a:r>
              <a:rPr lang="pt-BR" sz="4000" b="1" dirty="0">
                <a:solidFill>
                  <a:schemeClr val="bg1"/>
                </a:solidFill>
              </a:rPr>
              <a:t>(quer no Céu, como os anjos, quer na Terra, como os seres humanos) que funcionam como robôs,</a:t>
            </a:r>
          </a:p>
          <a:p>
            <a:pPr algn="ctr"/>
            <a:r>
              <a:rPr lang="pt-BR" sz="4000" b="1" dirty="0">
                <a:solidFill>
                  <a:schemeClr val="bg1"/>
                </a:solidFill>
              </a:rPr>
              <a:t> </a:t>
            </a:r>
            <a:r>
              <a:rPr lang="pt-BR" sz="4000" b="1" dirty="0">
                <a:solidFill>
                  <a:schemeClr val="accent4"/>
                </a:solidFill>
              </a:rPr>
              <a:t>Deus os criou com a capacidade de amar.</a:t>
            </a:r>
          </a:p>
        </p:txBody>
      </p:sp>
    </p:spTree>
    <p:extLst>
      <p:ext uri="{BB962C8B-B14F-4D97-AF65-F5344CB8AC3E}">
        <p14:creationId xmlns:p14="http://schemas.microsoft.com/office/powerpoint/2010/main" val="3523396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4030</Words>
  <Application>Microsoft Office PowerPoint</Application>
  <PresentationFormat>Widescreen</PresentationFormat>
  <Paragraphs>108</Paragraphs>
  <Slides>27</Slides>
  <Notes>24</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27</vt:i4>
      </vt:variant>
    </vt:vector>
  </HeadingPairs>
  <TitlesOfParts>
    <vt:vector size="32" baseType="lpstr">
      <vt:lpstr>Arial</vt:lpstr>
      <vt:lpstr>Calibri</vt:lpstr>
      <vt:lpstr>Calibri Light</vt:lpstr>
      <vt:lpstr>WarnockPro-Regular</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weber di castro</dc:creator>
  <cp:lastModifiedBy>weber di castro</cp:lastModifiedBy>
  <cp:revision>4</cp:revision>
  <dcterms:created xsi:type="dcterms:W3CDTF">2022-03-28T14:59:46Z</dcterms:created>
  <dcterms:modified xsi:type="dcterms:W3CDTF">2022-03-31T19:58:23Z</dcterms:modified>
</cp:coreProperties>
</file>