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4" r:id="rId2"/>
    <p:sldId id="258" r:id="rId3"/>
    <p:sldId id="257" r:id="rId4"/>
    <p:sldId id="260" r:id="rId5"/>
    <p:sldId id="317" r:id="rId6"/>
    <p:sldId id="259" r:id="rId7"/>
    <p:sldId id="316" r:id="rId8"/>
    <p:sldId id="318" r:id="rId9"/>
    <p:sldId id="319" r:id="rId10"/>
    <p:sldId id="261" r:id="rId11"/>
    <p:sldId id="262" r:id="rId12"/>
    <p:sldId id="266" r:id="rId13"/>
    <p:sldId id="303" r:id="rId14"/>
    <p:sldId id="320" r:id="rId15"/>
    <p:sldId id="306" r:id="rId16"/>
    <p:sldId id="269" r:id="rId17"/>
    <p:sldId id="305" r:id="rId18"/>
    <p:sldId id="287" r:id="rId19"/>
    <p:sldId id="308" r:id="rId20"/>
    <p:sldId id="310" r:id="rId21"/>
    <p:sldId id="321" r:id="rId22"/>
    <p:sldId id="309" r:id="rId23"/>
    <p:sldId id="288" r:id="rId24"/>
    <p:sldId id="289" r:id="rId25"/>
    <p:sldId id="322" r:id="rId26"/>
    <p:sldId id="311" r:id="rId27"/>
    <p:sldId id="312" r:id="rId28"/>
    <p:sldId id="315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652" autoAdjust="0"/>
  </p:normalViewPr>
  <p:slideViewPr>
    <p:cSldViewPr snapToGrid="0">
      <p:cViewPr varScale="1">
        <p:scale>
          <a:sx n="70" d="100"/>
          <a:sy n="70" d="100"/>
        </p:scale>
        <p:origin x="10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5BBF4-4263-4131-A7AA-4436AFE32D9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2DA87-E0A4-45F5-9BC0-B174DCFF1C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52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Falamos até aqui sobre três mensagens para o mundo. Quais são elas? Vamos ao texto: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outro anjo voando pelo meio do céu, tendo um evangelho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eterno para pregar aos que habitam na Terra, e a cada nação,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tribo, língua e povo, dizendo com voz forte: “Temam a Deus 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deem glória a Ele, pois é chegada a hora em que Ele vai julgar.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adorem Aquele que fez o céu, a terra, o mar e as fontes das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águas.” Seguiu-se outro anjo, o segundo, dizendo: “Caiu! Caiu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 Babilônia que fez com que todas as nações bebessem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vinho do furor da sua prostituição.” Seguiu-se a estes outro anjo,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terceiro, dizendo com voz forte: “Se alguém adora a besta e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 imagem e recebe a sua marca na testa ou na mão, também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beberá do vinho do furor de Deus, preparado, sem mistura,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cálice da sua ira, e será atormentado com fogo e enxofre,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diante dos santos anjos e na presença do Cordeiro. A fumaça 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 tormento sobe para todo o sempre. E os adoradores da besta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da sua imagem e quem quer que receba a marca do nome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besta não têm descanso algum, nem de dia nem de noite. Aqui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a perseverança dos santos, os que guardam os mandamentos de Deus e a fé em Jesus” (Apocalipse 14:6-12).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85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assim como Satanás e seus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anjos falharam em sua guerra no Céu, e afinal foram expulsos, também falharam na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tentativa de destruir o bebê Jesus. Tempos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depois, Cristo, aqui na Terra, derrotou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na cruz. “Despojando os principados e as potestades, publicamente os expôs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desprezo, triunfando sobre eles na cruz”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(Colossenses 2:15). Além disso, Jesus ressuscitou dentre os mortos, a fim de que,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“por Sua morte, destruísse aquele que tem o poder da morte, a saber,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diabo” (Hebreus 2:14). Apocalipse 12 retrata a vitória definitiva de Cristo!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83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Derrotado no Céu e na cruz, Satanás ainda não desistiu de atacar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povo de Deus. No decorrer de toda a Bíblia, a igreja de Deus é simbolizada por uma mulher, apresentada como uma noiva pura (2 Coríntios 11:2;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Jeremias 2:2). Após a cruz, Satanás é retratado em Apocalipse 12 perseguindo a igreja de Deus, simbolizada pela mulher: “Quando o dragão viu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tinha sido atirado para a Terra, perseguiu a mulher que tinha dado à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luz o filho homem. Mas foram dadas à mulher as duas asas da grande águia,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que voasse para o deserto onde seria sustentada durante um tempo,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tempos e meio tempo, fora do alcance da serpente” (Apocalipse 12:13, 14)</a:t>
            </a:r>
            <a:r>
              <a:rPr lang="pt-BR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849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147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uma vez, estamos diante de um simbolismo, do tipo encontrado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todo o Apocalipse. Satanás tenta destruir a mulher, a igreja de Deus,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falha. Por exemplo, a fuga da mulher para o “deserto” alude ao antigo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Israel, que viveu no deserto e foi protegido por Deus dos inimigos e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destruição (cf. Salmo 78:52).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Historicamente, depois que Jesus ascendeu ao Céu, a igreja cristã enfrentou perseguição por parte de Roma. Quem nunca ouviu as histórias de</a:t>
            </a:r>
            <a:r>
              <a:rPr lang="pt-BR" sz="1800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 que eram jogados como comida aos leões ou eram queimados como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tochas vivas no Coliseu romano? Um historiador do 1º século descreveu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perseguição dos cristãos em Roma: “Cobertos por peles de animais, foram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arrasados por cães e pereceram, ou pregados a cruzes, ou entregues às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chamas e queimados, para servir de iluminação noturna após o sol se pôr.”</a:t>
            </a:r>
            <a:r>
              <a:rPr lang="pt-BR" sz="1800" dirty="0"/>
              <a:t> </a:t>
            </a:r>
            <a:br>
              <a:rPr lang="pt-BR" sz="1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860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uma vez, estamos diante de um simbolismo, do tipo encontrado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todo o Apocalipse. Satanás tenta destruir a mulher, a igreja de Deus,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falha. Por exemplo, a fuga da mulher para o “deserto” alude ao antigo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Israel, que viveu no deserto e foi protegido por Deus dos inimigos e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destruição (cf. Salmo 78:52).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Historicamente, depois que Jesus ascendeu ao Céu, a igreja cristã enfrentou perseguição por parte de Roma. Quem nunca ouviu as histórias de</a:t>
            </a:r>
            <a:r>
              <a:rPr lang="pt-BR" sz="1800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 que eram jogados como comida aos leões ou eram queimados como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tochas vivas no Coliseu romano? Um historiador do 1º século descreveu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perseguição dos cristãos em Roma: “Cobertos por peles de animais, foram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arrasados por cães e pereceram, ou pregados a cruzes, ou entregues às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chamas e queimados, para servir de iluminação noturna após o sol se pôr.”</a:t>
            </a:r>
            <a:r>
              <a:rPr lang="pt-BR" sz="1800" dirty="0"/>
              <a:t> </a:t>
            </a:r>
            <a:br>
              <a:rPr lang="pt-BR" sz="1800" dirty="0"/>
            </a:b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024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Infelizmente, a história revela que, mesmo depois de o Império Romano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“cristianizar”, a perseguição continuou. Roma insistiu em perseguir aqueles que não seguiam suas regras e tradições. Isso continuou em variados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graus ao longo de mais de mil anos, tornando-se particularmente atroz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o período da Reforma. Só terminou quando forças não religiosas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começaram a dominar a Europa, culminando na prisão do papa, em 1798,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general francês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Berthier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Apocalipse 12, usando símbolos amplos, retratou essa história – essa tentativa de Satanás de destruir a igreja de Deus.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675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 estamos na página seguinte do grande conflito: “O dragão ficou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irado com a mulher e foi travar guerra com o restante da descendência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dela, ou seja, os que guardam os mandamentos de Deus e têm o testemunho de Jesus” (Apocalipse 12:17). Ou seja, mesmo após os séculos de perseguição, Deus continua tendo um povo fiel, que é alvo da ira de Satanás.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povo é retratado como aqueles que “guardam os mandamentos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 têm o testemunho de Jesus”.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068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 estamos na página seguinte do grande conflito: “O dragão ficou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irado com a mulher e foi travar guerra com o restante da descendência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dela, ou seja, os que guardam os mandamentos de Deus e têm o testemunho de Jesus” (Apocalipse 12:17). Ou seja, mesmo após os séculos de perseguição, Deus continua tendo um povo fiel, que é alvo da ira de Satanás.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povo é retratado como aqueles que “guardam os mandamentos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 têm o testemunho de Jesus”.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193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13 dá continuidade ao tema do conflito cósmico. Mesmo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entender o significado preciso dos símbolos, é possível ver o dragão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(Apocalipse 13:2, 4, 11), Satanás, tentando causar destruição na Terra. 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primeiros versos, usando imagens extraídas de Daniel 7, contam a história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perseguição da igreja durante a Idade Média. Mesmo derrotado e destinado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destruição, o inimigo faz suas últimas investidas contra o povo de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como a igreja apostólica ao longo dos séculos foi perseguida,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13 fala sobre outra perseguição, uma perseguição futura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 mundial. Se a pandemia da covid-19 nos ensinou algo, foi quão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depressa o mundo inteiro pode desabar – como o mundo pode, de repente,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forma mais dramática e inesperada, mudar. E essa mudança não foi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necessariamente para melhor. Apocalipse 13 retrata de forma ampla o que virá a aclamação de um poder global, seguida de uma perseguição mundial: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 ela [a besta] será adorada por todos os que habitam sobre a terra [...].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61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13 dá continuidade ao tema do conflito cósmico. Mesmo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entender o significado preciso dos símbolos, é possível ver o dragão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(Apocalipse 13:2, 4, 11), Satanás, tentando causar destruição na Terra. 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primeiros versos, usando imagens extraídas de Daniel 7, contam a história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perseguição da igreja durante a Idade Média. Mesmo derrotado e destinado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destruição, o inimigo faz suas últimas investidas contra o povo de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como a igreja apostólica ao longo dos séculos foi perseguida,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13 fala sobre outra perseguição, uma perseguição futura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 mundial. Se a pandemia da covid-19 nos ensinou algo, foi quão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depressa o mundo inteiro pode desabar – como o mundo pode, de repente,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forma mais dramática e inesperada, mudar. E essa mudança não foi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necessariamente para melhor. Apocalipse 13 retrata de forma ampla o que virá a aclamação de um poder global, seguida de uma perseguição mundial: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 ela [a besta] será adorada por todos os que habitam sobre a terra [...].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32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55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13 dá continuidade ao tema do conflito cósmico. Mesmo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entender o significado preciso dos símbolos, é possível ver o dragão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(Apocalipse 13:2, 4, 11), Satanás, tentando causar destruição na Terra. 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primeiros versos, usando imagens extraídas de Daniel 7, contam a história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perseguição da igreja durante a Idade Média. Mesmo derrotado e destinado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destruição, o inimigo faz suas últimas investidas contra o povo de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como a igreja apostólica ao longo dos séculos foi perseguida,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13 fala sobre outra perseguição, uma perseguição futura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 mundial. Se a pandemia da covid-19 nos ensinou algo, foi quão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depressa o mundo inteiro pode desabar – como o mundo pode, de repente,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forma mais dramática e inesperada, mudar. E essa mudança não foi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necessariamente para melhor. Apocalipse 13 retrata de forma ampla o que virá a aclamação de um poder global, seguida de uma perseguição mundial: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 ela [a besta] será adorada por todos os que habitam sobre a terra [...].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  <a:p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038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todos, os pequenos e os grandes, os ricos e os pobres, os livres e os escravos, faz com que lhes seja dada certa marca na mão direita ou na testa, para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ninguém possa comprar ou vender, senão aquele que tem a marca,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 da besta ou o número do seu nome” (Apocalipse 13:8, 16, 17).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o que apresentamos, essa perseguição será mundial.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faz sentido, uma vez que, conforme vimos em Apocalipse 12, quando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foi lançado à Terra, suas tentativas de engano foram universais,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ele é “o sedutor de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o mundo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(v. 9, itálico acrescentado). Diante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 vimos na pandemia, como o mundo mudou rapidamente, não há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negar que as coisas retratadas aqui não possam acontecer.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161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tema central aparece em Apocalipse 13: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adoração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cinco veze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(Apocalipse 13:4 [duas vezes], 8, 12, 15), a adoração é apresentada como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fator importante por trás do tumulto e do conflito retratados nos últimos dias. De acordo com esses versos, Satanás, o dragão, tentará forçar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mundo a prestar determinado tipo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adoração, pois desde o início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rebelião tem procurado usurpar a autoridade e o lugar do próprio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“Subirei acima das mais altas nuvens e serei semelhante ao Altíssimo”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(Isaías 14:13, 14). O tema da adoração e de quem as pessoas adoram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 relevância crucial na compreensão das três mensagens angélicas.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779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tema central aparece em Apocalipse 13: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adoração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cinco veze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(Apocalipse 13:4 [duas vezes], 8, 12, 15), a adoração é apresentada como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fator importante por trás do tumulto e do conflito retratados nos últimos dias. De acordo com esses versos, Satanás, o dragão, tentará forçar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mundo a prestar determinado tipo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adoração, pois desde o início da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rebelião tem procurado usurpar a autoridade e o lugar do próprio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“Subirei acima das mais altas nuvens e serei semelhante ao Altíssimo”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(Isaías 14:13, 14). O tema da adoração e de quem as pessoas adoram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 relevância crucial na compreensão das três mensagens angélicas.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890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contraste com Deus, que aceita adoração e obediência somente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amor e pela liberdade, as forças do mal recorrem à violência e à pressão econômica para forçar à adoração. O texto diz que eles farão morrer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que não adorarem a imagem da besta (Apocalipse 13:15) e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ninguém poderá “comprar ou vender” (v. 17), a menos que se sujeite.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a grande notícia que obtemos das três mensagens angélicas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que elas revelam onde está nossa esperança, e isso nos conforta.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956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contraste com Deus, que aceita adoração e obediência somente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amor e pela liberdade, as forças do mal recorrem à violência e à pressão econômica para forçar à adoração. O texto diz que eles farão morrer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que não adorarem a imagem da besta (Apocalipse 13:15) e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ninguém poderá “comprar ou vender” (v. 17), a menos que se sujeite.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a grande notícia que obtemos das três mensagens angélicas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que elas revelam onde está nossa esperança, e isso nos conforta.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51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23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mensagens foram escritas no livro do Apocalipse, o último da Bíblia,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faz sentido, uma vez que o livro diz respeito aos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acontecimentos</a:t>
            </a:r>
            <a:r>
              <a:rPr lang="pt-BR" dirty="0"/>
              <a:t> dos últimos dias. O termo teológico é “escatologia”, o estudo dos eventos</a:t>
            </a:r>
            <a:r>
              <a:rPr lang="pt-BR" baseline="0" dirty="0"/>
              <a:t> </a:t>
            </a:r>
            <a:r>
              <a:rPr lang="pt-BR" dirty="0"/>
              <a:t>finais. Assim como Gênesis (o primeiro livro da Bíblia) abordou a criação</a:t>
            </a:r>
            <a:r>
              <a:rPr lang="pt-BR" baseline="0" dirty="0"/>
              <a:t> </a:t>
            </a:r>
            <a:r>
              <a:rPr lang="pt-BR" dirty="0"/>
              <a:t>do mundo e os primeiros</a:t>
            </a:r>
            <a:r>
              <a:rPr lang="pt-BR" baseline="0" dirty="0"/>
              <a:t> </a:t>
            </a:r>
            <a:r>
              <a:rPr lang="pt-BR" dirty="0"/>
              <a:t>acontecimentos, o Apocalipse trata dos últimos</a:t>
            </a:r>
            <a:r>
              <a:rPr lang="pt-BR" baseline="0" dirty="0"/>
              <a:t> </a:t>
            </a:r>
            <a:r>
              <a:rPr lang="pt-BR" dirty="0"/>
              <a:t>eventos da Terra, que levarão ao fim deste mundo e à criação de um “novo</a:t>
            </a:r>
            <a:r>
              <a:rPr lang="pt-BR" baseline="0" dirty="0"/>
              <a:t> </a:t>
            </a:r>
            <a:r>
              <a:rPr lang="pt-BR" dirty="0"/>
              <a:t>céu e nova terra” (Apocalipse 21:1).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47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significa “revelação”, termo que aparece logo na primeira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 do livro: “Revelação de Jesus Cristo, a qual Deus Lhe deu para mostrar aos Seus servos as coisas que em breve devem acontecer” (Apocalipse1:1). Em grego, “revelação” é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apokalypsis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significa “descobrir” ou “revelar”. É a “revelação de Jesus Cristo”. Isto é, o livro é de Jesus e nos ensina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Ele, acerca de quem Ele é: “Eu sou o Alfa e o Ômega, o Princípio 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Fim” (Apocalipse 1:8, ARC), o Deus eterno. Retrata o “Cordeiro que foi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morto desde a criação do mundo” (Apocalipse 13:8, NVI), o Salvador crucificado, Aquele que morreu na cruz, foi ferido pelos pecados do mundo.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452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significa “revelação”, termo que aparece logo na primeira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 do livro: “Revelação de Jesus Cristo, a qual Deus Lhe deu para mostrar aos Seus servos as coisas que em breve devem acontecer” (Apocalipse1:1). Em grego, “revelação” é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apokalypsis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significa “descobrir” ou “revelar”. É a “revelação de Jesus Cristo”. Isto é, o livro é de Jesus e nos ensina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Ele, acerca de quem Ele é: “Eu sou o Alfa e o Ômega, o Princípio 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Fim” (Apocalipse 1:8, ARC), o Deus eterno. Retrata o “Cordeiro que foi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morto desde a criação do mundo” (Apocalipse 13:8, NVI), o Salvador crucificado, Aquele que morreu na cruz, foi ferido pelos pecados do mundo.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76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significa “revelação”, termo que aparece logo na primeira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 do livro: “Revelação de Jesus Cristo, a qual Deus Lhe deu para mostrar aos Seus servos as coisas que em breve devem acontecer” (Apocalipse1:1). Em grego, “revelação” é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apokalypsis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significa “descobrir” ou “revelar”. É a “revelação de Jesus Cristo”. Isto é, o livro é de Jesus e nos ensina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Ele, acerca de quem Ele é: “Eu sou o Alfa e o Ômega, o Princípio 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Fim” (Apocalipse 1:8, ARC), o Deus eterno. Retrata o “Cordeiro que foi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morto desde a criação do mundo” (Apocalipse 13:8, NVI), o Salvador crucificado, Aquele que morreu na cruz, foi ferido pelos pecados do mundo.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30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compreendermos o livro do Apocalipse, especialmente as três mensagens angélicas, precisamos entender que esse livro, assim como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 outros do Novo Testamento, faz constantes alusões a palavras,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 e personagens do Antigo Testamento. Na verdade, mais da metade de todos os versos encontrados no livro 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tem alguma relação com o Antigo Testamento. Muitas das suas palavras e expressões,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“Babilônia”, “besta”, “mandamentos de Deus”, “vinho do furor” 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“para todo o sempre”, só podem ser apropriadamente entendidas dentro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contexto em que foram usadas no Antigo Testamento. Assim, o Antigo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Testamento é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chave para desvendar verdades importantes registradas no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último livro da Bíblia, com sua mensagem para aqueles que vivem nestes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 difíceis da história da Terra.</a:t>
            </a:r>
            <a:r>
              <a:rPr lang="pt-BR" sz="1800" dirty="0"/>
              <a:t> </a:t>
            </a:r>
            <a:br>
              <a:rPr lang="pt-BR" sz="18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95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Apocalipse foi escrito quando João estava exilado na ilha 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Patmos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localizada na costa da atual Turquia. Ele abrange toda a história cristã. 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capítulos tratam de fatos ocorridos desde os tempos de Jesus até o fim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nosso mundo e a criação do novo. As três mensagens angélicas aparecem no capítulo 14. A fim de entender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 as mensagens, é preciso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compreender um pouco o contexto no qual elas aparecem. Um rápido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resumo dos dois capítulos anteriores, o 12 e o 13, nos ajudará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assimilar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quadro.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Vimos que Apocalipse 12 retrata a guerra no Céu (v. 7) e a expulsão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Satanás e seus anjos, lançados para a Terra. Em outras palavras,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 do conflito cósmico é central a tudo e aparece em todo o capítulo. Conforme vimos,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conflito começou no Céu. Em seguida, desceu à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Terra. Então o dragão (Satanás) tentaria devorar o Filho (Jesus) “quando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nascesse” (v. 4). Isso aconteceu na ocasião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Satanás, usando o rei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Herodes, tentou matar o bebê Jesus, porém José e Maria fugiram para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Egito (Mateus 2:13).</a:t>
            </a: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58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652F1-792C-4D28-90DF-D0E78278E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B9391D-29DF-4B72-887A-FCAA98821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9DF410-BD0D-4EBC-8974-321C6B96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9CE5CC-5E88-4853-A685-A505EF72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71CDC1-D868-4745-938C-FCD3429F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57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AF820-5F9A-4768-A8EC-C6AF7D2EA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2834032-1D81-46D6-8495-BCE3E3B75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A8068D-982C-4D2F-B59E-5C5AE9B3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40981C-6633-4466-AB21-C3FABDE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E5340-2185-4B7E-A630-896C2B42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56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730C88-DC55-42E9-9B94-65F6AD9BE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EFA389-A74C-4779-A07D-FD06D47C1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C63C1B-F5A0-471E-82E3-687174C9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B92837-7790-4B4C-9A0F-228C2B21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96B174-B63D-465E-9F7B-2B4BEB53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74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A965FA-A824-4982-9955-9F457242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C99CEF-2CEB-40A5-9A5D-E1CA05BE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0A3BC6-B0C4-44F7-9CF1-5E8F42FC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41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200AB-F53C-4535-A70C-80E8CA4C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6B298F-DF3E-4B17-A80C-EDD34DC93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A5F89-F35F-4E90-8E24-154623A1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DC1BF8-2318-4ABB-B909-81D54FF1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F7384F-0BAE-4745-8B86-857A84E4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47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99784-E68F-4C47-AEDD-522CCE9A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203B4D-D258-4D7E-A535-689EB4582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DA71C-0C78-4883-A7D1-FE3B8F8F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86A4-FBD8-4C5E-A9DC-037C2035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16B1D5-4EB9-4239-9F65-33F076A7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283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AEAA4-3240-473F-9902-6ACC3DA2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F966F-A436-4E61-8562-883AEF206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66DAA3-2A6F-450C-953C-0389FFE99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64EE97-35F0-4A99-AB66-148997FE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40BBE7-DE9E-43EC-9A06-AFBBA380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1830E9-E754-40FE-8E9D-5056CD5A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47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1903A-9AD2-4E5B-9A76-ECC7BB91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4B1EBD-5353-4AB1-84CD-6A7A03BE5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39173A-DEC4-4085-A6BB-375C6218E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E80C448-8804-4632-B14C-331E027B2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7796B4-8B67-406D-97DF-DED5976C8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CD9543-6FE9-4642-AE24-BB15254C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C98DC7-24FE-495B-B4F7-84552F5B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B761F7C-8CD2-4CCA-A9EE-03DED32D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61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323D5-CE31-480B-BBA7-D22D53C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A09F6D-9FE8-410F-9A70-CB32E779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E2D4EB3-8B74-4752-BBB9-E52206E3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8490951-EE35-413E-BB47-20DCD668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31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F4CDC9-DAAB-45E0-ADE9-355D1BD6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BBA3A2-9128-45CB-A8B9-DC1F7F1A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AB1F69-3A7B-4CB3-BE5E-1F43C83E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95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16819-89D9-4B6A-B09E-741E04AD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F98666-129C-4877-BEC6-4FFAE739C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AEFCB9-F938-4A83-A5CA-2124F1C1E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ED0BE1-3B17-42F2-A24F-9DE8A075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521BDC-1ACE-4676-BE41-4B29943E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A96DEE-6F6E-499D-89F3-5FDEBC7D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83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A5D64-AE02-4ABA-BD4E-1EDC8947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555D139-B600-440B-855F-4677468AE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C582EA-2E77-4B5F-A07A-BC1E2B480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C21257-4FA0-4422-A63D-32DE35878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D27B8F-3F45-45D6-9E75-733357B6A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3905F1-BB16-4577-A405-D079630B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51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51FF4C1-C7A4-4D39-9A79-C1CF1E60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74D5EA-58AE-460D-811F-57F97152A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453FD6-6586-462A-A6E6-1B069FED1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09E2-E0A9-498C-9413-397BD979C704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A811F6-B385-4166-9B1A-6D051EB90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C6F831-E27E-404B-B31C-CAB8DC6CC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A845-91B1-4F33-A21A-F9422ACAD6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9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8E13D6E-14F7-4C94-9A31-7B11E82EEA22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182067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0+ Biblia Pictures [HD] | Download Free Images on Unsplash">
            <a:extLst>
              <a:ext uri="{FF2B5EF4-FFF2-40B4-BE49-F238E27FC236}">
                <a16:creationId xmlns:a16="http://schemas.microsoft.com/office/drawing/2014/main" id="{E2513F44-71AC-4BAA-9F91-FCF8D05CB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02"/>
          <a:stretch/>
        </p:blipFill>
        <p:spPr bwMode="auto">
          <a:xfrm>
            <a:off x="5570681" y="0"/>
            <a:ext cx="6621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69711" y="335845"/>
            <a:ext cx="52312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- Mais da metade de todos os versos encontrados no livro do Apocalipse tem alguma relação com o Antigo Testamento.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- Palavras e expressões, como </a:t>
            </a:r>
            <a:r>
              <a:rPr lang="pt-BR" sz="3600" b="1" dirty="0">
                <a:solidFill>
                  <a:schemeClr val="accent4"/>
                </a:solidFill>
              </a:rPr>
              <a:t>“Babilônia”, “besta”,</a:t>
            </a:r>
            <a:r>
              <a:rPr lang="pt-BR" sz="3600" b="1" dirty="0">
                <a:solidFill>
                  <a:schemeClr val="bg1"/>
                </a:solidFill>
              </a:rPr>
              <a:t> </a:t>
            </a:r>
            <a:r>
              <a:rPr lang="pt-BR" sz="3600" b="1" dirty="0">
                <a:solidFill>
                  <a:schemeClr val="accent4"/>
                </a:solidFill>
              </a:rPr>
              <a:t>“mandamentos de Deus”, “vinho do furor” e “para todo o sempre”.</a:t>
            </a:r>
          </a:p>
        </p:txBody>
      </p:sp>
    </p:spTree>
    <p:extLst>
      <p:ext uri="{BB962C8B-B14F-4D97-AF65-F5344CB8AC3E}">
        <p14:creationId xmlns:p14="http://schemas.microsoft.com/office/powerpoint/2010/main" val="8495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 r="27566"/>
          <a:stretch/>
        </p:blipFill>
        <p:spPr>
          <a:xfrm>
            <a:off x="4321125" y="0"/>
            <a:ext cx="786501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68448" y="965325"/>
            <a:ext cx="5448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O cenário do </a:t>
            </a:r>
            <a:r>
              <a:rPr lang="pt-BR" sz="4000" b="1" dirty="0">
                <a:solidFill>
                  <a:schemeClr val="accent4"/>
                </a:solidFill>
              </a:rPr>
              <a:t>CONFLITO CÓSMICO</a:t>
            </a:r>
            <a:r>
              <a:rPr lang="pt-BR" sz="4000" b="1" dirty="0">
                <a:solidFill>
                  <a:schemeClr val="bg1"/>
                </a:solidFill>
              </a:rPr>
              <a:t> </a:t>
            </a:r>
            <a:r>
              <a:rPr lang="pt-BR" sz="4000" dirty="0">
                <a:solidFill>
                  <a:schemeClr val="bg1"/>
                </a:solidFill>
              </a:rPr>
              <a:t>é central a tudo e aparece em todo o capítulo 12.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O conflito começou no Céu e em seguida, desceu à Terra.</a:t>
            </a:r>
          </a:p>
        </p:txBody>
      </p:sp>
    </p:spTree>
    <p:extLst>
      <p:ext uri="{BB962C8B-B14F-4D97-AF65-F5344CB8AC3E}">
        <p14:creationId xmlns:p14="http://schemas.microsoft.com/office/powerpoint/2010/main" val="28474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" r="17390"/>
          <a:stretch/>
        </p:blipFill>
        <p:spPr>
          <a:xfrm>
            <a:off x="3809311" y="17584"/>
            <a:ext cx="8382689" cy="68404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313872" y="1120193"/>
            <a:ext cx="5448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Cristo, aqui na Terra, derrotou Satanás na cruz. “Despojando os principados e as potestades”.</a:t>
            </a:r>
          </a:p>
          <a:p>
            <a:pPr algn="ctr"/>
            <a:r>
              <a:rPr lang="pt-BR" sz="3600" b="1" dirty="0">
                <a:solidFill>
                  <a:schemeClr val="accent4"/>
                </a:solidFill>
              </a:rPr>
              <a:t>(Colossenses 2:15)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Satanás | Bibleinfo.com">
            <a:extLst>
              <a:ext uri="{FF2B5EF4-FFF2-40B4-BE49-F238E27FC236}">
                <a16:creationId xmlns:a16="http://schemas.microsoft.com/office/drawing/2014/main" id="{D85D8311-DE8C-45A9-904C-85460BC3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/>
          <a:stretch/>
        </p:blipFill>
        <p:spPr bwMode="auto">
          <a:xfrm>
            <a:off x="17929" y="-2"/>
            <a:ext cx="9404466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7407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886617" y="1536172"/>
            <a:ext cx="4579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</a:rPr>
              <a:t>DERROTADO NO CÉU E NA CRUZ, SATANÁS AINDA NÃO DESISTIU DE ATACAR O POVO DE DEUS. </a:t>
            </a:r>
          </a:p>
        </p:txBody>
      </p:sp>
    </p:spTree>
    <p:extLst>
      <p:ext uri="{BB962C8B-B14F-4D97-AF65-F5344CB8AC3E}">
        <p14:creationId xmlns:p14="http://schemas.microsoft.com/office/powerpoint/2010/main" val="33521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3099" r="17042" b="182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5B97A58-DD88-4453-88CC-059CD3E54099}"/>
              </a:ext>
            </a:extLst>
          </p:cNvPr>
          <p:cNvSpPr txBox="1"/>
          <p:nvPr/>
        </p:nvSpPr>
        <p:spPr>
          <a:xfrm>
            <a:off x="1494971" y="1501193"/>
            <a:ext cx="98261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“Quando o dragão viu que tinha sido atirado para a Terra, perseguiu a mulher que tinha dado à luz o filho homem. Mas foram dadas à mulher as duas asas da grande águia, para que voasse para o deserto onde seria sustentada durante um tempo, tempos e meio tempo, fora do alcance da serpente” 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(Apocalipse 12:13, 14).</a:t>
            </a:r>
            <a:br>
              <a:rPr lang="pt-BR" sz="3200" dirty="0">
                <a:solidFill>
                  <a:schemeClr val="bg1"/>
                </a:solidFill>
              </a:rPr>
            </a:br>
            <a:endParaRPr lang="pt-BR" sz="32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" b="15426"/>
          <a:stretch/>
        </p:blipFill>
        <p:spPr>
          <a:xfrm>
            <a:off x="2295831" y="-1"/>
            <a:ext cx="9901086" cy="688749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30907" y="1228397"/>
            <a:ext cx="52284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Historicamente, depois que Jesus ascendeu ao Céu, a </a:t>
            </a:r>
            <a:r>
              <a:rPr lang="pt-BR" sz="4000" b="1" dirty="0">
                <a:solidFill>
                  <a:schemeClr val="accent4"/>
                </a:solidFill>
              </a:rPr>
              <a:t>igreja cristã </a:t>
            </a:r>
            <a:r>
              <a:rPr lang="pt-BR" sz="4000" b="1" dirty="0">
                <a:solidFill>
                  <a:schemeClr val="bg1"/>
                </a:solidFill>
              </a:rPr>
              <a:t>enfrentou perseguição por parte de Roma Antiga.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42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111D58-B8D7-4A19-9B5C-F28116B1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56"/>
          <a:stretch/>
        </p:blipFill>
        <p:spPr>
          <a:xfrm flipH="1">
            <a:off x="-3" y="-2"/>
            <a:ext cx="12174071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407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618514" y="612843"/>
            <a:ext cx="51108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“Cobertos por peles de animais, foram arrasados por cães e pereceram, ou pregados a cruzes, ou entregues às chamas e queimados, para servir de iluminação noturna após o sol se pôr.” </a:t>
            </a:r>
          </a:p>
        </p:txBody>
      </p:sp>
    </p:spTree>
    <p:extLst>
      <p:ext uri="{BB962C8B-B14F-4D97-AF65-F5344CB8AC3E}">
        <p14:creationId xmlns:p14="http://schemas.microsoft.com/office/powerpoint/2010/main" val="29640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0353635-7076-4D72-A555-F997947C7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56"/>
          <a:stretch/>
        </p:blipFill>
        <p:spPr>
          <a:xfrm>
            <a:off x="81642" y="-1"/>
            <a:ext cx="12110358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45" y="-1"/>
            <a:ext cx="12236245" cy="70349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466805" y="577451"/>
            <a:ext cx="54483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accent4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A história revela que, mesmo depois de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o Império Romano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se </a:t>
            </a:r>
            <a:r>
              <a:rPr lang="pt-BR" sz="4000" b="1" dirty="0">
                <a:solidFill>
                  <a:schemeClr val="accent4"/>
                </a:solidFill>
              </a:rPr>
              <a:t>“cristianizar”</a:t>
            </a:r>
            <a:r>
              <a:rPr lang="pt-BR" sz="4000" b="1" dirty="0">
                <a:solidFill>
                  <a:schemeClr val="bg1"/>
                </a:solidFill>
              </a:rPr>
              <a:t>,</a:t>
            </a:r>
            <a:r>
              <a:rPr lang="pt-BR" sz="4000" b="1" dirty="0">
                <a:solidFill>
                  <a:schemeClr val="accent4"/>
                </a:solidFill>
              </a:rPr>
              <a:t> </a:t>
            </a:r>
            <a:r>
              <a:rPr lang="pt-BR" sz="4000" dirty="0">
                <a:solidFill>
                  <a:schemeClr val="bg1"/>
                </a:solidFill>
              </a:rPr>
              <a:t>a perseguição continuou.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Essa foi a tentativa de Satanás de destruir a igreja de Deus. 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pt-BR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0 fatos que você não sabia sobre Os Dez Mandamentos - Guiame">
            <a:extLst>
              <a:ext uri="{FF2B5EF4-FFF2-40B4-BE49-F238E27FC236}">
                <a16:creationId xmlns:a16="http://schemas.microsoft.com/office/drawing/2014/main" id="{26109C8A-77FB-4639-AE5C-9DE9440C9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r="39629"/>
          <a:stretch/>
        </p:blipFill>
        <p:spPr bwMode="auto">
          <a:xfrm>
            <a:off x="5856572" y="0"/>
            <a:ext cx="6335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0"/>
            <a:ext cx="12084425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211882" y="-304800"/>
            <a:ext cx="56127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accent4"/>
              </a:solidFill>
            </a:endParaRPr>
          </a:p>
          <a:p>
            <a:pPr algn="ctr"/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“O dragão ficou</a:t>
            </a:r>
            <a:r>
              <a:rPr lang="pt-BR" sz="4000" i="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irado com a mulher e foi travar guerra com o restante da descendência</a:t>
            </a:r>
            <a:r>
              <a:rPr lang="pt-BR" sz="4000" i="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dela, ou seja, os que guardam os mandamentos de Deus e têm o testemunho de Jesus”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(Apocalipse 12:17). </a:t>
            </a:r>
          </a:p>
        </p:txBody>
      </p:sp>
    </p:spTree>
    <p:extLst>
      <p:ext uri="{BB962C8B-B14F-4D97-AF65-F5344CB8AC3E}">
        <p14:creationId xmlns:p14="http://schemas.microsoft.com/office/powerpoint/2010/main" val="22365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25449" r="-1" b="1"/>
          <a:stretch/>
        </p:blipFill>
        <p:spPr>
          <a:xfrm>
            <a:off x="6427740" y="442454"/>
            <a:ext cx="5353665" cy="29865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/>
          <a:stretch/>
        </p:blipFill>
        <p:spPr>
          <a:xfrm>
            <a:off x="6427740" y="3428999"/>
            <a:ext cx="5341473" cy="29865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24" y="0"/>
            <a:ext cx="12420424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191935" y="612844"/>
            <a:ext cx="5448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-O povo fiel, que é alvo da ira de Satanás.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 </a:t>
            </a:r>
            <a:endParaRPr lang="pt-BR" sz="4000" i="0" dirty="0">
              <a:solidFill>
                <a:schemeClr val="bg1"/>
              </a:solidFill>
              <a:effectLst/>
            </a:endParaRPr>
          </a:p>
          <a:p>
            <a:pPr algn="ctr"/>
            <a:r>
              <a:rPr lang="pt-BR" sz="4000" b="1" i="0" dirty="0">
                <a:solidFill>
                  <a:schemeClr val="bg1"/>
                </a:solidFill>
                <a:effectLst/>
              </a:rPr>
              <a:t>-</a:t>
            </a:r>
            <a:r>
              <a:rPr lang="pt-BR" sz="4000" b="1" dirty="0">
                <a:solidFill>
                  <a:schemeClr val="bg1"/>
                </a:solidFill>
              </a:rPr>
              <a:t>Aqueles que </a:t>
            </a:r>
            <a:r>
              <a:rPr lang="pt-BR" sz="4000" b="1" dirty="0">
                <a:solidFill>
                  <a:schemeClr val="accent4"/>
                </a:solidFill>
              </a:rPr>
              <a:t>“guardam os mandamentos de Deus e têm o testemunho de Jesus”.</a:t>
            </a:r>
            <a:r>
              <a:rPr lang="pt-BR" sz="4000" b="1" dirty="0">
                <a:solidFill>
                  <a:schemeClr val="bg1"/>
                </a:solidFill>
              </a:rPr>
              <a:t> </a:t>
            </a:r>
            <a:br>
              <a:rPr lang="pt-BR" sz="4000" b="1" dirty="0">
                <a:solidFill>
                  <a:schemeClr val="bg1"/>
                </a:solidFill>
              </a:rPr>
            </a:b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141972-5660-49FD-B455-D17D935CDA99}"/>
              </a:ext>
            </a:extLst>
          </p:cNvPr>
          <p:cNvSpPr txBox="1"/>
          <p:nvPr/>
        </p:nvSpPr>
        <p:spPr>
          <a:xfrm>
            <a:off x="4771759" y="6488668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3008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" b="7790"/>
          <a:stretch/>
        </p:blipFill>
        <p:spPr>
          <a:xfrm>
            <a:off x="0" y="1"/>
            <a:ext cx="11017046" cy="68727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7407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465912" y="595352"/>
            <a:ext cx="536032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-Mesmo derrotado e destinado à destruição, o inimigo faz suas últimas investidas</a:t>
            </a:r>
          </a:p>
          <a:p>
            <a:pPr algn="ctr"/>
            <a:r>
              <a:rPr lang="pt-BR" sz="4000" b="1" dirty="0">
                <a:solidFill>
                  <a:schemeClr val="accent4"/>
                </a:solidFill>
              </a:rPr>
              <a:t> contra o povo de Deus.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- Uma perseguição futura em escala mundial. </a:t>
            </a:r>
          </a:p>
          <a:p>
            <a:pPr marL="571500" indent="-571500" algn="ctr">
              <a:buFontTx/>
              <a:buChar char="-"/>
            </a:pPr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vid-19: Brasil tem 600 mortes nas últimas 24 horas - Olhar Digital">
            <a:extLst>
              <a:ext uri="{FF2B5EF4-FFF2-40B4-BE49-F238E27FC236}">
                <a16:creationId xmlns:a16="http://schemas.microsoft.com/office/drawing/2014/main" id="{A310DB91-B2E4-40C2-AA57-C2B59080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r="20487"/>
          <a:stretch/>
        </p:blipFill>
        <p:spPr bwMode="auto">
          <a:xfrm flipH="1">
            <a:off x="17927" y="1"/>
            <a:ext cx="121561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7407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865258" y="1437180"/>
            <a:ext cx="4627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A pandemia da covid-19 nos ensinou algo, o quão depressa o mundo inteiro pode desabar!</a:t>
            </a:r>
          </a:p>
          <a:p>
            <a:pPr algn="ctr"/>
            <a:endParaRPr lang="pt-BR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rra - InfoEscola">
            <a:extLst>
              <a:ext uri="{FF2B5EF4-FFF2-40B4-BE49-F238E27FC236}">
                <a16:creationId xmlns:a16="http://schemas.microsoft.com/office/drawing/2014/main" id="{3A84FA95-D2B0-4365-B13F-B8ECEB5C9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6" t="18366" r="32101" b="12083"/>
          <a:stretch/>
        </p:blipFill>
        <p:spPr bwMode="auto">
          <a:xfrm>
            <a:off x="5425440" y="0"/>
            <a:ext cx="6766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66348" y="920621"/>
            <a:ext cx="5448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-“E ela [a besta] será adorada por todos os que habitam sobre a terra [...]”. </a:t>
            </a:r>
          </a:p>
          <a:p>
            <a:pPr algn="ctr"/>
            <a:r>
              <a:rPr lang="pt-BR" sz="4000" b="1" dirty="0">
                <a:solidFill>
                  <a:schemeClr val="accent4"/>
                </a:solidFill>
              </a:rPr>
              <a:t>(Apocalipse 13)</a:t>
            </a:r>
          </a:p>
          <a:p>
            <a:pPr algn="ctr"/>
            <a:endParaRPr lang="pt-BR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uerra no Céu: A visão de Jõao">
            <a:extLst>
              <a:ext uri="{FF2B5EF4-FFF2-40B4-BE49-F238E27FC236}">
                <a16:creationId xmlns:a16="http://schemas.microsoft.com/office/drawing/2014/main" id="{1B7E02E2-3FD5-4FF9-8407-9793BA60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0" r="23941"/>
          <a:stretch/>
        </p:blipFill>
        <p:spPr bwMode="auto">
          <a:xfrm>
            <a:off x="6095999" y="236220"/>
            <a:ext cx="5684521" cy="638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411480" y="648121"/>
            <a:ext cx="44558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Quando Satanás foi lançado à Terra, suas tentativas de engano foram universais, pois ele é </a:t>
            </a:r>
            <a:r>
              <a:rPr lang="pt-BR" sz="4000" b="1" dirty="0">
                <a:solidFill>
                  <a:srgbClr val="FFC000"/>
                </a:solidFill>
              </a:rPr>
              <a:t>“O SEDUTOR DE TODO O MUNDO” </a:t>
            </a:r>
          </a:p>
        </p:txBody>
      </p:sp>
    </p:spTree>
    <p:extLst>
      <p:ext uri="{BB962C8B-B14F-4D97-AF65-F5344CB8AC3E}">
        <p14:creationId xmlns:p14="http://schemas.microsoft.com/office/powerpoint/2010/main" val="35233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0"/>
          <a:stretch/>
        </p:blipFill>
        <p:spPr>
          <a:xfrm>
            <a:off x="3781977" y="0"/>
            <a:ext cx="839478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355693" y="615821"/>
            <a:ext cx="54483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A adoração é apresentada como um fator importante por trás do tumulto e do conflito retratados nos últimos dias.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0"/>
          <a:stretch/>
        </p:blipFill>
        <p:spPr>
          <a:xfrm>
            <a:off x="3781977" y="0"/>
            <a:ext cx="839478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500836" y="0"/>
            <a:ext cx="500007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“Subirei acima das mais altas nuvens e serei semelhante ao Altíssimo”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(Isaías 14:13, 14).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84F91F-2335-4501-8A8D-45A3D53936EC}"/>
              </a:ext>
            </a:extLst>
          </p:cNvPr>
          <p:cNvSpPr txBox="1"/>
          <p:nvPr/>
        </p:nvSpPr>
        <p:spPr>
          <a:xfrm>
            <a:off x="302131" y="3432629"/>
            <a:ext cx="7535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O tema da adoração e de quem as pessoas adoram assume relevância crucial na compreensão das três mensagens angélicas. </a:t>
            </a:r>
            <a:br>
              <a:rPr lang="pt-BR" sz="3200" dirty="0">
                <a:solidFill>
                  <a:schemeClr val="bg1"/>
                </a:solidFill>
              </a:rPr>
            </a:b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"/>
          <a:stretch/>
        </p:blipFill>
        <p:spPr>
          <a:xfrm>
            <a:off x="3444240" y="0"/>
            <a:ext cx="873252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28600" y="610136"/>
            <a:ext cx="559679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-Em contraste com Deus, que aceita adoração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 e obediência somente pelo amor e pela liberdade.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-As forças do mal recorrem à violência e à pressão econômica para forçar à adoração. </a:t>
            </a:r>
            <a:endParaRPr lang="pt-BR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50"/>
          <a:stretch/>
        </p:blipFill>
        <p:spPr>
          <a:xfrm>
            <a:off x="4922520" y="1979"/>
            <a:ext cx="7284720" cy="685602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33904" y="1228397"/>
            <a:ext cx="51073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rgbClr val="FFC000"/>
              </a:solidFill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AS TRÊS MENSAGENS ANGÉLICAS REVELAM ONDE ESTÁ NOSSA ESPERANÇA, E ISSO NOS CONFORTA. </a:t>
            </a:r>
          </a:p>
          <a:p>
            <a:pPr algn="ctr"/>
            <a:endParaRPr lang="pt-BR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7799865-065D-468C-AD01-2FF69686F6E9}"/>
              </a:ext>
            </a:extLst>
          </p:cNvPr>
          <p:cNvSpPr txBox="1"/>
          <p:nvPr/>
        </p:nvSpPr>
        <p:spPr>
          <a:xfrm>
            <a:off x="4771759" y="6488668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A483A4E-BED6-46FA-9B0A-A34F619E7BDB}"/>
              </a:ext>
            </a:extLst>
          </p:cNvPr>
          <p:cNvSpPr txBox="1"/>
          <p:nvPr/>
        </p:nvSpPr>
        <p:spPr>
          <a:xfrm>
            <a:off x="4808886" y="1117600"/>
            <a:ext cx="331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C000"/>
                </a:solidFill>
              </a:rPr>
              <a:t>PRÓXIMO TEMA</a:t>
            </a:r>
          </a:p>
        </p:txBody>
      </p:sp>
    </p:spTree>
    <p:extLst>
      <p:ext uri="{BB962C8B-B14F-4D97-AF65-F5344CB8AC3E}">
        <p14:creationId xmlns:p14="http://schemas.microsoft.com/office/powerpoint/2010/main" val="347685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5" r="35989"/>
          <a:stretch/>
        </p:blipFill>
        <p:spPr>
          <a:xfrm>
            <a:off x="4856476" y="-17585"/>
            <a:ext cx="7347247" cy="68755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647700" y="2358378"/>
            <a:ext cx="5448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AS TRÊS MENSAGENS PARA O MUNDO!</a:t>
            </a:r>
          </a:p>
          <a:p>
            <a:pPr algn="ctr"/>
            <a:r>
              <a:rPr lang="pt-BR" sz="4400" b="1" dirty="0">
                <a:solidFill>
                  <a:schemeClr val="accent4"/>
                </a:solidFill>
              </a:rPr>
              <a:t>(Apocalipse 14:6-12)</a:t>
            </a:r>
          </a:p>
        </p:txBody>
      </p:sp>
    </p:spTree>
    <p:extLst>
      <p:ext uri="{BB962C8B-B14F-4D97-AF65-F5344CB8AC3E}">
        <p14:creationId xmlns:p14="http://schemas.microsoft.com/office/powerpoint/2010/main" val="35290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3099" r="17042" b="182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5B97A58-DD88-4453-88CC-059CD3E54099}"/>
              </a:ext>
            </a:extLst>
          </p:cNvPr>
          <p:cNvSpPr txBox="1"/>
          <p:nvPr/>
        </p:nvSpPr>
        <p:spPr>
          <a:xfrm>
            <a:off x="1480457" y="920621"/>
            <a:ext cx="98261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Vi outro anjo voando pelo meio do céu, tendo um evangelho eterno para pregar aos que habitam na Terra, e a cada nação, tribo, língua e povo, dizendo com voz forte: “Temam a Deus e deem glória a Ele, pois é chegada a hora em que Ele vai julgar. E adorem Aquele que fez o céu, a terra, o mar e as fontes das águas.” Seguiu-se outro anjo, o segundo, dizendo: “Caiu! Caiu a grande Babilônia que fez com que todas as nações bebessem o vinho do furor da sua prostituição.” Seguiu-se a estes outro anjo, o terceiro, dizendo com voz forte:</a:t>
            </a:r>
            <a:endParaRPr lang="pt-BR" sz="32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3099" r="17042" b="182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5B97A58-DD88-4453-88CC-059CD3E54099}"/>
              </a:ext>
            </a:extLst>
          </p:cNvPr>
          <p:cNvSpPr txBox="1"/>
          <p:nvPr/>
        </p:nvSpPr>
        <p:spPr>
          <a:xfrm>
            <a:off x="1300844" y="703428"/>
            <a:ext cx="100638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“Se alguém adora a besta e a sua imagem e recebe a sua marca na testa ou na mão, também esse beberá do vinho do furor de Deus, preparado, sem mistura, no cálice da sua ira, e será atormentado com fogo e enxofre, diante dos santos anjos e na presença do Cordeiro. A fumaça do seu tormento sobe para todo o sempre. E os adoradores da besta e da sua imagem e quem quer que receba a marca do nome da besta não têm descanso algum, nem de dia nem de noite. Aqui está a perseverança dos santos, os que guardam os mandamentos de Deus e a fé em Jesus”</a:t>
            </a:r>
          </a:p>
          <a:p>
            <a:pPr algn="ctr"/>
            <a:r>
              <a:rPr lang="pt-BR" sz="3200" b="1" dirty="0">
                <a:solidFill>
                  <a:srgbClr val="FFC000"/>
                </a:solidFill>
              </a:rPr>
              <a:t> (Apocalipse 14:6-12). </a:t>
            </a:r>
          </a:p>
        </p:txBody>
      </p:sp>
    </p:spTree>
    <p:extLst>
      <p:ext uri="{BB962C8B-B14F-4D97-AF65-F5344CB8AC3E}">
        <p14:creationId xmlns:p14="http://schemas.microsoft.com/office/powerpoint/2010/main" val="41680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49" y="379820"/>
            <a:ext cx="5340875" cy="30042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38"/>
            <a:ext cx="12192000" cy="69029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r="12837" b="23287"/>
          <a:stretch/>
        </p:blipFill>
        <p:spPr>
          <a:xfrm>
            <a:off x="6557038" y="3429000"/>
            <a:ext cx="5189486" cy="30421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248481" y="282599"/>
            <a:ext cx="54483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- O termo teológico é </a:t>
            </a:r>
            <a:r>
              <a:rPr lang="pt-BR" sz="4000" b="1" dirty="0">
                <a:solidFill>
                  <a:schemeClr val="accent4"/>
                </a:solidFill>
              </a:rPr>
              <a:t>“escatologia”</a:t>
            </a:r>
            <a:r>
              <a:rPr lang="pt-BR" sz="4000" b="1" dirty="0">
                <a:solidFill>
                  <a:schemeClr val="bg1"/>
                </a:solidFill>
              </a:rPr>
              <a:t>,</a:t>
            </a:r>
            <a:r>
              <a:rPr lang="pt-BR" sz="4000" b="1" dirty="0">
                <a:solidFill>
                  <a:schemeClr val="accent4"/>
                </a:solidFill>
              </a:rPr>
              <a:t> </a:t>
            </a:r>
            <a:r>
              <a:rPr lang="pt-BR" sz="4000" dirty="0">
                <a:solidFill>
                  <a:schemeClr val="bg1"/>
                </a:solidFill>
              </a:rPr>
              <a:t>o estudo dos eventos finais.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O Apocalipse trata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 dos últimos eventos da Terra, que levarão ao fim deste mundo e à criação de um </a:t>
            </a:r>
            <a:r>
              <a:rPr lang="pt-BR" sz="4000" b="1" dirty="0">
                <a:solidFill>
                  <a:schemeClr val="accent4"/>
                </a:solidFill>
              </a:rPr>
              <a:t>“novo céu e nova terra.”</a:t>
            </a:r>
          </a:p>
        </p:txBody>
      </p:sp>
    </p:spTree>
    <p:extLst>
      <p:ext uri="{BB962C8B-B14F-4D97-AF65-F5344CB8AC3E}">
        <p14:creationId xmlns:p14="http://schemas.microsoft.com/office/powerpoint/2010/main" val="190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521"/>
          <a:stretch/>
        </p:blipFill>
        <p:spPr>
          <a:xfrm>
            <a:off x="-1" y="35168"/>
            <a:ext cx="9590256" cy="68228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2192000" cy="68228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718300" y="470678"/>
            <a:ext cx="49299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APOCALIPSE SIGNIFICA </a:t>
            </a:r>
            <a:r>
              <a:rPr lang="pt-BR" sz="4000" b="1" dirty="0">
                <a:solidFill>
                  <a:schemeClr val="accent4"/>
                </a:solidFill>
              </a:rPr>
              <a:t>“REVELAÇÃO”</a:t>
            </a:r>
            <a:r>
              <a:rPr lang="pt-BR" sz="40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Em grego, “revelação”</a:t>
            </a:r>
            <a:r>
              <a:rPr lang="pt-BR" sz="4000" b="1" dirty="0"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é </a:t>
            </a:r>
            <a:r>
              <a:rPr lang="pt-BR" sz="4000" b="1" dirty="0" err="1">
                <a:solidFill>
                  <a:schemeClr val="accent4"/>
                </a:solidFill>
              </a:rPr>
              <a:t>apokalypsis</a:t>
            </a:r>
            <a:r>
              <a:rPr lang="pt-BR" sz="4000" b="1" dirty="0">
                <a:solidFill>
                  <a:schemeClr val="bg1"/>
                </a:solidFill>
              </a:rPr>
              <a:t> e significa </a:t>
            </a:r>
            <a:r>
              <a:rPr lang="pt-BR" sz="4000" b="1" dirty="0">
                <a:solidFill>
                  <a:schemeClr val="accent4"/>
                </a:solidFill>
              </a:rPr>
              <a:t>“descobrir” ou “revelar”</a:t>
            </a:r>
            <a:r>
              <a:rPr lang="pt-BR" sz="40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70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AMOR DE JESUS É DIFERENTE - O Desafio de Ser Cristão">
            <a:extLst>
              <a:ext uri="{FF2B5EF4-FFF2-40B4-BE49-F238E27FC236}">
                <a16:creationId xmlns:a16="http://schemas.microsoft.com/office/drawing/2014/main" id="{C8309112-603F-4E39-982E-5CB5907E5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/>
          <a:stretch/>
        </p:blipFill>
        <p:spPr bwMode="auto">
          <a:xfrm>
            <a:off x="-1" y="-1"/>
            <a:ext cx="9735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-29810"/>
            <a:ext cx="12308114" cy="68878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979558" y="674400"/>
            <a:ext cx="44867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o livro é de Jesus e nos ensina sobre Ele, acerca de quem Ele é: </a:t>
            </a: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“Eu sou o Alfa e o Ômega, o Princípio e o Fim” 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(Apocalipse 1:8, ARC),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o Deus eterno</a:t>
            </a:r>
          </a:p>
        </p:txBody>
      </p:sp>
    </p:spTree>
    <p:extLst>
      <p:ext uri="{BB962C8B-B14F-4D97-AF65-F5344CB8AC3E}">
        <p14:creationId xmlns:p14="http://schemas.microsoft.com/office/powerpoint/2010/main" val="29668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morte de Jesus">
            <a:extLst>
              <a:ext uri="{FF2B5EF4-FFF2-40B4-BE49-F238E27FC236}">
                <a16:creationId xmlns:a16="http://schemas.microsoft.com/office/drawing/2014/main" id="{68C129DD-BFBA-418D-BC2A-AD74D42B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-29810"/>
            <a:ext cx="12308114" cy="68878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792686" y="805029"/>
            <a:ext cx="48332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Retrata o “Cordeiro que foi morto desde a criação do mundo” (Apocalipse 13:8),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o Salvador crucificado, Aquele que morreu na cruz, foi ferido pelos pecados do mundo. </a:t>
            </a:r>
            <a:br>
              <a:rPr lang="pt-BR" sz="4000" dirty="0">
                <a:solidFill>
                  <a:schemeClr val="bg1"/>
                </a:solidFill>
              </a:rPr>
            </a:b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4243</Words>
  <Application>Microsoft Office PowerPoint</Application>
  <PresentationFormat>Widescreen</PresentationFormat>
  <Paragraphs>124</Paragraphs>
  <Slides>28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WarnockPro-Regular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weber di castro</dc:creator>
  <cp:lastModifiedBy>weber di castro</cp:lastModifiedBy>
  <cp:revision>2</cp:revision>
  <dcterms:created xsi:type="dcterms:W3CDTF">2022-03-29T17:50:33Z</dcterms:created>
  <dcterms:modified xsi:type="dcterms:W3CDTF">2022-03-31T15:47:21Z</dcterms:modified>
</cp:coreProperties>
</file>