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8" r:id="rId3"/>
    <p:sldId id="259" r:id="rId4"/>
    <p:sldId id="261" r:id="rId5"/>
    <p:sldId id="323" r:id="rId6"/>
    <p:sldId id="260" r:id="rId7"/>
    <p:sldId id="321" r:id="rId8"/>
    <p:sldId id="324" r:id="rId9"/>
    <p:sldId id="262" r:id="rId10"/>
    <p:sldId id="312" r:id="rId11"/>
    <p:sldId id="266" r:id="rId12"/>
    <p:sldId id="325" r:id="rId13"/>
    <p:sldId id="317" r:id="rId14"/>
    <p:sldId id="318" r:id="rId15"/>
    <p:sldId id="319" r:id="rId16"/>
    <p:sldId id="310" r:id="rId17"/>
    <p:sldId id="326" r:id="rId18"/>
    <p:sldId id="313" r:id="rId19"/>
    <p:sldId id="314" r:id="rId20"/>
    <p:sldId id="320" r:id="rId21"/>
    <p:sldId id="257" r:id="rId22"/>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935" autoAdjust="0"/>
  </p:normalViewPr>
  <p:slideViewPr>
    <p:cSldViewPr snapToGrid="0">
      <p:cViewPr varScale="1">
        <p:scale>
          <a:sx n="90" d="100"/>
          <a:sy n="90" d="100"/>
        </p:scale>
        <p:origin x="139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3820A6-A2D7-4226-96E6-38A69134A3D6}" type="datetimeFigureOut">
              <a:rPr lang="pt-BR" smtClean="0"/>
              <a:t>31/03/2022</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FA087D-1769-4908-9905-AA4C95EE8FC2}" type="slidenum">
              <a:rPr lang="pt-BR" smtClean="0"/>
              <a:t>‹nº›</a:t>
            </a:fld>
            <a:endParaRPr lang="pt-BR"/>
          </a:p>
        </p:txBody>
      </p:sp>
    </p:spTree>
    <p:extLst>
      <p:ext uri="{BB962C8B-B14F-4D97-AF65-F5344CB8AC3E}">
        <p14:creationId xmlns:p14="http://schemas.microsoft.com/office/powerpoint/2010/main" val="4079178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i="0" kern="1200" dirty="0">
                <a:solidFill>
                  <a:schemeClr val="tx1"/>
                </a:solidFill>
                <a:effectLst/>
                <a:latin typeface="+mn-lt"/>
                <a:ea typeface="+mn-ea"/>
                <a:cs typeface="+mn-cs"/>
              </a:rPr>
              <a:t>A mensagem do primeiro anjo começa com a boa notícia eterna, ou “evangelho eterno”. Por mais frequentemente que a palavra “evangelho” apareça na Bíblia, essa é a única vez em que ela é acompanhada pelo adjetivo “eterno”, termo que João usa em outros lugares junto à palavra “vida”, isto é, em referência à “vida eterna” que podemos ter em Jesus.</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Por exemplo: “Em verdade, em verdade lhes digo: quem crê em Mim tem</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a vida eterna” (João 6:47).</a:t>
            </a:r>
            <a:r>
              <a:rPr lang="pt-BR" dirty="0"/>
              <a:t> </a:t>
            </a:r>
            <a:r>
              <a:rPr lang="pt-BR" sz="1200" b="0" i="0" kern="1200" dirty="0">
                <a:solidFill>
                  <a:schemeClr val="tx1"/>
                </a:solidFill>
                <a:effectLst/>
                <a:latin typeface="+mn-lt"/>
                <a:ea typeface="+mn-ea"/>
                <a:cs typeface="+mn-cs"/>
              </a:rPr>
              <a:t>O evangelho é eterno porque foi formulado por Deus na eternidade e</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permaneceu oculto até se manifestar em Jesus. Aliás, o evangelho, a esperança de vida, foi elaborado mesmo antes do início do mundo. Leia estas</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palavras de Paulo: “Bendito seja o Deus e Pai de nosso Senhor Jesus Cristo,</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que nos abençoou com todas as bênçãos espirituais nas regiões celestiais</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em Cristo. Antes da fundação do mundo, Deus nos escolheu, Nele, para</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sermos santos e irrepreensíveis diante Dele” (Efésios 1:3, 4).</a:t>
            </a:r>
            <a:r>
              <a:rPr lang="pt-BR" dirty="0"/>
              <a:t> </a:t>
            </a:r>
            <a:br>
              <a:rPr lang="pt-BR" dirty="0"/>
            </a:br>
            <a:endParaRPr lang="pt-BR" dirty="0"/>
          </a:p>
          <a:p>
            <a:pPr marL="0" marR="0" lvl="0" indent="0" algn="l" defTabSz="914400" rtl="0" eaLnBrk="1" fontAlgn="auto" latinLnBrk="0" hangingPunct="1">
              <a:lnSpc>
                <a:spcPct val="100000"/>
              </a:lnSpc>
              <a:spcBef>
                <a:spcPts val="0"/>
              </a:spcBef>
              <a:spcAft>
                <a:spcPts val="0"/>
              </a:spcAft>
              <a:buClrTx/>
              <a:buSzTx/>
              <a:buFontTx/>
              <a:buNone/>
              <a:tabLst/>
              <a:defRPr/>
            </a:pPr>
            <a:br>
              <a:rPr lang="pt-BR" dirty="0"/>
            </a:br>
            <a:endParaRPr lang="pt-BR" dirty="0"/>
          </a:p>
        </p:txBody>
      </p:sp>
      <p:sp>
        <p:nvSpPr>
          <p:cNvPr id="4" name="Espaço Reservado para Número de Slide 3"/>
          <p:cNvSpPr>
            <a:spLocks noGrp="1"/>
          </p:cNvSpPr>
          <p:nvPr>
            <p:ph type="sldNum" sz="quarter" idx="5"/>
          </p:nvPr>
        </p:nvSpPr>
        <p:spPr/>
        <p:txBody>
          <a:bodyPr/>
          <a:lstStyle/>
          <a:p>
            <a:fld id="{B03AFE0B-08FE-4957-8771-767A5F144C81}" type="slidenum">
              <a:rPr lang="pt-BR" smtClean="0"/>
              <a:t>3</a:t>
            </a:fld>
            <a:endParaRPr lang="pt-BR"/>
          </a:p>
        </p:txBody>
      </p:sp>
    </p:spTree>
    <p:extLst>
      <p:ext uri="{BB962C8B-B14F-4D97-AF65-F5344CB8AC3E}">
        <p14:creationId xmlns:p14="http://schemas.microsoft.com/office/powerpoint/2010/main" val="1292785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i="0" kern="1200" dirty="0">
                <a:solidFill>
                  <a:schemeClr val="tx1"/>
                </a:solidFill>
                <a:effectLst/>
                <a:latin typeface="+mn-lt"/>
                <a:ea typeface="+mn-ea"/>
                <a:cs typeface="+mn-cs"/>
              </a:rPr>
              <a:t>“Sabendo que não foi mediante coisas perecíveis, como prata ou ouro,</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que vocês foram resgatados da vida inútil que seus pais lhes legaram,</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mas pelo precioso sangue de Cristo, como de um cordeiro sem defeito</a:t>
            </a:r>
            <a:r>
              <a:rPr lang="pt-BR" dirty="0"/>
              <a:t> </a:t>
            </a:r>
            <a:r>
              <a:rPr lang="pt-BR" sz="1200" b="0" i="0" kern="1200" dirty="0">
                <a:solidFill>
                  <a:schemeClr val="tx1"/>
                </a:solidFill>
                <a:effectLst/>
                <a:latin typeface="+mn-lt"/>
                <a:ea typeface="+mn-ea"/>
                <a:cs typeface="+mn-cs"/>
              </a:rPr>
              <a:t>e sem mácula. Ele foi conhecido antes da fundação do mundo, mas foi</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manifestado nestes últimos tempos, em favor de vocês” (1 Pedro 1:18-20).</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Antes da fundação do mundo, a promessa da salvação foi dada porque</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o plano da salvação já existia também. Antes mesmo do tempo em si, a</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Divindade havia planejado que Jesus, o Filho de Deus, derramaria Seu</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sangue pela humanidade. É por isso que Ele é chamado de “Cordeiro que</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foi morto desde a criação do mundo” (Apocalipse 13:8, NVI). O plano da</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salvação foi elaborado antes que precisássemos dele, a fim de que existisse</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quando fosse necessário. Era a garantia de nossa alma.</a:t>
            </a:r>
            <a:r>
              <a:rPr lang="pt-BR" dirty="0"/>
              <a:t> </a:t>
            </a:r>
            <a:br>
              <a:rPr lang="pt-BR" dirty="0"/>
            </a:br>
            <a:br>
              <a:rPr lang="pt-BR" dirty="0"/>
            </a:br>
            <a:endParaRPr lang="pt-BR" sz="1800" dirty="0"/>
          </a:p>
        </p:txBody>
      </p:sp>
      <p:sp>
        <p:nvSpPr>
          <p:cNvPr id="4" name="Espaço Reservado para Número de Slide 3"/>
          <p:cNvSpPr>
            <a:spLocks noGrp="1"/>
          </p:cNvSpPr>
          <p:nvPr>
            <p:ph type="sldNum" sz="quarter" idx="5"/>
          </p:nvPr>
        </p:nvSpPr>
        <p:spPr/>
        <p:txBody>
          <a:bodyPr/>
          <a:lstStyle/>
          <a:p>
            <a:fld id="{B03AFE0B-08FE-4957-8771-767A5F144C81}" type="slidenum">
              <a:rPr lang="pt-BR" smtClean="0"/>
              <a:t>12</a:t>
            </a:fld>
            <a:endParaRPr lang="pt-BR"/>
          </a:p>
        </p:txBody>
      </p:sp>
    </p:spTree>
    <p:extLst>
      <p:ext uri="{BB962C8B-B14F-4D97-AF65-F5344CB8AC3E}">
        <p14:creationId xmlns:p14="http://schemas.microsoft.com/office/powerpoint/2010/main" val="619521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i="0" kern="1200" dirty="0">
                <a:solidFill>
                  <a:schemeClr val="tx1"/>
                </a:solidFill>
                <a:effectLst/>
                <a:latin typeface="+mn-lt"/>
                <a:ea typeface="+mn-ea"/>
                <a:cs typeface="+mn-cs"/>
              </a:rPr>
              <a:t>“Sabendo que não foi mediante coisas perecíveis, como prata ou ouro,</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que vocês foram resgatados da vida inútil que seus pais lhes legaram,</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mas pelo precioso sangue de Cristo, como de um cordeiro sem defeito</a:t>
            </a:r>
            <a:r>
              <a:rPr lang="pt-BR" dirty="0"/>
              <a:t> </a:t>
            </a:r>
            <a:r>
              <a:rPr lang="pt-BR" sz="1200" b="0" i="0" kern="1200" dirty="0">
                <a:solidFill>
                  <a:schemeClr val="tx1"/>
                </a:solidFill>
                <a:effectLst/>
                <a:latin typeface="+mn-lt"/>
                <a:ea typeface="+mn-ea"/>
                <a:cs typeface="+mn-cs"/>
              </a:rPr>
              <a:t>e sem mácula. Ele foi conhecido antes da fundação do mundo, mas foi</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manifestado nestes últimos tempos, em favor de vocês” (1 Pedro 1:18-20).</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Antes da fundação do mundo, a promessa da salvação foi dada porque</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o plano da salvação já existia também. Antes mesmo do tempo em si, a</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Divindade havia planejado que Jesus, o Filho de Deus, derramaria Seu</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sangue pela humanidade. É por isso que Ele é chamado de “Cordeiro que</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foi morto desde a criação do mundo” (Apocalipse 13:8, NVI). O plano da</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salvação foi elaborado antes que precisássemos dele, a fim de que existisse</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quando fosse necessário. Era a garantia de nossa alma.</a:t>
            </a:r>
            <a:r>
              <a:rPr lang="pt-BR" dirty="0"/>
              <a:t> </a:t>
            </a:r>
            <a:br>
              <a:rPr lang="pt-BR" dirty="0"/>
            </a:br>
            <a:br>
              <a:rPr lang="pt-BR" dirty="0"/>
            </a:br>
            <a:endParaRPr lang="pt-BR" sz="1800" dirty="0"/>
          </a:p>
        </p:txBody>
      </p:sp>
      <p:sp>
        <p:nvSpPr>
          <p:cNvPr id="4" name="Espaço Reservado para Número de Slide 3"/>
          <p:cNvSpPr>
            <a:spLocks noGrp="1"/>
          </p:cNvSpPr>
          <p:nvPr>
            <p:ph type="sldNum" sz="quarter" idx="5"/>
          </p:nvPr>
        </p:nvSpPr>
        <p:spPr/>
        <p:txBody>
          <a:bodyPr/>
          <a:lstStyle/>
          <a:p>
            <a:fld id="{B03AFE0B-08FE-4957-8771-767A5F144C81}" type="slidenum">
              <a:rPr lang="pt-BR" smtClean="0"/>
              <a:t>13</a:t>
            </a:fld>
            <a:endParaRPr lang="pt-BR"/>
          </a:p>
        </p:txBody>
      </p:sp>
    </p:spTree>
    <p:extLst>
      <p:ext uri="{BB962C8B-B14F-4D97-AF65-F5344CB8AC3E}">
        <p14:creationId xmlns:p14="http://schemas.microsoft.com/office/powerpoint/2010/main" val="1780954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i="0" kern="1200" dirty="0">
                <a:solidFill>
                  <a:schemeClr val="tx1"/>
                </a:solidFill>
                <a:effectLst/>
                <a:latin typeface="+mn-lt"/>
                <a:ea typeface="+mn-ea"/>
                <a:cs typeface="+mn-cs"/>
              </a:rPr>
              <a:t>“Sabendo que não foi mediante coisas perecíveis, como prata ou ouro,</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que vocês foram resgatados da vida inútil que seus pais lhes legaram,</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mas pelo precioso sangue de Cristo, como de um cordeiro sem defeito</a:t>
            </a:r>
            <a:r>
              <a:rPr lang="pt-BR" dirty="0"/>
              <a:t> </a:t>
            </a:r>
            <a:r>
              <a:rPr lang="pt-BR" sz="1200" b="0" i="0" kern="1200" dirty="0">
                <a:solidFill>
                  <a:schemeClr val="tx1"/>
                </a:solidFill>
                <a:effectLst/>
                <a:latin typeface="+mn-lt"/>
                <a:ea typeface="+mn-ea"/>
                <a:cs typeface="+mn-cs"/>
              </a:rPr>
              <a:t>e sem mácula. Ele foi conhecido antes da fundação do mundo, mas foi</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manifestado nestes últimos tempos, em favor de vocês” (1 Pedro 1:18-20).</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Antes da fundação do mundo, a promessa da salvação foi dada porque</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o plano da salvação já existia também. Antes mesmo do tempo em si, a</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Divindade havia planejado que Jesus, o Filho de Deus, derramaria Seu</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sangue pela humanidade. É por isso que Ele é chamado de “Cordeiro que</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foi morto desde a criação do mundo” (Apocalipse 13:8, NVI). O plano da</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salvação foi elaborado antes que precisássemos dele, a fim de que existisse</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quando fosse necessário. Era a garantia de nossa alma.</a:t>
            </a:r>
            <a:r>
              <a:rPr lang="pt-BR" dirty="0"/>
              <a:t> </a:t>
            </a:r>
            <a:br>
              <a:rPr lang="pt-BR" dirty="0"/>
            </a:br>
            <a:endParaRPr lang="pt-BR" dirty="0"/>
          </a:p>
        </p:txBody>
      </p:sp>
      <p:sp>
        <p:nvSpPr>
          <p:cNvPr id="4" name="Espaço Reservado para Número de Slide 3"/>
          <p:cNvSpPr>
            <a:spLocks noGrp="1"/>
          </p:cNvSpPr>
          <p:nvPr>
            <p:ph type="sldNum" sz="quarter" idx="5"/>
          </p:nvPr>
        </p:nvSpPr>
        <p:spPr/>
        <p:txBody>
          <a:bodyPr/>
          <a:lstStyle/>
          <a:p>
            <a:fld id="{B03AFE0B-08FE-4957-8771-767A5F144C81}" type="slidenum">
              <a:rPr lang="pt-BR" smtClean="0"/>
              <a:t>14</a:t>
            </a:fld>
            <a:endParaRPr lang="pt-BR"/>
          </a:p>
        </p:txBody>
      </p:sp>
    </p:spTree>
    <p:extLst>
      <p:ext uri="{BB962C8B-B14F-4D97-AF65-F5344CB8AC3E}">
        <p14:creationId xmlns:p14="http://schemas.microsoft.com/office/powerpoint/2010/main" val="3722088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kern="1200" dirty="0">
                <a:solidFill>
                  <a:schemeClr val="tx1"/>
                </a:solidFill>
                <a:effectLst/>
                <a:latin typeface="+mn-lt"/>
                <a:ea typeface="+mn-ea"/>
                <a:cs typeface="+mn-cs"/>
              </a:rPr>
              <a:t>Esse é o mesmo evangelho, o mesmo plano da salvação, desde antes do</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início dos tempos até o evangelho ser proclamado na primeira mensagem</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angélica. Há somente um evangelho. Ele foi formulado pela primeira vez na</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eternidade passada e perdurará ao longo da eternidade futura. O próprio Paulo</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afirmou, até mesmo advertiu: “Mas, ainda que nós ou um anjo dos céus pregue</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um evangelho diferente daquele que pregamos a vocês, que seja amaldiçoado!</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Como já dissemos, agora repito: Se alguém anuncia a vocês um evangelho diferente daquele que já receberam, que seja amaldiçoado!” (Gálatas 1:8, 9, NVI).</a:t>
            </a:r>
            <a:r>
              <a:rPr lang="pt-BR" dirty="0"/>
              <a:t> </a:t>
            </a:r>
            <a:br>
              <a:rPr lang="pt-BR" dirty="0"/>
            </a:br>
            <a:endParaRPr lang="pt-BR" dirty="0"/>
          </a:p>
        </p:txBody>
      </p:sp>
      <p:sp>
        <p:nvSpPr>
          <p:cNvPr id="4" name="Espaço Reservado para Número de Slide 3"/>
          <p:cNvSpPr>
            <a:spLocks noGrp="1"/>
          </p:cNvSpPr>
          <p:nvPr>
            <p:ph type="sldNum" sz="quarter" idx="5"/>
          </p:nvPr>
        </p:nvSpPr>
        <p:spPr/>
        <p:txBody>
          <a:bodyPr/>
          <a:lstStyle/>
          <a:p>
            <a:fld id="{B03AFE0B-08FE-4957-8771-767A5F144C81}" type="slidenum">
              <a:rPr lang="pt-BR" smtClean="0"/>
              <a:t>15</a:t>
            </a:fld>
            <a:endParaRPr lang="pt-BR"/>
          </a:p>
        </p:txBody>
      </p:sp>
    </p:spTree>
    <p:extLst>
      <p:ext uri="{BB962C8B-B14F-4D97-AF65-F5344CB8AC3E}">
        <p14:creationId xmlns:p14="http://schemas.microsoft.com/office/powerpoint/2010/main" val="2379589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i="0" kern="1200" dirty="0">
                <a:solidFill>
                  <a:schemeClr val="tx1"/>
                </a:solidFill>
                <a:effectLst/>
                <a:latin typeface="+mn-lt"/>
                <a:ea typeface="+mn-ea"/>
                <a:cs typeface="+mn-cs"/>
              </a:rPr>
              <a:t>Esse evangelho foi proclamado para Adão e Eva no Éden (Gênesis 3:15),</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após pecarem e introduzirem o pecado e a morte em nosso mundo. Esse</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mesmo evangelho foi pregado para Abraão: “Ora, tendo a Escritura previsto que Deus justificaria os gentios pela fé, preanunciou o evangelho a</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Abraão, dizendo: ‘Em você serão abençoados todos os povos’” (Gálatas 3:8;</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conferir Gênesis 22:18). Foi o mesmo evangelho pregado ao antigo Israel</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em meio a suas peregrinações pelo deserto (Hebreus 4:2). Esse mesmo</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evangelho, essa mesma mensagem, foi o que o Céu pregou aos pastores nas</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campinas próximas a Belém por ocasião do nascimento de Jesus: “Estou</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aqui para lhes trazer boa-nova de grande alegria, que será para todo o</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povo: é que hoje, na cidade de Davi, lhes nasceu o Salvador, que é Cristo,</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o Senhor” (Lucas 2:10, 11). Foi o mesmo evangelho que Jesus pregou:</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“O tempo está cumprido, e o Reino de Deus está próximo; arrependam-se</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e creiam no evangelho” (Marcos 1:15). Foi o mesmo evangelho que salvou o</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ladrão na cruz, a quem Jesus prometeu vida eterna (Lucas 23:43). Também</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foi o mesmo evangelho que Jesus instruiu os discípulos a pregarem até o</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fim: “E será pregado este evangelho do Reino por todo o mundo, para testemunho a todas as nações. Então virá o fim” (Mateus 24:14). Esse é o mesmo</a:t>
            </a:r>
            <a:br>
              <a:rPr lang="pt-BR" sz="1200" b="0" i="0" kern="1200" dirty="0">
                <a:solidFill>
                  <a:schemeClr val="tx1"/>
                </a:solidFill>
                <a:effectLst/>
                <a:latin typeface="+mn-lt"/>
                <a:ea typeface="+mn-ea"/>
                <a:cs typeface="+mn-cs"/>
              </a:rPr>
            </a:br>
            <a:r>
              <a:rPr lang="pt-BR" sz="1200" b="0" i="0" kern="1200" dirty="0">
                <a:solidFill>
                  <a:schemeClr val="tx1"/>
                </a:solidFill>
                <a:effectLst/>
                <a:latin typeface="+mn-lt"/>
                <a:ea typeface="+mn-ea"/>
                <a:cs typeface="+mn-cs"/>
              </a:rPr>
              <a:t>evangelho, o “evangelho eterno”, que o primeiro anjo proclama ao mundo.</a:t>
            </a:r>
            <a:r>
              <a:rPr lang="pt-BR" dirty="0"/>
              <a:t> </a:t>
            </a:r>
            <a:br>
              <a:rPr lang="pt-BR" dirty="0"/>
            </a:br>
            <a:endParaRPr lang="pt-BR" dirty="0"/>
          </a:p>
        </p:txBody>
      </p:sp>
      <p:sp>
        <p:nvSpPr>
          <p:cNvPr id="4" name="Espaço Reservado para Número de Slide 3"/>
          <p:cNvSpPr>
            <a:spLocks noGrp="1"/>
          </p:cNvSpPr>
          <p:nvPr>
            <p:ph type="sldNum" sz="quarter" idx="5"/>
          </p:nvPr>
        </p:nvSpPr>
        <p:spPr/>
        <p:txBody>
          <a:bodyPr/>
          <a:lstStyle/>
          <a:p>
            <a:fld id="{B03AFE0B-08FE-4957-8771-767A5F144C81}" type="slidenum">
              <a:rPr lang="pt-BR" smtClean="0"/>
              <a:t>16</a:t>
            </a:fld>
            <a:endParaRPr lang="pt-BR"/>
          </a:p>
        </p:txBody>
      </p:sp>
    </p:spTree>
    <p:extLst>
      <p:ext uri="{BB962C8B-B14F-4D97-AF65-F5344CB8AC3E}">
        <p14:creationId xmlns:p14="http://schemas.microsoft.com/office/powerpoint/2010/main" val="4142506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i="0" kern="1200" dirty="0">
                <a:solidFill>
                  <a:schemeClr val="tx1"/>
                </a:solidFill>
                <a:effectLst/>
                <a:latin typeface="+mn-lt"/>
                <a:ea typeface="+mn-ea"/>
                <a:cs typeface="+mn-cs"/>
              </a:rPr>
              <a:t>Esse evangelho foi proclamado para Adão e Eva no Éden (Gênesis 3:15),</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após pecarem e introduzirem o pecado e a morte em nosso mundo. Esse</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mesmo evangelho foi pregado para Abraão: “Ora, tendo a Escritura previsto que Deus justificaria os gentios pela fé, preanunciou o evangelho a</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Abraão, dizendo: ‘Em você serão abençoados todos os povos’” (Gálatas 3:8;</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conferir Gênesis 22:18). Foi o mesmo evangelho pregado ao antigo Israel</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em meio a suas peregrinações pelo deserto (Hebreus 4:2). Esse mesmo</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evangelho, essa mesma mensagem, foi o que o Céu pregou aos pastores nas</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campinas próximas a Belém por ocasião do nascimento de Jesus: “Estou</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aqui para lhes trazer boa-nova de grande alegria, que será para todo o</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povo: é que hoje, na cidade de Davi, lhes nasceu o Salvador, que é Cristo,</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o Senhor” (Lucas 2:10, 11). Foi o mesmo evangelho que Jesus pregou:</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“O tempo está cumprido, e o Reino de Deus está próximo; arrependam-se</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e creiam no evangelho” (Marcos 1:15). Foi o mesmo evangelho que salvou o</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ladrão na cruz, a quem Jesus prometeu vida eterna (Lucas 23:43). Também</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foi o mesmo evangelho que Jesus instruiu os discípulos a pregarem até o</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fim: “E será pregado este evangelho do Reino por todo o mundo, para testemunho a todas as nações. Então virá o fim” (Mateus 24:14). Esse é o mesmo</a:t>
            </a:r>
            <a:br>
              <a:rPr lang="pt-BR" sz="1200" b="0" i="0" kern="1200" dirty="0">
                <a:solidFill>
                  <a:schemeClr val="tx1"/>
                </a:solidFill>
                <a:effectLst/>
                <a:latin typeface="+mn-lt"/>
                <a:ea typeface="+mn-ea"/>
                <a:cs typeface="+mn-cs"/>
              </a:rPr>
            </a:br>
            <a:r>
              <a:rPr lang="pt-BR" sz="1200" b="0" i="0" kern="1200" dirty="0">
                <a:solidFill>
                  <a:schemeClr val="tx1"/>
                </a:solidFill>
                <a:effectLst/>
                <a:latin typeface="+mn-lt"/>
                <a:ea typeface="+mn-ea"/>
                <a:cs typeface="+mn-cs"/>
              </a:rPr>
              <a:t>evangelho, o “evangelho eterno”, que o primeiro anjo proclama ao mundo.</a:t>
            </a:r>
            <a:r>
              <a:rPr lang="pt-BR" dirty="0"/>
              <a:t> </a:t>
            </a:r>
            <a:br>
              <a:rPr lang="pt-BR" dirty="0"/>
            </a:br>
            <a:endParaRPr lang="pt-BR" dirty="0"/>
          </a:p>
        </p:txBody>
      </p:sp>
      <p:sp>
        <p:nvSpPr>
          <p:cNvPr id="4" name="Espaço Reservado para Número de Slide 3"/>
          <p:cNvSpPr>
            <a:spLocks noGrp="1"/>
          </p:cNvSpPr>
          <p:nvPr>
            <p:ph type="sldNum" sz="quarter" idx="5"/>
          </p:nvPr>
        </p:nvSpPr>
        <p:spPr/>
        <p:txBody>
          <a:bodyPr/>
          <a:lstStyle/>
          <a:p>
            <a:fld id="{B03AFE0B-08FE-4957-8771-767A5F144C81}" type="slidenum">
              <a:rPr lang="pt-BR" smtClean="0"/>
              <a:t>17</a:t>
            </a:fld>
            <a:endParaRPr lang="pt-BR"/>
          </a:p>
        </p:txBody>
      </p:sp>
    </p:spTree>
    <p:extLst>
      <p:ext uri="{BB962C8B-B14F-4D97-AF65-F5344CB8AC3E}">
        <p14:creationId xmlns:p14="http://schemas.microsoft.com/office/powerpoint/2010/main" val="1481516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kern="1200" dirty="0">
                <a:solidFill>
                  <a:schemeClr val="tx1"/>
                </a:solidFill>
                <a:effectLst/>
                <a:latin typeface="+mn-lt"/>
                <a:ea typeface="+mn-ea"/>
                <a:cs typeface="+mn-cs"/>
              </a:rPr>
              <a:t>A mensagem eterna ali contida é que a salvação, a vida eterna que deveríamos ter desde o princípio, só é encontrada pela fé em Jesus. Somente</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quando tomamos posse, pela fé, da justiça perfeita de Jesus, dependendo</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completamente dos Seus méritos, não de nós mesmos, nem das nossas</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boas obras, podemos readquirir a vida</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eterna à qual já deveríamos ter</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acesso desde o início. “Portanto, não se envergonhe do testemunho de nosso Senhor, nem do</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seu prisioneiro, que sou eu. Pelo contrário, participe comigo dos sofrimentos a favor do evangelho, segundo o poder de Deus, que nos salvou e nos</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chamou com santa vocação, não segundo as nossas obras, mas conforme</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a sua própria determinação e graça que nos foi dada em Cristo Jesus, antes</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dos tempos eternos” (2 Timóteo 1:8, 9).</a:t>
            </a:r>
            <a:r>
              <a:rPr lang="pt-BR" dirty="0"/>
              <a:t> </a:t>
            </a:r>
          </a:p>
        </p:txBody>
      </p:sp>
      <p:sp>
        <p:nvSpPr>
          <p:cNvPr id="4" name="Espaço Reservado para Número de Slide 3"/>
          <p:cNvSpPr>
            <a:spLocks noGrp="1"/>
          </p:cNvSpPr>
          <p:nvPr>
            <p:ph type="sldNum" sz="quarter" idx="5"/>
          </p:nvPr>
        </p:nvSpPr>
        <p:spPr/>
        <p:txBody>
          <a:bodyPr/>
          <a:lstStyle/>
          <a:p>
            <a:fld id="{B03AFE0B-08FE-4957-8771-767A5F144C81}" type="slidenum">
              <a:rPr lang="pt-BR" smtClean="0"/>
              <a:t>18</a:t>
            </a:fld>
            <a:endParaRPr lang="pt-BR"/>
          </a:p>
        </p:txBody>
      </p:sp>
    </p:spTree>
    <p:extLst>
      <p:ext uri="{BB962C8B-B14F-4D97-AF65-F5344CB8AC3E}">
        <p14:creationId xmlns:p14="http://schemas.microsoft.com/office/powerpoint/2010/main" val="37370077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i="0" kern="1200" dirty="0">
                <a:solidFill>
                  <a:schemeClr val="tx1"/>
                </a:solidFill>
                <a:effectLst/>
                <a:latin typeface="+mn-lt"/>
                <a:ea typeface="+mn-ea"/>
                <a:cs typeface="+mn-cs"/>
              </a:rPr>
              <a:t>Se há um texto que comprove a salvação pela graça, não por obras,</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deve ser esse! Se fomos chamados para a salvação antes que o mundo</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existisse, antes mesmo do início do tempo, então a salvação não pode se</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basear em nossas obras, porque fomos chamados em Cristo antes que</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existíssemos e pudéssemos realizar qualquer obra! Receber a promessa de</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algo antes de existir, antes da possibilidade de fazer qualquer coisa para</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merecer, se isso não for graça, o que é então?</a:t>
            </a:r>
            <a:r>
              <a:rPr lang="pt-BR" dirty="0"/>
              <a:t> </a:t>
            </a:r>
            <a:r>
              <a:rPr lang="pt-BR" sz="1200" b="0" i="0" kern="1200" dirty="0">
                <a:solidFill>
                  <a:schemeClr val="tx1"/>
                </a:solidFill>
                <a:effectLst/>
                <a:latin typeface="+mn-lt"/>
                <a:ea typeface="+mn-ea"/>
                <a:cs typeface="+mn-cs"/>
              </a:rPr>
              <a:t>Além disso,</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conforme vimos, Jesus, Aquele que criou todas as coisas (João 1:1-3), “Se encolheu” para Se tornar um bebê humano, o qual</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cresceu até a idade adulta, viveu uma vida sem pecado e então ofereceu</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essa vida em sacrifício por nós. </a:t>
            </a:r>
            <a:r>
              <a:rPr lang="pt-BR" sz="1200" b="0" i="1" kern="1200" dirty="0">
                <a:solidFill>
                  <a:schemeClr val="tx1"/>
                </a:solidFill>
                <a:effectLst/>
                <a:latin typeface="+mn-lt"/>
                <a:ea typeface="+mn-ea"/>
                <a:cs typeface="+mn-cs"/>
              </a:rPr>
              <a:t>O próprio Deus morreu por nós? </a:t>
            </a:r>
            <a:r>
              <a:rPr lang="pt-BR" sz="1200" b="0" i="0" kern="1200" dirty="0">
                <a:solidFill>
                  <a:schemeClr val="tx1"/>
                </a:solidFill>
                <a:effectLst/>
                <a:latin typeface="+mn-lt"/>
                <a:ea typeface="+mn-ea"/>
                <a:cs typeface="+mn-cs"/>
              </a:rPr>
              <a:t>Isso não</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seria suficiente para nos salvar? Precisaríamos, por acaso, das nossas</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obras também?</a:t>
            </a:r>
            <a:r>
              <a:rPr lang="pt-BR" dirty="0"/>
              <a:t> </a:t>
            </a:r>
            <a:r>
              <a:rPr lang="pt-BR" sz="1200" b="0" i="0" kern="1200" dirty="0">
                <a:solidFill>
                  <a:schemeClr val="tx1"/>
                </a:solidFill>
                <a:effectLst/>
                <a:latin typeface="+mn-lt"/>
                <a:ea typeface="+mn-ea"/>
                <a:cs typeface="+mn-cs"/>
              </a:rPr>
              <a:t>Uma escritora cristã expressou essa realidade da seguinte maneira: “Se</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juntássemos tudo que é bom e santo, nobre e belo no ser humano, e apresentássemos o resultado aos anjos de Deus, como se desempenhasse uma</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parte na salvação da alma humana ou na obtenção de mérito, a proposta</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seria rejeitada como traição. Encontrando-se na presença de seu Criado</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e contemplando a glória insuperável que envolve Sua Pessoa, eles consideram o Cordeiro de Deus dado desde a fundação do mundo a uma vida de</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humilhação, a ser rejeitado por homens pecaminosos e a ser desprezado e crucificado. Quem pode avaliar a imensidão desse sacrifício!”</a:t>
            </a:r>
            <a:br>
              <a:rPr lang="pt-BR" dirty="0"/>
            </a:br>
            <a:r>
              <a:rPr lang="pt-BR" dirty="0"/>
              <a:t> </a:t>
            </a:r>
            <a:br>
              <a:rPr lang="pt-BR" dirty="0"/>
            </a:br>
            <a:r>
              <a:rPr lang="pt-BR" dirty="0"/>
              <a:t> </a:t>
            </a:r>
          </a:p>
          <a:p>
            <a:pPr marL="0" marR="0" lvl="0" indent="0" algn="l" defTabSz="914400" rtl="0" eaLnBrk="1" fontAlgn="auto" latinLnBrk="0" hangingPunct="1">
              <a:lnSpc>
                <a:spcPct val="100000"/>
              </a:lnSpc>
              <a:spcBef>
                <a:spcPts val="0"/>
              </a:spcBef>
              <a:spcAft>
                <a:spcPts val="0"/>
              </a:spcAft>
              <a:buClrTx/>
              <a:buSzTx/>
              <a:buFontTx/>
              <a:buNone/>
              <a:tabLst/>
              <a:defRPr/>
            </a:pPr>
            <a:br>
              <a:rPr lang="pt-BR" dirty="0"/>
            </a:br>
            <a:br>
              <a:rPr lang="pt-BR" dirty="0"/>
            </a:br>
            <a:endParaRPr lang="pt-BR" dirty="0"/>
          </a:p>
        </p:txBody>
      </p:sp>
      <p:sp>
        <p:nvSpPr>
          <p:cNvPr id="4" name="Espaço Reservado para Número de Slide 3"/>
          <p:cNvSpPr>
            <a:spLocks noGrp="1"/>
          </p:cNvSpPr>
          <p:nvPr>
            <p:ph type="sldNum" sz="quarter" idx="5"/>
          </p:nvPr>
        </p:nvSpPr>
        <p:spPr/>
        <p:txBody>
          <a:bodyPr/>
          <a:lstStyle/>
          <a:p>
            <a:fld id="{B03AFE0B-08FE-4957-8771-767A5F144C81}" type="slidenum">
              <a:rPr lang="pt-BR" smtClean="0"/>
              <a:t>19</a:t>
            </a:fld>
            <a:endParaRPr lang="pt-BR"/>
          </a:p>
        </p:txBody>
      </p:sp>
    </p:spTree>
    <p:extLst>
      <p:ext uri="{BB962C8B-B14F-4D97-AF65-F5344CB8AC3E}">
        <p14:creationId xmlns:p14="http://schemas.microsoft.com/office/powerpoint/2010/main" val="15210173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i="0" kern="1200" dirty="0">
                <a:solidFill>
                  <a:schemeClr val="tx1"/>
                </a:solidFill>
                <a:effectLst/>
                <a:latin typeface="+mn-lt"/>
                <a:ea typeface="+mn-ea"/>
                <a:cs typeface="+mn-cs"/>
              </a:rPr>
              <a:t>Esse “evangelho eterno” é o fundamento das três mensagens angélicas, pois, sem ele, sem a promessa de vida eterna, o grande centro do evangelho, o que mais</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importaria? Sem ele, seríamos como o pó que é</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levado pelo vento, ou como cinzas esquecidas pelo tempo. Sem dúvida,</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depois de tudo que vivenciamos – depois de todas as provas, dificuldades</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e aflições que enfrentamos apenas para permanecer vivos, terminar assim</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não parece valer a pena. Quase não faz sentido.</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Não faz sentido</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porque jamais deveria ser assim. O pecado desencaminhou tudo. O evangelho eterno é a solução de Deus para restaurar à</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normalidade, sanidade e vida um mundo imerso em anormalidade, insanidade e morte.</a:t>
            </a:r>
            <a:r>
              <a:rPr lang="pt-BR" sz="1800" dirty="0"/>
              <a:t> </a:t>
            </a:r>
            <a:br>
              <a:rPr lang="pt-BR" sz="1800" dirty="0"/>
            </a:br>
            <a:endParaRPr lang="pt-BR" sz="1800" dirty="0"/>
          </a:p>
        </p:txBody>
      </p:sp>
      <p:sp>
        <p:nvSpPr>
          <p:cNvPr id="4" name="Espaço Reservado para Número de Slide 3"/>
          <p:cNvSpPr>
            <a:spLocks noGrp="1"/>
          </p:cNvSpPr>
          <p:nvPr>
            <p:ph type="sldNum" sz="quarter" idx="5"/>
          </p:nvPr>
        </p:nvSpPr>
        <p:spPr/>
        <p:txBody>
          <a:bodyPr/>
          <a:lstStyle/>
          <a:p>
            <a:fld id="{B03AFE0B-08FE-4957-8771-767A5F144C81}" type="slidenum">
              <a:rPr lang="pt-BR" smtClean="0"/>
              <a:t>20</a:t>
            </a:fld>
            <a:endParaRPr lang="pt-BR"/>
          </a:p>
        </p:txBody>
      </p:sp>
    </p:spTree>
    <p:extLst>
      <p:ext uri="{BB962C8B-B14F-4D97-AF65-F5344CB8AC3E}">
        <p14:creationId xmlns:p14="http://schemas.microsoft.com/office/powerpoint/2010/main" val="1271133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l"/>
            <a:r>
              <a:rPr lang="pt-BR" sz="1200" b="0" i="0" kern="1200" dirty="0">
                <a:solidFill>
                  <a:schemeClr val="tx1"/>
                </a:solidFill>
                <a:effectLst/>
                <a:latin typeface="+mn-lt"/>
                <a:ea typeface="+mn-ea"/>
                <a:cs typeface="+mn-cs"/>
              </a:rPr>
              <a:t>Em verdade, em verdade lhes digo: quem crê em Mim tem</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a vida eterna” (João 6:47).</a:t>
            </a:r>
            <a:r>
              <a:rPr lang="pt-BR" dirty="0"/>
              <a:t> </a:t>
            </a:r>
            <a:r>
              <a:rPr lang="pt-BR" sz="1200" b="0" i="0" kern="1200" dirty="0">
                <a:solidFill>
                  <a:schemeClr val="tx1"/>
                </a:solidFill>
                <a:effectLst/>
                <a:latin typeface="+mn-lt"/>
                <a:ea typeface="+mn-ea"/>
                <a:cs typeface="+mn-cs"/>
              </a:rPr>
              <a:t>O evangelho é eterno porque foi formulado por Deus na eternidade e</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permaneceu oculto até se manifestar em Jesus. Aliás, o evangelho, a esperança de vida, foi elaborado mesmo antes do início do mundo. Leia estas</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palavras de Paulo: “Bendito seja o Deus e Pai de nosso Senhor Jesus Cristo,</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que nos abençoou com todas as bênçãos espirituais nas regiões celestiais</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em Cristo. Antes da fundação do mundo, Deus nos escolheu, Nele, para</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sermos santos e irrepreensíveis diante Dele” (Efésios 1:3, 4).</a:t>
            </a:r>
            <a:r>
              <a:rPr lang="pt-BR" dirty="0"/>
              <a:t> </a:t>
            </a:r>
            <a:br>
              <a:rPr lang="pt-BR" dirty="0"/>
            </a:br>
            <a:endParaRPr lang="pt-BR" dirty="0"/>
          </a:p>
        </p:txBody>
      </p:sp>
      <p:sp>
        <p:nvSpPr>
          <p:cNvPr id="4" name="Espaço Reservado para Número de Slide 3"/>
          <p:cNvSpPr>
            <a:spLocks noGrp="1"/>
          </p:cNvSpPr>
          <p:nvPr>
            <p:ph type="sldNum" sz="quarter" idx="5"/>
          </p:nvPr>
        </p:nvSpPr>
        <p:spPr/>
        <p:txBody>
          <a:bodyPr/>
          <a:lstStyle/>
          <a:p>
            <a:fld id="{B03AFE0B-08FE-4957-8771-767A5F144C81}" type="slidenum">
              <a:rPr lang="pt-BR" smtClean="0"/>
              <a:t>4</a:t>
            </a:fld>
            <a:endParaRPr lang="pt-BR"/>
          </a:p>
        </p:txBody>
      </p:sp>
    </p:spTree>
    <p:extLst>
      <p:ext uri="{BB962C8B-B14F-4D97-AF65-F5344CB8AC3E}">
        <p14:creationId xmlns:p14="http://schemas.microsoft.com/office/powerpoint/2010/main" val="577554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l"/>
            <a:r>
              <a:rPr lang="pt-BR" sz="1200" b="0" i="0" kern="1200" dirty="0">
                <a:solidFill>
                  <a:schemeClr val="tx1"/>
                </a:solidFill>
                <a:effectLst/>
                <a:latin typeface="+mn-lt"/>
                <a:ea typeface="+mn-ea"/>
                <a:cs typeface="+mn-cs"/>
              </a:rPr>
              <a:t>Em verdade, em verdade lhes digo: quem crê em Mim tem</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a vida eterna” (João 6:47).</a:t>
            </a:r>
            <a:r>
              <a:rPr lang="pt-BR" dirty="0"/>
              <a:t> </a:t>
            </a:r>
            <a:r>
              <a:rPr lang="pt-BR" sz="1200" b="0" i="0" kern="1200" dirty="0">
                <a:solidFill>
                  <a:schemeClr val="tx1"/>
                </a:solidFill>
                <a:effectLst/>
                <a:latin typeface="+mn-lt"/>
                <a:ea typeface="+mn-ea"/>
                <a:cs typeface="+mn-cs"/>
              </a:rPr>
              <a:t>O evangelho é eterno porque foi formulado por Deus na eternidade e</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permaneceu oculto até se manifestar em Jesus. Aliás, o evangelho, a esperança de vida, foi elaborado mesmo antes do início do mundo. Leia estas</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palavras de Paulo: “Bendito seja o Deus e Pai de nosso Senhor Jesus Cristo,</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que nos abençoou com todas as bênçãos espirituais nas regiões celestiais</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em Cristo. Antes da fundação do mundo, Deus nos escolheu, Nele, para</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sermos santos e irrepreensíveis diante Dele” (Efésios 1:3, 4).</a:t>
            </a:r>
            <a:r>
              <a:rPr lang="pt-BR" dirty="0"/>
              <a:t> </a:t>
            </a:r>
            <a:br>
              <a:rPr lang="pt-BR" dirty="0"/>
            </a:br>
            <a:endParaRPr lang="pt-BR" dirty="0"/>
          </a:p>
        </p:txBody>
      </p:sp>
      <p:sp>
        <p:nvSpPr>
          <p:cNvPr id="4" name="Espaço Reservado para Número de Slide 3"/>
          <p:cNvSpPr>
            <a:spLocks noGrp="1"/>
          </p:cNvSpPr>
          <p:nvPr>
            <p:ph type="sldNum" sz="quarter" idx="5"/>
          </p:nvPr>
        </p:nvSpPr>
        <p:spPr/>
        <p:txBody>
          <a:bodyPr/>
          <a:lstStyle/>
          <a:p>
            <a:fld id="{B03AFE0B-08FE-4957-8771-767A5F144C81}" type="slidenum">
              <a:rPr lang="pt-BR" smtClean="0"/>
              <a:t>5</a:t>
            </a:fld>
            <a:endParaRPr lang="pt-BR"/>
          </a:p>
        </p:txBody>
      </p:sp>
    </p:spTree>
    <p:extLst>
      <p:ext uri="{BB962C8B-B14F-4D97-AF65-F5344CB8AC3E}">
        <p14:creationId xmlns:p14="http://schemas.microsoft.com/office/powerpoint/2010/main" val="2948975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i="0" kern="1200" dirty="0">
                <a:solidFill>
                  <a:schemeClr val="tx1"/>
                </a:solidFill>
                <a:effectLst/>
                <a:latin typeface="+mn-lt"/>
                <a:ea typeface="+mn-ea"/>
                <a:cs typeface="+mn-cs"/>
              </a:rPr>
              <a:t>Fomos escolhidos Nele antes da fundação do mundo! Antes mesmo</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de existirmos, o plano de Deus era que todos nós tivéssemos salvação</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Nele. Isso não é</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predestinação, a ideia de que Deus escolhe alguns para a</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salvação e outros para a perdição. Não, todos foram predestinados para</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a salvação, cabendo-nos escolher se desejamos isso ou não. O plano de</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Deus, antes mesmo que o mundo existisse, foi que todos tivessem vida</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eterna em Seu Filho.</a:t>
            </a:r>
            <a:r>
              <a:rPr lang="pt-BR" dirty="0"/>
              <a:t> </a:t>
            </a:r>
          </a:p>
        </p:txBody>
      </p:sp>
      <p:sp>
        <p:nvSpPr>
          <p:cNvPr id="4" name="Espaço Reservado para Número de Slide 3"/>
          <p:cNvSpPr>
            <a:spLocks noGrp="1"/>
          </p:cNvSpPr>
          <p:nvPr>
            <p:ph type="sldNum" sz="quarter" idx="5"/>
          </p:nvPr>
        </p:nvSpPr>
        <p:spPr/>
        <p:txBody>
          <a:bodyPr/>
          <a:lstStyle/>
          <a:p>
            <a:fld id="{B03AFE0B-08FE-4957-8771-767A5F144C81}" type="slidenum">
              <a:rPr lang="pt-BR" smtClean="0"/>
              <a:t>6</a:t>
            </a:fld>
            <a:endParaRPr lang="pt-BR"/>
          </a:p>
        </p:txBody>
      </p:sp>
    </p:spTree>
    <p:extLst>
      <p:ext uri="{BB962C8B-B14F-4D97-AF65-F5344CB8AC3E}">
        <p14:creationId xmlns:p14="http://schemas.microsoft.com/office/powerpoint/2010/main" val="1132478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l"/>
            <a:r>
              <a:rPr lang="pt-BR" sz="1200" b="0" i="0" kern="1200" dirty="0">
                <a:solidFill>
                  <a:schemeClr val="tx1"/>
                </a:solidFill>
                <a:effectLst/>
                <a:latin typeface="+mn-lt"/>
                <a:ea typeface="+mn-ea"/>
                <a:cs typeface="+mn-cs"/>
              </a:rPr>
              <a:t>“Vemos, porém, Aquele que, por um pouco, foi feito menor do que os</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anjos, Jesus, que, por causa do sofrimento da morte, foi coroado de glória</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e de honra, para que, pela graça de Deus, provasse a morte por todos</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(Hebreus 2:9). Por que morrer por “todos” se não estivesse planejado que</a:t>
            </a:r>
            <a:r>
              <a:rPr lang="pt-BR" dirty="0"/>
              <a:t> todo ser humano se salvasse, mesmo que,</a:t>
            </a:r>
            <a:r>
              <a:rPr lang="pt-BR" baseline="0" dirty="0"/>
              <a:t> </a:t>
            </a:r>
            <a:r>
              <a:rPr lang="pt-BR" dirty="0"/>
              <a:t>no fim, nem todos de fato sejam salvos? </a:t>
            </a:r>
            <a:r>
              <a:rPr lang="pt-BR" sz="1200" b="0" i="0" kern="1200" dirty="0">
                <a:solidFill>
                  <a:schemeClr val="tx1"/>
                </a:solidFill>
                <a:effectLst/>
                <a:latin typeface="+mn-lt"/>
                <a:ea typeface="+mn-ea"/>
                <a:cs typeface="+mn-cs"/>
              </a:rPr>
              <a:t>“Todos nós andávamos desgarrados</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como ovelhas; cada um se desviava pelo seu</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próprio caminho, mas o Senhor fez cair</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sobre Ele a iniquidade de todos nós” (Isaías</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53:6). Por que receber iniquidade “de todos</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nós” se a intenção não fosse perdoar “todos</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nós”? O fato de nem todos se valerem desse</a:t>
            </a:r>
            <a:br>
              <a:rPr lang="pt-BR" sz="1200" b="0" i="0" kern="1200" dirty="0">
                <a:solidFill>
                  <a:schemeClr val="tx1"/>
                </a:solidFill>
                <a:effectLst/>
                <a:latin typeface="+mn-lt"/>
                <a:ea typeface="+mn-ea"/>
                <a:cs typeface="+mn-cs"/>
              </a:rPr>
            </a:br>
            <a:r>
              <a:rPr lang="pt-BR" sz="1200" b="0" i="0" kern="1200" dirty="0">
                <a:solidFill>
                  <a:schemeClr val="tx1"/>
                </a:solidFill>
                <a:effectLst/>
                <a:latin typeface="+mn-lt"/>
                <a:ea typeface="+mn-ea"/>
                <a:cs typeface="+mn-cs"/>
              </a:rPr>
              <a:t>oferecimento não o limita, assim como a</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existência de pessoas morrendo de fome</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em meio a um rico mercado não é indício</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de que não haja comida suficiente.</a:t>
            </a:r>
            <a:r>
              <a:rPr lang="pt-BR" dirty="0"/>
              <a:t> </a:t>
            </a:r>
            <a:br>
              <a:rPr lang="pt-BR" dirty="0"/>
            </a:br>
            <a:br>
              <a:rPr lang="pt-BR" dirty="0"/>
            </a:br>
            <a:endParaRPr lang="pt-BR" dirty="0"/>
          </a:p>
        </p:txBody>
      </p:sp>
      <p:sp>
        <p:nvSpPr>
          <p:cNvPr id="4" name="Espaço Reservado para Número de Slide 3"/>
          <p:cNvSpPr>
            <a:spLocks noGrp="1"/>
          </p:cNvSpPr>
          <p:nvPr>
            <p:ph type="sldNum" sz="quarter" idx="5"/>
          </p:nvPr>
        </p:nvSpPr>
        <p:spPr/>
        <p:txBody>
          <a:bodyPr/>
          <a:lstStyle/>
          <a:p>
            <a:fld id="{B03AFE0B-08FE-4957-8771-767A5F144C81}" type="slidenum">
              <a:rPr lang="pt-BR" smtClean="0"/>
              <a:t>7</a:t>
            </a:fld>
            <a:endParaRPr lang="pt-BR"/>
          </a:p>
        </p:txBody>
      </p:sp>
    </p:spTree>
    <p:extLst>
      <p:ext uri="{BB962C8B-B14F-4D97-AF65-F5344CB8AC3E}">
        <p14:creationId xmlns:p14="http://schemas.microsoft.com/office/powerpoint/2010/main" val="147909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l"/>
            <a:r>
              <a:rPr lang="pt-BR" sz="1200" b="0" i="0" kern="1200" dirty="0">
                <a:solidFill>
                  <a:schemeClr val="tx1"/>
                </a:solidFill>
                <a:effectLst/>
                <a:latin typeface="+mn-lt"/>
                <a:ea typeface="+mn-ea"/>
                <a:cs typeface="+mn-cs"/>
              </a:rPr>
              <a:t>“Vemos, porém, Aquele que, por um pouco, foi feito menor do que os</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anjos, Jesus, que, por causa do sofrimento da morte, foi coroado de glória</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e de honra, para que, pela graça de Deus, provasse a morte por todos</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(Hebreus 2:9). Por que morrer por “todos” se não estivesse planejado que</a:t>
            </a:r>
            <a:r>
              <a:rPr lang="pt-BR" dirty="0"/>
              <a:t> todo ser humano se salvasse, mesmo que,</a:t>
            </a:r>
            <a:r>
              <a:rPr lang="pt-BR" baseline="0" dirty="0"/>
              <a:t> </a:t>
            </a:r>
            <a:r>
              <a:rPr lang="pt-BR" dirty="0"/>
              <a:t>no fim, nem todos de fato sejam salvos? </a:t>
            </a:r>
            <a:r>
              <a:rPr lang="pt-BR" sz="1200" b="0" i="0" kern="1200" dirty="0">
                <a:solidFill>
                  <a:schemeClr val="tx1"/>
                </a:solidFill>
                <a:effectLst/>
                <a:latin typeface="+mn-lt"/>
                <a:ea typeface="+mn-ea"/>
                <a:cs typeface="+mn-cs"/>
              </a:rPr>
              <a:t>“Todos nós andávamos desgarrados</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como ovelhas; cada um se desviava pelo seu</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próprio caminho, mas o Senhor fez cair</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sobre Ele a iniquidade de todos nós” (Isaías</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53:6). Por que receber iniquidade “de todos</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nós” se a intenção não fosse perdoar “todos</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nós”? O fato de nem todos se valerem desse</a:t>
            </a:r>
            <a:br>
              <a:rPr lang="pt-BR" sz="1200" b="0" i="0" kern="1200" dirty="0">
                <a:solidFill>
                  <a:schemeClr val="tx1"/>
                </a:solidFill>
                <a:effectLst/>
                <a:latin typeface="+mn-lt"/>
                <a:ea typeface="+mn-ea"/>
                <a:cs typeface="+mn-cs"/>
              </a:rPr>
            </a:br>
            <a:r>
              <a:rPr lang="pt-BR" sz="1200" b="0" i="0" kern="1200" dirty="0">
                <a:solidFill>
                  <a:schemeClr val="tx1"/>
                </a:solidFill>
                <a:effectLst/>
                <a:latin typeface="+mn-lt"/>
                <a:ea typeface="+mn-ea"/>
                <a:cs typeface="+mn-cs"/>
              </a:rPr>
              <a:t>oferecimento não o limita, assim como a</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existência de pessoas morrendo de fome</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em meio a um rico mercado não é indício</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de que não haja comida suficiente.</a:t>
            </a:r>
            <a:r>
              <a:rPr lang="pt-BR" dirty="0"/>
              <a:t> </a:t>
            </a:r>
            <a:br>
              <a:rPr lang="pt-BR" dirty="0"/>
            </a:br>
            <a:br>
              <a:rPr lang="pt-BR" dirty="0"/>
            </a:br>
            <a:endParaRPr lang="pt-BR" dirty="0"/>
          </a:p>
        </p:txBody>
      </p:sp>
      <p:sp>
        <p:nvSpPr>
          <p:cNvPr id="4" name="Espaço Reservado para Número de Slide 3"/>
          <p:cNvSpPr>
            <a:spLocks noGrp="1"/>
          </p:cNvSpPr>
          <p:nvPr>
            <p:ph type="sldNum" sz="quarter" idx="5"/>
          </p:nvPr>
        </p:nvSpPr>
        <p:spPr/>
        <p:txBody>
          <a:bodyPr/>
          <a:lstStyle/>
          <a:p>
            <a:fld id="{B03AFE0B-08FE-4957-8771-767A5F144C81}" type="slidenum">
              <a:rPr lang="pt-BR" smtClean="0"/>
              <a:t>8</a:t>
            </a:fld>
            <a:endParaRPr lang="pt-BR"/>
          </a:p>
        </p:txBody>
      </p:sp>
    </p:spTree>
    <p:extLst>
      <p:ext uri="{BB962C8B-B14F-4D97-AF65-F5344CB8AC3E}">
        <p14:creationId xmlns:p14="http://schemas.microsoft.com/office/powerpoint/2010/main" val="2733191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kern="1200" dirty="0">
                <a:solidFill>
                  <a:schemeClr val="tx1"/>
                </a:solidFill>
                <a:effectLst/>
                <a:latin typeface="+mn-lt"/>
                <a:ea typeface="+mn-ea"/>
                <a:cs typeface="+mn-cs"/>
              </a:rPr>
              <a:t>Tudo remonta à ideia, conforme salientado antes, de que fomos originalmente criados para a vida eterna. Desde o início, deveríamos viver</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para sempre. Contudo, mesmo antes de criar este mundo, Deus sabia o</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que aconteceria. Ele sabia que a humanidade cairia. Assim, Ele elaborou</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o plano capaz de levar a salvação a todos, a cada um de nós. Esse é o</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evangelho </a:t>
            </a:r>
            <a:r>
              <a:rPr lang="pt-BR" sz="1200" b="0" i="1" kern="1200" dirty="0">
                <a:solidFill>
                  <a:schemeClr val="tx1"/>
                </a:solidFill>
                <a:effectLst/>
                <a:latin typeface="+mn-lt"/>
                <a:ea typeface="+mn-ea"/>
                <a:cs typeface="+mn-cs"/>
              </a:rPr>
              <a:t>eterno</a:t>
            </a:r>
            <a:r>
              <a:rPr lang="pt-BR" sz="1200" b="0" i="0" kern="1200" dirty="0">
                <a:solidFill>
                  <a:schemeClr val="tx1"/>
                </a:solidFill>
                <a:effectLst/>
                <a:latin typeface="+mn-lt"/>
                <a:ea typeface="+mn-ea"/>
                <a:cs typeface="+mn-cs"/>
              </a:rPr>
              <a:t>.</a:t>
            </a:r>
            <a:r>
              <a:rPr lang="pt-BR" dirty="0"/>
              <a:t> </a:t>
            </a:r>
            <a:br>
              <a:rPr lang="pt-BR" dirty="0"/>
            </a:br>
            <a:endParaRPr lang="pt-BR" dirty="0"/>
          </a:p>
        </p:txBody>
      </p:sp>
      <p:sp>
        <p:nvSpPr>
          <p:cNvPr id="4" name="Espaço Reservado para Número de Slide 3"/>
          <p:cNvSpPr>
            <a:spLocks noGrp="1"/>
          </p:cNvSpPr>
          <p:nvPr>
            <p:ph type="sldNum" sz="quarter" idx="5"/>
          </p:nvPr>
        </p:nvSpPr>
        <p:spPr/>
        <p:txBody>
          <a:bodyPr/>
          <a:lstStyle/>
          <a:p>
            <a:fld id="{B03AFE0B-08FE-4957-8771-767A5F144C81}" type="slidenum">
              <a:rPr lang="pt-BR" smtClean="0"/>
              <a:t>9</a:t>
            </a:fld>
            <a:endParaRPr lang="pt-BR"/>
          </a:p>
        </p:txBody>
      </p:sp>
    </p:spTree>
    <p:extLst>
      <p:ext uri="{BB962C8B-B14F-4D97-AF65-F5344CB8AC3E}">
        <p14:creationId xmlns:p14="http://schemas.microsoft.com/office/powerpoint/2010/main" val="3979956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i="0" kern="1200" dirty="0">
                <a:solidFill>
                  <a:schemeClr val="tx1"/>
                </a:solidFill>
                <a:effectLst/>
                <a:latin typeface="+mn-lt"/>
                <a:ea typeface="+mn-ea"/>
                <a:cs typeface="+mn-cs"/>
              </a:rPr>
              <a:t>“Paulo, servo de Deus e apóstolo de Jesus Cristo, para promover a fé que</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é dos eleitos de Deus e o pleno conhecimento da verdade segundo a piedade. Escrevo na esperança da vida eterna que o Deus que não pode mentir</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prometeu antes dos tempos eternos” (Tito 1:1, 2). Antes da fundação do</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mundo é uma coisa. Paulo, porém, identifica a questão em um tempo ainda</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mais remoto: recebemos a promessa de vida eterna antes dos tempos eternos. </a:t>
            </a:r>
            <a:r>
              <a:rPr lang="pt-BR" sz="1200" b="0" i="1" kern="1200" dirty="0">
                <a:solidFill>
                  <a:schemeClr val="tx1"/>
                </a:solidFill>
                <a:effectLst/>
                <a:latin typeface="+mn-lt"/>
                <a:ea typeface="+mn-ea"/>
                <a:cs typeface="+mn-cs"/>
              </a:rPr>
              <a:t>Antes dos tempos? </a:t>
            </a:r>
            <a:r>
              <a:rPr lang="pt-BR" sz="1200" b="0" i="0" kern="1200" dirty="0">
                <a:solidFill>
                  <a:schemeClr val="tx1"/>
                </a:solidFill>
                <a:effectLst/>
                <a:latin typeface="+mn-lt"/>
                <a:ea typeface="+mn-ea"/>
                <a:cs typeface="+mn-cs"/>
              </a:rPr>
              <a:t>É interessante notar que, à luz da ciência moderna,</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há bilhões de anos a matéria, a energia, o espaço e o tempo passaram a</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existir instantaneamente. O tempo em si teve um princípio, uma vez que</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não existia antes. De acordo com Paulo, foi nesse momento – antes do</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princípio, antes do tempo em si – que Deus nos prometeu a esperança de</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vida eterna.</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Quando exatamente isso aconteceu, quem pode saber? No</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entanto, podemos ter a certeza de que foi muito tempo atrás. Isso é o que</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significa evangelho </a:t>
            </a:r>
            <a:r>
              <a:rPr lang="pt-BR" sz="1200" b="0" i="1" kern="1200" dirty="0">
                <a:solidFill>
                  <a:schemeClr val="tx1"/>
                </a:solidFill>
                <a:effectLst/>
                <a:latin typeface="+mn-lt"/>
                <a:ea typeface="+mn-ea"/>
                <a:cs typeface="+mn-cs"/>
              </a:rPr>
              <a:t>eterno</a:t>
            </a:r>
            <a:r>
              <a:rPr lang="pt-BR" sz="1200" b="0" i="0" kern="1200" dirty="0">
                <a:solidFill>
                  <a:schemeClr val="tx1"/>
                </a:solidFill>
                <a:effectLst/>
                <a:latin typeface="+mn-lt"/>
                <a:ea typeface="+mn-ea"/>
                <a:cs typeface="+mn-cs"/>
              </a:rPr>
              <a:t>.</a:t>
            </a:r>
            <a:br>
              <a:rPr lang="pt-BR" dirty="0"/>
            </a:br>
            <a:endParaRPr lang="pt-BR" sz="1800" dirty="0"/>
          </a:p>
          <a:p>
            <a:pPr marL="0" marR="0" lvl="0" indent="0" algn="l" defTabSz="914400" rtl="0" eaLnBrk="1" fontAlgn="auto" latinLnBrk="0" hangingPunct="1">
              <a:lnSpc>
                <a:spcPct val="100000"/>
              </a:lnSpc>
              <a:spcBef>
                <a:spcPts val="0"/>
              </a:spcBef>
              <a:spcAft>
                <a:spcPts val="0"/>
              </a:spcAft>
              <a:buClrTx/>
              <a:buSzTx/>
              <a:buFontTx/>
              <a:buNone/>
              <a:tabLst/>
              <a:defRPr/>
            </a:pPr>
            <a:br>
              <a:rPr lang="pt-BR" dirty="0"/>
            </a:br>
            <a:br>
              <a:rPr lang="pt-BR" dirty="0"/>
            </a:br>
            <a:endParaRPr lang="pt-BR" sz="1800" dirty="0"/>
          </a:p>
        </p:txBody>
      </p:sp>
      <p:sp>
        <p:nvSpPr>
          <p:cNvPr id="4" name="Espaço Reservado para Número de Slide 3"/>
          <p:cNvSpPr>
            <a:spLocks noGrp="1"/>
          </p:cNvSpPr>
          <p:nvPr>
            <p:ph type="sldNum" sz="quarter" idx="5"/>
          </p:nvPr>
        </p:nvSpPr>
        <p:spPr/>
        <p:txBody>
          <a:bodyPr/>
          <a:lstStyle/>
          <a:p>
            <a:fld id="{B03AFE0B-08FE-4957-8771-767A5F144C81}" type="slidenum">
              <a:rPr lang="pt-BR" smtClean="0"/>
              <a:t>10</a:t>
            </a:fld>
            <a:endParaRPr lang="pt-BR"/>
          </a:p>
        </p:txBody>
      </p:sp>
    </p:spTree>
    <p:extLst>
      <p:ext uri="{BB962C8B-B14F-4D97-AF65-F5344CB8AC3E}">
        <p14:creationId xmlns:p14="http://schemas.microsoft.com/office/powerpoint/2010/main" val="635538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i="0" kern="1200" dirty="0">
                <a:solidFill>
                  <a:schemeClr val="tx1"/>
                </a:solidFill>
                <a:effectLst/>
                <a:latin typeface="+mn-lt"/>
                <a:ea typeface="+mn-ea"/>
                <a:cs typeface="+mn-cs"/>
              </a:rPr>
              <a:t>“Paulo, servo de Deus e apóstolo de Jesus Cristo, para promover a fé que</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é dos eleitos de Deus e o pleno conhecimento da verdade segundo a piedade. Escrevo na esperança da vida eterna que o Deus que não pode mentir</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prometeu antes dos tempos eternos” (Tito 1:1, 2). Antes da fundação do</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mundo é uma coisa. Paulo, porém, identifica a questão em um tempo ainda</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mais remoto: recebemos a promessa de vida eterna antes dos tempos eternos. </a:t>
            </a:r>
            <a:r>
              <a:rPr lang="pt-BR" sz="1200" b="0" i="1" kern="1200" dirty="0">
                <a:solidFill>
                  <a:schemeClr val="tx1"/>
                </a:solidFill>
                <a:effectLst/>
                <a:latin typeface="+mn-lt"/>
                <a:ea typeface="+mn-ea"/>
                <a:cs typeface="+mn-cs"/>
              </a:rPr>
              <a:t>Antes dos tempos? </a:t>
            </a:r>
            <a:r>
              <a:rPr lang="pt-BR" sz="1200" b="0" i="0" kern="1200" dirty="0">
                <a:solidFill>
                  <a:schemeClr val="tx1"/>
                </a:solidFill>
                <a:effectLst/>
                <a:latin typeface="+mn-lt"/>
                <a:ea typeface="+mn-ea"/>
                <a:cs typeface="+mn-cs"/>
              </a:rPr>
              <a:t>É interessante notar que, à luz da ciência moderna,</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há bilhões de anos a matéria, a energia, o espaço e o tempo passaram a</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existir instantaneamente. O tempo em si teve um princípio, uma vez que</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não existia antes. De acordo com Paulo, foi nesse momento – antes do</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princípio, antes do tempo em si – que Deus nos prometeu a esperança de</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vida eterna.</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Quando exatamente isso aconteceu, quem pode saber? No</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entanto, podemos ter a certeza de que foi muito tempo atrás. Isso é o que</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significa evangelho </a:t>
            </a:r>
            <a:r>
              <a:rPr lang="pt-BR" sz="1200" b="0" i="1" kern="1200" dirty="0">
                <a:solidFill>
                  <a:schemeClr val="tx1"/>
                </a:solidFill>
                <a:effectLst/>
                <a:latin typeface="+mn-lt"/>
                <a:ea typeface="+mn-ea"/>
                <a:cs typeface="+mn-cs"/>
              </a:rPr>
              <a:t>eterno</a:t>
            </a:r>
            <a:r>
              <a:rPr lang="pt-BR" sz="1200" b="0" i="0" kern="1200" dirty="0">
                <a:solidFill>
                  <a:schemeClr val="tx1"/>
                </a:solidFill>
                <a:effectLst/>
                <a:latin typeface="+mn-lt"/>
                <a:ea typeface="+mn-ea"/>
                <a:cs typeface="+mn-cs"/>
              </a:rPr>
              <a:t>.</a:t>
            </a:r>
            <a:br>
              <a:rPr lang="pt-BR" dirty="0"/>
            </a:br>
            <a:endParaRPr lang="pt-BR" sz="1800" dirty="0"/>
          </a:p>
        </p:txBody>
      </p:sp>
      <p:sp>
        <p:nvSpPr>
          <p:cNvPr id="4" name="Espaço Reservado para Número de Slide 3"/>
          <p:cNvSpPr>
            <a:spLocks noGrp="1"/>
          </p:cNvSpPr>
          <p:nvPr>
            <p:ph type="sldNum" sz="quarter" idx="5"/>
          </p:nvPr>
        </p:nvSpPr>
        <p:spPr/>
        <p:txBody>
          <a:bodyPr/>
          <a:lstStyle/>
          <a:p>
            <a:fld id="{B03AFE0B-08FE-4957-8771-767A5F144C81}" type="slidenum">
              <a:rPr lang="pt-BR" smtClean="0"/>
              <a:t>11</a:t>
            </a:fld>
            <a:endParaRPr lang="pt-BR"/>
          </a:p>
        </p:txBody>
      </p:sp>
    </p:spTree>
    <p:extLst>
      <p:ext uri="{BB962C8B-B14F-4D97-AF65-F5344CB8AC3E}">
        <p14:creationId xmlns:p14="http://schemas.microsoft.com/office/powerpoint/2010/main" val="3518838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5DB50D-9614-4B3F-AD0F-5F57E686A819}"/>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EC5260AF-3F89-45B2-9547-57C95F57E9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3CBE0068-744F-4553-BAF6-341FB822A28E}"/>
              </a:ext>
            </a:extLst>
          </p:cNvPr>
          <p:cNvSpPr>
            <a:spLocks noGrp="1"/>
          </p:cNvSpPr>
          <p:nvPr>
            <p:ph type="dt" sz="half" idx="10"/>
          </p:nvPr>
        </p:nvSpPr>
        <p:spPr/>
        <p:txBody>
          <a:bodyPr/>
          <a:lstStyle/>
          <a:p>
            <a:fld id="{A876B45F-8F73-4A00-9720-21026BB8BA3C}" type="datetimeFigureOut">
              <a:rPr lang="pt-BR" smtClean="0"/>
              <a:t>31/03/2022</a:t>
            </a:fld>
            <a:endParaRPr lang="pt-BR"/>
          </a:p>
        </p:txBody>
      </p:sp>
      <p:sp>
        <p:nvSpPr>
          <p:cNvPr id="5" name="Espaço Reservado para Rodapé 4">
            <a:extLst>
              <a:ext uri="{FF2B5EF4-FFF2-40B4-BE49-F238E27FC236}">
                <a16:creationId xmlns:a16="http://schemas.microsoft.com/office/drawing/2014/main" id="{EFEB3687-A728-44E6-BBDE-5381DF5A1F8E}"/>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EC52056-7DA4-461A-A7BA-EAFB7DE02A9E}"/>
              </a:ext>
            </a:extLst>
          </p:cNvPr>
          <p:cNvSpPr>
            <a:spLocks noGrp="1"/>
          </p:cNvSpPr>
          <p:nvPr>
            <p:ph type="sldNum" sz="quarter" idx="12"/>
          </p:nvPr>
        </p:nvSpPr>
        <p:spPr/>
        <p:txBody>
          <a:bodyPr/>
          <a:lstStyle/>
          <a:p>
            <a:fld id="{E5D49253-F4BA-4FB2-BC4D-BCA70089BE21}" type="slidenum">
              <a:rPr lang="pt-BR" smtClean="0"/>
              <a:t>‹nº›</a:t>
            </a:fld>
            <a:endParaRPr lang="pt-BR"/>
          </a:p>
        </p:txBody>
      </p:sp>
    </p:spTree>
    <p:extLst>
      <p:ext uri="{BB962C8B-B14F-4D97-AF65-F5344CB8AC3E}">
        <p14:creationId xmlns:p14="http://schemas.microsoft.com/office/powerpoint/2010/main" val="1077689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A9DD88-B99F-4FED-BD5C-3A0E80291696}"/>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C6B35397-80D0-4C41-9A74-082D02D9548B}"/>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13DEDB6-5760-48CB-87E1-5DE6CC240350}"/>
              </a:ext>
            </a:extLst>
          </p:cNvPr>
          <p:cNvSpPr>
            <a:spLocks noGrp="1"/>
          </p:cNvSpPr>
          <p:nvPr>
            <p:ph type="dt" sz="half" idx="10"/>
          </p:nvPr>
        </p:nvSpPr>
        <p:spPr/>
        <p:txBody>
          <a:bodyPr/>
          <a:lstStyle/>
          <a:p>
            <a:fld id="{A876B45F-8F73-4A00-9720-21026BB8BA3C}" type="datetimeFigureOut">
              <a:rPr lang="pt-BR" smtClean="0"/>
              <a:t>31/03/2022</a:t>
            </a:fld>
            <a:endParaRPr lang="pt-BR"/>
          </a:p>
        </p:txBody>
      </p:sp>
      <p:sp>
        <p:nvSpPr>
          <p:cNvPr id="5" name="Espaço Reservado para Rodapé 4">
            <a:extLst>
              <a:ext uri="{FF2B5EF4-FFF2-40B4-BE49-F238E27FC236}">
                <a16:creationId xmlns:a16="http://schemas.microsoft.com/office/drawing/2014/main" id="{C7CA472C-81D6-4841-8102-2E75BE626EA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D410D308-5C9F-4581-96A3-E526B17E0396}"/>
              </a:ext>
            </a:extLst>
          </p:cNvPr>
          <p:cNvSpPr>
            <a:spLocks noGrp="1"/>
          </p:cNvSpPr>
          <p:nvPr>
            <p:ph type="sldNum" sz="quarter" idx="12"/>
          </p:nvPr>
        </p:nvSpPr>
        <p:spPr/>
        <p:txBody>
          <a:bodyPr/>
          <a:lstStyle/>
          <a:p>
            <a:fld id="{E5D49253-F4BA-4FB2-BC4D-BCA70089BE21}" type="slidenum">
              <a:rPr lang="pt-BR" smtClean="0"/>
              <a:t>‹nº›</a:t>
            </a:fld>
            <a:endParaRPr lang="pt-BR"/>
          </a:p>
        </p:txBody>
      </p:sp>
    </p:spTree>
    <p:extLst>
      <p:ext uri="{BB962C8B-B14F-4D97-AF65-F5344CB8AC3E}">
        <p14:creationId xmlns:p14="http://schemas.microsoft.com/office/powerpoint/2010/main" val="1873572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DF243BA-21B2-4BA4-BF15-7FB592992DD3}"/>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B7A04ECC-99A7-448C-A307-6C7C35FE5900}"/>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2F064FE-7714-43B2-BBD7-0CC903F5BB91}"/>
              </a:ext>
            </a:extLst>
          </p:cNvPr>
          <p:cNvSpPr>
            <a:spLocks noGrp="1"/>
          </p:cNvSpPr>
          <p:nvPr>
            <p:ph type="dt" sz="half" idx="10"/>
          </p:nvPr>
        </p:nvSpPr>
        <p:spPr/>
        <p:txBody>
          <a:bodyPr/>
          <a:lstStyle/>
          <a:p>
            <a:fld id="{A876B45F-8F73-4A00-9720-21026BB8BA3C}" type="datetimeFigureOut">
              <a:rPr lang="pt-BR" smtClean="0"/>
              <a:t>31/03/2022</a:t>
            </a:fld>
            <a:endParaRPr lang="pt-BR"/>
          </a:p>
        </p:txBody>
      </p:sp>
      <p:sp>
        <p:nvSpPr>
          <p:cNvPr id="5" name="Espaço Reservado para Rodapé 4">
            <a:extLst>
              <a:ext uri="{FF2B5EF4-FFF2-40B4-BE49-F238E27FC236}">
                <a16:creationId xmlns:a16="http://schemas.microsoft.com/office/drawing/2014/main" id="{9ABDA105-6D5E-4920-84FF-97555CE85DC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F99789E-5CAE-4788-8678-25A7B7A41F54}"/>
              </a:ext>
            </a:extLst>
          </p:cNvPr>
          <p:cNvSpPr>
            <a:spLocks noGrp="1"/>
          </p:cNvSpPr>
          <p:nvPr>
            <p:ph type="sldNum" sz="quarter" idx="12"/>
          </p:nvPr>
        </p:nvSpPr>
        <p:spPr/>
        <p:txBody>
          <a:bodyPr/>
          <a:lstStyle/>
          <a:p>
            <a:fld id="{E5D49253-F4BA-4FB2-BC4D-BCA70089BE21}" type="slidenum">
              <a:rPr lang="pt-BR" smtClean="0"/>
              <a:t>‹nº›</a:t>
            </a:fld>
            <a:endParaRPr lang="pt-BR"/>
          </a:p>
        </p:txBody>
      </p:sp>
    </p:spTree>
    <p:extLst>
      <p:ext uri="{BB962C8B-B14F-4D97-AF65-F5344CB8AC3E}">
        <p14:creationId xmlns:p14="http://schemas.microsoft.com/office/powerpoint/2010/main" val="3553156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lide de Título">
    <p:spTree>
      <p:nvGrpSpPr>
        <p:cNvPr id="1" name=""/>
        <p:cNvGrpSpPr/>
        <p:nvPr/>
      </p:nvGrpSpPr>
      <p:grpSpPr>
        <a:xfrm>
          <a:off x="0" y="0"/>
          <a:ext cx="0" cy="0"/>
          <a:chOff x="0" y="0"/>
          <a:chExt cx="0" cy="0"/>
        </a:xfrm>
      </p:grpSpPr>
      <p:sp>
        <p:nvSpPr>
          <p:cNvPr id="4" name="Espaço Reservado para Data 3">
            <a:extLst>
              <a:ext uri="{FF2B5EF4-FFF2-40B4-BE49-F238E27FC236}">
                <a16:creationId xmlns:a16="http://schemas.microsoft.com/office/drawing/2014/main" id="{37A965FA-A824-4982-9955-9F457242E959}"/>
              </a:ext>
            </a:extLst>
          </p:cNvPr>
          <p:cNvSpPr>
            <a:spLocks noGrp="1"/>
          </p:cNvSpPr>
          <p:nvPr>
            <p:ph type="dt" sz="half" idx="10"/>
          </p:nvPr>
        </p:nvSpPr>
        <p:spPr/>
        <p:txBody>
          <a:bodyPr/>
          <a:lstStyle/>
          <a:p>
            <a:fld id="{B806778F-117A-4B71-8748-3B937E5782F3}" type="datetimeFigureOut">
              <a:rPr lang="pt-BR" smtClean="0"/>
              <a:t>31/03/2022</a:t>
            </a:fld>
            <a:endParaRPr lang="pt-BR"/>
          </a:p>
        </p:txBody>
      </p:sp>
      <p:sp>
        <p:nvSpPr>
          <p:cNvPr id="5" name="Espaço Reservado para Rodapé 4">
            <a:extLst>
              <a:ext uri="{FF2B5EF4-FFF2-40B4-BE49-F238E27FC236}">
                <a16:creationId xmlns:a16="http://schemas.microsoft.com/office/drawing/2014/main" id="{63C99CEF-2CEB-40A5-9A5D-E1CA05BEE5C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20A3BC6-B0C4-44F7-9CF1-5E8F42FCC788}"/>
              </a:ext>
            </a:extLst>
          </p:cNvPr>
          <p:cNvSpPr>
            <a:spLocks noGrp="1"/>
          </p:cNvSpPr>
          <p:nvPr>
            <p:ph type="sldNum" sz="quarter" idx="12"/>
          </p:nvPr>
        </p:nvSpPr>
        <p:spPr/>
        <p:txBody>
          <a:bodyPr/>
          <a:lstStyle/>
          <a:p>
            <a:fld id="{7D4BA706-A5BF-41C2-8EF0-6FEFD778AE7D}" type="slidenum">
              <a:rPr lang="pt-BR" smtClean="0"/>
              <a:t>‹nº›</a:t>
            </a:fld>
            <a:endParaRPr lang="pt-BR"/>
          </a:p>
        </p:txBody>
      </p:sp>
    </p:spTree>
    <p:extLst>
      <p:ext uri="{BB962C8B-B14F-4D97-AF65-F5344CB8AC3E}">
        <p14:creationId xmlns:p14="http://schemas.microsoft.com/office/powerpoint/2010/main" val="2103339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2B7CAB-9EA6-4BA0-9942-63ED4CB050C1}"/>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D41E1EF-FEB2-4263-96C4-E2602055889D}"/>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52F61CF-530F-47C1-AAAF-0D70F03208BA}"/>
              </a:ext>
            </a:extLst>
          </p:cNvPr>
          <p:cNvSpPr>
            <a:spLocks noGrp="1"/>
          </p:cNvSpPr>
          <p:nvPr>
            <p:ph type="dt" sz="half" idx="10"/>
          </p:nvPr>
        </p:nvSpPr>
        <p:spPr/>
        <p:txBody>
          <a:bodyPr/>
          <a:lstStyle/>
          <a:p>
            <a:fld id="{A876B45F-8F73-4A00-9720-21026BB8BA3C}" type="datetimeFigureOut">
              <a:rPr lang="pt-BR" smtClean="0"/>
              <a:t>31/03/2022</a:t>
            </a:fld>
            <a:endParaRPr lang="pt-BR"/>
          </a:p>
        </p:txBody>
      </p:sp>
      <p:sp>
        <p:nvSpPr>
          <p:cNvPr id="5" name="Espaço Reservado para Rodapé 4">
            <a:extLst>
              <a:ext uri="{FF2B5EF4-FFF2-40B4-BE49-F238E27FC236}">
                <a16:creationId xmlns:a16="http://schemas.microsoft.com/office/drawing/2014/main" id="{965399B0-8D69-4DDE-BD4E-3CEBEC4826C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DB348781-BA01-4538-BB9F-B992A5CDB8DA}"/>
              </a:ext>
            </a:extLst>
          </p:cNvPr>
          <p:cNvSpPr>
            <a:spLocks noGrp="1"/>
          </p:cNvSpPr>
          <p:nvPr>
            <p:ph type="sldNum" sz="quarter" idx="12"/>
          </p:nvPr>
        </p:nvSpPr>
        <p:spPr/>
        <p:txBody>
          <a:bodyPr/>
          <a:lstStyle/>
          <a:p>
            <a:fld id="{E5D49253-F4BA-4FB2-BC4D-BCA70089BE21}" type="slidenum">
              <a:rPr lang="pt-BR" smtClean="0"/>
              <a:t>‹nº›</a:t>
            </a:fld>
            <a:endParaRPr lang="pt-BR"/>
          </a:p>
        </p:txBody>
      </p:sp>
    </p:spTree>
    <p:extLst>
      <p:ext uri="{BB962C8B-B14F-4D97-AF65-F5344CB8AC3E}">
        <p14:creationId xmlns:p14="http://schemas.microsoft.com/office/powerpoint/2010/main" val="3162821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DDD3A5-FE2E-4FDD-A3E1-D46610D303A6}"/>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90076116-2BEB-4879-9310-45B749F0E6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BB8383CA-62C3-49C7-A5FA-816C356C6A5B}"/>
              </a:ext>
            </a:extLst>
          </p:cNvPr>
          <p:cNvSpPr>
            <a:spLocks noGrp="1"/>
          </p:cNvSpPr>
          <p:nvPr>
            <p:ph type="dt" sz="half" idx="10"/>
          </p:nvPr>
        </p:nvSpPr>
        <p:spPr/>
        <p:txBody>
          <a:bodyPr/>
          <a:lstStyle/>
          <a:p>
            <a:fld id="{A876B45F-8F73-4A00-9720-21026BB8BA3C}" type="datetimeFigureOut">
              <a:rPr lang="pt-BR" smtClean="0"/>
              <a:t>31/03/2022</a:t>
            </a:fld>
            <a:endParaRPr lang="pt-BR"/>
          </a:p>
        </p:txBody>
      </p:sp>
      <p:sp>
        <p:nvSpPr>
          <p:cNvPr id="5" name="Espaço Reservado para Rodapé 4">
            <a:extLst>
              <a:ext uri="{FF2B5EF4-FFF2-40B4-BE49-F238E27FC236}">
                <a16:creationId xmlns:a16="http://schemas.microsoft.com/office/drawing/2014/main" id="{57C5136F-DE58-4BA9-B2E9-7E0AAE21AFF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C7FE6EE-EB2D-485C-AB2D-055DBB51B68D}"/>
              </a:ext>
            </a:extLst>
          </p:cNvPr>
          <p:cNvSpPr>
            <a:spLocks noGrp="1"/>
          </p:cNvSpPr>
          <p:nvPr>
            <p:ph type="sldNum" sz="quarter" idx="12"/>
          </p:nvPr>
        </p:nvSpPr>
        <p:spPr/>
        <p:txBody>
          <a:bodyPr/>
          <a:lstStyle/>
          <a:p>
            <a:fld id="{E5D49253-F4BA-4FB2-BC4D-BCA70089BE21}" type="slidenum">
              <a:rPr lang="pt-BR" smtClean="0"/>
              <a:t>‹nº›</a:t>
            </a:fld>
            <a:endParaRPr lang="pt-BR"/>
          </a:p>
        </p:txBody>
      </p:sp>
    </p:spTree>
    <p:extLst>
      <p:ext uri="{BB962C8B-B14F-4D97-AF65-F5344CB8AC3E}">
        <p14:creationId xmlns:p14="http://schemas.microsoft.com/office/powerpoint/2010/main" val="3824065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DCE68D-3E0C-4604-A3D4-E95797A35551}"/>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6B665AC-66ED-420F-A481-C772BD223CE1}"/>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34E03AFB-903A-4C13-B06C-06DFA1A60E95}"/>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FE1EFC97-6D71-4556-9C61-A4A5CB1703E7}"/>
              </a:ext>
            </a:extLst>
          </p:cNvPr>
          <p:cNvSpPr>
            <a:spLocks noGrp="1"/>
          </p:cNvSpPr>
          <p:nvPr>
            <p:ph type="dt" sz="half" idx="10"/>
          </p:nvPr>
        </p:nvSpPr>
        <p:spPr/>
        <p:txBody>
          <a:bodyPr/>
          <a:lstStyle/>
          <a:p>
            <a:fld id="{A876B45F-8F73-4A00-9720-21026BB8BA3C}" type="datetimeFigureOut">
              <a:rPr lang="pt-BR" smtClean="0"/>
              <a:t>31/03/2022</a:t>
            </a:fld>
            <a:endParaRPr lang="pt-BR"/>
          </a:p>
        </p:txBody>
      </p:sp>
      <p:sp>
        <p:nvSpPr>
          <p:cNvPr id="6" name="Espaço Reservado para Rodapé 5">
            <a:extLst>
              <a:ext uri="{FF2B5EF4-FFF2-40B4-BE49-F238E27FC236}">
                <a16:creationId xmlns:a16="http://schemas.microsoft.com/office/drawing/2014/main" id="{A4AB00DD-F5B0-49DB-B5BF-FBF037C2ACB9}"/>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B810A209-70A7-4899-9322-AE50469DEED1}"/>
              </a:ext>
            </a:extLst>
          </p:cNvPr>
          <p:cNvSpPr>
            <a:spLocks noGrp="1"/>
          </p:cNvSpPr>
          <p:nvPr>
            <p:ph type="sldNum" sz="quarter" idx="12"/>
          </p:nvPr>
        </p:nvSpPr>
        <p:spPr/>
        <p:txBody>
          <a:bodyPr/>
          <a:lstStyle/>
          <a:p>
            <a:fld id="{E5D49253-F4BA-4FB2-BC4D-BCA70089BE21}" type="slidenum">
              <a:rPr lang="pt-BR" smtClean="0"/>
              <a:t>‹nº›</a:t>
            </a:fld>
            <a:endParaRPr lang="pt-BR"/>
          </a:p>
        </p:txBody>
      </p:sp>
    </p:spTree>
    <p:extLst>
      <p:ext uri="{BB962C8B-B14F-4D97-AF65-F5344CB8AC3E}">
        <p14:creationId xmlns:p14="http://schemas.microsoft.com/office/powerpoint/2010/main" val="3398016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1F3A66-880B-44D5-BE13-BDBC42030E07}"/>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1ACA4BF7-FE5F-4014-B8E6-0905821EC6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8EC8E894-7874-4DDB-B59F-4853FCD1831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49EAADF6-1968-4909-BB98-D4C309BDD3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B1A98E38-2364-43F8-872D-AF8671BEEF83}"/>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F49F861C-2238-4BD5-B231-36C195F86161}"/>
              </a:ext>
            </a:extLst>
          </p:cNvPr>
          <p:cNvSpPr>
            <a:spLocks noGrp="1"/>
          </p:cNvSpPr>
          <p:nvPr>
            <p:ph type="dt" sz="half" idx="10"/>
          </p:nvPr>
        </p:nvSpPr>
        <p:spPr/>
        <p:txBody>
          <a:bodyPr/>
          <a:lstStyle/>
          <a:p>
            <a:fld id="{A876B45F-8F73-4A00-9720-21026BB8BA3C}" type="datetimeFigureOut">
              <a:rPr lang="pt-BR" smtClean="0"/>
              <a:t>31/03/2022</a:t>
            </a:fld>
            <a:endParaRPr lang="pt-BR"/>
          </a:p>
        </p:txBody>
      </p:sp>
      <p:sp>
        <p:nvSpPr>
          <p:cNvPr id="8" name="Espaço Reservado para Rodapé 7">
            <a:extLst>
              <a:ext uri="{FF2B5EF4-FFF2-40B4-BE49-F238E27FC236}">
                <a16:creationId xmlns:a16="http://schemas.microsoft.com/office/drawing/2014/main" id="{3E7BA660-1B37-42C0-A04F-EBA2CE8AE945}"/>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CC1FCF1F-47A2-4299-A9DD-EFB0CB23C124}"/>
              </a:ext>
            </a:extLst>
          </p:cNvPr>
          <p:cNvSpPr>
            <a:spLocks noGrp="1"/>
          </p:cNvSpPr>
          <p:nvPr>
            <p:ph type="sldNum" sz="quarter" idx="12"/>
          </p:nvPr>
        </p:nvSpPr>
        <p:spPr/>
        <p:txBody>
          <a:bodyPr/>
          <a:lstStyle/>
          <a:p>
            <a:fld id="{E5D49253-F4BA-4FB2-BC4D-BCA70089BE21}" type="slidenum">
              <a:rPr lang="pt-BR" smtClean="0"/>
              <a:t>‹nº›</a:t>
            </a:fld>
            <a:endParaRPr lang="pt-BR"/>
          </a:p>
        </p:txBody>
      </p:sp>
    </p:spTree>
    <p:extLst>
      <p:ext uri="{BB962C8B-B14F-4D97-AF65-F5344CB8AC3E}">
        <p14:creationId xmlns:p14="http://schemas.microsoft.com/office/powerpoint/2010/main" val="1169426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ED03AE-E181-4A7E-A0BD-5726381DE163}"/>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5B2916F1-6C88-4FB3-B1E3-BA68BF0DB6EE}"/>
              </a:ext>
            </a:extLst>
          </p:cNvPr>
          <p:cNvSpPr>
            <a:spLocks noGrp="1"/>
          </p:cNvSpPr>
          <p:nvPr>
            <p:ph type="dt" sz="half" idx="10"/>
          </p:nvPr>
        </p:nvSpPr>
        <p:spPr/>
        <p:txBody>
          <a:bodyPr/>
          <a:lstStyle/>
          <a:p>
            <a:fld id="{A876B45F-8F73-4A00-9720-21026BB8BA3C}" type="datetimeFigureOut">
              <a:rPr lang="pt-BR" smtClean="0"/>
              <a:t>31/03/2022</a:t>
            </a:fld>
            <a:endParaRPr lang="pt-BR"/>
          </a:p>
        </p:txBody>
      </p:sp>
      <p:sp>
        <p:nvSpPr>
          <p:cNvPr id="4" name="Espaço Reservado para Rodapé 3">
            <a:extLst>
              <a:ext uri="{FF2B5EF4-FFF2-40B4-BE49-F238E27FC236}">
                <a16:creationId xmlns:a16="http://schemas.microsoft.com/office/drawing/2014/main" id="{F1DB0904-03D6-4E99-805B-A88110035998}"/>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5773E686-88BB-4C99-98CF-DC3554B68CDD}"/>
              </a:ext>
            </a:extLst>
          </p:cNvPr>
          <p:cNvSpPr>
            <a:spLocks noGrp="1"/>
          </p:cNvSpPr>
          <p:nvPr>
            <p:ph type="sldNum" sz="quarter" idx="12"/>
          </p:nvPr>
        </p:nvSpPr>
        <p:spPr/>
        <p:txBody>
          <a:bodyPr/>
          <a:lstStyle/>
          <a:p>
            <a:fld id="{E5D49253-F4BA-4FB2-BC4D-BCA70089BE21}" type="slidenum">
              <a:rPr lang="pt-BR" smtClean="0"/>
              <a:t>‹nº›</a:t>
            </a:fld>
            <a:endParaRPr lang="pt-BR"/>
          </a:p>
        </p:txBody>
      </p:sp>
    </p:spTree>
    <p:extLst>
      <p:ext uri="{BB962C8B-B14F-4D97-AF65-F5344CB8AC3E}">
        <p14:creationId xmlns:p14="http://schemas.microsoft.com/office/powerpoint/2010/main" val="2360894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ABE34CE4-FF3C-4849-AFF5-7C5AEE7B7A75}"/>
              </a:ext>
            </a:extLst>
          </p:cNvPr>
          <p:cNvSpPr>
            <a:spLocks noGrp="1"/>
          </p:cNvSpPr>
          <p:nvPr>
            <p:ph type="dt" sz="half" idx="10"/>
          </p:nvPr>
        </p:nvSpPr>
        <p:spPr/>
        <p:txBody>
          <a:bodyPr/>
          <a:lstStyle/>
          <a:p>
            <a:fld id="{A876B45F-8F73-4A00-9720-21026BB8BA3C}" type="datetimeFigureOut">
              <a:rPr lang="pt-BR" smtClean="0"/>
              <a:t>31/03/2022</a:t>
            </a:fld>
            <a:endParaRPr lang="pt-BR"/>
          </a:p>
        </p:txBody>
      </p:sp>
      <p:sp>
        <p:nvSpPr>
          <p:cNvPr id="3" name="Espaço Reservado para Rodapé 2">
            <a:extLst>
              <a:ext uri="{FF2B5EF4-FFF2-40B4-BE49-F238E27FC236}">
                <a16:creationId xmlns:a16="http://schemas.microsoft.com/office/drawing/2014/main" id="{F82C75A1-B5E8-4101-AE08-5449918DA139}"/>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2D44B133-7E91-4C74-BD7F-B12AFDA51C5A}"/>
              </a:ext>
            </a:extLst>
          </p:cNvPr>
          <p:cNvSpPr>
            <a:spLocks noGrp="1"/>
          </p:cNvSpPr>
          <p:nvPr>
            <p:ph type="sldNum" sz="quarter" idx="12"/>
          </p:nvPr>
        </p:nvSpPr>
        <p:spPr/>
        <p:txBody>
          <a:bodyPr/>
          <a:lstStyle/>
          <a:p>
            <a:fld id="{E5D49253-F4BA-4FB2-BC4D-BCA70089BE21}" type="slidenum">
              <a:rPr lang="pt-BR" smtClean="0"/>
              <a:t>‹nº›</a:t>
            </a:fld>
            <a:endParaRPr lang="pt-BR"/>
          </a:p>
        </p:txBody>
      </p:sp>
    </p:spTree>
    <p:extLst>
      <p:ext uri="{BB962C8B-B14F-4D97-AF65-F5344CB8AC3E}">
        <p14:creationId xmlns:p14="http://schemas.microsoft.com/office/powerpoint/2010/main" val="4233959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D8E715-2110-4566-B1F3-5D4B3B9C2DFB}"/>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F5A3E37B-1BF7-43AB-9675-30CC400624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E45664F2-3C3D-4165-BF14-95ECC3D36F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05E803E3-A8F2-4F9A-B701-716756C0B3AE}"/>
              </a:ext>
            </a:extLst>
          </p:cNvPr>
          <p:cNvSpPr>
            <a:spLocks noGrp="1"/>
          </p:cNvSpPr>
          <p:nvPr>
            <p:ph type="dt" sz="half" idx="10"/>
          </p:nvPr>
        </p:nvSpPr>
        <p:spPr/>
        <p:txBody>
          <a:bodyPr/>
          <a:lstStyle/>
          <a:p>
            <a:fld id="{A876B45F-8F73-4A00-9720-21026BB8BA3C}" type="datetimeFigureOut">
              <a:rPr lang="pt-BR" smtClean="0"/>
              <a:t>31/03/2022</a:t>
            </a:fld>
            <a:endParaRPr lang="pt-BR"/>
          </a:p>
        </p:txBody>
      </p:sp>
      <p:sp>
        <p:nvSpPr>
          <p:cNvPr id="6" name="Espaço Reservado para Rodapé 5">
            <a:extLst>
              <a:ext uri="{FF2B5EF4-FFF2-40B4-BE49-F238E27FC236}">
                <a16:creationId xmlns:a16="http://schemas.microsoft.com/office/drawing/2014/main" id="{4BDB365D-7F7B-4209-9699-F3E9072B73DB}"/>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FE0C068D-0F33-4715-8A6D-B0AA1C870DFB}"/>
              </a:ext>
            </a:extLst>
          </p:cNvPr>
          <p:cNvSpPr>
            <a:spLocks noGrp="1"/>
          </p:cNvSpPr>
          <p:nvPr>
            <p:ph type="sldNum" sz="quarter" idx="12"/>
          </p:nvPr>
        </p:nvSpPr>
        <p:spPr/>
        <p:txBody>
          <a:bodyPr/>
          <a:lstStyle/>
          <a:p>
            <a:fld id="{E5D49253-F4BA-4FB2-BC4D-BCA70089BE21}" type="slidenum">
              <a:rPr lang="pt-BR" smtClean="0"/>
              <a:t>‹nº›</a:t>
            </a:fld>
            <a:endParaRPr lang="pt-BR"/>
          </a:p>
        </p:txBody>
      </p:sp>
    </p:spTree>
    <p:extLst>
      <p:ext uri="{BB962C8B-B14F-4D97-AF65-F5344CB8AC3E}">
        <p14:creationId xmlns:p14="http://schemas.microsoft.com/office/powerpoint/2010/main" val="1355717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9D7BD6-3ABE-4FF4-BCC1-6D6EF6FC4133}"/>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B50A06B8-D279-4B88-95B3-C14FC9DC9A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F0F65FC6-5A3A-4869-AD68-9091EC7BD5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8A014990-06E4-49A5-8D55-00535E02A09D}"/>
              </a:ext>
            </a:extLst>
          </p:cNvPr>
          <p:cNvSpPr>
            <a:spLocks noGrp="1"/>
          </p:cNvSpPr>
          <p:nvPr>
            <p:ph type="dt" sz="half" idx="10"/>
          </p:nvPr>
        </p:nvSpPr>
        <p:spPr/>
        <p:txBody>
          <a:bodyPr/>
          <a:lstStyle/>
          <a:p>
            <a:fld id="{A876B45F-8F73-4A00-9720-21026BB8BA3C}" type="datetimeFigureOut">
              <a:rPr lang="pt-BR" smtClean="0"/>
              <a:t>31/03/2022</a:t>
            </a:fld>
            <a:endParaRPr lang="pt-BR"/>
          </a:p>
        </p:txBody>
      </p:sp>
      <p:sp>
        <p:nvSpPr>
          <p:cNvPr id="6" name="Espaço Reservado para Rodapé 5">
            <a:extLst>
              <a:ext uri="{FF2B5EF4-FFF2-40B4-BE49-F238E27FC236}">
                <a16:creationId xmlns:a16="http://schemas.microsoft.com/office/drawing/2014/main" id="{4EE7117E-0F50-4468-A36E-571692910C94}"/>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EA2315D-2191-49F4-8D17-6131F95166F2}"/>
              </a:ext>
            </a:extLst>
          </p:cNvPr>
          <p:cNvSpPr>
            <a:spLocks noGrp="1"/>
          </p:cNvSpPr>
          <p:nvPr>
            <p:ph type="sldNum" sz="quarter" idx="12"/>
          </p:nvPr>
        </p:nvSpPr>
        <p:spPr/>
        <p:txBody>
          <a:bodyPr/>
          <a:lstStyle/>
          <a:p>
            <a:fld id="{E5D49253-F4BA-4FB2-BC4D-BCA70089BE21}" type="slidenum">
              <a:rPr lang="pt-BR" smtClean="0"/>
              <a:t>‹nº›</a:t>
            </a:fld>
            <a:endParaRPr lang="pt-BR"/>
          </a:p>
        </p:txBody>
      </p:sp>
    </p:spTree>
    <p:extLst>
      <p:ext uri="{BB962C8B-B14F-4D97-AF65-F5344CB8AC3E}">
        <p14:creationId xmlns:p14="http://schemas.microsoft.com/office/powerpoint/2010/main" val="3638250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523BB497-809D-4E42-A11D-014632E65F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30B207E4-DB08-41E2-8496-402498842E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672D5AFA-35F8-4F49-8BC9-6E453F6111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76B45F-8F73-4A00-9720-21026BB8BA3C}" type="datetimeFigureOut">
              <a:rPr lang="pt-BR" smtClean="0"/>
              <a:t>31/03/2022</a:t>
            </a:fld>
            <a:endParaRPr lang="pt-BR"/>
          </a:p>
        </p:txBody>
      </p:sp>
      <p:sp>
        <p:nvSpPr>
          <p:cNvPr id="5" name="Espaço Reservado para Rodapé 4">
            <a:extLst>
              <a:ext uri="{FF2B5EF4-FFF2-40B4-BE49-F238E27FC236}">
                <a16:creationId xmlns:a16="http://schemas.microsoft.com/office/drawing/2014/main" id="{129A1489-A6A6-416E-AE23-BA543B264F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75A66564-7A65-4D32-86EE-E3EB32669C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D49253-F4BA-4FB2-BC4D-BCA70089BE21}" type="slidenum">
              <a:rPr lang="pt-BR" smtClean="0"/>
              <a:t>‹nº›</a:t>
            </a:fld>
            <a:endParaRPr lang="pt-BR"/>
          </a:p>
        </p:txBody>
      </p:sp>
    </p:spTree>
    <p:extLst>
      <p:ext uri="{BB962C8B-B14F-4D97-AF65-F5344CB8AC3E}">
        <p14:creationId xmlns:p14="http://schemas.microsoft.com/office/powerpoint/2010/main" val="2994833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75DE2929-D677-460B-9EBB-2AF7E578940F}"/>
              </a:ext>
            </a:extLst>
          </p:cNvPr>
          <p:cNvSpPr txBox="1"/>
          <p:nvPr/>
        </p:nvSpPr>
        <p:spPr>
          <a:xfrm>
            <a:off x="4771759" y="6456769"/>
            <a:ext cx="2648482" cy="369332"/>
          </a:xfrm>
          <a:prstGeom prst="rect">
            <a:avLst/>
          </a:prstGeom>
          <a:noFill/>
        </p:spPr>
        <p:txBody>
          <a:bodyPr wrap="none" rtlCol="0">
            <a:spAutoFit/>
          </a:bodyPr>
          <a:lstStyle/>
          <a:p>
            <a:r>
              <a:rPr lang="pt-BR" dirty="0">
                <a:solidFill>
                  <a:schemeClr val="bg1"/>
                </a:solidFill>
              </a:rPr>
              <a:t>UNIÃO NORTE BRASILEIRA</a:t>
            </a:r>
          </a:p>
        </p:txBody>
      </p:sp>
    </p:spTree>
    <p:extLst>
      <p:ext uri="{BB962C8B-B14F-4D97-AF65-F5344CB8AC3E}">
        <p14:creationId xmlns:p14="http://schemas.microsoft.com/office/powerpoint/2010/main" val="3522373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Afinal, o quê é, e como alcançar a vida eterna? - Blog Nazalivros | Tudo  sobre leitura cristã">
            <a:extLst>
              <a:ext uri="{FF2B5EF4-FFF2-40B4-BE49-F238E27FC236}">
                <a16:creationId xmlns:a16="http://schemas.microsoft.com/office/drawing/2014/main" id="{186B0DA1-CF4E-4118-BA32-732E131FB5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407" t="1945" r="26111" b="3890"/>
          <a:stretch/>
        </p:blipFill>
        <p:spPr bwMode="auto">
          <a:xfrm>
            <a:off x="5867400" y="133350"/>
            <a:ext cx="6324600" cy="645795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m 2">
            <a:extLst>
              <a:ext uri="{FF2B5EF4-FFF2-40B4-BE49-F238E27FC236}">
                <a16:creationId xmlns:a16="http://schemas.microsoft.com/office/drawing/2014/main" id="{B05C4419-A708-4210-BD27-8EC753B60E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aixaDeTexto 4">
            <a:extLst>
              <a:ext uri="{FF2B5EF4-FFF2-40B4-BE49-F238E27FC236}">
                <a16:creationId xmlns:a16="http://schemas.microsoft.com/office/drawing/2014/main" id="{2496F435-2DBC-40AB-903D-790D0AEABCEB}"/>
              </a:ext>
            </a:extLst>
          </p:cNvPr>
          <p:cNvSpPr txBox="1"/>
          <p:nvPr/>
        </p:nvSpPr>
        <p:spPr>
          <a:xfrm>
            <a:off x="96159" y="335845"/>
            <a:ext cx="5500914" cy="6186309"/>
          </a:xfrm>
          <a:prstGeom prst="rect">
            <a:avLst/>
          </a:prstGeom>
          <a:noFill/>
        </p:spPr>
        <p:txBody>
          <a:bodyPr wrap="square" rtlCol="0">
            <a:spAutoFit/>
          </a:bodyPr>
          <a:lstStyle/>
          <a:p>
            <a:pPr algn="ctr"/>
            <a:r>
              <a:rPr lang="pt-BR" sz="3600" dirty="0">
                <a:solidFill>
                  <a:schemeClr val="bg1"/>
                </a:solidFill>
              </a:rPr>
              <a:t>“Paulo, servo de Deus e apóstolo de Jesus Cristo, para promover a fé que é dos eleitos de Deus e o pleno conhecimento da verdade segundo a piedade. Escrevo na esperança da vida eterna que o Deus que não pode mentir prometeu antes dos tempos eternos” </a:t>
            </a:r>
          </a:p>
          <a:p>
            <a:pPr algn="ctr"/>
            <a:r>
              <a:rPr lang="pt-BR" sz="3600" dirty="0"/>
              <a:t> </a:t>
            </a:r>
            <a:r>
              <a:rPr lang="pt-BR" sz="3600" dirty="0">
                <a:solidFill>
                  <a:schemeClr val="accent4"/>
                </a:solidFill>
              </a:rPr>
              <a:t>(Tito 1:1, 2)</a:t>
            </a:r>
          </a:p>
        </p:txBody>
      </p:sp>
    </p:spTree>
    <p:extLst>
      <p:ext uri="{BB962C8B-B14F-4D97-AF65-F5344CB8AC3E}">
        <p14:creationId xmlns:p14="http://schemas.microsoft.com/office/powerpoint/2010/main" val="15550441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ientistas criam inteligência artificial para entender estrutura do universo  - Olhar Digital"/>
          <p:cNvPicPr>
            <a:picLocks noChangeAspect="1" noChangeArrowheads="1"/>
          </p:cNvPicPr>
          <p:nvPr/>
        </p:nvPicPr>
        <p:blipFill rotWithShape="1">
          <a:blip r:embed="rId3">
            <a:extLst>
              <a:ext uri="{28A0092B-C50C-407E-A947-70E740481C1C}">
                <a14:useLocalDpi xmlns:a14="http://schemas.microsoft.com/office/drawing/2010/main" val="0"/>
              </a:ext>
            </a:extLst>
          </a:blip>
          <a:srcRect r="34825"/>
          <a:stretch/>
        </p:blipFill>
        <p:spPr bwMode="auto">
          <a:xfrm>
            <a:off x="5200649" y="0"/>
            <a:ext cx="7029451" cy="6858888"/>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a:extLst>
              <a:ext uri="{FF2B5EF4-FFF2-40B4-BE49-F238E27FC236}">
                <a16:creationId xmlns:a16="http://schemas.microsoft.com/office/drawing/2014/main" id="{5E9BD5F6-4385-48F4-B804-79F7E2AED6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29" y="0"/>
            <a:ext cx="12192000" cy="6858000"/>
          </a:xfrm>
          <a:prstGeom prst="rect">
            <a:avLst/>
          </a:prstGeom>
        </p:spPr>
      </p:pic>
      <p:sp>
        <p:nvSpPr>
          <p:cNvPr id="4" name="CaixaDeTexto 3">
            <a:extLst>
              <a:ext uri="{FF2B5EF4-FFF2-40B4-BE49-F238E27FC236}">
                <a16:creationId xmlns:a16="http://schemas.microsoft.com/office/drawing/2014/main" id="{913502D6-24DE-41C9-8896-99BAC8556303}"/>
              </a:ext>
            </a:extLst>
          </p:cNvPr>
          <p:cNvSpPr txBox="1"/>
          <p:nvPr/>
        </p:nvSpPr>
        <p:spPr>
          <a:xfrm>
            <a:off x="483108" y="1179966"/>
            <a:ext cx="5448300" cy="3785652"/>
          </a:xfrm>
          <a:prstGeom prst="rect">
            <a:avLst/>
          </a:prstGeom>
          <a:noFill/>
        </p:spPr>
        <p:txBody>
          <a:bodyPr wrap="square" rtlCol="0">
            <a:spAutoFit/>
          </a:bodyPr>
          <a:lstStyle/>
          <a:p>
            <a:pPr algn="ctr"/>
            <a:endParaRPr lang="pt-BR" sz="4000" b="1">
              <a:solidFill>
                <a:schemeClr val="bg1"/>
              </a:solidFill>
            </a:endParaRPr>
          </a:p>
          <a:p>
            <a:pPr algn="ctr"/>
            <a:r>
              <a:rPr lang="pt-BR" sz="4000" b="1">
                <a:solidFill>
                  <a:schemeClr val="bg1"/>
                </a:solidFill>
              </a:rPr>
              <a:t>Antes do princípio, </a:t>
            </a:r>
          </a:p>
          <a:p>
            <a:pPr algn="ctr"/>
            <a:r>
              <a:rPr lang="pt-BR" sz="4000" b="1">
                <a:solidFill>
                  <a:schemeClr val="bg1"/>
                </a:solidFill>
              </a:rPr>
              <a:t>antes do tempo em si – que Deus nos prometeu a esperança de vida eterna. </a:t>
            </a:r>
            <a:endParaRPr lang="pt-BR" sz="4000" b="1" dirty="0">
              <a:solidFill>
                <a:schemeClr val="bg1"/>
              </a:solidFill>
            </a:endParaRPr>
          </a:p>
        </p:txBody>
      </p:sp>
    </p:spTree>
    <p:extLst>
      <p:ext uri="{BB962C8B-B14F-4D97-AF65-F5344CB8AC3E}">
        <p14:creationId xmlns:p14="http://schemas.microsoft.com/office/powerpoint/2010/main" val="27527412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O Evangelho: o que é a salvação e como obtê-la? ‹ Todah Elohim">
            <a:extLst>
              <a:ext uri="{FF2B5EF4-FFF2-40B4-BE49-F238E27FC236}">
                <a16:creationId xmlns:a16="http://schemas.microsoft.com/office/drawing/2014/main" id="{EFA31C02-4C1B-4F16-B1EC-2BBC700083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937" r="20055"/>
          <a:stretch/>
        </p:blipFill>
        <p:spPr bwMode="auto">
          <a:xfrm>
            <a:off x="5791200" y="185737"/>
            <a:ext cx="6096000" cy="6486525"/>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m 2">
            <a:extLst>
              <a:ext uri="{FF2B5EF4-FFF2-40B4-BE49-F238E27FC236}">
                <a16:creationId xmlns:a16="http://schemas.microsoft.com/office/drawing/2014/main" id="{B05C4419-A708-4210-BD27-8EC753B60E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aixaDeTexto 4">
            <a:extLst>
              <a:ext uri="{FF2B5EF4-FFF2-40B4-BE49-F238E27FC236}">
                <a16:creationId xmlns:a16="http://schemas.microsoft.com/office/drawing/2014/main" id="{2496F435-2DBC-40AB-903D-790D0AEABCEB}"/>
              </a:ext>
            </a:extLst>
          </p:cNvPr>
          <p:cNvSpPr txBox="1"/>
          <p:nvPr/>
        </p:nvSpPr>
        <p:spPr>
          <a:xfrm>
            <a:off x="87086" y="243793"/>
            <a:ext cx="5486400" cy="6494085"/>
          </a:xfrm>
          <a:prstGeom prst="rect">
            <a:avLst/>
          </a:prstGeom>
          <a:noFill/>
        </p:spPr>
        <p:txBody>
          <a:bodyPr wrap="square" rtlCol="0">
            <a:spAutoFit/>
          </a:bodyPr>
          <a:lstStyle/>
          <a:p>
            <a:pPr algn="ctr"/>
            <a:r>
              <a:rPr lang="pt-BR" sz="3200" i="0" kern="1200" dirty="0">
                <a:solidFill>
                  <a:schemeClr val="bg1"/>
                </a:solidFill>
                <a:effectLst/>
                <a:ea typeface="+mn-ea"/>
                <a:cs typeface="+mn-cs"/>
              </a:rPr>
              <a:t>“Sabendo que não foi mediante coisas perecíveis, como prata ou ouro, que vocês foram resgatados da vida inútil que seus pais lhes legaram, mas pelo precioso sangue de Cristo, como de um cordeiro sem defeito e sem mácula. Ele foi conhecido antes da fundação do mundo, mas foi manifestado nestes últimos tempos, em favor de vocês” </a:t>
            </a:r>
          </a:p>
          <a:p>
            <a:pPr algn="ctr"/>
            <a:r>
              <a:rPr lang="pt-BR" sz="3200" i="0" kern="1200" dirty="0">
                <a:solidFill>
                  <a:schemeClr val="bg1"/>
                </a:solidFill>
                <a:effectLst/>
                <a:ea typeface="+mn-ea"/>
                <a:cs typeface="+mn-cs"/>
              </a:rPr>
              <a:t>(1 Pedro 1:18-20). </a:t>
            </a:r>
            <a:endParaRPr lang="pt-BR" sz="3600" dirty="0">
              <a:solidFill>
                <a:schemeClr val="accent4"/>
              </a:solidFill>
            </a:endParaRPr>
          </a:p>
        </p:txBody>
      </p:sp>
    </p:spTree>
    <p:extLst>
      <p:ext uri="{BB962C8B-B14F-4D97-AF65-F5344CB8AC3E}">
        <p14:creationId xmlns:p14="http://schemas.microsoft.com/office/powerpoint/2010/main" val="4119908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O Evangelho: o que é a salvação e como obtê-la? ‹ Todah Elohim">
            <a:extLst>
              <a:ext uri="{FF2B5EF4-FFF2-40B4-BE49-F238E27FC236}">
                <a16:creationId xmlns:a16="http://schemas.microsoft.com/office/drawing/2014/main" id="{EFA31C02-4C1B-4F16-B1EC-2BBC700083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937" r="20055"/>
          <a:stretch/>
        </p:blipFill>
        <p:spPr bwMode="auto">
          <a:xfrm>
            <a:off x="5791200" y="185737"/>
            <a:ext cx="6096000" cy="6486525"/>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m 2">
            <a:extLst>
              <a:ext uri="{FF2B5EF4-FFF2-40B4-BE49-F238E27FC236}">
                <a16:creationId xmlns:a16="http://schemas.microsoft.com/office/drawing/2014/main" id="{B05C4419-A708-4210-BD27-8EC753B60E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aixaDeTexto 4">
            <a:extLst>
              <a:ext uri="{FF2B5EF4-FFF2-40B4-BE49-F238E27FC236}">
                <a16:creationId xmlns:a16="http://schemas.microsoft.com/office/drawing/2014/main" id="{2496F435-2DBC-40AB-903D-790D0AEABCEB}"/>
              </a:ext>
            </a:extLst>
          </p:cNvPr>
          <p:cNvSpPr txBox="1"/>
          <p:nvPr/>
        </p:nvSpPr>
        <p:spPr>
          <a:xfrm>
            <a:off x="304800" y="1997839"/>
            <a:ext cx="4991100" cy="2862322"/>
          </a:xfrm>
          <a:prstGeom prst="rect">
            <a:avLst/>
          </a:prstGeom>
          <a:noFill/>
        </p:spPr>
        <p:txBody>
          <a:bodyPr wrap="square" rtlCol="0">
            <a:spAutoFit/>
          </a:bodyPr>
          <a:lstStyle/>
          <a:p>
            <a:pPr algn="ctr"/>
            <a:r>
              <a:rPr lang="pt-BR" sz="3600" b="1" i="0" kern="1200" dirty="0">
                <a:solidFill>
                  <a:schemeClr val="bg1"/>
                </a:solidFill>
                <a:effectLst/>
                <a:ea typeface="+mn-ea"/>
                <a:cs typeface="+mn-cs"/>
              </a:rPr>
              <a:t>Antes da fundação do mundo, a promessa da salvação foi dada porque o plano da salvação já existia também.</a:t>
            </a:r>
            <a:endParaRPr lang="pt-BR" sz="4000" b="1" dirty="0">
              <a:solidFill>
                <a:schemeClr val="accent4"/>
              </a:solidFill>
            </a:endParaRPr>
          </a:p>
        </p:txBody>
      </p:sp>
    </p:spTree>
    <p:extLst>
      <p:ext uri="{BB962C8B-B14F-4D97-AF65-F5344CB8AC3E}">
        <p14:creationId xmlns:p14="http://schemas.microsoft.com/office/powerpoint/2010/main" val="2858145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s sete palavras de Jesus na Cruz"/>
          <p:cNvPicPr>
            <a:picLocks noChangeAspect="1" noChangeArrowheads="1"/>
          </p:cNvPicPr>
          <p:nvPr/>
        </p:nvPicPr>
        <p:blipFill rotWithShape="1">
          <a:blip r:embed="rId3">
            <a:extLst>
              <a:ext uri="{28A0092B-C50C-407E-A947-70E740481C1C}">
                <a14:useLocalDpi xmlns:a14="http://schemas.microsoft.com/office/drawing/2010/main" val="0"/>
              </a:ext>
            </a:extLst>
          </a:blip>
          <a:srcRect t="20862" b="-1830"/>
          <a:stretch/>
        </p:blipFill>
        <p:spPr bwMode="auto">
          <a:xfrm>
            <a:off x="6553201" y="3390899"/>
            <a:ext cx="5238751" cy="318135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Não vim pelos justos, mas pelos pecadores – Chama Santa"/>
          <p:cNvPicPr>
            <a:picLocks noChangeAspect="1" noChangeArrowheads="1"/>
          </p:cNvPicPr>
          <p:nvPr/>
        </p:nvPicPr>
        <p:blipFill rotWithShape="1">
          <a:blip r:embed="rId4">
            <a:extLst>
              <a:ext uri="{28A0092B-C50C-407E-A947-70E740481C1C}">
                <a14:useLocalDpi xmlns:a14="http://schemas.microsoft.com/office/drawing/2010/main" val="0"/>
              </a:ext>
            </a:extLst>
          </a:blip>
          <a:srcRect r="3191" b="13851"/>
          <a:stretch/>
        </p:blipFill>
        <p:spPr bwMode="auto">
          <a:xfrm>
            <a:off x="6553201" y="313246"/>
            <a:ext cx="5200650" cy="3077653"/>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m 12">
            <a:extLst>
              <a:ext uri="{FF2B5EF4-FFF2-40B4-BE49-F238E27FC236}">
                <a16:creationId xmlns:a16="http://schemas.microsoft.com/office/drawing/2014/main" id="{238AD77F-6C0E-427D-8A1A-592D85912E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4938"/>
            <a:ext cx="12192000" cy="6902938"/>
          </a:xfrm>
          <a:prstGeom prst="rect">
            <a:avLst/>
          </a:prstGeom>
        </p:spPr>
      </p:pic>
      <p:sp>
        <p:nvSpPr>
          <p:cNvPr id="2" name="CaixaDeTexto 1">
            <a:extLst>
              <a:ext uri="{FF2B5EF4-FFF2-40B4-BE49-F238E27FC236}">
                <a16:creationId xmlns:a16="http://schemas.microsoft.com/office/drawing/2014/main" id="{732B7576-46E0-460E-A68C-0B6444626D9E}"/>
              </a:ext>
            </a:extLst>
          </p:cNvPr>
          <p:cNvSpPr txBox="1"/>
          <p:nvPr/>
        </p:nvSpPr>
        <p:spPr>
          <a:xfrm>
            <a:off x="350766" y="844421"/>
            <a:ext cx="5448300" cy="5016758"/>
          </a:xfrm>
          <a:prstGeom prst="rect">
            <a:avLst/>
          </a:prstGeom>
          <a:noFill/>
        </p:spPr>
        <p:txBody>
          <a:bodyPr wrap="square" rtlCol="0">
            <a:spAutoFit/>
          </a:bodyPr>
          <a:lstStyle/>
          <a:p>
            <a:pPr algn="ctr"/>
            <a:endParaRPr lang="pt-BR" sz="4000" b="1" dirty="0">
              <a:solidFill>
                <a:schemeClr val="bg1"/>
              </a:solidFill>
            </a:endParaRPr>
          </a:p>
          <a:p>
            <a:pPr algn="ctr"/>
            <a:r>
              <a:rPr lang="pt-BR" sz="4000" b="1" dirty="0">
                <a:solidFill>
                  <a:schemeClr val="bg1"/>
                </a:solidFill>
              </a:rPr>
              <a:t>-O </a:t>
            </a:r>
            <a:r>
              <a:rPr lang="pt-BR" sz="4000" b="1" dirty="0">
                <a:solidFill>
                  <a:schemeClr val="accent4"/>
                </a:solidFill>
              </a:rPr>
              <a:t>plano da salvação </a:t>
            </a:r>
            <a:r>
              <a:rPr lang="pt-BR" sz="4000" b="1" dirty="0">
                <a:solidFill>
                  <a:schemeClr val="bg1"/>
                </a:solidFill>
              </a:rPr>
              <a:t>foi elaborado antes que precisássemos dele. </a:t>
            </a:r>
          </a:p>
          <a:p>
            <a:pPr algn="ctr"/>
            <a:endParaRPr lang="pt-BR" sz="4000" b="1" dirty="0">
              <a:solidFill>
                <a:schemeClr val="bg1"/>
              </a:solidFill>
            </a:endParaRPr>
          </a:p>
          <a:p>
            <a:pPr algn="ctr"/>
            <a:r>
              <a:rPr lang="pt-BR" sz="4000" b="1" dirty="0">
                <a:solidFill>
                  <a:schemeClr val="bg1"/>
                </a:solidFill>
              </a:rPr>
              <a:t>-Era a garantia de nossa alma.</a:t>
            </a:r>
          </a:p>
          <a:p>
            <a:pPr algn="ctr"/>
            <a:r>
              <a:rPr lang="pt-BR" sz="4000" b="1" dirty="0">
                <a:solidFill>
                  <a:schemeClr val="bg1"/>
                </a:solidFill>
              </a:rPr>
              <a:t> </a:t>
            </a:r>
            <a:endParaRPr lang="pt-BR" sz="4000" b="1" dirty="0">
              <a:solidFill>
                <a:schemeClr val="accent4"/>
              </a:solidFill>
            </a:endParaRPr>
          </a:p>
        </p:txBody>
      </p:sp>
    </p:spTree>
    <p:extLst>
      <p:ext uri="{BB962C8B-B14F-4D97-AF65-F5344CB8AC3E}">
        <p14:creationId xmlns:p14="http://schemas.microsoft.com/office/powerpoint/2010/main" val="42204319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 oração do Pai Nosso - Universal.org - Portal Oficial da Igreja Universal  do Reino de Deus - Universal.org – Portal Oficial da Igreja Universal do  Reino de Deus">
            <a:extLst>
              <a:ext uri="{FF2B5EF4-FFF2-40B4-BE49-F238E27FC236}">
                <a16:creationId xmlns:a16="http://schemas.microsoft.com/office/drawing/2014/main" id="{BA26FADD-C74E-4E96-B7E7-2B186B6FFE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8300" y="0"/>
            <a:ext cx="10287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m 2">
            <a:extLst>
              <a:ext uri="{FF2B5EF4-FFF2-40B4-BE49-F238E27FC236}">
                <a16:creationId xmlns:a16="http://schemas.microsoft.com/office/drawing/2014/main" id="{B05C4419-A708-4210-BD27-8EC753B60E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aixaDeTexto 4">
            <a:extLst>
              <a:ext uri="{FF2B5EF4-FFF2-40B4-BE49-F238E27FC236}">
                <a16:creationId xmlns:a16="http://schemas.microsoft.com/office/drawing/2014/main" id="{2496F435-2DBC-40AB-903D-790D0AEABCEB}"/>
              </a:ext>
            </a:extLst>
          </p:cNvPr>
          <p:cNvSpPr txBox="1"/>
          <p:nvPr/>
        </p:nvSpPr>
        <p:spPr>
          <a:xfrm>
            <a:off x="419099" y="1443841"/>
            <a:ext cx="4743451" cy="4524315"/>
          </a:xfrm>
          <a:prstGeom prst="rect">
            <a:avLst/>
          </a:prstGeom>
          <a:noFill/>
        </p:spPr>
        <p:txBody>
          <a:bodyPr wrap="square" rtlCol="0">
            <a:spAutoFit/>
          </a:bodyPr>
          <a:lstStyle/>
          <a:p>
            <a:pPr algn="ctr"/>
            <a:r>
              <a:rPr lang="pt-BR" sz="3600" b="1" dirty="0">
                <a:solidFill>
                  <a:srgbClr val="FFC000"/>
                </a:solidFill>
              </a:rPr>
              <a:t>HÁ SOMENTE UM EVANGELHO. </a:t>
            </a:r>
          </a:p>
          <a:p>
            <a:pPr algn="ctr"/>
            <a:endParaRPr lang="pt-BR" sz="3600" b="1" dirty="0">
              <a:solidFill>
                <a:schemeClr val="bg1"/>
              </a:solidFill>
            </a:endParaRPr>
          </a:p>
          <a:p>
            <a:pPr algn="ctr"/>
            <a:r>
              <a:rPr lang="pt-BR" sz="3600" dirty="0">
                <a:solidFill>
                  <a:schemeClr val="bg1"/>
                </a:solidFill>
              </a:rPr>
              <a:t>Ele foi formulado pela primeira vez na eternidade passada e perdurará ao longo da eternidade futura. </a:t>
            </a:r>
            <a:endParaRPr lang="pt-BR" sz="4000" dirty="0">
              <a:solidFill>
                <a:schemeClr val="accent4"/>
              </a:solidFill>
            </a:endParaRPr>
          </a:p>
        </p:txBody>
      </p:sp>
    </p:spTree>
    <p:extLst>
      <p:ext uri="{BB962C8B-B14F-4D97-AF65-F5344CB8AC3E}">
        <p14:creationId xmlns:p14="http://schemas.microsoft.com/office/powerpoint/2010/main" val="28474280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s sete palavras de Jesus na Cruz"/>
          <p:cNvPicPr>
            <a:picLocks noChangeAspect="1" noChangeArrowheads="1"/>
          </p:cNvPicPr>
          <p:nvPr/>
        </p:nvPicPr>
        <p:blipFill rotWithShape="1">
          <a:blip r:embed="rId3">
            <a:extLst>
              <a:ext uri="{28A0092B-C50C-407E-A947-70E740481C1C}">
                <a14:useLocalDpi xmlns:a14="http://schemas.microsoft.com/office/drawing/2010/main" val="0"/>
              </a:ext>
            </a:extLst>
          </a:blip>
          <a:srcRect r="25417"/>
          <a:stretch/>
        </p:blipFill>
        <p:spPr bwMode="auto">
          <a:xfrm>
            <a:off x="5410200" y="0"/>
            <a:ext cx="68199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m 3">
            <a:extLst>
              <a:ext uri="{FF2B5EF4-FFF2-40B4-BE49-F238E27FC236}">
                <a16:creationId xmlns:a16="http://schemas.microsoft.com/office/drawing/2014/main" id="{94757CD5-6167-476F-8D14-0FFD141369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230100" cy="6858000"/>
          </a:xfrm>
          <a:prstGeom prst="rect">
            <a:avLst/>
          </a:prstGeom>
        </p:spPr>
      </p:pic>
      <p:sp>
        <p:nvSpPr>
          <p:cNvPr id="5" name="CaixaDeTexto 4">
            <a:extLst>
              <a:ext uri="{FF2B5EF4-FFF2-40B4-BE49-F238E27FC236}">
                <a16:creationId xmlns:a16="http://schemas.microsoft.com/office/drawing/2014/main" id="{2496F435-2DBC-40AB-903D-790D0AEABCEB}"/>
              </a:ext>
            </a:extLst>
          </p:cNvPr>
          <p:cNvSpPr txBox="1"/>
          <p:nvPr/>
        </p:nvSpPr>
        <p:spPr>
          <a:xfrm>
            <a:off x="360830" y="305068"/>
            <a:ext cx="5448300" cy="6247864"/>
          </a:xfrm>
          <a:prstGeom prst="rect">
            <a:avLst/>
          </a:prstGeom>
          <a:noFill/>
        </p:spPr>
        <p:txBody>
          <a:bodyPr wrap="square" rtlCol="0">
            <a:spAutoFit/>
          </a:bodyPr>
          <a:lstStyle/>
          <a:p>
            <a:pPr algn="ctr"/>
            <a:endParaRPr lang="pt-BR" sz="4000" dirty="0"/>
          </a:p>
          <a:p>
            <a:pPr algn="ctr"/>
            <a:r>
              <a:rPr lang="pt-BR" sz="4000" b="1" dirty="0">
                <a:solidFill>
                  <a:schemeClr val="bg1"/>
                </a:solidFill>
              </a:rPr>
              <a:t>- Esse evangelho foi proclamado para Adão e Eva no Éden. </a:t>
            </a:r>
          </a:p>
          <a:p>
            <a:pPr algn="ctr"/>
            <a:endParaRPr lang="pt-BR" sz="4000" b="1" dirty="0">
              <a:solidFill>
                <a:schemeClr val="bg1"/>
              </a:solidFill>
            </a:endParaRPr>
          </a:p>
          <a:p>
            <a:pPr algn="ctr"/>
            <a:r>
              <a:rPr lang="pt-BR" sz="4000" dirty="0">
                <a:solidFill>
                  <a:schemeClr val="bg1"/>
                </a:solidFill>
              </a:rPr>
              <a:t>- É  o mesmo evangelho,</a:t>
            </a:r>
          </a:p>
          <a:p>
            <a:pPr algn="ctr"/>
            <a:r>
              <a:rPr lang="pt-BR" sz="4000" dirty="0">
                <a:solidFill>
                  <a:schemeClr val="bg1"/>
                </a:solidFill>
              </a:rPr>
              <a:t> o </a:t>
            </a:r>
            <a:r>
              <a:rPr lang="pt-BR" sz="4000" b="1" dirty="0">
                <a:solidFill>
                  <a:schemeClr val="accent4"/>
                </a:solidFill>
              </a:rPr>
              <a:t>“evangelho eterno”</a:t>
            </a:r>
            <a:r>
              <a:rPr lang="pt-BR" sz="4000" dirty="0">
                <a:solidFill>
                  <a:schemeClr val="bg1"/>
                </a:solidFill>
              </a:rPr>
              <a:t>,</a:t>
            </a:r>
            <a:r>
              <a:rPr lang="pt-BR" sz="4000" dirty="0">
                <a:solidFill>
                  <a:schemeClr val="accent4"/>
                </a:solidFill>
              </a:rPr>
              <a:t> </a:t>
            </a:r>
            <a:r>
              <a:rPr lang="pt-BR" sz="4000" dirty="0">
                <a:solidFill>
                  <a:schemeClr val="bg1"/>
                </a:solidFill>
              </a:rPr>
              <a:t>que o primeiro anjo proclama ao mundo. </a:t>
            </a:r>
          </a:p>
          <a:p>
            <a:pPr algn="ctr"/>
            <a:endParaRPr lang="pt-BR" sz="4000" b="1" dirty="0">
              <a:solidFill>
                <a:schemeClr val="bg1"/>
              </a:solidFill>
            </a:endParaRPr>
          </a:p>
        </p:txBody>
      </p:sp>
    </p:spTree>
    <p:extLst>
      <p:ext uri="{BB962C8B-B14F-4D97-AF65-F5344CB8AC3E}">
        <p14:creationId xmlns:p14="http://schemas.microsoft.com/office/powerpoint/2010/main" val="18136193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1000"/>
                                        <p:tgtEl>
                                          <p:spTgt spid="5">
                                            <p:txEl>
                                              <p:pRg st="3" end="3"/>
                                            </p:txEl>
                                          </p:spTgt>
                                        </p:tgtEl>
                                      </p:cBhvr>
                                    </p:animEffect>
                                    <p:anim calcmode="lin" valueType="num">
                                      <p:cBhvr>
                                        <p:cTn id="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1000"/>
                                        <p:tgtEl>
                                          <p:spTgt spid="5">
                                            <p:txEl>
                                              <p:pRg st="4" end="4"/>
                                            </p:txEl>
                                          </p:spTgt>
                                        </p:tgtEl>
                                      </p:cBhvr>
                                    </p:animEffect>
                                    <p:anim calcmode="lin" valueType="num">
                                      <p:cBhvr>
                                        <p:cTn id="13"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s sete palavras de Jesus na Cruz"/>
          <p:cNvPicPr>
            <a:picLocks noChangeAspect="1" noChangeArrowheads="1"/>
          </p:cNvPicPr>
          <p:nvPr/>
        </p:nvPicPr>
        <p:blipFill rotWithShape="1">
          <a:blip r:embed="rId3">
            <a:extLst>
              <a:ext uri="{28A0092B-C50C-407E-A947-70E740481C1C}">
                <a14:useLocalDpi xmlns:a14="http://schemas.microsoft.com/office/drawing/2010/main" val="0"/>
              </a:ext>
            </a:extLst>
          </a:blip>
          <a:srcRect r="25417"/>
          <a:stretch/>
        </p:blipFill>
        <p:spPr bwMode="auto">
          <a:xfrm>
            <a:off x="5410200" y="0"/>
            <a:ext cx="68199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m 3">
            <a:extLst>
              <a:ext uri="{FF2B5EF4-FFF2-40B4-BE49-F238E27FC236}">
                <a16:creationId xmlns:a16="http://schemas.microsoft.com/office/drawing/2014/main" id="{94757CD5-6167-476F-8D14-0FFD141369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230100" cy="6858000"/>
          </a:xfrm>
          <a:prstGeom prst="rect">
            <a:avLst/>
          </a:prstGeom>
        </p:spPr>
      </p:pic>
      <p:sp>
        <p:nvSpPr>
          <p:cNvPr id="5" name="CaixaDeTexto 4">
            <a:extLst>
              <a:ext uri="{FF2B5EF4-FFF2-40B4-BE49-F238E27FC236}">
                <a16:creationId xmlns:a16="http://schemas.microsoft.com/office/drawing/2014/main" id="{2496F435-2DBC-40AB-903D-790D0AEABCEB}"/>
              </a:ext>
            </a:extLst>
          </p:cNvPr>
          <p:cNvSpPr txBox="1"/>
          <p:nvPr/>
        </p:nvSpPr>
        <p:spPr>
          <a:xfrm>
            <a:off x="433402" y="1074325"/>
            <a:ext cx="5448300" cy="4401205"/>
          </a:xfrm>
          <a:prstGeom prst="rect">
            <a:avLst/>
          </a:prstGeom>
          <a:noFill/>
        </p:spPr>
        <p:txBody>
          <a:bodyPr wrap="square" rtlCol="0">
            <a:spAutoFit/>
          </a:bodyPr>
          <a:lstStyle/>
          <a:p>
            <a:pPr algn="ctr"/>
            <a:endParaRPr lang="pt-BR" sz="4000" dirty="0"/>
          </a:p>
          <a:p>
            <a:pPr algn="ctr"/>
            <a:r>
              <a:rPr lang="pt-BR" sz="4000" dirty="0">
                <a:solidFill>
                  <a:schemeClr val="bg1"/>
                </a:solidFill>
              </a:rPr>
              <a:t>“E será pregado este evangelho do Reino por todo o mundo, para testemunho a todas as nações. Então virá o fim” (Mateus 24:14). </a:t>
            </a:r>
            <a:endParaRPr lang="pt-BR" sz="4000" b="1" dirty="0">
              <a:solidFill>
                <a:schemeClr val="bg1"/>
              </a:solidFill>
            </a:endParaRPr>
          </a:p>
        </p:txBody>
      </p:sp>
    </p:spTree>
    <p:extLst>
      <p:ext uri="{BB962C8B-B14F-4D97-AF65-F5344CB8AC3E}">
        <p14:creationId xmlns:p14="http://schemas.microsoft.com/office/powerpoint/2010/main" val="5881631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in on Il Signore Gesù">
            <a:extLst>
              <a:ext uri="{FF2B5EF4-FFF2-40B4-BE49-F238E27FC236}">
                <a16:creationId xmlns:a16="http://schemas.microsoft.com/office/drawing/2014/main" id="{452B7BB1-B20E-4A9C-AB5E-C8F0C519E9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767" b="10083"/>
          <a:stretch/>
        </p:blipFill>
        <p:spPr bwMode="auto">
          <a:xfrm>
            <a:off x="6312927" y="3200400"/>
            <a:ext cx="5479024" cy="329565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JUSTIÇA DE DEUS">
            <a:extLst>
              <a:ext uri="{FF2B5EF4-FFF2-40B4-BE49-F238E27FC236}">
                <a16:creationId xmlns:a16="http://schemas.microsoft.com/office/drawing/2014/main" id="{71334AB7-3536-47FF-8C8A-AC5BEFAF7F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6537" y="361950"/>
            <a:ext cx="5394463" cy="3081797"/>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m 3">
            <a:extLst>
              <a:ext uri="{FF2B5EF4-FFF2-40B4-BE49-F238E27FC236}">
                <a16:creationId xmlns:a16="http://schemas.microsoft.com/office/drawing/2014/main" id="{238AD77F-6C0E-427D-8A1A-592D85912E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4938"/>
            <a:ext cx="12192000" cy="6902938"/>
          </a:xfrm>
          <a:prstGeom prst="rect">
            <a:avLst/>
          </a:prstGeom>
        </p:spPr>
      </p:pic>
      <p:sp>
        <p:nvSpPr>
          <p:cNvPr id="2" name="CaixaDeTexto 1">
            <a:extLst>
              <a:ext uri="{FF2B5EF4-FFF2-40B4-BE49-F238E27FC236}">
                <a16:creationId xmlns:a16="http://schemas.microsoft.com/office/drawing/2014/main" id="{732B7576-46E0-460E-A68C-0B6444626D9E}"/>
              </a:ext>
            </a:extLst>
          </p:cNvPr>
          <p:cNvSpPr txBox="1"/>
          <p:nvPr/>
        </p:nvSpPr>
        <p:spPr>
          <a:xfrm>
            <a:off x="381000" y="627591"/>
            <a:ext cx="5394463" cy="5632311"/>
          </a:xfrm>
          <a:prstGeom prst="rect">
            <a:avLst/>
          </a:prstGeom>
          <a:noFill/>
        </p:spPr>
        <p:txBody>
          <a:bodyPr wrap="square" rtlCol="0">
            <a:spAutoFit/>
          </a:bodyPr>
          <a:lstStyle/>
          <a:p>
            <a:pPr algn="ctr"/>
            <a:r>
              <a:rPr lang="pt-BR" sz="3600" i="0" kern="1200" dirty="0">
                <a:solidFill>
                  <a:schemeClr val="bg1"/>
                </a:solidFill>
                <a:effectLst/>
                <a:latin typeface="+mn-lt"/>
                <a:ea typeface="+mn-ea"/>
                <a:cs typeface="+mn-cs"/>
              </a:rPr>
              <a:t>Somente</a:t>
            </a:r>
            <a:r>
              <a:rPr lang="pt-BR" sz="3600" i="0" kern="1200" baseline="0" dirty="0">
                <a:solidFill>
                  <a:schemeClr val="bg1"/>
                </a:solidFill>
                <a:effectLst/>
                <a:latin typeface="+mn-lt"/>
                <a:ea typeface="+mn-ea"/>
                <a:cs typeface="+mn-cs"/>
              </a:rPr>
              <a:t> </a:t>
            </a:r>
            <a:r>
              <a:rPr lang="pt-BR" sz="3600" i="0" kern="1200" dirty="0">
                <a:solidFill>
                  <a:schemeClr val="bg1"/>
                </a:solidFill>
                <a:effectLst/>
                <a:latin typeface="+mn-lt"/>
                <a:ea typeface="+mn-ea"/>
                <a:cs typeface="+mn-cs"/>
              </a:rPr>
              <a:t>quando tomamos posse, pela fé, da justiça perfeita de Jesus, dependendo</a:t>
            </a:r>
            <a:r>
              <a:rPr lang="pt-BR" sz="3600" i="0" kern="1200" baseline="0" dirty="0">
                <a:solidFill>
                  <a:schemeClr val="bg1"/>
                </a:solidFill>
                <a:effectLst/>
                <a:latin typeface="+mn-lt"/>
                <a:ea typeface="+mn-ea"/>
                <a:cs typeface="+mn-cs"/>
              </a:rPr>
              <a:t> </a:t>
            </a:r>
            <a:r>
              <a:rPr lang="pt-BR" sz="3600" i="0" kern="1200" dirty="0">
                <a:solidFill>
                  <a:schemeClr val="bg1"/>
                </a:solidFill>
                <a:effectLst/>
                <a:latin typeface="+mn-lt"/>
                <a:ea typeface="+mn-ea"/>
                <a:cs typeface="+mn-cs"/>
              </a:rPr>
              <a:t>completamente dos Seus méritos, não de nós mesmos, podemos readquirir a vida</a:t>
            </a:r>
            <a:r>
              <a:rPr lang="pt-BR" sz="3600" i="0" kern="1200" baseline="0" dirty="0">
                <a:solidFill>
                  <a:schemeClr val="bg1"/>
                </a:solidFill>
                <a:effectLst/>
                <a:latin typeface="+mn-lt"/>
                <a:ea typeface="+mn-ea"/>
                <a:cs typeface="+mn-cs"/>
              </a:rPr>
              <a:t> </a:t>
            </a:r>
            <a:r>
              <a:rPr lang="pt-BR" sz="3600" i="0" kern="1200" dirty="0">
                <a:solidFill>
                  <a:schemeClr val="bg1"/>
                </a:solidFill>
                <a:effectLst/>
                <a:latin typeface="+mn-lt"/>
                <a:ea typeface="+mn-ea"/>
                <a:cs typeface="+mn-cs"/>
              </a:rPr>
              <a:t>eterna à qual já deveríamos ter</a:t>
            </a:r>
            <a:r>
              <a:rPr lang="pt-BR" sz="3600" i="0" kern="1200" baseline="0" dirty="0">
                <a:solidFill>
                  <a:schemeClr val="bg1"/>
                </a:solidFill>
                <a:effectLst/>
                <a:latin typeface="+mn-lt"/>
                <a:ea typeface="+mn-ea"/>
                <a:cs typeface="+mn-cs"/>
              </a:rPr>
              <a:t> </a:t>
            </a:r>
            <a:r>
              <a:rPr lang="pt-BR" sz="3600" i="0" kern="1200" dirty="0">
                <a:solidFill>
                  <a:schemeClr val="bg1"/>
                </a:solidFill>
                <a:effectLst/>
                <a:latin typeface="+mn-lt"/>
                <a:ea typeface="+mn-ea"/>
                <a:cs typeface="+mn-cs"/>
              </a:rPr>
              <a:t>acesso desde o início. </a:t>
            </a:r>
            <a:r>
              <a:rPr lang="pt-BR" sz="3600" dirty="0">
                <a:solidFill>
                  <a:schemeClr val="bg1"/>
                </a:solidFill>
              </a:rPr>
              <a:t> </a:t>
            </a:r>
          </a:p>
        </p:txBody>
      </p:sp>
    </p:spTree>
    <p:extLst>
      <p:ext uri="{BB962C8B-B14F-4D97-AF65-F5344CB8AC3E}">
        <p14:creationId xmlns:p14="http://schemas.microsoft.com/office/powerpoint/2010/main" val="999198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ientistas criam inteligência artificial para entender estrutura do universo  - Olhar Digital"/>
          <p:cNvPicPr>
            <a:picLocks noChangeAspect="1" noChangeArrowheads="1"/>
          </p:cNvPicPr>
          <p:nvPr/>
        </p:nvPicPr>
        <p:blipFill rotWithShape="1">
          <a:blip r:embed="rId3">
            <a:extLst>
              <a:ext uri="{28A0092B-C50C-407E-A947-70E740481C1C}">
                <a14:useLocalDpi xmlns:a14="http://schemas.microsoft.com/office/drawing/2010/main" val="0"/>
              </a:ext>
            </a:extLst>
          </a:blip>
          <a:srcRect r="37858"/>
          <a:stretch/>
        </p:blipFill>
        <p:spPr bwMode="auto">
          <a:xfrm>
            <a:off x="5515591" y="0"/>
            <a:ext cx="670139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m 3">
            <a:extLst>
              <a:ext uri="{FF2B5EF4-FFF2-40B4-BE49-F238E27FC236}">
                <a16:creationId xmlns:a16="http://schemas.microsoft.com/office/drawing/2014/main" id="{94757CD5-6167-476F-8D14-0FFD141369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aixaDeTexto 4">
            <a:extLst>
              <a:ext uri="{FF2B5EF4-FFF2-40B4-BE49-F238E27FC236}">
                <a16:creationId xmlns:a16="http://schemas.microsoft.com/office/drawing/2014/main" id="{2496F435-2DBC-40AB-903D-790D0AEABCEB}"/>
              </a:ext>
            </a:extLst>
          </p:cNvPr>
          <p:cNvSpPr txBox="1"/>
          <p:nvPr/>
        </p:nvSpPr>
        <p:spPr>
          <a:xfrm>
            <a:off x="482750" y="920621"/>
            <a:ext cx="5448300" cy="5016758"/>
          </a:xfrm>
          <a:prstGeom prst="rect">
            <a:avLst/>
          </a:prstGeom>
          <a:noFill/>
        </p:spPr>
        <p:txBody>
          <a:bodyPr wrap="square" rtlCol="0">
            <a:spAutoFit/>
          </a:bodyPr>
          <a:lstStyle/>
          <a:p>
            <a:pPr algn="ctr"/>
            <a:endParaRPr lang="pt-BR" sz="4000" dirty="0"/>
          </a:p>
          <a:p>
            <a:pPr algn="ctr"/>
            <a:r>
              <a:rPr lang="pt-BR" sz="4000" b="1" dirty="0">
                <a:solidFill>
                  <a:schemeClr val="bg1"/>
                </a:solidFill>
              </a:rPr>
              <a:t>- A salvação pela graça, não por obras.</a:t>
            </a:r>
          </a:p>
          <a:p>
            <a:pPr algn="ctr"/>
            <a:endParaRPr lang="pt-BR" sz="4000" b="1" dirty="0">
              <a:solidFill>
                <a:schemeClr val="bg1"/>
              </a:solidFill>
            </a:endParaRPr>
          </a:p>
          <a:p>
            <a:pPr algn="ctr"/>
            <a:r>
              <a:rPr lang="pt-BR" sz="4000" b="1" dirty="0">
                <a:solidFill>
                  <a:srgbClr val="FFC000"/>
                </a:solidFill>
              </a:rPr>
              <a:t>- Fomos chamados para a salvação antes que o mundo existisse. </a:t>
            </a:r>
          </a:p>
          <a:p>
            <a:pPr algn="ctr"/>
            <a:endParaRPr lang="pt-BR" sz="4000" b="1" dirty="0">
              <a:solidFill>
                <a:schemeClr val="bg1"/>
              </a:solidFill>
            </a:endParaRPr>
          </a:p>
        </p:txBody>
      </p:sp>
    </p:spTree>
    <p:extLst>
      <p:ext uri="{BB962C8B-B14F-4D97-AF65-F5344CB8AC3E}">
        <p14:creationId xmlns:p14="http://schemas.microsoft.com/office/powerpoint/2010/main" val="10636136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1000"/>
                                        <p:tgtEl>
                                          <p:spTgt spid="5">
                                            <p:txEl>
                                              <p:pRg st="3" end="3"/>
                                            </p:txEl>
                                          </p:spTgt>
                                        </p:tgtEl>
                                      </p:cBhvr>
                                    </p:animEffect>
                                    <p:anim calcmode="lin" valueType="num">
                                      <p:cBhvr>
                                        <p:cTn id="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9062E6A-FC79-40EC-91C1-A791AF9555D3}"/>
              </a:ext>
            </a:extLst>
          </p:cNvPr>
          <p:cNvSpPr txBox="1"/>
          <p:nvPr/>
        </p:nvSpPr>
        <p:spPr>
          <a:xfrm>
            <a:off x="4771759" y="6488668"/>
            <a:ext cx="2648482" cy="369332"/>
          </a:xfrm>
          <a:prstGeom prst="rect">
            <a:avLst/>
          </a:prstGeom>
          <a:noFill/>
        </p:spPr>
        <p:txBody>
          <a:bodyPr wrap="none" rtlCol="0">
            <a:spAutoFit/>
          </a:bodyPr>
          <a:lstStyle/>
          <a:p>
            <a:r>
              <a:rPr lang="pt-BR" dirty="0">
                <a:solidFill>
                  <a:schemeClr val="bg1"/>
                </a:solidFill>
              </a:rPr>
              <a:t>UNIÃO NORTE BRASILEIRA</a:t>
            </a:r>
          </a:p>
        </p:txBody>
      </p:sp>
    </p:spTree>
    <p:extLst>
      <p:ext uri="{BB962C8B-B14F-4D97-AF65-F5344CB8AC3E}">
        <p14:creationId xmlns:p14="http://schemas.microsoft.com/office/powerpoint/2010/main" val="30087134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6 maiores pregadores da Bíblia - Pastor Marcio Junior"/>
          <p:cNvPicPr>
            <a:picLocks noChangeAspect="1" noChangeArrowheads="1"/>
          </p:cNvPicPr>
          <p:nvPr/>
        </p:nvPicPr>
        <p:blipFill rotWithShape="1">
          <a:blip r:embed="rId3">
            <a:extLst>
              <a:ext uri="{28A0092B-C50C-407E-A947-70E740481C1C}">
                <a14:useLocalDpi xmlns:a14="http://schemas.microsoft.com/office/drawing/2010/main" val="0"/>
              </a:ext>
            </a:extLst>
          </a:blip>
          <a:srcRect l="11111"/>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m 2">
            <a:extLst>
              <a:ext uri="{FF2B5EF4-FFF2-40B4-BE49-F238E27FC236}">
                <a16:creationId xmlns:a16="http://schemas.microsoft.com/office/drawing/2014/main" id="{03A42614-553A-4811-941E-6358101C93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5168"/>
            <a:ext cx="12192000" cy="6822831"/>
          </a:xfrm>
          <a:prstGeom prst="rect">
            <a:avLst/>
          </a:prstGeom>
        </p:spPr>
      </p:pic>
      <p:sp>
        <p:nvSpPr>
          <p:cNvPr id="5" name="CaixaDeTexto 4">
            <a:extLst>
              <a:ext uri="{FF2B5EF4-FFF2-40B4-BE49-F238E27FC236}">
                <a16:creationId xmlns:a16="http://schemas.microsoft.com/office/drawing/2014/main" id="{2496F435-2DBC-40AB-903D-790D0AEABCEB}"/>
              </a:ext>
            </a:extLst>
          </p:cNvPr>
          <p:cNvSpPr txBox="1"/>
          <p:nvPr/>
        </p:nvSpPr>
        <p:spPr>
          <a:xfrm>
            <a:off x="6705599" y="612843"/>
            <a:ext cx="4895851" cy="5632311"/>
          </a:xfrm>
          <a:prstGeom prst="rect">
            <a:avLst/>
          </a:prstGeom>
          <a:noFill/>
        </p:spPr>
        <p:txBody>
          <a:bodyPr wrap="square" rtlCol="0">
            <a:spAutoFit/>
          </a:bodyPr>
          <a:lstStyle/>
          <a:p>
            <a:pPr algn="ctr"/>
            <a:r>
              <a:rPr lang="pt-BR" sz="4000" b="1" dirty="0">
                <a:solidFill>
                  <a:schemeClr val="bg1"/>
                </a:solidFill>
              </a:rPr>
              <a:t>- O </a:t>
            </a:r>
            <a:r>
              <a:rPr lang="pt-BR" sz="4000" b="1" dirty="0">
                <a:solidFill>
                  <a:schemeClr val="accent4"/>
                </a:solidFill>
              </a:rPr>
              <a:t>“EVANGELHO ETERNO”</a:t>
            </a:r>
            <a:r>
              <a:rPr lang="pt-BR" sz="4000" b="1" dirty="0">
                <a:solidFill>
                  <a:schemeClr val="bg1"/>
                </a:solidFill>
              </a:rPr>
              <a:t> é o fundamento das três mensagens angélicas.</a:t>
            </a:r>
          </a:p>
          <a:p>
            <a:pPr algn="ctr"/>
            <a:endParaRPr lang="pt-BR" sz="4000" b="1" dirty="0">
              <a:solidFill>
                <a:schemeClr val="bg1"/>
              </a:solidFill>
            </a:endParaRPr>
          </a:p>
          <a:p>
            <a:pPr algn="ctr"/>
            <a:r>
              <a:rPr lang="pt-BR" sz="4000" b="1" dirty="0">
                <a:solidFill>
                  <a:schemeClr val="bg1"/>
                </a:solidFill>
              </a:rPr>
              <a:t>- É  a solução de Deus para restaurar um mundo anormal, insano e morte.</a:t>
            </a:r>
          </a:p>
        </p:txBody>
      </p:sp>
    </p:spTree>
    <p:extLst>
      <p:ext uri="{BB962C8B-B14F-4D97-AF65-F5344CB8AC3E}">
        <p14:creationId xmlns:p14="http://schemas.microsoft.com/office/powerpoint/2010/main" val="7663770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A7D96676-6CCB-4FC3-A069-667950B6B11C}"/>
              </a:ext>
            </a:extLst>
          </p:cNvPr>
          <p:cNvSpPr txBox="1"/>
          <p:nvPr/>
        </p:nvSpPr>
        <p:spPr>
          <a:xfrm>
            <a:off x="4771759" y="6488668"/>
            <a:ext cx="2648482" cy="369332"/>
          </a:xfrm>
          <a:prstGeom prst="rect">
            <a:avLst/>
          </a:prstGeom>
          <a:noFill/>
        </p:spPr>
        <p:txBody>
          <a:bodyPr wrap="none" rtlCol="0">
            <a:spAutoFit/>
          </a:bodyPr>
          <a:lstStyle/>
          <a:p>
            <a:r>
              <a:rPr lang="pt-BR" dirty="0">
                <a:solidFill>
                  <a:schemeClr val="bg1"/>
                </a:solidFill>
              </a:rPr>
              <a:t>UNIÃO NORTE BRASILEIRA</a:t>
            </a:r>
          </a:p>
        </p:txBody>
      </p:sp>
      <p:sp>
        <p:nvSpPr>
          <p:cNvPr id="3" name="CaixaDeTexto 2">
            <a:extLst>
              <a:ext uri="{FF2B5EF4-FFF2-40B4-BE49-F238E27FC236}">
                <a16:creationId xmlns:a16="http://schemas.microsoft.com/office/drawing/2014/main" id="{F958DA09-68E8-4D21-B012-0FE0B5B02A7C}"/>
              </a:ext>
            </a:extLst>
          </p:cNvPr>
          <p:cNvSpPr txBox="1"/>
          <p:nvPr/>
        </p:nvSpPr>
        <p:spPr>
          <a:xfrm>
            <a:off x="4808886" y="1117600"/>
            <a:ext cx="3319114" cy="646331"/>
          </a:xfrm>
          <a:prstGeom prst="rect">
            <a:avLst/>
          </a:prstGeom>
          <a:noFill/>
        </p:spPr>
        <p:txBody>
          <a:bodyPr wrap="none" rtlCol="0">
            <a:spAutoFit/>
          </a:bodyPr>
          <a:lstStyle/>
          <a:p>
            <a:r>
              <a:rPr lang="pt-BR" sz="3600" b="1" dirty="0">
                <a:solidFill>
                  <a:schemeClr val="bg1"/>
                </a:solidFill>
              </a:rPr>
              <a:t>PRÓXIMO TEMA</a:t>
            </a:r>
          </a:p>
        </p:txBody>
      </p:sp>
    </p:spTree>
    <p:extLst>
      <p:ext uri="{BB962C8B-B14F-4D97-AF65-F5344CB8AC3E}">
        <p14:creationId xmlns:p14="http://schemas.microsoft.com/office/powerpoint/2010/main" val="495798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omo ler a Biblia – Teologia Sem Fronteiras"/>
          <p:cNvPicPr>
            <a:picLocks noChangeAspect="1" noChangeArrowheads="1"/>
          </p:cNvPicPr>
          <p:nvPr/>
        </p:nvPicPr>
        <p:blipFill rotWithShape="1">
          <a:blip r:embed="rId3">
            <a:extLst>
              <a:ext uri="{28A0092B-C50C-407E-A947-70E740481C1C}">
                <a14:useLocalDpi xmlns:a14="http://schemas.microsoft.com/office/drawing/2010/main" val="0"/>
              </a:ext>
            </a:extLst>
          </a:blip>
          <a:srcRect t="9623" r="30002" b="20954"/>
          <a:stretch/>
        </p:blipFill>
        <p:spPr bwMode="auto">
          <a:xfrm>
            <a:off x="3416359" y="0"/>
            <a:ext cx="8795962" cy="6857999"/>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m 2">
            <a:extLst>
              <a:ext uri="{FF2B5EF4-FFF2-40B4-BE49-F238E27FC236}">
                <a16:creationId xmlns:a16="http://schemas.microsoft.com/office/drawing/2014/main" id="{5E9BD5F6-4385-48F4-B804-79F7E2AED6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29" y="0"/>
            <a:ext cx="12192000" cy="6858000"/>
          </a:xfrm>
          <a:prstGeom prst="rect">
            <a:avLst/>
          </a:prstGeom>
        </p:spPr>
      </p:pic>
      <p:sp>
        <p:nvSpPr>
          <p:cNvPr id="4" name="CaixaDeTexto 3">
            <a:extLst>
              <a:ext uri="{FF2B5EF4-FFF2-40B4-BE49-F238E27FC236}">
                <a16:creationId xmlns:a16="http://schemas.microsoft.com/office/drawing/2014/main" id="{913502D6-24DE-41C9-8896-99BAC8556303}"/>
              </a:ext>
            </a:extLst>
          </p:cNvPr>
          <p:cNvSpPr txBox="1"/>
          <p:nvPr/>
        </p:nvSpPr>
        <p:spPr>
          <a:xfrm>
            <a:off x="210938" y="612843"/>
            <a:ext cx="5772890" cy="5632311"/>
          </a:xfrm>
          <a:prstGeom prst="rect">
            <a:avLst/>
          </a:prstGeom>
          <a:noFill/>
        </p:spPr>
        <p:txBody>
          <a:bodyPr wrap="square" rtlCol="0">
            <a:spAutoFit/>
          </a:bodyPr>
          <a:lstStyle/>
          <a:p>
            <a:pPr algn="ctr"/>
            <a:r>
              <a:rPr lang="pt-BR" sz="4000" dirty="0">
                <a:solidFill>
                  <a:schemeClr val="bg1"/>
                </a:solidFill>
              </a:rPr>
              <a:t>A mensagem do primeiro anjo começa com a boa notícia eterna, ou </a:t>
            </a:r>
            <a:r>
              <a:rPr lang="pt-BR" sz="4000" b="1" dirty="0">
                <a:solidFill>
                  <a:schemeClr val="accent4"/>
                </a:solidFill>
              </a:rPr>
              <a:t>“evangelho eterno”.</a:t>
            </a:r>
          </a:p>
          <a:p>
            <a:pPr algn="ctr"/>
            <a:endParaRPr lang="pt-BR" sz="4000" dirty="0">
              <a:solidFill>
                <a:schemeClr val="accent4"/>
              </a:solidFill>
            </a:endParaRPr>
          </a:p>
          <a:p>
            <a:pPr algn="ctr"/>
            <a:r>
              <a:rPr lang="pt-BR" sz="4000" dirty="0">
                <a:solidFill>
                  <a:schemeClr val="accent4"/>
                </a:solidFill>
              </a:rPr>
              <a:t>Isto é, em referência à </a:t>
            </a:r>
            <a:r>
              <a:rPr lang="pt-BR" sz="4000" b="1" dirty="0">
                <a:solidFill>
                  <a:schemeClr val="bg1"/>
                </a:solidFill>
              </a:rPr>
              <a:t>“vida eterna” </a:t>
            </a:r>
            <a:r>
              <a:rPr lang="pt-BR" sz="4000" dirty="0">
                <a:solidFill>
                  <a:schemeClr val="accent4"/>
                </a:solidFill>
              </a:rPr>
              <a:t>que podemos ter em Jesus. </a:t>
            </a:r>
          </a:p>
          <a:p>
            <a:pPr algn="ctr"/>
            <a:endParaRPr lang="pt-BR" sz="4000" dirty="0">
              <a:solidFill>
                <a:schemeClr val="accent4"/>
              </a:solidFill>
            </a:endParaRPr>
          </a:p>
        </p:txBody>
      </p:sp>
    </p:spTree>
    <p:extLst>
      <p:ext uri="{BB962C8B-B14F-4D97-AF65-F5344CB8AC3E}">
        <p14:creationId xmlns:p14="http://schemas.microsoft.com/office/powerpoint/2010/main" val="35290923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ear Fallen Away Catholic - MFVA - Franciscan Missionaries of the Eternal  Word">
            <a:extLst>
              <a:ext uri="{FF2B5EF4-FFF2-40B4-BE49-F238E27FC236}">
                <a16:creationId xmlns:a16="http://schemas.microsoft.com/office/drawing/2014/main" id="{05D4B14C-66A5-40BA-8CAD-D01E8A54121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8115" b="52444"/>
          <a:stretch/>
        </p:blipFill>
        <p:spPr bwMode="auto">
          <a:xfrm>
            <a:off x="-15814" y="0"/>
            <a:ext cx="1220781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Dear Fallen Away Catholic - MFVA - Franciscan Missionaries of the Eternal  Word">
            <a:extLst>
              <a:ext uri="{FF2B5EF4-FFF2-40B4-BE49-F238E27FC236}">
                <a16:creationId xmlns:a16="http://schemas.microsoft.com/office/drawing/2014/main" id="{017A70C9-D6D9-48A5-B58C-54F4D910A42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258"/>
          <a:stretch/>
        </p:blipFill>
        <p:spPr bwMode="auto">
          <a:xfrm>
            <a:off x="7908" y="0"/>
            <a:ext cx="801849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m 2">
            <a:extLst>
              <a:ext uri="{FF2B5EF4-FFF2-40B4-BE49-F238E27FC236}">
                <a16:creationId xmlns:a16="http://schemas.microsoft.com/office/drawing/2014/main" id="{03A42614-553A-4811-941E-6358101C93CF}"/>
              </a:ext>
            </a:extLst>
          </p:cNvPr>
          <p:cNvPicPr>
            <a:picLocks noChangeAspect="1"/>
          </p:cNvPicPr>
          <p:nvPr/>
        </p:nvPicPr>
        <p:blipFill rotWithShape="1">
          <a:blip r:embed="rId4">
            <a:extLst>
              <a:ext uri="{28A0092B-C50C-407E-A947-70E740481C1C}">
                <a14:useLocalDpi xmlns:a14="http://schemas.microsoft.com/office/drawing/2010/main" val="0"/>
              </a:ext>
            </a:extLst>
          </a:blip>
          <a:srcRect l="21405"/>
          <a:stretch/>
        </p:blipFill>
        <p:spPr>
          <a:xfrm>
            <a:off x="-15814" y="0"/>
            <a:ext cx="12199905" cy="6858000"/>
          </a:xfrm>
          <a:prstGeom prst="rect">
            <a:avLst/>
          </a:prstGeom>
        </p:spPr>
      </p:pic>
      <p:sp>
        <p:nvSpPr>
          <p:cNvPr id="5" name="CaixaDeTexto 4">
            <a:extLst>
              <a:ext uri="{FF2B5EF4-FFF2-40B4-BE49-F238E27FC236}">
                <a16:creationId xmlns:a16="http://schemas.microsoft.com/office/drawing/2014/main" id="{2496F435-2DBC-40AB-903D-790D0AEABCEB}"/>
              </a:ext>
            </a:extLst>
          </p:cNvPr>
          <p:cNvSpPr txBox="1"/>
          <p:nvPr/>
        </p:nvSpPr>
        <p:spPr>
          <a:xfrm>
            <a:off x="5059073" y="889843"/>
            <a:ext cx="6566270" cy="5078313"/>
          </a:xfrm>
          <a:prstGeom prst="rect">
            <a:avLst/>
          </a:prstGeom>
          <a:noFill/>
        </p:spPr>
        <p:txBody>
          <a:bodyPr wrap="square" rtlCol="0">
            <a:spAutoFit/>
          </a:bodyPr>
          <a:lstStyle/>
          <a:p>
            <a:pPr algn="ctr"/>
            <a:r>
              <a:rPr lang="pt-BR" sz="3600" dirty="0">
                <a:solidFill>
                  <a:schemeClr val="bg1"/>
                </a:solidFill>
              </a:rPr>
              <a:t>“Em verdade, em verdade lhes digo: quem crê em Mim tem a vida eterna”</a:t>
            </a:r>
          </a:p>
          <a:p>
            <a:pPr algn="ctr"/>
            <a:r>
              <a:rPr lang="pt-BR" sz="3600" dirty="0">
                <a:solidFill>
                  <a:schemeClr val="bg1"/>
                </a:solidFill>
              </a:rPr>
              <a:t>(João 6:47). </a:t>
            </a:r>
          </a:p>
          <a:p>
            <a:pPr algn="ctr"/>
            <a:endParaRPr lang="pt-BR" sz="3600" dirty="0">
              <a:solidFill>
                <a:schemeClr val="bg1"/>
              </a:solidFill>
            </a:endParaRPr>
          </a:p>
          <a:p>
            <a:pPr algn="ctr"/>
            <a:r>
              <a:rPr lang="pt-BR" sz="3600" b="1" dirty="0">
                <a:solidFill>
                  <a:srgbClr val="FFC000"/>
                </a:solidFill>
              </a:rPr>
              <a:t>O evangelho é eterno porque foi formulado por Deus na eternidade e permaneceu oculto até se manifestar em Jesus. </a:t>
            </a:r>
          </a:p>
        </p:txBody>
      </p:sp>
    </p:spTree>
    <p:extLst>
      <p:ext uri="{BB962C8B-B14F-4D97-AF65-F5344CB8AC3E}">
        <p14:creationId xmlns:p14="http://schemas.microsoft.com/office/powerpoint/2010/main" val="26402418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1000"/>
                                        <p:tgtEl>
                                          <p:spTgt spid="5">
                                            <p:txEl>
                                              <p:pRg st="3" end="3"/>
                                            </p:txEl>
                                          </p:spTgt>
                                        </p:tgtEl>
                                      </p:cBhvr>
                                    </p:animEffect>
                                    <p:anim calcmode="lin" valueType="num">
                                      <p:cBhvr>
                                        <p:cTn id="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desivo de parede artístico planeta terra mão tam 110x68cm no Elo7 |  pegasus decoração (14A500D)">
            <a:extLst>
              <a:ext uri="{FF2B5EF4-FFF2-40B4-BE49-F238E27FC236}">
                <a16:creationId xmlns:a16="http://schemas.microsoft.com/office/drawing/2014/main" id="{D2B8BE87-BBCC-429D-A4C4-A997466AB15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6634" t="8645" r="1537" b="8655"/>
          <a:stretch/>
        </p:blipFill>
        <p:spPr bwMode="auto">
          <a:xfrm>
            <a:off x="6800850" y="-116112"/>
            <a:ext cx="5391150" cy="700314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adesivo de parede artístico planeta terra mão tam 110x68cm no Elo7 |  pegasus decoração (14A500D)">
            <a:extLst>
              <a:ext uri="{FF2B5EF4-FFF2-40B4-BE49-F238E27FC236}">
                <a16:creationId xmlns:a16="http://schemas.microsoft.com/office/drawing/2014/main" id="{380D1AC9-1958-45B2-829D-89EB35FF4F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056" t="8645" r="1537" b="8655"/>
          <a:stretch/>
        </p:blipFill>
        <p:spPr bwMode="auto">
          <a:xfrm>
            <a:off x="0" y="-58056"/>
            <a:ext cx="7181851" cy="6916056"/>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m 2">
            <a:extLst>
              <a:ext uri="{FF2B5EF4-FFF2-40B4-BE49-F238E27FC236}">
                <a16:creationId xmlns:a16="http://schemas.microsoft.com/office/drawing/2014/main" id="{03A42614-553A-4811-941E-6358101C93CF}"/>
              </a:ext>
            </a:extLst>
          </p:cNvPr>
          <p:cNvPicPr>
            <a:picLocks noChangeAspect="1"/>
          </p:cNvPicPr>
          <p:nvPr/>
        </p:nvPicPr>
        <p:blipFill rotWithShape="1">
          <a:blip r:embed="rId4">
            <a:extLst>
              <a:ext uri="{28A0092B-C50C-407E-A947-70E740481C1C}">
                <a14:useLocalDpi xmlns:a14="http://schemas.microsoft.com/office/drawing/2010/main" val="0"/>
              </a:ext>
            </a:extLst>
          </a:blip>
          <a:srcRect l="21405"/>
          <a:stretch/>
        </p:blipFill>
        <p:spPr>
          <a:xfrm>
            <a:off x="-1930400" y="-58056"/>
            <a:ext cx="14340114" cy="7136664"/>
          </a:xfrm>
          <a:prstGeom prst="rect">
            <a:avLst/>
          </a:prstGeom>
        </p:spPr>
      </p:pic>
      <p:sp>
        <p:nvSpPr>
          <p:cNvPr id="5" name="CaixaDeTexto 4">
            <a:extLst>
              <a:ext uri="{FF2B5EF4-FFF2-40B4-BE49-F238E27FC236}">
                <a16:creationId xmlns:a16="http://schemas.microsoft.com/office/drawing/2014/main" id="{2496F435-2DBC-40AB-903D-790D0AEABCEB}"/>
              </a:ext>
            </a:extLst>
          </p:cNvPr>
          <p:cNvSpPr txBox="1"/>
          <p:nvPr/>
        </p:nvSpPr>
        <p:spPr>
          <a:xfrm>
            <a:off x="3875319" y="396357"/>
            <a:ext cx="7938714" cy="6740307"/>
          </a:xfrm>
          <a:prstGeom prst="rect">
            <a:avLst/>
          </a:prstGeom>
          <a:noFill/>
        </p:spPr>
        <p:txBody>
          <a:bodyPr wrap="square" rtlCol="0">
            <a:spAutoFit/>
          </a:bodyPr>
          <a:lstStyle/>
          <a:p>
            <a:pPr algn="ctr"/>
            <a:r>
              <a:rPr lang="pt-BR" sz="3600" b="1" dirty="0">
                <a:solidFill>
                  <a:srgbClr val="FFC000"/>
                </a:solidFill>
              </a:rPr>
              <a:t>A esperança de vida, foi elaborado mesmo antes do início do mundo!</a:t>
            </a:r>
          </a:p>
          <a:p>
            <a:pPr algn="ctr"/>
            <a:endParaRPr lang="pt-BR" sz="3600" dirty="0">
              <a:solidFill>
                <a:schemeClr val="bg1"/>
              </a:solidFill>
            </a:endParaRPr>
          </a:p>
          <a:p>
            <a:pPr algn="ctr"/>
            <a:r>
              <a:rPr lang="pt-BR" sz="3600" dirty="0">
                <a:solidFill>
                  <a:schemeClr val="bg1"/>
                </a:solidFill>
              </a:rPr>
              <a:t>“Bendito seja o Deus e Pai de nosso Senhor Jesus Cristo, que nos abençoou com todas as bênçãos espirituais nas regiões celestiais em Cristo. Antes da fundação do mundo, Deus nos escolheu, Nele, para sermos santos e irrepreensíveis diante Dele” </a:t>
            </a:r>
          </a:p>
          <a:p>
            <a:pPr algn="ctr"/>
            <a:r>
              <a:rPr lang="pt-BR" sz="3600" b="1" dirty="0">
                <a:solidFill>
                  <a:schemeClr val="bg1"/>
                </a:solidFill>
              </a:rPr>
              <a:t>(Efésios 1:3, 4). </a:t>
            </a:r>
            <a:br>
              <a:rPr lang="pt-BR" sz="3600" b="1" dirty="0">
                <a:solidFill>
                  <a:srgbClr val="FFC000"/>
                </a:solidFill>
              </a:rPr>
            </a:br>
            <a:endParaRPr lang="pt-BR" sz="3600" b="1" dirty="0">
              <a:solidFill>
                <a:srgbClr val="FFC000"/>
              </a:solidFill>
            </a:endParaRPr>
          </a:p>
        </p:txBody>
      </p:sp>
    </p:spTree>
    <p:extLst>
      <p:ext uri="{BB962C8B-B14F-4D97-AF65-F5344CB8AC3E}">
        <p14:creationId xmlns:p14="http://schemas.microsoft.com/office/powerpoint/2010/main" val="4606498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1000"/>
                                        <p:tgtEl>
                                          <p:spTgt spid="5">
                                            <p:txEl>
                                              <p:pRg st="3" end="3"/>
                                            </p:txEl>
                                          </p:spTgt>
                                        </p:tgtEl>
                                      </p:cBhvr>
                                    </p:animEffect>
                                    <p:anim calcmode="lin" valueType="num">
                                      <p:cBhvr>
                                        <p:cTn id="1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6 maiores pregadores da Bíblia - Pastor Marcio Junior"/>
          <p:cNvPicPr>
            <a:picLocks noChangeAspect="1" noChangeArrowheads="1"/>
          </p:cNvPicPr>
          <p:nvPr/>
        </p:nvPicPr>
        <p:blipFill rotWithShape="1">
          <a:blip r:embed="rId3">
            <a:extLst>
              <a:ext uri="{28A0092B-C50C-407E-A947-70E740481C1C}">
                <a14:useLocalDpi xmlns:a14="http://schemas.microsoft.com/office/drawing/2010/main" val="0"/>
              </a:ext>
            </a:extLst>
          </a:blip>
          <a:srcRect l="11111"/>
          <a:stretch/>
        </p:blipFill>
        <p:spPr bwMode="auto">
          <a:xfrm flipH="1">
            <a:off x="6195889" y="3406530"/>
            <a:ext cx="5599288" cy="31495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omo ler a Biblia – Teologia Sem Fronteiras"/>
          <p:cNvPicPr>
            <a:picLocks noChangeAspect="1" noChangeArrowheads="1"/>
          </p:cNvPicPr>
          <p:nvPr/>
        </p:nvPicPr>
        <p:blipFill rotWithShape="1">
          <a:blip r:embed="rId4">
            <a:extLst>
              <a:ext uri="{28A0092B-C50C-407E-A947-70E740481C1C}">
                <a14:useLocalDpi xmlns:a14="http://schemas.microsoft.com/office/drawing/2010/main" val="0"/>
              </a:ext>
            </a:extLst>
          </a:blip>
          <a:srcRect t="9623" r="6299" b="20954"/>
          <a:stretch/>
        </p:blipFill>
        <p:spPr bwMode="auto">
          <a:xfrm>
            <a:off x="6508377" y="282599"/>
            <a:ext cx="5271248" cy="3070201"/>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m 3">
            <a:extLst>
              <a:ext uri="{FF2B5EF4-FFF2-40B4-BE49-F238E27FC236}">
                <a16:creationId xmlns:a16="http://schemas.microsoft.com/office/drawing/2014/main" id="{238AD77F-6C0E-427D-8A1A-592D85912E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4938"/>
            <a:ext cx="12192000" cy="6902938"/>
          </a:xfrm>
          <a:prstGeom prst="rect">
            <a:avLst/>
          </a:prstGeom>
        </p:spPr>
      </p:pic>
      <p:sp>
        <p:nvSpPr>
          <p:cNvPr id="2" name="CaixaDeTexto 1">
            <a:extLst>
              <a:ext uri="{FF2B5EF4-FFF2-40B4-BE49-F238E27FC236}">
                <a16:creationId xmlns:a16="http://schemas.microsoft.com/office/drawing/2014/main" id="{732B7576-46E0-460E-A68C-0B6444626D9E}"/>
              </a:ext>
            </a:extLst>
          </p:cNvPr>
          <p:cNvSpPr txBox="1"/>
          <p:nvPr/>
        </p:nvSpPr>
        <p:spPr>
          <a:xfrm>
            <a:off x="335214" y="1228397"/>
            <a:ext cx="5448300" cy="4401205"/>
          </a:xfrm>
          <a:prstGeom prst="rect">
            <a:avLst/>
          </a:prstGeom>
          <a:noFill/>
        </p:spPr>
        <p:txBody>
          <a:bodyPr wrap="square" rtlCol="0">
            <a:spAutoFit/>
          </a:bodyPr>
          <a:lstStyle/>
          <a:p>
            <a:pPr algn="ctr"/>
            <a:r>
              <a:rPr lang="pt-BR" sz="4000" b="1" dirty="0">
                <a:solidFill>
                  <a:schemeClr val="bg1"/>
                </a:solidFill>
              </a:rPr>
              <a:t>-Fomos escolhidos Nele antes da fundação do mundo.</a:t>
            </a:r>
          </a:p>
          <a:p>
            <a:pPr algn="ctr"/>
            <a:endParaRPr lang="pt-BR" sz="4000" b="1" dirty="0">
              <a:solidFill>
                <a:schemeClr val="bg1"/>
              </a:solidFill>
            </a:endParaRPr>
          </a:p>
          <a:p>
            <a:pPr algn="ctr"/>
            <a:r>
              <a:rPr lang="pt-BR" sz="4000" b="1" dirty="0">
                <a:solidFill>
                  <a:schemeClr val="bg1"/>
                </a:solidFill>
              </a:rPr>
              <a:t>-O plano de Deus foi que todos tivessem </a:t>
            </a:r>
            <a:r>
              <a:rPr lang="pt-BR" sz="4000" b="1" dirty="0">
                <a:solidFill>
                  <a:schemeClr val="accent4"/>
                </a:solidFill>
              </a:rPr>
              <a:t>vida eterna em Seu Filho.</a:t>
            </a:r>
          </a:p>
        </p:txBody>
      </p:sp>
    </p:spTree>
    <p:extLst>
      <p:ext uri="{BB962C8B-B14F-4D97-AF65-F5344CB8AC3E}">
        <p14:creationId xmlns:p14="http://schemas.microsoft.com/office/powerpoint/2010/main" val="1903135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ESTAQUE POSTAGENS DO BISPO – Página: 22 – Diocese de Santo André">
            <a:extLst>
              <a:ext uri="{FF2B5EF4-FFF2-40B4-BE49-F238E27FC236}">
                <a16:creationId xmlns:a16="http://schemas.microsoft.com/office/drawing/2014/main" id="{47FDBDC1-8DDF-4D5C-B3B9-0C7B32485E1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196"/>
          <a:stretch/>
        </p:blipFill>
        <p:spPr bwMode="auto">
          <a:xfrm>
            <a:off x="0" y="0"/>
            <a:ext cx="1218409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m 2">
            <a:extLst>
              <a:ext uri="{FF2B5EF4-FFF2-40B4-BE49-F238E27FC236}">
                <a16:creationId xmlns:a16="http://schemas.microsoft.com/office/drawing/2014/main" id="{03A42614-553A-4811-941E-6358101C93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686" y="0"/>
            <a:ext cx="12880777" cy="6858000"/>
          </a:xfrm>
          <a:prstGeom prst="rect">
            <a:avLst/>
          </a:prstGeom>
        </p:spPr>
      </p:pic>
      <p:sp>
        <p:nvSpPr>
          <p:cNvPr id="5" name="CaixaDeTexto 4">
            <a:extLst>
              <a:ext uri="{FF2B5EF4-FFF2-40B4-BE49-F238E27FC236}">
                <a16:creationId xmlns:a16="http://schemas.microsoft.com/office/drawing/2014/main" id="{2496F435-2DBC-40AB-903D-790D0AEABCEB}"/>
              </a:ext>
            </a:extLst>
          </p:cNvPr>
          <p:cNvSpPr txBox="1"/>
          <p:nvPr/>
        </p:nvSpPr>
        <p:spPr>
          <a:xfrm>
            <a:off x="6284686" y="612844"/>
            <a:ext cx="5314497" cy="5632311"/>
          </a:xfrm>
          <a:prstGeom prst="rect">
            <a:avLst/>
          </a:prstGeom>
          <a:noFill/>
        </p:spPr>
        <p:txBody>
          <a:bodyPr wrap="square" rtlCol="0">
            <a:spAutoFit/>
          </a:bodyPr>
          <a:lstStyle/>
          <a:p>
            <a:pPr algn="ctr"/>
            <a:r>
              <a:rPr lang="pt-BR" sz="3600" dirty="0">
                <a:solidFill>
                  <a:schemeClr val="bg1"/>
                </a:solidFill>
              </a:rPr>
              <a:t>“Vemos, porém, Aquele que, por um pouco, foi feito menor do que os anjos, Jesus, que, por causa do sofrimento da morte, foi coroado de glória e de honra, para que, pela graça de Deus, provasse a morte por todos” </a:t>
            </a:r>
          </a:p>
          <a:p>
            <a:pPr algn="ctr"/>
            <a:r>
              <a:rPr lang="pt-BR" sz="3600" dirty="0">
                <a:solidFill>
                  <a:schemeClr val="bg1"/>
                </a:solidFill>
              </a:rPr>
              <a:t>(Hebreus 2:9).</a:t>
            </a:r>
            <a:endParaRPr lang="pt-BR" sz="3600" dirty="0">
              <a:solidFill>
                <a:schemeClr val="accent4"/>
              </a:solidFill>
            </a:endParaRPr>
          </a:p>
        </p:txBody>
      </p:sp>
    </p:spTree>
    <p:extLst>
      <p:ext uri="{BB962C8B-B14F-4D97-AF65-F5344CB8AC3E}">
        <p14:creationId xmlns:p14="http://schemas.microsoft.com/office/powerpoint/2010/main" val="33128457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multidão estava como ovelhas sem pastor - CEBI">
            <a:extLst>
              <a:ext uri="{FF2B5EF4-FFF2-40B4-BE49-F238E27FC236}">
                <a16:creationId xmlns:a16="http://schemas.microsoft.com/office/drawing/2014/main" id="{83C8D4A3-B22A-4419-B733-3A29D913011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478" b="8413"/>
          <a:stretch/>
        </p:blipFill>
        <p:spPr bwMode="auto">
          <a:xfrm flipH="1">
            <a:off x="-7909" y="0"/>
            <a:ext cx="1219990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m 2">
            <a:extLst>
              <a:ext uri="{FF2B5EF4-FFF2-40B4-BE49-F238E27FC236}">
                <a16:creationId xmlns:a16="http://schemas.microsoft.com/office/drawing/2014/main" id="{03A42614-553A-4811-941E-6358101C93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9" y="0"/>
            <a:ext cx="12192000" cy="6858000"/>
          </a:xfrm>
          <a:prstGeom prst="rect">
            <a:avLst/>
          </a:prstGeom>
        </p:spPr>
      </p:pic>
      <p:sp>
        <p:nvSpPr>
          <p:cNvPr id="5" name="CaixaDeTexto 4">
            <a:extLst>
              <a:ext uri="{FF2B5EF4-FFF2-40B4-BE49-F238E27FC236}">
                <a16:creationId xmlns:a16="http://schemas.microsoft.com/office/drawing/2014/main" id="{2496F435-2DBC-40AB-903D-790D0AEABCEB}"/>
              </a:ext>
            </a:extLst>
          </p:cNvPr>
          <p:cNvSpPr txBox="1"/>
          <p:nvPr/>
        </p:nvSpPr>
        <p:spPr>
          <a:xfrm>
            <a:off x="6629401" y="630427"/>
            <a:ext cx="5114925" cy="5632311"/>
          </a:xfrm>
          <a:prstGeom prst="rect">
            <a:avLst/>
          </a:prstGeom>
          <a:noFill/>
        </p:spPr>
        <p:txBody>
          <a:bodyPr wrap="square" rtlCol="0">
            <a:spAutoFit/>
          </a:bodyPr>
          <a:lstStyle/>
          <a:p>
            <a:pPr algn="ctr"/>
            <a:r>
              <a:rPr lang="pt-BR" sz="4000" dirty="0">
                <a:solidFill>
                  <a:schemeClr val="bg1"/>
                </a:solidFill>
              </a:rPr>
              <a:t>“Todos nós andávamos desgarrados como ovelhas; cada um se desviava pelo seu próprio caminho, mas o Senhor fez cair sobre Ele a iniquidade de todos nós”.</a:t>
            </a:r>
          </a:p>
          <a:p>
            <a:pPr algn="ctr"/>
            <a:r>
              <a:rPr lang="pt-BR" sz="4000" dirty="0">
                <a:solidFill>
                  <a:schemeClr val="bg1"/>
                </a:solidFill>
              </a:rPr>
              <a:t> </a:t>
            </a:r>
            <a:r>
              <a:rPr lang="pt-BR" sz="4000" dirty="0">
                <a:solidFill>
                  <a:schemeClr val="accent4"/>
                </a:solidFill>
              </a:rPr>
              <a:t>(Isaías 53:6).</a:t>
            </a:r>
          </a:p>
        </p:txBody>
      </p:sp>
    </p:spTree>
    <p:extLst>
      <p:ext uri="{BB962C8B-B14F-4D97-AF65-F5344CB8AC3E}">
        <p14:creationId xmlns:p14="http://schemas.microsoft.com/office/powerpoint/2010/main" val="39684470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6 maiores pregadores da Bíblia - Pastor Marcio Junior"/>
          <p:cNvPicPr>
            <a:picLocks noChangeAspect="1" noChangeArrowheads="1"/>
          </p:cNvPicPr>
          <p:nvPr/>
        </p:nvPicPr>
        <p:blipFill rotWithShape="1">
          <a:blip r:embed="rId3">
            <a:extLst>
              <a:ext uri="{28A0092B-C50C-407E-A947-70E740481C1C}">
                <a14:useLocalDpi xmlns:a14="http://schemas.microsoft.com/office/drawing/2010/main" val="0"/>
              </a:ext>
            </a:extLst>
          </a:blip>
          <a:srcRect l="11111"/>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m 3">
            <a:extLst>
              <a:ext uri="{FF2B5EF4-FFF2-40B4-BE49-F238E27FC236}">
                <a16:creationId xmlns:a16="http://schemas.microsoft.com/office/drawing/2014/main" id="{94757CD5-6167-476F-8D14-0FFD141369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aixaDeTexto 4">
            <a:extLst>
              <a:ext uri="{FF2B5EF4-FFF2-40B4-BE49-F238E27FC236}">
                <a16:creationId xmlns:a16="http://schemas.microsoft.com/office/drawing/2014/main" id="{2496F435-2DBC-40AB-903D-790D0AEABCEB}"/>
              </a:ext>
            </a:extLst>
          </p:cNvPr>
          <p:cNvSpPr txBox="1"/>
          <p:nvPr/>
        </p:nvSpPr>
        <p:spPr>
          <a:xfrm>
            <a:off x="400992" y="612843"/>
            <a:ext cx="5448300" cy="6247864"/>
          </a:xfrm>
          <a:prstGeom prst="rect">
            <a:avLst/>
          </a:prstGeom>
          <a:noFill/>
        </p:spPr>
        <p:txBody>
          <a:bodyPr wrap="square" rtlCol="0">
            <a:spAutoFit/>
          </a:bodyPr>
          <a:lstStyle/>
          <a:p>
            <a:pPr algn="ctr"/>
            <a:endParaRPr lang="pt-BR" sz="4000" b="1" dirty="0">
              <a:solidFill>
                <a:schemeClr val="bg1"/>
              </a:solidFill>
            </a:endParaRPr>
          </a:p>
          <a:p>
            <a:pPr algn="ctr"/>
            <a:r>
              <a:rPr lang="pt-BR" sz="4000" b="1" dirty="0">
                <a:solidFill>
                  <a:schemeClr val="bg1"/>
                </a:solidFill>
              </a:rPr>
              <a:t>- Ele sabia que a humanidade cairia.</a:t>
            </a:r>
          </a:p>
          <a:p>
            <a:pPr algn="ctr"/>
            <a:endParaRPr lang="pt-BR" sz="4000" b="1" dirty="0">
              <a:solidFill>
                <a:schemeClr val="bg1"/>
              </a:solidFill>
            </a:endParaRPr>
          </a:p>
          <a:p>
            <a:pPr algn="ctr"/>
            <a:r>
              <a:rPr lang="pt-BR" sz="4000" b="1" dirty="0">
                <a:solidFill>
                  <a:schemeClr val="bg1"/>
                </a:solidFill>
              </a:rPr>
              <a:t>- Assim, Ele elaborou o plano de  salvação</a:t>
            </a:r>
          </a:p>
          <a:p>
            <a:pPr algn="ctr"/>
            <a:r>
              <a:rPr lang="pt-BR" sz="4000" b="1" dirty="0">
                <a:solidFill>
                  <a:schemeClr val="bg1"/>
                </a:solidFill>
              </a:rPr>
              <a:t>a todos. </a:t>
            </a:r>
          </a:p>
          <a:p>
            <a:pPr algn="ctr"/>
            <a:r>
              <a:rPr lang="pt-BR" sz="4000" b="1" dirty="0">
                <a:solidFill>
                  <a:schemeClr val="bg1"/>
                </a:solidFill>
              </a:rPr>
              <a:t>Esse é o </a:t>
            </a:r>
            <a:r>
              <a:rPr lang="pt-BR" sz="4000" b="1" dirty="0">
                <a:solidFill>
                  <a:schemeClr val="accent4"/>
                </a:solidFill>
              </a:rPr>
              <a:t>EVANGELHO ETERNO. </a:t>
            </a:r>
          </a:p>
          <a:p>
            <a:pPr algn="ctr"/>
            <a:endParaRPr lang="pt-BR" sz="4000" b="1" dirty="0">
              <a:solidFill>
                <a:schemeClr val="accent4"/>
              </a:solidFill>
            </a:endParaRPr>
          </a:p>
        </p:txBody>
      </p:sp>
    </p:spTree>
    <p:extLst>
      <p:ext uri="{BB962C8B-B14F-4D97-AF65-F5344CB8AC3E}">
        <p14:creationId xmlns:p14="http://schemas.microsoft.com/office/powerpoint/2010/main" val="8495770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TotalTime>
  <Words>3830</Words>
  <Application>Microsoft Office PowerPoint</Application>
  <PresentationFormat>Widescreen</PresentationFormat>
  <Paragraphs>98</Paragraphs>
  <Slides>21</Slides>
  <Notes>18</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21</vt:i4>
      </vt:variant>
    </vt:vector>
  </HeadingPairs>
  <TitlesOfParts>
    <vt:vector size="25" baseType="lpstr">
      <vt:lpstr>Arial</vt:lpstr>
      <vt:lpstr>Calibri</vt:lpstr>
      <vt:lpstr>Calibri Light</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weber di castro</dc:creator>
  <cp:lastModifiedBy>weber di castro</cp:lastModifiedBy>
  <cp:revision>2</cp:revision>
  <dcterms:created xsi:type="dcterms:W3CDTF">2022-03-30T07:17:14Z</dcterms:created>
  <dcterms:modified xsi:type="dcterms:W3CDTF">2022-03-31T07:34:06Z</dcterms:modified>
</cp:coreProperties>
</file>