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60" r:id="rId4"/>
    <p:sldId id="322" r:id="rId5"/>
    <p:sldId id="259" r:id="rId6"/>
    <p:sldId id="323" r:id="rId7"/>
    <p:sldId id="320" r:id="rId8"/>
    <p:sldId id="324" r:id="rId9"/>
    <p:sldId id="321" r:id="rId10"/>
    <p:sldId id="312" r:id="rId11"/>
    <p:sldId id="325" r:id="rId12"/>
    <p:sldId id="266" r:id="rId13"/>
    <p:sldId id="326" r:id="rId14"/>
    <p:sldId id="317" r:id="rId15"/>
    <p:sldId id="318" r:id="rId16"/>
    <p:sldId id="262" r:id="rId17"/>
    <p:sldId id="327" r:id="rId18"/>
    <p:sldId id="310" r:id="rId19"/>
    <p:sldId id="319" r:id="rId20"/>
    <p:sldId id="314" r:id="rId21"/>
    <p:sldId id="328" r:id="rId22"/>
    <p:sldId id="25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415" autoAdjust="0"/>
  </p:normalViewPr>
  <p:slideViewPr>
    <p:cSldViewPr snapToGrid="0">
      <p:cViewPr>
        <p:scale>
          <a:sx n="66" d="100"/>
          <a:sy n="66" d="100"/>
        </p:scale>
        <p:origin x="1584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FEF5E-419C-41B1-8299-63875985F1B4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EAE04-BDF8-4E37-B932-993CCACA0E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9786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“Vi outro anjo voando pelo meio do céu, tendo um evangelho eterno para pregar aos que habitam na terra, e a cada nação, tribo, língua e povo, dizendo com voz forte: ‘Temam a Deus e deem glória 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Ele, pois é chegada a hora em que Ele vai julgar. E adorem Aquele que fez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céu, a terra, o mar e as fontes das águas” (Apocalipse 14:6, 7).</a:t>
            </a:r>
            <a:r>
              <a:rPr lang="pt-BR" dirty="0"/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Observe a dinâmica do céu para a terra aqui: a mensagem do primeiro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anjo, embora fisicamente anunciada por seres humanos, provém do céu. Tem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origem divina, não humana. É verdade revelada, verdade que nos é dita, divulgada e dada por Deus, por intermédio de Seus mensageiros humanos. Esses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mensageiros, como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Moisés, Isaías, Jeremias, Mateus, João, Paulo e Pedro, têm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livros na Bíblia ou não, como o profeta Natã (2 Samuel 7:1, 2) ou João Batista,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acerca de quem Jesus disse: “Entre os nascidos de mulher, ninguém é maior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que João” (Lucas 7:28). De todo modo, estavam falando em nome de Deus.</a:t>
            </a:r>
            <a:r>
              <a:rPr lang="pt-BR" dirty="0"/>
              <a:t>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AFE0B-08FE-4957-8771-767A5F144C8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7554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que as primeiras palavras de um anjo que proclama o evangelho eterno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seriam “temam a Deus”? Pense mais uma vez sobre o que o evangelho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eterno fala. O Deus que criou e mantém o Universo, com seus bilhões de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galáxias, cujo poder é tão vasto que nossa imaginação é incapaz de compreender, esse Deus Se rebaixou voluntariamente, por amor a nós, a ponto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Se tornar um de nós. “Tenham entre vocês o mesmo modo de pensar de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Cristo Jesus, que, mesmo existindo na forma de Deus, não considerou o ser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igual a Deus algo que deveria ser retido a qualquer custo. Pelo contrário,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 Se esvaziou, assumindo a forma de servo, tornando-Se semelhante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aos seres humanos. E, reconhecido em figura humana, Ele Se humilhou,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tornando-Se obediente até a morte, e morte de cruz” (Filipenses 2:5-8).</a:t>
            </a:r>
            <a:r>
              <a:rPr lang="pt-BR" dirty="0"/>
              <a:t> </a:t>
            </a:r>
            <a:br>
              <a:rPr lang="pt-BR" dirty="0"/>
            </a:br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AFE0B-08FE-4957-8771-767A5F144C8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8838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br>
              <a:rPr lang="pt-BR" dirty="0"/>
            </a:br>
            <a:r>
              <a:rPr lang="pt-BR" dirty="0"/>
              <a:t> </a:t>
            </a:r>
            <a:br>
              <a:rPr lang="pt-BR" dirty="0"/>
            </a:b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“Tenham entre vocês o mesmo modo de pensar de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Cristo Jesus, que, mesmo existindo na forma de Deus, não considerou o ser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igual a Deus algo que deveria ser retido a qualquer custo. Pelo contrário,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 Se esvaziou, assumindo a forma de servo, tornando-Se semelhante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aos seres humanos. E, reconhecido em figura humana, Ele Se humilhou,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tornando-Se obediente até a morte, e morte de cruz” (Filipenses 2:5-8).</a:t>
            </a:r>
            <a:r>
              <a:rPr lang="pt-BR" dirty="0"/>
              <a:t> </a:t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AFE0B-08FE-4957-8771-767A5F144C81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366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 teria sido uma humilhação tremenda apenas descer das glórias do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Céu para vir como ser humano a este planeta caído, repleto de enfermidades, guerras e crimes. Afinal, o que é a Terra em contraste com a vastidão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Universo, com seus estimados 2 trilhões de galáxias, cada uma delas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 bilhões de estrelas e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exoplanetas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Na geografia do cosmos, nosso sistema solar inteiro, incluindo o Sol, não teria mais relevância ou importância que um grão de areia. Esse é o nosso sistema solar. O que dizer então</a:t>
            </a:r>
            <a:r>
              <a:rPr lang="pt-BR" dirty="0"/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nosso planeta, a Terra, ou de cada um de nós, que, em contraste com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Terra, não passamos de minúsculos passageiros que um dia morrerão e</a:t>
            </a:r>
            <a:b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cujo corpo desaparecerá no pó?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Contudo, tão grande foi o Seu amor por nós que Ele não só veio viver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 nosso meio, mas também Se permitiu ser zombado, ridicularizado,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humilhado e crucificado – Ele, o Criador do Universo – para que todos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tenhamos a promessa da vida eterna.</a:t>
            </a:r>
            <a:r>
              <a:rPr lang="pt-BR" dirty="0"/>
              <a:t> </a:t>
            </a:r>
            <a:br>
              <a:rPr lang="pt-BR" dirty="0"/>
            </a:br>
            <a:br>
              <a:rPr lang="pt-BR" dirty="0"/>
            </a:br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AFE0B-08FE-4957-8771-767A5F144C81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0954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Não é de se espantar que devamos temê-Lo, não no sentido de ficar assustados, mas maravilhados, absolutamente reverentes e, ao mesmo tempo,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totalmente pasmos por Ele Se importar tanto conosco, mesmo pagando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 preço pessoal tão grande por isso. Ele é tão poderoso e nós tão frágeis,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imundos e pecadores que Deus teria todas as justificativas para simplesmente nos eliminar. Em vez disso, porém, Ele Se humilhou e, cruzando 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vazio que existe entre nós e Deus, Cristo Se tornou um ser humano. Por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meio de Seu sacrifício pessoal voluntário, Jesus Se conectou a nós com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vínculos que jamais se romperão.</a:t>
            </a:r>
            <a:r>
              <a:rPr lang="pt-BR" dirty="0"/>
              <a:t> 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AFE0B-08FE-4957-8771-767A5F144C81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2088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Temer a Deus? Temer o quê? Bem, temer que pequemos contra Ele,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diante de tamanho amor, um amor tão imerecido e uma graça tão incessante. Temer que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precisemos comparecer na presença Dele sem o Seu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manto de justiça. Temer que acabemos nos esquecendo do Seu grande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amor e rejeitemos a Sua oferta de salvação. É um pensamento assustador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que, a despeito da cruz, a despeito da abnegação assombrosa do próprio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Deus, a despeito do preço infinito pago por nossa vida, ignoremos, esqueçamos ou rejeitemos o que foi feito por nós. Mais uma vez, “antes dos tempos eternos” (2 Timóteo 1:9; Tito 1:2), cada um de nós foi escolhido Nele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ter a vida eterna que deveríamos possuir desde o princípio. E, a fim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garantir essa vida para nós, antes mesmo de que existíssemos, Cristo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fez uma aliança com o Pai e com o Espírito Santo de Se sacrificar por nós.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 é o único meio de qualquer um de nós ter a vida eterna.</a:t>
            </a:r>
            <a:r>
              <a:rPr lang="pt-BR" dirty="0"/>
              <a:t> </a:t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AFE0B-08FE-4957-8771-767A5F144C81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9589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pt-BR" dirty="0"/>
            </a:br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AFE0B-08FE-4957-8771-767A5F144C81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6073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Diante disso, como muitos podem 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rejeitar essa oferta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Afastar-se desse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preço tão extraordinariamente infinito pago por nós? Desconsiderar esse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sacrifício como se fosse pouca coisa, ou negligenciá-lo em troca dos prazeres passageiros, que jamais nos darão felicidade verdadeira e acabarão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passando? 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Isso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é um pensamento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assustador!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analogias humanas falham, mas imagine alguém que prejudica 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saúde ao longo de muitos anos até à quase falência do coração. Um ente</a:t>
            </a:r>
            <a:r>
              <a:rPr lang="pt-BR" dirty="0"/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querido, ao se deparar com a situação, oferece doar o coração, à custa da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própria vida. O coração é retirado, mas o enfermo escolhe não o aceitar, mesmo depois que o outro morreu para que ele o tivesse. Muito toscamente, é mais ou menos isso que significa rejeitar o que Cristo fez por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nós, ao contemplarmos o Calvário.</a:t>
            </a:r>
            <a:r>
              <a:rPr lang="pt-BR" dirty="0"/>
              <a:t> 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AFE0B-08FE-4957-8771-767A5F144C81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2506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AFE0B-08FE-4957-8771-767A5F144C81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11337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passado, as pessoas olhavam para o céu estrelado e sentiam reverência e temor diante da vastidão, da grandiosidade e da beleza daquilo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estava acima,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enquanto elas próprias eram tão pequenas, miúdas 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aparentemente insignificantes. Hoje, telescópios revelam um cosmos tão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vasto que fazemos pouco caso de distâncias como 20 bilhões de anos-luz,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vez que essas distâncias nos dão a ilusão de que somos capazes de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compreender o Universo, quando, na verdade, deveríamos apenas estremecer, estarrecidos e tomados de temor, diante da magnificência estrelada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 nosso redor. Se os seres humanos só podem ficar pasmos perante 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criação em si, quanto mais na presença do Deus que a criou e mantém!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 pensamento deveria ser mais do que o suficiente para nos levar 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tremer diante Dele. Devemos acrescentar a isso nossa própria indignidade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diante do Senhor e reconhecer que, apesar de nossa indignidade, Cristo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sacrificou por nós!</a:t>
            </a:r>
            <a:r>
              <a:rPr lang="pt-BR" dirty="0"/>
              <a:t> </a:t>
            </a:r>
            <a:br>
              <a:rPr lang="pt-BR" dirty="0"/>
            </a:br>
            <a:r>
              <a:rPr lang="pt-BR" dirty="0"/>
              <a:t> </a:t>
            </a:r>
            <a:br>
              <a:rPr lang="pt-BR" dirty="0"/>
            </a:br>
            <a:r>
              <a:rPr lang="pt-B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AFE0B-08FE-4957-8771-767A5F144C81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10173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 se deparar com ideias tão grandiosas, com um amor cósmico centralizado em nós, como não exclamar: 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Quem é suficiente para tudo isso?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não perguntar: O que devo fazer? Que resposta seria digna de tudo aquilo que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 foi dado? O que em nossa vida poderia ter qualquer importância diante do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Jesus fez por nós? A resposta é... dar-Lhe glória (Apocalipse 14:7)!</a:t>
            </a:r>
            <a:r>
              <a:rPr lang="pt-BR" dirty="0"/>
              <a:t> </a:t>
            </a:r>
            <a:br>
              <a:rPr lang="pt-BR" dirty="0"/>
            </a:br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AFE0B-08FE-4957-8771-767A5F144C81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9902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“Vi outro anjo voando pelo meio do céu, tendo um evangelho eterno para pregar aos que habitam na terra, e a cada nação, tribo, língua e povo, dizendo com voz forte: ‘Temam a Deus e deem glória 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Ele, pois é chegada a hora em que Ele vai julgar. E adorem Aquele que fez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céu, a terra, o mar e as fontes das águas” (Apocalipse 14:6, 7).</a:t>
            </a:r>
            <a:r>
              <a:rPr lang="pt-BR" dirty="0"/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Observe a dinâmica do céu para a terra aqui: a mensagem do primeiro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anjo, embora fisicamente anunciada por seres humanos, provém do céu. Tem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origem divina, não humana. É verdade revelada, verdade que nos é dita, divulgada e dada por Deus, por intermédio de Seus mensageiros humanos. Esses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mensageiros, como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Moisés, Isaías, Jeremias, Mateus, João, Paulo e Pedro, têm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livros na Bíblia ou não, como o profeta Natã (2 Samuel 7:1, 2) ou João Batista,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acerca de quem Jesus disse: “Entre os nascidos de mulher, ninguém é maior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que João” (Lucas 7:28). De todo modo, estavam falando em nome de Deus.</a:t>
            </a:r>
            <a:r>
              <a:rPr lang="pt-BR" dirty="0"/>
              <a:t>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AFE0B-08FE-4957-8771-767A5F144C8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7014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“Vi outro anjo voando pelo meio do céu, tendo um evangelho eterno para pregar aos que habitam na terra, e a cada nação, tribo, língua e povo, dizendo com voz forte: ‘Temam a Deus e deem glória 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Ele, pois é chegada a hora em que Ele vai julgar. E adorem Aquele que fez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céu, a terra, o mar e as fontes das águas” (Apocalipse 14:6, 7).</a:t>
            </a:r>
            <a:r>
              <a:rPr lang="pt-BR" dirty="0"/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Observe a dinâmica do céu para a terra aqui: a mensagem do primeiro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anjo, embora fisicamente anunciada por seres humanos, provém do céu. Tem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origem divina, não humana. É verdade revelada, verdade que nos é dita, divulgada e dada por Deus, por intermédio de Seus mensageiros humanos. Esses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mensageiros, como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Moisés, Isaías, Jeremias, Mateus, João, Paulo e Pedro, têm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livros na Bíblia ou não, como o profeta Natã (2 Samuel 7:1, 2) ou João Batista,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acerca de quem Jesus disse: “Entre os nascidos de mulher, ninguém é maior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que João” (Lucas 7:28). De todo modo, estavam falando em nome de Deus.</a:t>
            </a:r>
            <a:r>
              <a:rPr lang="pt-BR" dirty="0"/>
              <a:t>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AFE0B-08FE-4957-8771-767A5F144C8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2478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anjo também fala com “voz forte”, dando a ideia de ser facilmente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ouvido. Nos tempos bíblicos, muito antes da invenção de qualquer amplificador eletrônico,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ensageiros eram treinados desde a juventude para ter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voz forte. Esses homens capacitados viajavam de cidade em cidade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transmitindo o comunicado de seus senhores ao público que se aglomerava para ouvi-los. Em suma, a mensagem desse primeiro anjo será proclamada no mundo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inteiro, por escrito ou audivelmente. Este livro que você está lendo agora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faz parte do cumprimento dessa verdade profética. Ninguém poderá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alegar ignorância. A universalidade dessa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mensagem também se encontra naqueles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quem é direcionada: “aos que habitam na terra, e a cada nação, tribo, língua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povo”. A expressão “os que habitam na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terra” também é usada no Apocalipse para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retratar aqueles que não escolheram segui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obedecer a Deus (Apocalipse 13:8, 14).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entanto, uma vez que a mensagem do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primeiro anjo é um chamado à fidelidade,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nesse contexto, a expressão deve se referir a um tempo em que as pessoas ainda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têm a oportunidade de escolher a quem irão adorar e obedecer (conforme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cap. 6). Aliás, aquilo que vem logo em seguida, a expressão explicativa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“cada nação, tribo, língua e povo”, revela a universalidade da mensagem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 para todo ser humano.</a:t>
            </a:r>
            <a:r>
              <a:rPr lang="pt-BR" dirty="0"/>
              <a:t> </a:t>
            </a:r>
            <a:br>
              <a:rPr lang="pt-BR" dirty="0"/>
            </a:br>
            <a:r>
              <a:rPr lang="pt-BR" dirty="0"/>
              <a:t> </a:t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AFE0B-08FE-4957-8771-767A5F144C8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839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anjo também fala com “voz forte”, dando a ideia de ser facilmente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ouvido. Nos tempos bíblicos, muito antes da invenção de qualquer amplificador eletrônico,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ensageiros eram treinados desde a juventude para ter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voz forte. Esses homens capacitados viajavam de cidade em cidade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transmitindo o comunicado de seus senhores ao público que se aglomerava para ouvi-los. Em suma, a mensagem desse primeiro anjo será proclamada no mundo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inteiro, por escrito ou audivelmente. Este livro que você está lendo agora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faz parte do cumprimento dessa verdade profética. Ninguém poderá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alegar ignorância. A universalidade dessa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mensagem também se encontra naqueles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quem é direcionada: “aos que habitam na terra, e a cada nação, tribo, língua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povo”. A expressão “os que habitam na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terra” também é usada no Apocalipse para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retratar aqueles que não escolheram segui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obedecer a Deus (Apocalipse 13:8, 14).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entanto, uma vez que a mensagem do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primeiro anjo é um chamado à fidelidade,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nesse contexto, a expressão deve se referir a um tempo em que as pessoas ainda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têm a oportunidade de escolher a quem irão adorar e obedecer (conforme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cap. 6). Aliás, aquilo que vem logo em seguida, a expressão explicativa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“cada nação, tribo, língua e povo”, revela a universalidade da mensagem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 para todo ser humano.</a:t>
            </a:r>
            <a:r>
              <a:rPr lang="pt-BR" dirty="0"/>
              <a:t> </a:t>
            </a:r>
            <a:br>
              <a:rPr lang="pt-BR" dirty="0"/>
            </a:br>
            <a:r>
              <a:rPr lang="pt-BR" dirty="0"/>
              <a:t> </a:t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AFE0B-08FE-4957-8771-767A5F144C8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156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Isso faz sentido. A humanidade foi criada, no princípio, a fim de viver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sempre. Para nos garantir essa vida eterna (caso a aceitemos), Deus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estipulou um “evangelho eterno”, muito antes de qualquer um de nós dar 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primeiro suspiro. “Pois é para esse fim que trabalhamos e nos esforçamos,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porque temos posto a nossa esperança no Deus vivo, Salvador de todos,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especialmente dos que creem” (1 Timóteo 4:10). Milhares de anos atrás, 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Senhor disse a Abrão (posteriormente Abraão) que nele seriam “benditas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todas as famílias da terra” (Gênesis 12:3). O fogo destruidor foi originalmente preparado somente para o diabo e seus anjos, não para os seres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humanos e sua descendência (Mateus 25:41).</a:t>
            </a:r>
            <a:r>
              <a:rPr lang="pt-BR" dirty="0"/>
              <a:t> </a:t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AFE0B-08FE-4957-8771-767A5F144C8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353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Isso faz sentido. A humanidade foi criada, no princípio, a fim de viver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sempre. Para nos garantir essa vida eterna (caso a aceitemos), Deus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estipulou um “evangelho eterno”, muito antes de qualquer um de nós dar 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primeiro suspiro. “Pois é para esse fim que trabalhamos e nos esforçamos,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porque temos posto a nossa esperança no Deus vivo, Salvador de todos,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especialmente dos que creem” (1 Timóteo 4:10). Milhares de anos atrás, 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Senhor disse a Abrão (posteriormente Abraão) que nele seriam “benditas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todas as famílias da terra” (Gênesis 12:3). O fogo destruidor foi originalmente preparado somente para o diabo e seus anjos, não para os seres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humanos e sua descendência (Mateus 25:41).</a:t>
            </a:r>
            <a:r>
              <a:rPr lang="pt-BR" dirty="0"/>
              <a:t> </a:t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AFE0B-08FE-4957-8771-767A5F144C8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9956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plano da salvação é, em última instância, uma restauração, recriando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que foi arruinado pelo pecado e pela morte. Logo, não é de se espantar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a proclamação da primeira mensagem evangélica seja o “evangelho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eterno” para toda a humanidade. Cristo morreu por todas as pessoas, sem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deixar nenhuma de fora. A tragédia dos perdidos é que ninguém deveria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perder, não depois de já ter sido pago um preço tão alto por sua salvação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a crucifixão do próprio Criador.</a:t>
            </a:r>
            <a:r>
              <a:rPr lang="pt-BR" dirty="0"/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fim, em um mundo arrasado por conflitos étnicos, raciais e de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gênero, a universalidade da mensagem angélica tem algo a dizer sobre 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igualdade essencial da humanidade: somos todos miseráveis, necessitados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 graça de Deus. A morte não faz distinção de raça, gênero, classe social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 riqueza. É uma destruidora que atinge a todos. “Cada nação, tribo,</a:t>
            </a:r>
            <a:b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língua e povo” é, em última instância, igual e impotente diante dela, pois,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mais cedo ou mais tarde, ela levará “cada nação, tribo, língua e povo” de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volta ao pó da terra de onde todos vieram. É por isso que a mensagem do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primeiro anjo se dirige a todos nós.</a:t>
            </a:r>
            <a:r>
              <a:rPr lang="pt-BR" sz="1800" dirty="0"/>
              <a:t> </a:t>
            </a:r>
            <a:br>
              <a:rPr lang="pt-BR" sz="1800" dirty="0"/>
            </a:br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AFE0B-08FE-4957-8771-767A5F144C8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5538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plano da salvação é, em última instância, uma restauração, recriando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que foi arruinado pelo pecado e pela morte. Logo, não é de se espantar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a proclamação da primeira mensagem evangélica seja o “evangelho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eterno” para toda a humanidade. Cristo morreu por todas as pessoas, sem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deixar nenhuma de fora. A tragédia dos perdidos é que ninguém deveria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perder, não depois de já ter sido pago um preço tão alto por sua salvação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a crucifixão do próprio Criador.</a:t>
            </a:r>
            <a:r>
              <a:rPr lang="pt-BR" dirty="0"/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fim, em um mundo arrasado por conflitos étnicos, raciais e de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gênero, a universalidade da mensagem angélica tem algo a dizer sobre 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igualdade essencial da humanidade: somos todos miseráveis, necessitados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 graça de Deus. A morte não faz distinção de raça, gênero, classe social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 riqueza. É uma destruidora que atinge a todos. “Cada nação, tribo,</a:t>
            </a:r>
            <a:b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língua e povo” é, em última instância, igual e impotente diante dela, pois,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mais cedo ou mais tarde, ela levará “cada nação, tribo, língua e povo” de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volta ao pó da terra de onde todos vieram. É por isso que a mensagem do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primeiro anjo se dirige a todos nós.</a:t>
            </a:r>
            <a:r>
              <a:rPr lang="pt-BR" sz="1800" dirty="0"/>
              <a:t> </a:t>
            </a:r>
            <a:br>
              <a:rPr lang="pt-BR" sz="1800" dirty="0"/>
            </a:br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AFE0B-08FE-4957-8771-767A5F144C81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8429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CEA2AB-9D28-4AF7-B51F-7A39D003B2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EED6660-F9B1-420B-9601-C5B0837D32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D50464-0664-4EB6-B474-D3C474A78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92F1-EAB8-4090-8A78-8E0661BE55AB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BA17CA-93B0-4E29-B996-32DA2F2BF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53F79C-FD79-4D2A-ADCE-765EB2502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ABC7-AC2E-4EF4-9A22-936D3061F5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010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49B384-8944-4016-8E43-FE8354AAD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F100041-5EDE-4B5B-B5CA-EC7B0AAA1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45F8A0-9913-4EA2-B5D2-0D2F0CF9E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92F1-EAB8-4090-8A78-8E0661BE55AB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791281-7C32-423E-B51A-9A7413AAF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DCE540-7230-4C82-BE2E-5281E7638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ABC7-AC2E-4EF4-9A22-936D3061F5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1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2E76BD7-D635-4C72-952B-38D600138D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70DBCB3-7A72-4312-B466-C11A7E5A44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50F4F5-A786-4748-B143-34F559548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92F1-EAB8-4090-8A78-8E0661BE55AB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B06DE0-9C87-44CC-9B32-8F746B6BE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C8E120-616A-4D66-96F5-C3DA83B8F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ABC7-AC2E-4EF4-9A22-936D3061F5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494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A965FA-A824-4982-9955-9F457242E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6778F-117A-4B71-8748-3B937E5782F3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C99CEF-2CEB-40A5-9A5D-E1CA05BEE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0A3BC6-B0C4-44F7-9CF1-5E8F42FCC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A706-A5BF-41C2-8EF0-6FEFD778AE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833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6B69E4-BF4A-4F20-89D5-7FBB0439D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121AE7-6BA3-48CB-9CD4-0D5627763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92DB1B-F246-4D26-96A2-7FEEDFF97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92F1-EAB8-4090-8A78-8E0661BE55AB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0627E4-A328-4F8C-99D2-DF995659F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5E59EA-4828-4B17-85F7-04C46328D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ABC7-AC2E-4EF4-9A22-936D3061F5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766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9937F-9D4A-4961-8868-7AD7EED8B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0CF982B-ABD5-4F8B-BD81-629CCED0E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0E4680-28AA-4CB6-9B2F-716A2B852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92F1-EAB8-4090-8A78-8E0661BE55AB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1921F8-BBB4-4B0B-BFEC-169E5A243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388812-B7BD-4A8B-ABB7-E2520400C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ABC7-AC2E-4EF4-9A22-936D3061F5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999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CB12B0-B643-444B-B2A6-5979E0AE0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902BB6-438B-41CC-BDB8-F5FEAB588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AAB9899-985F-42C4-9DD4-1F718C8D6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F8AC2A3-3D10-4C9C-A124-1292500D2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92F1-EAB8-4090-8A78-8E0661BE55AB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C40C82A-CDF1-4436-88B7-3363CA8B0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9A6A29C-9576-42B1-B50E-BF16B8708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ABC7-AC2E-4EF4-9A22-936D3061F5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7665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1EA054-CCF4-429E-B49A-65F4B0C83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A1052D-C97A-4610-BA85-0AAE0B6EF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11B078D-7CC6-4845-83A3-0B391C398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7613EF4-6441-4235-918C-F2E29C76FF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178109C-1B43-4FFB-A99E-36A0E1962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82FF69F-B07A-4F9E-BF31-DD87B25FF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92F1-EAB8-4090-8A78-8E0661BE55AB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7C9448B-8FE7-42B0-9F7A-5EBDCEFA5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65C4644-376D-4D39-B390-DFA60B8D6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ABC7-AC2E-4EF4-9A22-936D3061F5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0478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E78094-24B3-4638-8E08-B681AEE41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14CB454-BCC3-4B8F-95F5-690EB3952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92F1-EAB8-4090-8A78-8E0661BE55AB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E916B78-F336-41DD-AADC-9E76A9CE8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EB823B7-A498-40F5-97BC-E141CEA75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ABC7-AC2E-4EF4-9A22-936D3061F5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500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25A9D9F-9EDA-4F99-89CB-808CE475E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92F1-EAB8-4090-8A78-8E0661BE55AB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ED21E48-586D-426F-A2F5-8664E7436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5F5867B-B092-41CD-8FD7-A8E23DEF7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ABC7-AC2E-4EF4-9A22-936D3061F5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1635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2DE6A1-236E-43B9-8185-B569F7D0F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FC2B60-01D1-4579-A54A-E22B39469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C6605E3-D49B-4B5E-9354-4B897AE6C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3C38C39-0AF5-46FA-8DAC-1B6FE8201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92F1-EAB8-4090-8A78-8E0661BE55AB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F23C78D-1B21-458A-9A2F-04D792FE3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1E87844-F503-409D-91BA-6705E6209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ABC7-AC2E-4EF4-9A22-936D3061F5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481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07D4CB-6381-471E-992D-8B0E06B28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490E347-247C-478C-900D-74B2ED15E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57B4BA-530A-424A-8E4A-A2056762F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4724A39-5587-4A60-824B-C728AF1A8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92F1-EAB8-4090-8A78-8E0661BE55AB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3888195-87EA-414C-B2F1-BE40AC03A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5D398D4-53CB-485D-9AAB-7DF889CAF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ABC7-AC2E-4EF4-9A22-936D3061F5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491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B597866-7038-4EA1-8B65-823ACB840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9EE6DC-5674-462B-B12B-86919999B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5F1978-9E1A-4AF7-8DE0-7BAADD443A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992F1-EAB8-4090-8A78-8E0661BE55AB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50CEEC-A16B-4C1A-8826-8020AB1C03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EE3515-CDF6-4C43-8CBC-18129BA02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CABC7-AC2E-4EF4-9A22-936D3061F5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17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14D6B2D-8227-486B-B7F9-AD23960F3278}"/>
              </a:ext>
            </a:extLst>
          </p:cNvPr>
          <p:cNvSpPr txBox="1"/>
          <p:nvPr/>
        </p:nvSpPr>
        <p:spPr>
          <a:xfrm>
            <a:off x="4771759" y="6488668"/>
            <a:ext cx="264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UNIÃO NORTE BRASILEIRA</a:t>
            </a:r>
          </a:p>
        </p:txBody>
      </p:sp>
    </p:spTree>
    <p:extLst>
      <p:ext uri="{BB962C8B-B14F-4D97-AF65-F5344CB8AC3E}">
        <p14:creationId xmlns:p14="http://schemas.microsoft.com/office/powerpoint/2010/main" val="42797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ocação à Santidade | CIANSP">
            <a:extLst>
              <a:ext uri="{FF2B5EF4-FFF2-40B4-BE49-F238E27FC236}">
                <a16:creationId xmlns:a16="http://schemas.microsoft.com/office/drawing/2014/main" id="{FA849C53-4736-424C-B3C1-B27E01355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4"/>
          <a:stretch/>
        </p:blipFill>
        <p:spPr bwMode="auto">
          <a:xfrm>
            <a:off x="3533139" y="381000"/>
            <a:ext cx="8512811" cy="613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05C4419-A708-4210-BD27-8EC753B60E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496F435-2DBC-40AB-903D-790D0AEABCEB}"/>
              </a:ext>
            </a:extLst>
          </p:cNvPr>
          <p:cNvSpPr txBox="1"/>
          <p:nvPr/>
        </p:nvSpPr>
        <p:spPr>
          <a:xfrm>
            <a:off x="146050" y="1016268"/>
            <a:ext cx="54483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000" b="1" dirty="0">
              <a:solidFill>
                <a:schemeClr val="bg1"/>
              </a:solidFill>
            </a:endParaRPr>
          </a:p>
          <a:p>
            <a:pPr algn="ctr"/>
            <a:r>
              <a:rPr lang="pt-BR" sz="4000" b="1" dirty="0">
                <a:solidFill>
                  <a:schemeClr val="bg1"/>
                </a:solidFill>
              </a:rPr>
              <a:t>O plano da salvação é, em última instância, uma restauração, recriando o que foi arruinado pelo pecado e pela morte!</a:t>
            </a:r>
            <a:endParaRPr lang="pt-BR" sz="40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04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Evangelho do dia 22 de setembro de 2021: «A vossa majestade suprema é  proclamada pela boca das crianças e dos pequeninos» (Sl 8,3) – São João  Crisóstomo (c. 345-407) presbítero de Antioquia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05C4419-A708-4210-BD27-8EC753B60E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496F435-2DBC-40AB-903D-790D0AEABCEB}"/>
              </a:ext>
            </a:extLst>
          </p:cNvPr>
          <p:cNvSpPr txBox="1"/>
          <p:nvPr/>
        </p:nvSpPr>
        <p:spPr>
          <a:xfrm>
            <a:off x="133350" y="305068"/>
            <a:ext cx="54483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000" b="1" dirty="0">
              <a:solidFill>
                <a:schemeClr val="bg1"/>
              </a:solidFill>
            </a:endParaRPr>
          </a:p>
          <a:p>
            <a:pPr algn="ctr"/>
            <a:r>
              <a:rPr lang="pt-BR" sz="4000" b="1" dirty="0">
                <a:solidFill>
                  <a:schemeClr val="bg1"/>
                </a:solidFill>
              </a:rPr>
              <a:t>- Somos todos miseráveis, necessitados da graça de Deus.</a:t>
            </a:r>
          </a:p>
          <a:p>
            <a:pPr algn="ctr"/>
            <a:endParaRPr lang="pt-BR" sz="4000" b="1" dirty="0">
              <a:solidFill>
                <a:schemeClr val="bg1"/>
              </a:solidFill>
            </a:endParaRPr>
          </a:p>
          <a:p>
            <a:pPr algn="ctr"/>
            <a:r>
              <a:rPr lang="pt-BR" sz="4000" b="1" dirty="0">
                <a:solidFill>
                  <a:schemeClr val="bg1"/>
                </a:solidFill>
              </a:rPr>
              <a:t>- É por isso que a mensagem do primeiro anjo se dirige a todos nós.</a:t>
            </a:r>
            <a:br>
              <a:rPr lang="pt-BR" sz="4000" b="1" dirty="0">
                <a:solidFill>
                  <a:schemeClr val="bg1"/>
                </a:solidFill>
              </a:rPr>
            </a:br>
            <a:endParaRPr lang="pt-BR" sz="40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14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ientistas criam inteligência artificial para entender estrutura do universo  - Olhar Digita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>
            <a:off x="5200649" y="0"/>
            <a:ext cx="7029451" cy="685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E9BD5F6-4385-48F4-B804-79F7E2AED6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13502D6-24DE-41C9-8896-99BAC8556303}"/>
              </a:ext>
            </a:extLst>
          </p:cNvPr>
          <p:cNvSpPr txBox="1"/>
          <p:nvPr/>
        </p:nvSpPr>
        <p:spPr>
          <a:xfrm>
            <a:off x="313936" y="0"/>
            <a:ext cx="54483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000" b="1" dirty="0">
              <a:solidFill>
                <a:schemeClr val="bg1"/>
              </a:solidFill>
            </a:endParaRPr>
          </a:p>
          <a:p>
            <a:pPr algn="ctr"/>
            <a:r>
              <a:rPr lang="pt-BR" sz="3600" dirty="0">
                <a:solidFill>
                  <a:schemeClr val="bg1"/>
                </a:solidFill>
              </a:rPr>
              <a:t>O Deus que criou e mantém o Universo, com seus bilhões de galáxias, cujo poder é tão vasto que nossa imaginação é incapaz de compreender, esse Deus Se rebaixou voluntariamente, por amor a nós, a ponto de Se tornar um de nós. </a:t>
            </a:r>
          </a:p>
        </p:txBody>
      </p:sp>
    </p:spTree>
    <p:extLst>
      <p:ext uri="{BB962C8B-B14F-4D97-AF65-F5344CB8AC3E}">
        <p14:creationId xmlns:p14="http://schemas.microsoft.com/office/powerpoint/2010/main" val="275274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+ A A- Contraste 'Entendendo o que é vocação' é tema de mesa-redonda  on-line">
            <a:extLst>
              <a:ext uri="{FF2B5EF4-FFF2-40B4-BE49-F238E27FC236}">
                <a16:creationId xmlns:a16="http://schemas.microsoft.com/office/drawing/2014/main" id="{FA68FFCC-8E47-4CA6-A371-666FE70DF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3A42614-553A-4811-941E-6358101C93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5" t="246" r="-22762" b="-246"/>
          <a:stretch/>
        </p:blipFill>
        <p:spPr>
          <a:xfrm>
            <a:off x="0" y="0"/>
            <a:ext cx="17547772" cy="687493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496F435-2DBC-40AB-903D-790D0AEABCEB}"/>
              </a:ext>
            </a:extLst>
          </p:cNvPr>
          <p:cNvSpPr txBox="1"/>
          <p:nvPr/>
        </p:nvSpPr>
        <p:spPr>
          <a:xfrm>
            <a:off x="1222829" y="891823"/>
            <a:ext cx="102579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</a:rPr>
              <a:t>“Tenham entre vocês o mesmo modo de pensar de Cristo Jesus, que, mesmo existindo na forma de Deus, não considerou o ser igual a Deus algo que deveria ser retido a qualquer custo. Pelo contrário, Ele Se esvaziou, assumindo a forma de servo, tornando-Se semelhante aos seres humanos. E, reconhecido em figura humana, Ele Se humilhou, tornando-Se obediente até a morte, e morte de cruz” </a:t>
            </a:r>
          </a:p>
          <a:p>
            <a:pPr algn="ctr"/>
            <a:r>
              <a:rPr lang="pt-BR" sz="3600" dirty="0">
                <a:solidFill>
                  <a:schemeClr val="bg1"/>
                </a:solidFill>
              </a:rPr>
              <a:t>(Filipenses 2:5-8). </a:t>
            </a:r>
            <a:br>
              <a:rPr lang="pt-BR" sz="3600" dirty="0">
                <a:solidFill>
                  <a:schemeClr val="bg1"/>
                </a:solidFill>
              </a:rPr>
            </a:br>
            <a:endParaRPr lang="pt-BR" sz="3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886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isagem do Calvário Com Jesus 198787 Vetor no Vecteezy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9" t="1006" r="4031" b="-1006"/>
          <a:stretch/>
        </p:blipFill>
        <p:spPr bwMode="auto">
          <a:xfrm>
            <a:off x="3663756" y="0"/>
            <a:ext cx="8499490" cy="685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05C4419-A708-4210-BD27-8EC753B60E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496F435-2DBC-40AB-903D-790D0AEABCEB}"/>
              </a:ext>
            </a:extLst>
          </p:cNvPr>
          <p:cNvSpPr txBox="1"/>
          <p:nvPr/>
        </p:nvSpPr>
        <p:spPr>
          <a:xfrm>
            <a:off x="162083" y="335845"/>
            <a:ext cx="54483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600" b="1" dirty="0">
              <a:solidFill>
                <a:schemeClr val="bg1"/>
              </a:solidFill>
            </a:endParaRPr>
          </a:p>
          <a:p>
            <a:pPr algn="ctr"/>
            <a:r>
              <a:rPr lang="pt-BR" sz="4000" b="1" dirty="0">
                <a:solidFill>
                  <a:schemeClr val="bg1"/>
                </a:solidFill>
              </a:rPr>
              <a:t>O Seu amor foi tão grande por nós que Ele se permitiu ser zombado, ridicularizado, humilhado e crucificado para que todos tenham a </a:t>
            </a:r>
            <a:r>
              <a:rPr lang="pt-BR" sz="4000" b="1" dirty="0">
                <a:solidFill>
                  <a:schemeClr val="accent4"/>
                </a:solidFill>
              </a:rPr>
              <a:t>promessa da vida eterna. </a:t>
            </a:r>
            <a:br>
              <a:rPr lang="pt-BR" sz="4000" b="1" dirty="0">
                <a:solidFill>
                  <a:schemeClr val="bg1"/>
                </a:solidFill>
              </a:rPr>
            </a:b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1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s sete palavras de Jesus na Cruz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62" b="-1830"/>
          <a:stretch/>
        </p:blipFill>
        <p:spPr bwMode="auto">
          <a:xfrm>
            <a:off x="6553201" y="3390899"/>
            <a:ext cx="5238751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Não vim pelos justos, mas pelos pecadores – Chama Sant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1" b="13851"/>
          <a:stretch/>
        </p:blipFill>
        <p:spPr bwMode="auto">
          <a:xfrm>
            <a:off x="6553201" y="313246"/>
            <a:ext cx="5200650" cy="307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238AD77F-6C0E-427D-8A1A-592D85912E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938"/>
            <a:ext cx="12192000" cy="690293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32B7576-46E0-460E-A68C-0B6444626D9E}"/>
              </a:ext>
            </a:extLst>
          </p:cNvPr>
          <p:cNvSpPr txBox="1"/>
          <p:nvPr/>
        </p:nvSpPr>
        <p:spPr>
          <a:xfrm>
            <a:off x="350766" y="-5417"/>
            <a:ext cx="54483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000" b="1" dirty="0">
              <a:solidFill>
                <a:schemeClr val="bg1"/>
              </a:solidFill>
            </a:endParaRPr>
          </a:p>
          <a:p>
            <a:pPr algn="ctr"/>
            <a:r>
              <a:rPr lang="pt-BR" sz="4000" b="1" dirty="0">
                <a:solidFill>
                  <a:schemeClr val="bg1"/>
                </a:solidFill>
              </a:rPr>
              <a:t>- Deus teria todos os motivos para nos eliminar.</a:t>
            </a:r>
          </a:p>
          <a:p>
            <a:pPr algn="ctr"/>
            <a:endParaRPr lang="pt-BR" sz="4000" b="1" dirty="0">
              <a:solidFill>
                <a:schemeClr val="bg1"/>
              </a:solidFill>
            </a:endParaRPr>
          </a:p>
          <a:p>
            <a:pPr algn="ctr"/>
            <a:r>
              <a:rPr lang="pt-BR" sz="4000" b="1" dirty="0">
                <a:solidFill>
                  <a:schemeClr val="bg1"/>
                </a:solidFill>
              </a:rPr>
              <a:t>- Mas por meio de Seu sacrifício pessoal voluntário, Se conectou a nós com vínculos que jamais se romperão. </a:t>
            </a:r>
            <a:br>
              <a:rPr lang="pt-BR" sz="4000" b="1" dirty="0">
                <a:solidFill>
                  <a:schemeClr val="bg1"/>
                </a:solidFill>
              </a:rPr>
            </a:br>
            <a:endParaRPr lang="pt-BR" sz="40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3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According to the 2014 State of the Bible, 88 percent of homes own a copy of the Bible, with there being about four Bibles in each home. And 37 percent of Americans will read the Bible once a week or more, the survey found. ©istockphoto.com/fstop123 (courtesy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87"/>
          <a:stretch/>
        </p:blipFill>
        <p:spPr bwMode="auto">
          <a:xfrm>
            <a:off x="4700110" y="0"/>
            <a:ext cx="74697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05C4419-A708-4210-BD27-8EC753B60E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496F435-2DBC-40AB-903D-790D0AEABCEB}"/>
              </a:ext>
            </a:extLst>
          </p:cNvPr>
          <p:cNvSpPr txBox="1"/>
          <p:nvPr/>
        </p:nvSpPr>
        <p:spPr>
          <a:xfrm>
            <a:off x="149607" y="1259175"/>
            <a:ext cx="54483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600" b="1" dirty="0">
              <a:solidFill>
                <a:schemeClr val="bg1"/>
              </a:solidFill>
            </a:endParaRPr>
          </a:p>
          <a:p>
            <a:pPr algn="ctr"/>
            <a:r>
              <a:rPr lang="pt-BR" sz="4000" b="1" dirty="0">
                <a:solidFill>
                  <a:schemeClr val="bg1"/>
                </a:solidFill>
              </a:rPr>
              <a:t>Cada um de nós foi escolhido Nele para ter a vida eterna que deveríamos possuir desde o princípio. </a:t>
            </a:r>
          </a:p>
          <a:p>
            <a:pPr algn="ctr"/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42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isagem do Calvário Com Jesus 198787 Vetor no Vecteezy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9" t="1006" r="4031" b="-1006"/>
          <a:stretch/>
        </p:blipFill>
        <p:spPr bwMode="auto">
          <a:xfrm>
            <a:off x="3663756" y="0"/>
            <a:ext cx="8499490" cy="685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05C4419-A708-4210-BD27-8EC753B60E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496F435-2DBC-40AB-903D-790D0AEABCEB}"/>
              </a:ext>
            </a:extLst>
          </p:cNvPr>
          <p:cNvSpPr txBox="1"/>
          <p:nvPr/>
        </p:nvSpPr>
        <p:spPr>
          <a:xfrm>
            <a:off x="147569" y="-114098"/>
            <a:ext cx="544830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600" dirty="0">
              <a:solidFill>
                <a:schemeClr val="bg1"/>
              </a:solidFill>
            </a:endParaRPr>
          </a:p>
          <a:p>
            <a:pPr algn="ctr"/>
            <a:r>
              <a:rPr lang="pt-BR" sz="4000" dirty="0">
                <a:solidFill>
                  <a:schemeClr val="bg1"/>
                </a:solidFill>
              </a:rPr>
              <a:t>E, a fim de garantir essa vida para nós, antes mesmo de que existíssemos, Cristo fez uma aliança com o Pai e com o Espírito Santo de Se sacrificar por nós. </a:t>
            </a:r>
            <a:r>
              <a:rPr lang="pt-BR" sz="4000" b="1" dirty="0">
                <a:solidFill>
                  <a:srgbClr val="FFC000"/>
                </a:solidFill>
              </a:rPr>
              <a:t>Esse é o único meio de qualquer um de nós ter a vida eterna. </a:t>
            </a:r>
            <a:br>
              <a:rPr lang="pt-BR" sz="4000" dirty="0">
                <a:solidFill>
                  <a:schemeClr val="bg1"/>
                </a:solidFill>
              </a:rPr>
            </a:br>
            <a:endParaRPr lang="pt-B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414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s sete palavras de Jesus na Cruz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17"/>
          <a:stretch/>
        </p:blipFill>
        <p:spPr bwMode="auto">
          <a:xfrm>
            <a:off x="5410200" y="0"/>
            <a:ext cx="6819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4757CD5-6167-476F-8D14-0FFD14136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01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496F435-2DBC-40AB-903D-790D0AEABCEB}"/>
              </a:ext>
            </a:extLst>
          </p:cNvPr>
          <p:cNvSpPr txBox="1"/>
          <p:nvPr/>
        </p:nvSpPr>
        <p:spPr>
          <a:xfrm>
            <a:off x="0" y="-179857"/>
            <a:ext cx="573335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000" dirty="0"/>
          </a:p>
          <a:p>
            <a:pPr algn="ctr"/>
            <a:r>
              <a:rPr lang="pt-BR" sz="4000" b="1" dirty="0">
                <a:solidFill>
                  <a:schemeClr val="accent4"/>
                </a:solidFill>
              </a:rPr>
              <a:t>Vale a pena afastar-se desse preço extraordinário que foi pago por nós?</a:t>
            </a:r>
          </a:p>
          <a:p>
            <a:pPr algn="ctr"/>
            <a:r>
              <a:rPr lang="pt-BR" sz="4000" b="1" dirty="0">
                <a:solidFill>
                  <a:schemeClr val="bg1"/>
                </a:solidFill>
              </a:rPr>
              <a:t> </a:t>
            </a:r>
          </a:p>
          <a:p>
            <a:pPr marL="571500" indent="-571500" algn="ctr">
              <a:buFontTx/>
              <a:buChar char="-"/>
            </a:pPr>
            <a:r>
              <a:rPr lang="pt-BR" sz="4000" b="1" dirty="0">
                <a:solidFill>
                  <a:schemeClr val="bg1"/>
                </a:solidFill>
              </a:rPr>
              <a:t>Não podemos rejeitar o que Cristo fez por nós, ao contemplarmos </a:t>
            </a:r>
          </a:p>
          <a:p>
            <a:pPr algn="ctr"/>
            <a:r>
              <a:rPr lang="pt-BR" sz="4000" b="1" dirty="0">
                <a:solidFill>
                  <a:schemeClr val="accent4"/>
                </a:solidFill>
              </a:rPr>
              <a:t>O CALVÁRIO. </a:t>
            </a:r>
            <a:br>
              <a:rPr lang="pt-BR" sz="4000" b="1" dirty="0">
                <a:solidFill>
                  <a:schemeClr val="bg1"/>
                </a:solidFill>
              </a:rPr>
            </a:b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61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7 Atitudes de verdadeiros adoradores [Estudo da vida de Jó]">
            <a:extLst>
              <a:ext uri="{FF2B5EF4-FFF2-40B4-BE49-F238E27FC236}">
                <a16:creationId xmlns:a16="http://schemas.microsoft.com/office/drawing/2014/main" id="{97C89E1C-4B66-44D6-B412-A55CE48D81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2"/>
          <a:stretch/>
        </p:blipFill>
        <p:spPr bwMode="auto">
          <a:xfrm>
            <a:off x="5384800" y="-1"/>
            <a:ext cx="680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7 Atitudes de verdadeiros adoradores [Estudo da vida de Jó]">
            <a:extLst>
              <a:ext uri="{FF2B5EF4-FFF2-40B4-BE49-F238E27FC236}">
                <a16:creationId xmlns:a16="http://schemas.microsoft.com/office/drawing/2014/main" id="{71279C0F-50E2-45D4-9D56-FF72727DB6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1"/>
          <a:stretch/>
        </p:blipFill>
        <p:spPr bwMode="auto">
          <a:xfrm>
            <a:off x="-1" y="0"/>
            <a:ext cx="80917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3A42614-553A-4811-941E-6358101C9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496F435-2DBC-40AB-903D-790D0AEABCEB}"/>
              </a:ext>
            </a:extLst>
          </p:cNvPr>
          <p:cNvSpPr txBox="1"/>
          <p:nvPr/>
        </p:nvSpPr>
        <p:spPr>
          <a:xfrm>
            <a:off x="6618514" y="1028266"/>
            <a:ext cx="51513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000" b="1" dirty="0">
              <a:solidFill>
                <a:schemeClr val="bg1"/>
              </a:solidFill>
            </a:endParaRPr>
          </a:p>
          <a:p>
            <a:pPr algn="ctr"/>
            <a:r>
              <a:rPr lang="pt-BR" sz="4000" b="1" dirty="0">
                <a:solidFill>
                  <a:schemeClr val="bg1"/>
                </a:solidFill>
              </a:rPr>
              <a:t>Se os seres humanos só podem ficar pasmos perante a criação em si, quanto mais na presença do Deus que a criou e mantém! </a:t>
            </a:r>
          </a:p>
        </p:txBody>
      </p:sp>
    </p:spTree>
    <p:extLst>
      <p:ext uri="{BB962C8B-B14F-4D97-AF65-F5344CB8AC3E}">
        <p14:creationId xmlns:p14="http://schemas.microsoft.com/office/powerpoint/2010/main" val="76637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676667A-3BB6-4E76-AB16-574FC0878A93}"/>
              </a:ext>
            </a:extLst>
          </p:cNvPr>
          <p:cNvSpPr txBox="1"/>
          <p:nvPr/>
        </p:nvSpPr>
        <p:spPr>
          <a:xfrm>
            <a:off x="4771759" y="6488668"/>
            <a:ext cx="264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UNIÃO NORTE BRASILEIRA</a:t>
            </a:r>
          </a:p>
        </p:txBody>
      </p:sp>
    </p:spTree>
    <p:extLst>
      <p:ext uri="{BB962C8B-B14F-4D97-AF65-F5344CB8AC3E}">
        <p14:creationId xmlns:p14="http://schemas.microsoft.com/office/powerpoint/2010/main" val="300871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ientistas criam inteligência artificial para entender estrutura do universo  - Olhar Digita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58"/>
          <a:stretch/>
        </p:blipFill>
        <p:spPr bwMode="auto">
          <a:xfrm>
            <a:off x="5515591" y="0"/>
            <a:ext cx="67013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4757CD5-6167-476F-8D14-0FFD14136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6985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496F435-2DBC-40AB-903D-790D0AEABCEB}"/>
              </a:ext>
            </a:extLst>
          </p:cNvPr>
          <p:cNvSpPr txBox="1"/>
          <p:nvPr/>
        </p:nvSpPr>
        <p:spPr>
          <a:xfrm>
            <a:off x="238398" y="177415"/>
            <a:ext cx="54483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000" dirty="0"/>
          </a:p>
          <a:p>
            <a:pPr algn="ctr"/>
            <a:r>
              <a:rPr lang="pt-BR" sz="3600" dirty="0">
                <a:solidFill>
                  <a:schemeClr val="bg1"/>
                </a:solidFill>
              </a:rPr>
              <a:t>Esse pensamento deveria ser mais do que o suficiente para nos levar a tremer diante Dele. </a:t>
            </a:r>
          </a:p>
          <a:p>
            <a:pPr algn="ctr"/>
            <a:r>
              <a:rPr lang="pt-BR" sz="3600" dirty="0">
                <a:solidFill>
                  <a:schemeClr val="bg1"/>
                </a:solidFill>
              </a:rPr>
              <a:t>Devemos acrescentar a isso nossa própria indignidade diante do Senhor e reconhecer que, apesar de nossa indignidade, </a:t>
            </a:r>
            <a:r>
              <a:rPr lang="pt-BR" sz="3600" b="1" dirty="0">
                <a:solidFill>
                  <a:srgbClr val="FFC000"/>
                </a:solidFill>
              </a:rPr>
              <a:t>CRISTO</a:t>
            </a:r>
            <a:r>
              <a:rPr lang="pt-BR" sz="3600" dirty="0">
                <a:solidFill>
                  <a:schemeClr val="bg1"/>
                </a:solidFill>
              </a:rPr>
              <a:t> Se sacrificou por nós! 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61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6 maiores pregadores da Bíblia - Pastor Marcio Juni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3A42614-553A-4811-941E-6358101C9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496F435-2DBC-40AB-903D-790D0AEABCEB}"/>
              </a:ext>
            </a:extLst>
          </p:cNvPr>
          <p:cNvSpPr txBox="1"/>
          <p:nvPr/>
        </p:nvSpPr>
        <p:spPr>
          <a:xfrm>
            <a:off x="6481217" y="612843"/>
            <a:ext cx="54483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000" dirty="0">
              <a:solidFill>
                <a:schemeClr val="bg1"/>
              </a:solidFill>
            </a:endParaRPr>
          </a:p>
          <a:p>
            <a:pPr algn="ctr"/>
            <a:r>
              <a:rPr lang="pt-BR" sz="4000" dirty="0">
                <a:solidFill>
                  <a:schemeClr val="bg1"/>
                </a:solidFill>
              </a:rPr>
              <a:t>O que em nossa vida poderia ter qualquer importância diante do que Jesus fez por nós? </a:t>
            </a:r>
          </a:p>
          <a:p>
            <a:pPr algn="ctr"/>
            <a:endParaRPr lang="pt-BR" sz="4000" dirty="0">
              <a:solidFill>
                <a:schemeClr val="bg1"/>
              </a:solidFill>
            </a:endParaRPr>
          </a:p>
          <a:p>
            <a:pPr algn="ctr"/>
            <a:r>
              <a:rPr lang="pt-BR" sz="4000" dirty="0">
                <a:solidFill>
                  <a:schemeClr val="bg1"/>
                </a:solidFill>
              </a:rPr>
              <a:t>O que precisamos fazer  é... </a:t>
            </a:r>
            <a:r>
              <a:rPr lang="pt-BR" sz="4000" b="1" dirty="0">
                <a:solidFill>
                  <a:srgbClr val="FFC000"/>
                </a:solidFill>
              </a:rPr>
              <a:t>dar-Lhe glória.</a:t>
            </a:r>
          </a:p>
          <a:p>
            <a:pPr algn="ctr"/>
            <a:r>
              <a:rPr lang="pt-BR" sz="3200" dirty="0">
                <a:solidFill>
                  <a:schemeClr val="bg1"/>
                </a:solidFill>
              </a:rPr>
              <a:t>(Apocalipse 14:7)! </a:t>
            </a:r>
          </a:p>
        </p:txBody>
      </p:sp>
    </p:spTree>
    <p:extLst>
      <p:ext uri="{BB962C8B-B14F-4D97-AF65-F5344CB8AC3E}">
        <p14:creationId xmlns:p14="http://schemas.microsoft.com/office/powerpoint/2010/main" val="3584920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2A669DE-EDEA-4A66-ADC4-C6C2A580A873}"/>
              </a:ext>
            </a:extLst>
          </p:cNvPr>
          <p:cNvSpPr txBox="1"/>
          <p:nvPr/>
        </p:nvSpPr>
        <p:spPr>
          <a:xfrm>
            <a:off x="4808886" y="1117600"/>
            <a:ext cx="3319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PRÓXIMO TEMA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1154459-7DE0-4AB4-B6D8-85C8513DD92E}"/>
              </a:ext>
            </a:extLst>
          </p:cNvPr>
          <p:cNvSpPr txBox="1"/>
          <p:nvPr/>
        </p:nvSpPr>
        <p:spPr>
          <a:xfrm>
            <a:off x="4771759" y="6488668"/>
            <a:ext cx="264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UNIÃO NORTE BRASILEIRA</a:t>
            </a:r>
          </a:p>
        </p:txBody>
      </p:sp>
    </p:spTree>
    <p:extLst>
      <p:ext uri="{BB962C8B-B14F-4D97-AF65-F5344CB8AC3E}">
        <p14:creationId xmlns:p14="http://schemas.microsoft.com/office/powerpoint/2010/main" val="2017975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IGION Y FILOSOFIA: El mensaje del tercer ángel y la reforma pro-salud">
            <a:extLst>
              <a:ext uri="{FF2B5EF4-FFF2-40B4-BE49-F238E27FC236}">
                <a16:creationId xmlns:a16="http://schemas.microsoft.com/office/drawing/2014/main" id="{9F826DD3-DA2D-4B0A-BED7-CE03D64047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23431"/>
          <a:stretch/>
        </p:blipFill>
        <p:spPr bwMode="auto">
          <a:xfrm flipH="1">
            <a:off x="0" y="0"/>
            <a:ext cx="8839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3A42614-553A-4811-941E-6358101C9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1900" y="-16932"/>
            <a:ext cx="14693900" cy="687493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496F435-2DBC-40AB-903D-790D0AEABCEB}"/>
              </a:ext>
            </a:extLst>
          </p:cNvPr>
          <p:cNvSpPr txBox="1"/>
          <p:nvPr/>
        </p:nvSpPr>
        <p:spPr>
          <a:xfrm>
            <a:off x="5372100" y="399345"/>
            <a:ext cx="635358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dirty="0">
                <a:solidFill>
                  <a:schemeClr val="bg1"/>
                </a:solidFill>
              </a:rPr>
              <a:t>“Vi outro anjo voando pelo meio do céu, tendo um evangelho eterno para pregar aos que habitam na terra, e a cada nação, tribo, língua e povo, dizendo com voz forte: ‘Temam a Deus e deem glória a Ele, pois é chegada a hora em que Ele vai julgar. E adorem Aquele que fez o céu, a terra, o mar e as fontes das águas” </a:t>
            </a:r>
          </a:p>
          <a:p>
            <a:pPr algn="ctr"/>
            <a:r>
              <a:rPr lang="pt-BR" sz="3400" dirty="0">
                <a:solidFill>
                  <a:schemeClr val="bg1"/>
                </a:solidFill>
              </a:rPr>
              <a:t>(Apocalipse 14:6, 7). </a:t>
            </a:r>
            <a:endParaRPr lang="pt-BR" sz="3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24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Opiniões de grandes homens e pensadores acerca da Bíblia - Igreja  Remanescente Dualista dos Primogênit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7"/>
          <a:stretch/>
        </p:blipFill>
        <p:spPr bwMode="auto">
          <a:xfrm>
            <a:off x="16932" y="17582"/>
            <a:ext cx="8755861" cy="684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3A42614-553A-4811-941E-6358101C9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32"/>
            <a:ext cx="12192000" cy="687493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496F435-2DBC-40AB-903D-790D0AEABCEB}"/>
              </a:ext>
            </a:extLst>
          </p:cNvPr>
          <p:cNvSpPr txBox="1"/>
          <p:nvPr/>
        </p:nvSpPr>
        <p:spPr>
          <a:xfrm>
            <a:off x="6705600" y="346333"/>
            <a:ext cx="50165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pt-BR" sz="4000" b="1" dirty="0">
                <a:solidFill>
                  <a:srgbClr val="FFC000"/>
                </a:solidFill>
              </a:rPr>
              <a:t>Observe a dinâmica do céu para a terra aqui:</a:t>
            </a:r>
          </a:p>
          <a:p>
            <a:pPr algn="ctr"/>
            <a:r>
              <a:rPr lang="pt-BR" sz="4000" b="1" dirty="0">
                <a:solidFill>
                  <a:srgbClr val="FFC000"/>
                </a:solidFill>
              </a:rPr>
              <a:t> </a:t>
            </a:r>
          </a:p>
          <a:p>
            <a:pPr algn="ctr"/>
            <a:r>
              <a:rPr lang="pt-BR" sz="3600" dirty="0">
                <a:solidFill>
                  <a:schemeClr val="bg1"/>
                </a:solidFill>
              </a:rPr>
              <a:t>A mensagem do primeiro anjo, embora fisicamente anunciada por seres humanos, provém do céu.</a:t>
            </a:r>
          </a:p>
          <a:p>
            <a:pPr algn="ctr"/>
            <a:r>
              <a:rPr lang="pt-BR" sz="3600" dirty="0">
                <a:solidFill>
                  <a:schemeClr val="bg1"/>
                </a:solidFill>
              </a:rPr>
              <a:t>Tem origem divina, </a:t>
            </a:r>
          </a:p>
          <a:p>
            <a:pPr algn="ctr"/>
            <a:r>
              <a:rPr lang="pt-BR" sz="3600" dirty="0">
                <a:solidFill>
                  <a:schemeClr val="bg1"/>
                </a:solidFill>
              </a:rPr>
              <a:t>não humana.  </a:t>
            </a:r>
          </a:p>
          <a:p>
            <a:pPr algn="ctr"/>
            <a:endParaRPr lang="pt-BR" sz="40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93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6 maiores pregadores da Bíblia - Pastor Marcio Juni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 bwMode="auto">
          <a:xfrm flipH="1">
            <a:off x="6195889" y="3406530"/>
            <a:ext cx="5599288" cy="314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omo ler a Biblia – Teologia Sem Fronteir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3" r="6299" b="20954"/>
          <a:stretch/>
        </p:blipFill>
        <p:spPr bwMode="auto">
          <a:xfrm>
            <a:off x="6508377" y="282599"/>
            <a:ext cx="5271248" cy="307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38AD77F-6C0E-427D-8A1A-592D85912E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938"/>
            <a:ext cx="12192000" cy="690293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32B7576-46E0-460E-A68C-0B6444626D9E}"/>
              </a:ext>
            </a:extLst>
          </p:cNvPr>
          <p:cNvSpPr txBox="1"/>
          <p:nvPr/>
        </p:nvSpPr>
        <p:spPr>
          <a:xfrm>
            <a:off x="350766" y="1044599"/>
            <a:ext cx="54483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000" b="1" dirty="0">
              <a:solidFill>
                <a:schemeClr val="bg1"/>
              </a:solidFill>
            </a:endParaRPr>
          </a:p>
          <a:p>
            <a:pPr algn="ctr"/>
            <a:r>
              <a:rPr lang="pt-BR" sz="40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É verdade revelada, verdade que nos é dita, divulgada e dada por Deus, por intermédio de Seus mensageiros humanos. 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1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IGION Y FILOSOFIA: El mensaje del tercer ángel y la reforma pro-salud">
            <a:extLst>
              <a:ext uri="{FF2B5EF4-FFF2-40B4-BE49-F238E27FC236}">
                <a16:creationId xmlns:a16="http://schemas.microsoft.com/office/drawing/2014/main" id="{9F826DD3-DA2D-4B0A-BED7-CE03D64047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23431"/>
          <a:stretch/>
        </p:blipFill>
        <p:spPr bwMode="auto">
          <a:xfrm flipH="1">
            <a:off x="0" y="0"/>
            <a:ext cx="8839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3A42614-553A-4811-941E-6358101C9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1900" y="-16932"/>
            <a:ext cx="14693900" cy="687493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496F435-2DBC-40AB-903D-790D0AEABCEB}"/>
              </a:ext>
            </a:extLst>
          </p:cNvPr>
          <p:cNvSpPr txBox="1"/>
          <p:nvPr/>
        </p:nvSpPr>
        <p:spPr>
          <a:xfrm>
            <a:off x="6096000" y="889843"/>
            <a:ext cx="5054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</a:rPr>
              <a:t>- O anjo também fala com </a:t>
            </a:r>
            <a:r>
              <a:rPr lang="pt-BR" sz="3600" b="1" dirty="0">
                <a:solidFill>
                  <a:schemeClr val="bg1"/>
                </a:solidFill>
              </a:rPr>
              <a:t>“voz forte”, </a:t>
            </a:r>
            <a:r>
              <a:rPr lang="pt-BR" sz="3600" dirty="0">
                <a:solidFill>
                  <a:schemeClr val="bg1"/>
                </a:solidFill>
              </a:rPr>
              <a:t>dando a ideia de ser facilmente ouvido. </a:t>
            </a:r>
          </a:p>
          <a:p>
            <a:pPr algn="ctr"/>
            <a:endParaRPr lang="pt-BR" sz="3600" dirty="0">
              <a:solidFill>
                <a:schemeClr val="bg1"/>
              </a:solidFill>
            </a:endParaRPr>
          </a:p>
          <a:p>
            <a:pPr algn="ctr"/>
            <a:r>
              <a:rPr lang="pt-BR" sz="3600" dirty="0">
                <a:solidFill>
                  <a:schemeClr val="accent4"/>
                </a:solidFill>
              </a:rPr>
              <a:t>- Em suma, a mensagem desse primeiro anjo será proclamada no mundo inteiro, por escrito ou audivelmente. </a:t>
            </a:r>
          </a:p>
        </p:txBody>
      </p:sp>
    </p:spTree>
    <p:extLst>
      <p:ext uri="{BB962C8B-B14F-4D97-AF65-F5344CB8AC3E}">
        <p14:creationId xmlns:p14="http://schemas.microsoft.com/office/powerpoint/2010/main" val="3504315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5 Dicas de Como Ser um Bom Pregador da Palavra de De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"/>
          <a:stretch/>
        </p:blipFill>
        <p:spPr bwMode="auto">
          <a:xfrm>
            <a:off x="0" y="16625"/>
            <a:ext cx="12192000" cy="6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3A42614-553A-4811-941E-6358101C9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3700" y="16624"/>
            <a:ext cx="13855700" cy="684137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496F435-2DBC-40AB-903D-790D0AEABCEB}"/>
              </a:ext>
            </a:extLst>
          </p:cNvPr>
          <p:cNvSpPr txBox="1"/>
          <p:nvPr/>
        </p:nvSpPr>
        <p:spPr>
          <a:xfrm>
            <a:off x="5854701" y="590378"/>
            <a:ext cx="583485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 </a:t>
            </a:r>
            <a:r>
              <a:rPr lang="pt-BR" sz="3600" dirty="0">
                <a:solidFill>
                  <a:schemeClr val="bg1"/>
                </a:solidFill>
              </a:rPr>
              <a:t>No entanto, uma vez que a mensagem do primeiro anjo é um chamado à fidelidade, nesse contexto, a expressão deve se referir a um tempo em que as pessoas ainda têm a oportunidade de escolher a quem irão adorar e obedecer!</a:t>
            </a:r>
          </a:p>
          <a:p>
            <a:pPr algn="ctr"/>
            <a:r>
              <a:rPr lang="pt-BR" sz="3600" b="1" dirty="0">
                <a:solidFill>
                  <a:schemeClr val="accent4"/>
                </a:solidFill>
              </a:rPr>
              <a:t>A mensagem é para todo ser humano. </a:t>
            </a:r>
            <a:br>
              <a:rPr lang="pt-BR" sz="3600" dirty="0">
                <a:solidFill>
                  <a:schemeClr val="accent4"/>
                </a:solidFill>
              </a:rPr>
            </a:br>
            <a:endParaRPr lang="pt-BR" sz="3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30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6 maiores pregadores da Bíblia - Pastor Marcio Juni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4757CD5-6167-476F-8D14-0FFD14136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496F435-2DBC-40AB-903D-790D0AEABCEB}"/>
              </a:ext>
            </a:extLst>
          </p:cNvPr>
          <p:cNvSpPr txBox="1"/>
          <p:nvPr/>
        </p:nvSpPr>
        <p:spPr>
          <a:xfrm>
            <a:off x="367792" y="1136063"/>
            <a:ext cx="54483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000" b="1" dirty="0">
              <a:solidFill>
                <a:schemeClr val="bg1"/>
              </a:solidFill>
            </a:endParaRPr>
          </a:p>
          <a:p>
            <a:pPr algn="ctr"/>
            <a:r>
              <a:rPr lang="pt-BR" sz="3600" dirty="0">
                <a:solidFill>
                  <a:schemeClr val="bg1"/>
                </a:solidFill>
              </a:rPr>
              <a:t>A humanidade foi criada, no princípio, a fim de viver para sempre.</a:t>
            </a:r>
          </a:p>
          <a:p>
            <a:pPr algn="ctr"/>
            <a:r>
              <a:rPr lang="pt-BR" sz="3600" dirty="0">
                <a:solidFill>
                  <a:schemeClr val="bg1"/>
                </a:solidFill>
              </a:rPr>
              <a:t>Para nos garantir essa vida eterna (caso a aceitemos), Deus estipulou um </a:t>
            </a:r>
            <a:r>
              <a:rPr lang="pt-BR" sz="3600" b="1" dirty="0">
                <a:solidFill>
                  <a:srgbClr val="FFC000"/>
                </a:solidFill>
              </a:rPr>
              <a:t>“EVANGELHO ETERNO”.</a:t>
            </a:r>
            <a:endParaRPr lang="pt-BR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318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6 maiores pregadores da Bíblia - Pastor Marcio Juni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4757CD5-6167-476F-8D14-0FFD14136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496F435-2DBC-40AB-903D-790D0AEABCEB}"/>
              </a:ext>
            </a:extLst>
          </p:cNvPr>
          <p:cNvSpPr txBox="1"/>
          <p:nvPr/>
        </p:nvSpPr>
        <p:spPr>
          <a:xfrm>
            <a:off x="164592" y="0"/>
            <a:ext cx="54483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000" b="1" dirty="0">
              <a:solidFill>
                <a:schemeClr val="bg1"/>
              </a:solidFill>
            </a:endParaRPr>
          </a:p>
          <a:p>
            <a:pPr algn="ctr"/>
            <a:r>
              <a:rPr lang="pt-BR" sz="4000" dirty="0">
                <a:solidFill>
                  <a:schemeClr val="bg1"/>
                </a:solidFill>
              </a:rPr>
              <a:t>“Pois é para esse fim </a:t>
            </a:r>
          </a:p>
          <a:p>
            <a:pPr algn="ctr"/>
            <a:r>
              <a:rPr lang="pt-BR" sz="4000" dirty="0">
                <a:solidFill>
                  <a:schemeClr val="bg1"/>
                </a:solidFill>
              </a:rPr>
              <a:t>que trabalhamos e nos esforçamos, porque temos posto a nossa esperança no Deus vivo, Salvador de todos, especialmente dos que creem”.</a:t>
            </a:r>
          </a:p>
          <a:p>
            <a:pPr algn="ctr"/>
            <a:r>
              <a:rPr lang="pt-BR" sz="4000" dirty="0"/>
              <a:t> </a:t>
            </a:r>
            <a:r>
              <a:rPr lang="pt-BR" sz="4000" b="1" dirty="0">
                <a:solidFill>
                  <a:schemeClr val="accent4"/>
                </a:solidFill>
              </a:rPr>
              <a:t>(1 Timóteo 4:10) </a:t>
            </a:r>
          </a:p>
          <a:p>
            <a:pPr algn="ctr"/>
            <a:endParaRPr lang="pt-BR" sz="40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57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3828</Words>
  <Application>Microsoft Office PowerPoint</Application>
  <PresentationFormat>Widescreen</PresentationFormat>
  <Paragraphs>99</Paragraphs>
  <Slides>22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weber di castro</dc:creator>
  <cp:lastModifiedBy>weber di castro</cp:lastModifiedBy>
  <cp:revision>3</cp:revision>
  <dcterms:created xsi:type="dcterms:W3CDTF">2022-03-30T08:31:14Z</dcterms:created>
  <dcterms:modified xsi:type="dcterms:W3CDTF">2022-03-30T09:52:52Z</dcterms:modified>
</cp:coreProperties>
</file>