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332" r:id="rId4"/>
    <p:sldId id="259" r:id="rId5"/>
    <p:sldId id="331" r:id="rId6"/>
    <p:sldId id="334" r:id="rId7"/>
    <p:sldId id="333" r:id="rId8"/>
    <p:sldId id="335" r:id="rId9"/>
    <p:sldId id="320" r:id="rId10"/>
    <p:sldId id="324" r:id="rId11"/>
    <p:sldId id="336" r:id="rId12"/>
    <p:sldId id="312" r:id="rId13"/>
    <p:sldId id="337" r:id="rId14"/>
    <p:sldId id="266" r:id="rId15"/>
    <p:sldId id="325" r:id="rId16"/>
    <p:sldId id="319" r:id="rId17"/>
    <p:sldId id="318" r:id="rId18"/>
    <p:sldId id="310" r:id="rId19"/>
    <p:sldId id="328" r:id="rId20"/>
    <p:sldId id="327" r:id="rId21"/>
    <p:sldId id="321" r:id="rId22"/>
    <p:sldId id="323" r:id="rId23"/>
    <p:sldId id="329" r:id="rId24"/>
    <p:sldId id="330" r:id="rId25"/>
    <p:sldId id="257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453" autoAdjust="0"/>
  </p:normalViewPr>
  <p:slideViewPr>
    <p:cSldViewPr snapToGrid="0">
      <p:cViewPr varScale="1">
        <p:scale>
          <a:sx n="93" d="100"/>
          <a:sy n="93" d="100"/>
        </p:scale>
        <p:origin x="12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CADDE-310F-4C8C-89E5-C7D9DE3FEE11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E3EE-C9FA-4707-8C8B-AE08CA9CED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28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comum, nas Escrituras, a ideia de Deus ser glorificado por Seu povo. Contudo, a expressão “dar glória” a Deus é incomum. Assim, seu uso na primeira mensagem angélica é tão especial quanto revelador.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exemplo poderoso pode ser extraído do início da história israelita,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os filhos de Israel, após peregrinarem por 40 anos pelo deserto,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 entraram na Terra Prometida, a qual se encontrava repleta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povos perigosos e corruptos. Dentre outras coisas, aqueles indivíduos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sacrificavam os filhos a seus deuses. Antes de entrar na terra, os hebreus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especificamente advertidos contra essa terrível prática. “Não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entregue os seus filhos para serem sacrificados 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Moloque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Não profanem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 do seu Deus. Eu sou o Senhor” (Levítico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18:21, NVI). Aquele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cananeus eram povos maus, e, ao que tudo indica, tinham rejeitado havia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 tempo os esforços divinos de aproximação a eles (Gênesis 15:16).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também a seguinte ideia: ao cometer essa prática ímpia, os israelitas estariam profanando o nome de Deus. Trata-se do oposto do conceito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de, ao fazer o bem, obedecer ao Senhor e deixar sua luz brilhar e glorificar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nome Dele.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899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 situação foi investigada e se descobriu que era verdade,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Josué confrontou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pela primeira vez. Ele disse: “Meu filho, dê glória ao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Senhor, Deus de Israel, e renda louvores a Ele. E conte-me, agora, o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 que você fez; não me esconda nada” (Josué 7:19).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 glória a Deus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assim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na expressão encontrada em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14:7. No contexto do juízo,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 chamado a admitir a própria culpa,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instruído a dar glória a Deus.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isso significa? Não se trata de dar glória cantando louvores ao Senhor.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vez disso, é admitir que Deus era justo não só ao chamar a atenção para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ganância, egoísmo e rebeldia de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também na penalidade que se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seguiria.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merecia o castigo que estava prestes a sofrer e se esperava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reconhecesse esse fato. Em suma, dar glória a Deus equivale a admitir,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contexto do juízo, que o julgamento de Deus é completamente justo.</a:t>
            </a:r>
            <a:r>
              <a:rPr lang="pt-BR" dirty="0"/>
              <a:t> 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538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 situação foi investigada e se descobriu que era verdade,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Josué confrontou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pela primeira vez. Ele disse: “Meu filho, dê glória ao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Senhor, Deus de Israel, e renda louvores a Ele. E conte-me, agora, o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 que você fez; não me esconda nada” (Josué 7:19).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Dê glória a Deus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assim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na expressão encontrada em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14:7. No contexto do juízo,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 chamado a admitir a própria culpa,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instruído a dar glória a Deus.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isso significa? Não se trata de dar glória cantando louvores ao Senhor.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vez disso, é admitir que Deus era justo não só ao chamar a atenção para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ganância, egoísmo e rebeldia de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também na penalidade que se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seguiria.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merecia o castigo que estava prestes a sofrer e se esperava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reconhecesse esse fato. Em suma, dar glória a Deus equivale a admitir,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contexto do juízo, que o julgamento de Deus é completamente justo.</a:t>
            </a:r>
            <a:r>
              <a:rPr lang="pt-BR" dirty="0"/>
              <a:t> 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406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Levando em conta o conflito cósmico e a justiça divina ao lidar com ele,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é importante não só que os juízos de Deus sejam justos, mas que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Universo reconheça essa justiça (Efésios 3:10)! Aliás, Apocalipse 19:1 e 2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retrata alguns desses “principados” e dessas “potestades” nas regiões celestiais bradando: “Aleluia! A salvação, 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glória e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 são do nosso Deus, porque verdadeiros e justos são os Seus juízos.”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por isso que essa expressão específica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“dar glória” a Deus, aparece também em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 cenários de juízo divino (1 Samuel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6:5; Jeremias 13:15, 16; Malaquias 2:2).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dúvida, o exemplo mais dramático,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 e poderoso ocorre no âmago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 mensagem do primeiro anjo: “Temam a Deus e deem glória a Ele, pois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chegada a hora em que Ele vai julgar” (Apocalipse 14:7). Por que “temer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Deus”? Por que “dar glória a Ele”? Porque é chegada a hora em que Ele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julgará. Ou seja, chegou “a hora do Seu juízo” (ARA).</a:t>
            </a:r>
            <a:r>
              <a:rPr lang="pt-BR" dirty="0"/>
              <a:t> 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8838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Levando em conta o conflito cósmico e a justiça divina ao lidar com ele,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é importante não só que os juízos de Deus sejam justos, mas que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Universo reconheça essa justiça (Efésios 3:10)! Aliás, Apocalipse 19:1 e 2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retrata alguns desses “principados” e dessas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“potestades” nas regiões celestiais bradando: “Aleluia! A salvação, 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glória e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 são do nosso Deus, porque verdadeiros e justos são os Seus juízos.”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por isso que essa expressão específica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“dar glória” a Deus, aparece também em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outros cenários de juízo divino (1 Samuel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6:5; Jeremias 13:15, 16; Malaquias 2:2).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 dúvida, o exemplo mais dramático,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importante e poderoso ocorre no âmago da mensagem do primeiro anjo: “Temam a Deus e deem glória a Ele, pois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chegada a hora em que Ele vai julgar” (Apocalipse 14:7). Por que “temer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Deus”? Por que “dar glória a Ele”? Porque é chegada a hora em que Ele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julgará. Ou seja, chegou “a hora do Seu juízo” (ARA).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25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Julgamento? Juízo de Deus? O Deus que tudo sabe, tudo vê e conhece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pensamento, cada ato secreto, inclusive as coisas das quais você já se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esqueceu há muito tempo? Esse juízo?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são suas perspectivas nesse cenário?</a:t>
            </a:r>
            <a:r>
              <a:rPr lang="pt-BR" sz="1200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Anos atrás, ateus britânicos lançaram uma campanha naqueles famosos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ônibus vermelhos de dois andares que circulam pelas ruas de Londres.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anúncio dizia (em inglês): “Deus Provavelmente Não Existe. Então Pare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se Preocupar e Aproveite a Vida.”</a:t>
            </a:r>
            <a:r>
              <a:rPr lang="pt-BR" sz="1200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provavelmente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existe?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se Deus existir, por que você deveria se preocupar? Talvez porque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Deus tenha um padrão moral, como os Dez Mandamentos,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pessoas sejam obrigadas a seguir, em oposição aos padrões pessoais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que, com frequência, não se erguem além dos próprios ímpetos e desejos. O mero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pensamento da existência desse Deus subentende um senso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obrigação moral e prestação de contas, exatamente as preocupações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daqueles que estavam por trás da campanha nos ônibus. Essa preocupação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 seus motivos, levando-se em conta que a Bíblia retrata a depravação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humana – “para que toda boca se cale, e todo o mundo seja culpável diante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Deus” (Romanos 3:19) – em termos severos (conferir Romanos 11).</a:t>
            </a:r>
            <a:r>
              <a:rPr lang="pt-BR" sz="1200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escolha de palavras nesse anúncio, com seu apelo para que paremos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nos preocupar, revela o medo de um Deus moral cuja existência seus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criadores tentam negar.</a:t>
            </a:r>
            <a:r>
              <a:rPr lang="pt-BR" sz="1200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133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jovem agnóstico de vez em quando refletia: “Quem sabe realmente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exista um Deus.” Entretanto, cada vez que o pensamento lhe vinha à mente,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o afastava. Por quê? Porque, se houvesse mesmo um Deus, ele estaria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apuros! Quem colocou aqueles anúncios nos ônibus londrinos podia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 o mesmo medo, e com um bom motivo para isso também!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os ateus estiverem certos quanto à inexistência de Deus, então imagine o que isso significaria em relação ao clamor por justiça que existe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o início da história humana. Se “Deus provavelmente não existe”,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 provavelmente não há esperança de justiça, de correção de equívocos ou de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inúmeros males serão reconhecidos e punidos. Cada ato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maldade que ficou sem castigo permanecerá assim para sempre – um pensamento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deprimente e desprovido de qualquer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esperança.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088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Talvez você já tenha ouvido falar 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carro americano chamado “Pinto”, nome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dado em homenagem a uma raça de cavalos. Foi um modelo popular nos Estados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Unidos da década de 1970, uma tentativa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competir com o Fusca, da Volkswagen. A empresa, incluindo seu icônico executivo,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sabia que o veículo não era seguro e que,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sofresse uma colisão traseira, o tanque de combustível explodiria. Ao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 uma análise do custo-benefício, a montadora resolveu manter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carro assim mesmo, com os perigosos defeitos de fabricação, pois seria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barato pagar os processos judiciais por causa das mortes e das lesões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corporais do que consertar o modelo.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 que chamou a atenção do público foi a revelação de que a empresa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achou mais barato pagar indenizações para as famílias de vítimas dos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incêndios veiculares do que bancar os 137 milhões de dólares necessários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consertar o modelo de imediato,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acordo com um memorando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interno da empresa, apresentado durante um julgamento civil. Isso significava que fazer os reparos não compensava em termos de custo-benefício.”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2506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Centenas de passageiros e motoristas morreram, sofreram queimaduras e mutilações, inclusive um garoto de 13 anos que teve 90% do corpo</a:t>
            </a:r>
            <a:r>
              <a:rPr lang="pt-BR" sz="105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queimado, porque priorizaram os lucros, em detrimento das pessoas. No</a:t>
            </a:r>
            <a:r>
              <a:rPr lang="pt-BR" sz="105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entanto, as explosões e a morte de clientes não foi uma publicidade positiva para a empresa, cuja propaganda do carro nas estações de rádio incluía</a:t>
            </a:r>
            <a:r>
              <a:rPr lang="pt-BR" sz="105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frase: “O carro deixará você com uma sensação calorosa de aconchego.”</a:t>
            </a:r>
            <a:r>
              <a:rPr lang="pt-BR" sz="105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propagandas e o veículo inseguro foram, por fim, retirados do mercado,</a:t>
            </a:r>
            <a:r>
              <a:rPr lang="pt-BR" sz="105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não sem antes deixar um rastro de queimaduras e morte.</a:t>
            </a:r>
            <a:r>
              <a:rPr lang="pt-BR" sz="105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entanto, o executivo continuou a ter fama e imensa fortuna. Morreu</a:t>
            </a:r>
            <a:r>
              <a:rPr lang="pt-BR" sz="105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velhice aos 94 anos e se consagrou como uma figura reverenciada no</a:t>
            </a:r>
            <a:r>
              <a:rPr lang="pt-BR" sz="105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meio empresarial norte-americano.</a:t>
            </a:r>
            <a:r>
              <a:rPr lang="pt-BR" sz="1050" dirty="0"/>
              <a:t> </a:t>
            </a:r>
            <a:endParaRPr lang="pt-BR" sz="1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6519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Onde está a justiça?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“Deus provavelmente não existe”, então, conforme advertiu o poeta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Czeslaw Milosz, há o “nada após a morte – o imenso consolo de pensar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jamais seremos julgados por nossas traições, nossa ganância, covardia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nossos assassinatos”.2 Alguns, é claro, desejam exatamente isto: nenhuma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condenação por seus atos de traição, ganância, covardia e todos os outros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males humanos dos quais foram culpados, sem nunca ser responsabilizados.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 somente um problema: a Bíblia ensina repetidamente, de Moisés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Paulo, em parábolas e poesias, a clara advertência de que Deus é justo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que os seres humanos precisarão responder por todos os seus atos e os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males que cometeram.</a:t>
            </a:r>
            <a:r>
              <a:rPr lang="pt-BR" dirty="0"/>
              <a:t> </a:t>
            </a:r>
            <a:br>
              <a:rPr lang="pt-BR" dirty="0"/>
            </a:b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836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está apenas um apanhado geral das promessas bíblicas sobre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está à espera do mal que até aqui não foi castigado: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“Eis que venho sem demora, e comigo está a recompensa que tenho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dar a cada um segundo as suas obras” (Apocalipse 22:12).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“Porque Deus há de trazer a juízo todas as obras, até as que estão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escondidas, quer sejam boas, quer sejam más” (Eclesiastes 12:14).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“Mas o Senhor permanece no Seu trono eternamente, trono que erigiu para julgar. Ele mesmo julga o mundo com justiça; julgará os povos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retidão” (Salmo 9:7, 8).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30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comum, nas Escrituras, a ideia de Deus ser glorificado por Seu povo. Contudo, a expressão “dar glória” a Deus é incomum. Assim, seu uso na primeira mensagem angélica é tão especial quanto revelador.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exemplo poderoso pode ser extraído do início da história israelita,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os filhos de Israel, após peregrinarem por 40 anos pelo deserto,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 entraram na Terra Prometida, a qual se encontrava repleta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povos perigosos e corruptos. Dentre outras coisas, aqueles indivíduos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sacrificavam os filhos a seus deuses. Antes de entrar na terra, os hebreus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especificamente advertidos contra essa terrível prática. “Não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entregue os seus filhos para serem sacrificados 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Moloque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Não profanem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 do seu Deus. Eu sou o Senhor” (Levítico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18:21, NVI). Aquele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cananeus eram povos maus, e, ao que tudo indica, tinham rejeitado havia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 tempo os esforços divinos de aproximação a eles (Gênesis 15:16).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também a seguinte ideia: ao cometer essa prática ímpia, os israelitas estariam profanando o nome de Deus. Trata-se do oposto do conceito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de, ao fazer o bem, obedecer ao Senhor e deixar sua luz brilhar e glorificar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nome Dele.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478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 você, que condena os que praticam tais coisas, mas faz o mesmo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fazem, pensa que conseguirá se livrar do juízo de Deus?” (Romanos 2:3).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“Pela mesma palavra, os céus e a terra que agora existem têm sido guardados para o fogo, estando reservados para o Dia do Juízo e da destruição dos ímpios” (2 Pedro 3:7).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“Temam a Deus e deem glória a Ele, pois é chegada a hora em que Ele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 julgar. E adorem Aquele que fez o céu, a terra, o mar e as fontes das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águas” (Apocalipse 14:7).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é chegada a hora em que Ele vai julgar. O que isso significa? E mais: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esperança nós, pecadores, pessoas que fizeram coisas que ficaram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impunes, podemos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esperar desse juízo também?</a:t>
            </a:r>
            <a:r>
              <a:rPr lang="pt-BR" sz="1800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8476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 você, que condena os que praticam tais coisas, mas faz o mesmo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fazem, pensa que conseguirá se livrar do juízo de Deus?” (Romanos 2:3).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“Pela mesma palavra, os céus e a terra que agora existem têm sido guardados para o fogo, estando reservados para o Dia do Juízo e da destruição dos ímpios” (2 Pedro 3:7).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“Temam a Deus e deem glória a Ele, pois é chegada a hora em que Ele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 julgar. E adorem Aquele que fez o céu, a terra, o mar e as fontes das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águas” (Apocalipse 14:7).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é chegada a hora em que Ele vai julgar. O que isso significa? E mais: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esperança nós, pecadores, pessoas que fizeram coisas que ficaram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impunes, podemos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esperar desse juízo também?</a:t>
            </a:r>
            <a:r>
              <a:rPr lang="pt-BR" sz="1800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924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“E você, que condena os que praticam tais coisas, mas faz o mesmo que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fazem, pensa que conseguirá se livrar do juízo de Deus?” (Romanos 2:3).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“Pela mesma palavra, os céus e a terra que agora existem têm sido guardados para o fogo, estando reservados para o Dia do Juízo e da destruição dos ímpios” (2 Pedro 3:7).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“Temam a Deus e deem glória a Ele, pois é chegada a hora em que Ele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 julgar. E adorem Aquele que fez o céu, a terra, o mar e as fontes das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águas” (Apocalipse 14:7).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é chegada a hora em que Ele vai julgar. O que isso significa? E mais: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esperança nós, pecadores, pessoas que fizeram coisas que ficaram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impunes, podemos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esperar desse juízo também?</a:t>
            </a:r>
            <a:r>
              <a:rPr lang="pt-BR" sz="1800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15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comum, nas Escrituras, a ideia de Deus ser glorificado por Seu povo. Contudo, a expressão “dar glória” a Deus é incomum. Assim, seu uso na primeira mensagem angélica é tão especial quanto revelador.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exemplo poderoso pode ser extraído do início da história israelita,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os filhos de Israel, após peregrinarem por 40 anos pelo deserto,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 entraram na Terra Prometida, a qual se encontrava repleta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povos perigosos e corruptos. Dentre outras coisas, aqueles indivíduos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sacrificavam os filhos a seus deuses. Antes de entrar na terra, os hebreus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especificamente advertidos contra essa terrível prática. “Não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entregue os seus filhos para serem sacrificados 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Moloque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Não profanem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 do seu Deus. Eu sou o Senhor” (Levítico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18:21, NVI). Aquele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cananeus eram povos maus, e, ao que tudo indica, tinham rejeitado havia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 tempo os esforços divinos de aproximação a eles (Gênesis 15:16).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também a seguinte ideia: ao cometer essa prática ímpia, os israelitas estariam profanando o nome de Deus. Trata-se do oposto do conceito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de, ao fazer o bem, obedecer ao Senhor e deixar sua luz brilhar e glorificar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nome Dele.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5763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comum, nas Escrituras, a ideia de Deus ser glorificado por Seu povo. Contudo, a expressão “dar glória” a Deus é incomum. Assim, seu uso na primeira mensagem angélica é tão especial quanto revelador.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exemplo poderoso pode ser extraído do início da história israelita,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os filhos de Israel, após peregrinarem por 40 anos pelo deserto,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finalmente entraram na Terra Prometida, a qual se encontrava repleta de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povos perigosos e corruptos. Dentre outras coisas, aqueles indivíduos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sacrificavam os filhos a seus deuses. Antes de entrar na terra, os hebreus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foram especificamente advertidos contra essa terrível prática. “Não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entregue os seus filhos para serem sacrificados a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Moloque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Não profanem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 do seu Deus. Eu sou o Senhor” (Levítico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18:21, NVI). Aquele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cananeus eram povos maus, e, ao que tudo indica, tinham rejeitado havia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 tempo os esforços divinos de aproximação a eles (Gênesis 15:16).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 também a seguinte ideia: ao cometer essa prática ímpia, os israelitas estariam profanando o nome de Deus. Trata-se do oposto do conceito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de, ao fazer o bem, obedecer ao Senhor e deixar sua luz brilhar e glorificar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nome Dele.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93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filhos de Israel também foram advertidos contra guardar os bens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daqueles povos para fins pessoais. “Quanto a vocês, cuidem para não ficar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nenhuma das coisas condenadas, para não acontecer que, depois de 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terem condenado, vocês as tomem para si. Neste caso, tornariam maldito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arraial de Israel e trariam confusão a ele” (Josué 6:18, 19). Essas “coisas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condenadas” poderiam contaminar espiritualmente o povo. A segurança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Israel na terra dependia de sua pureza espiritual. Nada ameaçava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essa pureza do que ser contaminado pelas práticas perversas das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nações vizinhas. Boa parte do Antigo Testamento revela o quanto o povo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hebreu se envolveu com as coisas que Deus os advertira a não praticar.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85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filhos de Israel também foram advertidos contra guardar os bens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daqueles povos para fins pessoais. “Quanto a vocês, cuidem para não ficar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nenhuma das coisas condenadas, para não acontecer que, depois de 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terem condenado, vocês as tomem para si. Neste caso, tornariam maldito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arraial de Israel e trariam confusão a ele” (Josué 6:18, 19). Essas “coisas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condenadas” poderiam contaminar espiritualmente o povo. A segurança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Israel na terra dependia de sua pureza espiritual. Nada ameaçava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essa pureza do que ser contaminado pelas práticas perversas das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nações vizinhas. Boa parte do Antigo Testamento revela o quanto o povo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hebreu se envolveu com as coisas que Deus os advertira a não praticar.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748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dirty="0"/>
              <a:t>Bem no início, aliás, logo depois da entrada na Terra Prometida, sobreveio uma calamidade, e o Senhor explicou o porquê a Josué: “Levante-se! Por que você está assim prostrado sobre o seu rosto? Israel pecou. Quebraram a Minha aliança, aquilo que Eu lhes havia ordenado, pois tomaram das coisas condenadas, furtaram, mentiram e até debaixo da sua bagagem o puseram” (Josué 7:10, 11). A ideia de misturar coisas proibidas às próprias simbolizava aquilo que levaria à ruína da nação (prática que, conforme veremos, também assolou o cristianismo). Pouco depois de entrarem na terra, essa contaminação já estava em andamento.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15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ganância, cobiça e em desobediência flagrante aos mandamentos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Deus, que não queria ver Seu povo contaminado, alguém de Israel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havia furtado objetos da cidade recém-destruída. Embora tenha recebido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chance de se apresentar e confessar o erro, somente depois de confrontado por Josué (a quem Deus revelou 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culpado),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Acã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admitiu o que fizera,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dizendo: “É verdade, eu pequei contra o Senhor, Deus de Israel, e fiz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e assim. Quando vi entre o despojo uma boa capa babilônica, uns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dois quilos e meio de prata e uma barra de ouro pesando mais de meio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quilo, cobicei essas coisas e as peguei para mim; e eis que estão escondidas</a:t>
            </a:r>
            <a:r>
              <a:rPr lang="pt-BR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terra, no meio da minha tenda, e a prata, por baixo” (versos 20 e 21).</a:t>
            </a:r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535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AFE0B-08FE-4957-8771-767A5F144C8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95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86B2F-459F-465F-B7D0-CC94217F0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7767404-C76A-4A0C-A69B-1D63253DA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7074A2-613F-4F7F-A105-5B772BCC2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E6F5C9-3D98-49B8-9717-91CA90F8C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657A45-3857-4F15-8B82-B9D7194B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751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553F1D-079B-4AC8-AE87-852E2E60F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DEC7DB5-619A-469E-A1C5-76E2A7F1D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5A92D0-CBD9-40F3-A493-14DD5B220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8C70141-8C02-4D31-A83E-168C08A23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46A05C-D283-4F60-B006-5D678A3E1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65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8F77535-F9F8-4629-B8AB-C5D5557AF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420A2BD-2434-4397-9451-4793C7681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A5C8F1-1762-4748-A8C8-E82AC2931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E3F285-2F11-415B-B8AD-DE0E87421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8B0E0A-8046-4078-9BA4-CF491BB0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80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A965FA-A824-4982-9955-9F457242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778F-117A-4B71-8748-3B937E5782F3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C99CEF-2CEB-40A5-9A5D-E1CA05BEE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20A3BC6-B0C4-44F7-9CF1-5E8F42FC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BA706-A5BF-41C2-8EF0-6FEFD778AE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819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4A3230-77DA-4385-B30F-1C99062B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C1300A-8CA5-4925-AFFB-E10E07A4D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600688-82A2-41C1-AA2D-80CA3939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6E5905-0269-4F61-912A-C38173D5F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7B2BF1-532E-41D6-8C50-796C64A3F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732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3C79C-3EE1-4469-8C56-F7000589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BFF21F-3478-4404-A868-E6BAAEE9B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73A469-3839-403A-B079-ADC4CD4F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713A05-3253-4006-8932-562325B12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1BAE8F-F783-4F30-B643-376A40FF2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39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DFB06-FAA4-4E0F-B803-08BE9CA70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1311CD-5706-4A17-ABBD-FC57A4360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6CD646-0A6D-49CB-A823-29A092374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431206-69BD-45DE-8872-63E3B2FD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4D7BF2-D8C6-4F9E-B5E3-C9A863A58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4261DE-6385-4DB1-B6CB-EB6BACB7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119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64BB6-12E4-4C64-A9D8-D44F4FEB5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A0F6D3-6361-4236-BF24-3DB02DE53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DEA598-BB18-4DE6-878B-C6F24B41D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B062B3E-A682-4CC3-A411-C751C02C4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C38791C-CD00-4802-B219-81DF0B97B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A3C150C-3C55-4D6E-BEBE-AA1750C35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3A84937-5459-4AE2-95E0-942ECB83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D15A1DD-F0F6-4D90-B287-799DC3DAD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953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468F2-E72E-4AE8-BB7A-A13610608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82D3BEC-73C4-4544-A064-2694A87E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1B59AAF-5BE6-4875-80B5-1C2C1B52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04979DB-3CDB-43CF-BFAF-336101AE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15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37DFD89-1283-43DF-9AB3-CE7E9C978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F34242E-B3A9-4482-BCE8-67F396482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3BF970-0598-46A4-A84C-012E71A8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03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668FB-2D71-4C1A-83C5-5C3B31377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74734D-2377-4F41-B434-C777AAA16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4375ED-30FA-4D29-A211-6FD6D410E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AEE17B7-97BC-4D62-A680-210623663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E06B75D-2FF3-4F76-994B-679E6A11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8CB31E5-7F92-42BA-9BA6-919EE3FB1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371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CCACD-D631-41D5-8485-662D109A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CB8F332-E1F8-446A-8949-E226A0BA8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3163305-D3AB-42BD-B13F-56D15682B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8121BB-90EA-4FDD-8CF1-819FDA49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518C6F4-AB67-48D2-AEEF-435AEFA6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AE4CB3-2354-4D19-8972-5C1405EB7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88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D45B905-704E-4F58-B38E-F58DC08B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CC352E-2B3F-42D8-8698-4C4ACD200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6D0150-668F-4DC1-A333-D9432F3DE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DA891-D6A6-4E01-80EA-17F19AB632B2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3C2215-E543-41D9-B1FD-10EB1604D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239E94-1894-4AE1-B244-440E13D26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1C8B0-E7C7-42C2-B8A1-EDF69F1AC57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1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0B6E0C9-65EE-47CF-8508-AC2D69F58DD0}"/>
              </a:ext>
            </a:extLst>
          </p:cNvPr>
          <p:cNvSpPr txBox="1"/>
          <p:nvPr/>
        </p:nvSpPr>
        <p:spPr>
          <a:xfrm>
            <a:off x="4771759" y="6456769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780894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anância e igualdade social: aliados eternos - REVISTA FRANQUIA">
            <a:extLst>
              <a:ext uri="{FF2B5EF4-FFF2-40B4-BE49-F238E27FC236}">
                <a16:creationId xmlns:a16="http://schemas.microsoft.com/office/drawing/2014/main" id="{B9F6BA21-7A2C-42B3-AF1D-6921471C85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01" b="8897"/>
          <a:stretch/>
        </p:blipFill>
        <p:spPr bwMode="auto">
          <a:xfrm>
            <a:off x="4168311" y="387784"/>
            <a:ext cx="7841167" cy="624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5EF4472-A41F-4D0A-A8C8-A009ED02E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182522" y="305067"/>
            <a:ext cx="52124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- Por ganância, cobiça e em desobediência aos mandamentos, Deus não queria ver seu povo impuro.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- Após a chance de  confessar o erro e ser confrontado, </a:t>
            </a:r>
            <a:r>
              <a:rPr lang="pt-BR" sz="4000" dirty="0" err="1">
                <a:solidFill>
                  <a:schemeClr val="bg1"/>
                </a:solidFill>
              </a:rPr>
              <a:t>Acã</a:t>
            </a:r>
            <a:r>
              <a:rPr lang="pt-BR" sz="4000" dirty="0">
                <a:solidFill>
                  <a:schemeClr val="bg1"/>
                </a:solidFill>
              </a:rPr>
              <a:t> admitiu o que fizera.</a:t>
            </a:r>
          </a:p>
        </p:txBody>
      </p:sp>
    </p:spTree>
    <p:extLst>
      <p:ext uri="{BB962C8B-B14F-4D97-AF65-F5344CB8AC3E}">
        <p14:creationId xmlns:p14="http://schemas.microsoft.com/office/powerpoint/2010/main" val="19347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mo ler a Biblia – Teologia Sem Fronteir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r="30002" b="20954"/>
          <a:stretch/>
        </p:blipFill>
        <p:spPr bwMode="auto">
          <a:xfrm>
            <a:off x="3416359" y="0"/>
            <a:ext cx="87959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FBCEE3D-3640-4006-A7EB-A8B03CCA45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5340"/>
          <a:stretch/>
        </p:blipFill>
        <p:spPr>
          <a:xfrm>
            <a:off x="0" y="0"/>
            <a:ext cx="44069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58CA0D-DD0C-41D2-BCA1-C42D74A61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9" y="0"/>
            <a:ext cx="9888221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298509" y="386644"/>
            <a:ext cx="62357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4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“É verdade, eu pequei contra o Senhor, Deus de Israel, e fiz assim e assim. Quando vi entre o despojo uma boa capa babilônica, uns dois quilos e meio de prata e uma barra de ouro pesando mais de meio quilo, cobicei essas coisas e as peguei para mim; e eis que estão escondidas na terra, no meio da minha tenda, e a prata, por baixo”</a:t>
            </a:r>
          </a:p>
          <a:p>
            <a:pPr algn="ctr"/>
            <a:r>
              <a:rPr lang="pt-BR" sz="3400" dirty="0">
                <a:solidFill>
                  <a:schemeClr val="bg1"/>
                </a:solidFill>
              </a:rPr>
              <a:t>(Josué 7:20-21)</a:t>
            </a:r>
            <a:r>
              <a:rPr lang="pt-BR" sz="34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3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ando o juiz julga a petição inicial inepta? - PeticionaMa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7"/>
          <a:stretch/>
        </p:blipFill>
        <p:spPr bwMode="auto">
          <a:xfrm>
            <a:off x="4602071" y="0"/>
            <a:ext cx="758993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95250" y="89624"/>
            <a:ext cx="548005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4"/>
                </a:solidFill>
              </a:rPr>
              <a:t>Quando a situação foi investigada e se descobriu que era verdade, Josué confrontou </a:t>
            </a:r>
            <a:r>
              <a:rPr lang="pt-BR" sz="3600" b="1" dirty="0" err="1">
                <a:solidFill>
                  <a:schemeClr val="accent4"/>
                </a:solidFill>
              </a:rPr>
              <a:t>Acã</a:t>
            </a:r>
            <a:r>
              <a:rPr lang="pt-BR" sz="3600" b="1" dirty="0">
                <a:solidFill>
                  <a:schemeClr val="accent4"/>
                </a:solidFill>
              </a:rPr>
              <a:t>:</a:t>
            </a:r>
          </a:p>
          <a:p>
            <a:pPr algn="ctr"/>
            <a:endParaRPr lang="pt-BR" sz="3600" b="1" dirty="0">
              <a:solidFill>
                <a:schemeClr val="accent4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“Meu filho, </a:t>
            </a:r>
            <a:r>
              <a:rPr lang="pt-BR" sz="3600" b="1" dirty="0">
                <a:solidFill>
                  <a:srgbClr val="FFC000"/>
                </a:solidFill>
              </a:rPr>
              <a:t>dê glória ao Senhor,</a:t>
            </a:r>
            <a:r>
              <a:rPr lang="pt-BR" sz="3600" dirty="0">
                <a:solidFill>
                  <a:schemeClr val="bg1"/>
                </a:solidFill>
              </a:rPr>
              <a:t> Deus de Israel, e renda louvores a Ele. E conte-me, agora, o que foi que você fez; não me esconda nada” 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</a:rPr>
              <a:t>(Josué 7:19).</a:t>
            </a:r>
          </a:p>
        </p:txBody>
      </p:sp>
    </p:spTree>
    <p:extLst>
      <p:ext uri="{BB962C8B-B14F-4D97-AF65-F5344CB8AC3E}">
        <p14:creationId xmlns:p14="http://schemas.microsoft.com/office/powerpoint/2010/main" val="15550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ando o juiz julga a petição inicial inepta? - PeticionaMa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47"/>
          <a:stretch/>
        </p:blipFill>
        <p:spPr bwMode="auto">
          <a:xfrm>
            <a:off x="4602071" y="0"/>
            <a:ext cx="758993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133350" y="612844"/>
            <a:ext cx="54444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4"/>
                </a:solidFill>
              </a:rPr>
              <a:t>O que isso significa quando </a:t>
            </a:r>
            <a:r>
              <a:rPr lang="pt-BR" sz="4000" b="1" dirty="0" err="1">
                <a:solidFill>
                  <a:schemeClr val="accent4"/>
                </a:solidFill>
              </a:rPr>
              <a:t>Acã</a:t>
            </a:r>
            <a:r>
              <a:rPr lang="pt-BR" sz="4000" b="1" dirty="0">
                <a:solidFill>
                  <a:schemeClr val="accent4"/>
                </a:solidFill>
              </a:rPr>
              <a:t> admiti a própria culpa? </a:t>
            </a:r>
          </a:p>
          <a:p>
            <a:pPr algn="ctr"/>
            <a:endParaRPr lang="pt-BR" sz="4000" b="1" dirty="0">
              <a:solidFill>
                <a:schemeClr val="accent4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Que dar glória a Deus equivale a </a:t>
            </a:r>
            <a:r>
              <a:rPr lang="pt-BR" sz="4000" b="1" dirty="0">
                <a:solidFill>
                  <a:srgbClr val="FFC000"/>
                </a:solidFill>
              </a:rPr>
              <a:t>ADMITIR</a:t>
            </a:r>
            <a:r>
              <a:rPr lang="pt-BR" sz="4000" dirty="0">
                <a:solidFill>
                  <a:schemeClr val="bg1"/>
                </a:solidFill>
              </a:rPr>
              <a:t>, no contexto do juízo, que o julgamento de Deus é completamente justo. </a:t>
            </a:r>
          </a:p>
        </p:txBody>
      </p:sp>
    </p:spTree>
    <p:extLst>
      <p:ext uri="{BB962C8B-B14F-4D97-AF65-F5344CB8AC3E}">
        <p14:creationId xmlns:p14="http://schemas.microsoft.com/office/powerpoint/2010/main" val="4676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ientistas criam inteligência artificial para entender estrutura do universo  - Olhar Digit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25"/>
          <a:stretch/>
        </p:blipFill>
        <p:spPr bwMode="auto">
          <a:xfrm>
            <a:off x="5200649" y="0"/>
            <a:ext cx="7029451" cy="68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E9BD5F6-4385-48F4-B804-79F7E2AE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360829" y="729316"/>
            <a:ext cx="54483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O conflito cósmico e a justiça divina ao lidar com ele, é importante não só que os juízos de Deus sejam justos, mas que o Universo reconheça essa justiça. </a:t>
            </a:r>
          </a:p>
          <a:p>
            <a:pPr algn="ctr"/>
            <a:r>
              <a:rPr lang="pt-BR" sz="3600" b="1" dirty="0">
                <a:solidFill>
                  <a:schemeClr val="accent4"/>
                </a:solidFill>
              </a:rPr>
              <a:t>(Efésios 3:10)</a:t>
            </a:r>
          </a:p>
        </p:txBody>
      </p:sp>
    </p:spTree>
    <p:extLst>
      <p:ext uri="{BB962C8B-B14F-4D97-AF65-F5344CB8AC3E}">
        <p14:creationId xmlns:p14="http://schemas.microsoft.com/office/powerpoint/2010/main" val="27527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omo ler a Biblia – Teologia Sem Fronteir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r="30002" b="20954"/>
          <a:stretch/>
        </p:blipFill>
        <p:spPr bwMode="auto">
          <a:xfrm>
            <a:off x="3416359" y="0"/>
            <a:ext cx="87959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586307" y="366622"/>
            <a:ext cx="476039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O exemplo mais dramático, importante e poderoso ocorre no âmago da mensagem do primeiro anjo: </a:t>
            </a:r>
          </a:p>
          <a:p>
            <a:pPr algn="ctr"/>
            <a:endParaRPr lang="pt-BR" sz="3600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 “Temam a Deus e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 deem glória a Ele,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pois é chegada a hora em que Ele vai julgar”. </a:t>
            </a:r>
          </a:p>
          <a:p>
            <a:pPr algn="ctr"/>
            <a:r>
              <a:rPr lang="pt-BR" sz="3200" b="1" dirty="0">
                <a:solidFill>
                  <a:schemeClr val="accent4"/>
                </a:solidFill>
              </a:rPr>
              <a:t>(Apocalipse 14:7)</a:t>
            </a:r>
          </a:p>
        </p:txBody>
      </p:sp>
    </p:spTree>
    <p:extLst>
      <p:ext uri="{BB962C8B-B14F-4D97-AF65-F5344CB8AC3E}">
        <p14:creationId xmlns:p14="http://schemas.microsoft.com/office/powerpoint/2010/main" val="30997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cote para Londres, Paris e Itália - Europa | Agência Travel Class">
            <a:extLst>
              <a:ext uri="{FF2B5EF4-FFF2-40B4-BE49-F238E27FC236}">
                <a16:creationId xmlns:a16="http://schemas.microsoft.com/office/drawing/2014/main" id="{2D8B6845-773E-4440-88B3-4903B7B483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t="21753" b="561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946900" y="532161"/>
            <a:ext cx="46609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4"/>
                </a:solidFill>
              </a:rPr>
              <a:t>“Deus Provavelmente Não Existe. Então Pare de se Preocupar e Aproveite a Vida.”</a:t>
            </a:r>
          </a:p>
          <a:p>
            <a:pPr algn="ctr"/>
            <a:r>
              <a:rPr lang="pt-BR" sz="3600" b="1" dirty="0">
                <a:solidFill>
                  <a:schemeClr val="accent4"/>
                </a:solidFill>
              </a:rPr>
              <a:t> </a:t>
            </a:r>
            <a:endParaRPr lang="pt-BR" sz="3600" b="1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A depravação humana. </a:t>
            </a:r>
            <a:endParaRPr lang="pt-BR" sz="3600" dirty="0">
              <a:solidFill>
                <a:schemeClr val="accent4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Revela o medo de um Deus moral cuja existência seus criadores tentam negar.</a:t>
            </a:r>
          </a:p>
          <a:p>
            <a:pPr algn="ctr"/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37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unal de Justiça catarinense confirma pena para empresário que vendeu  pipoca com rato dentro em Criciúma - Sulinfoco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/>
          <a:stretch/>
        </p:blipFill>
        <p:spPr bwMode="auto">
          <a:xfrm>
            <a:off x="6553200" y="3442447"/>
            <a:ext cx="5238751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r que temos medo de Deus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5"/>
          <a:stretch/>
        </p:blipFill>
        <p:spPr bwMode="auto">
          <a:xfrm>
            <a:off x="6494462" y="412376"/>
            <a:ext cx="5297489" cy="303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38"/>
            <a:ext cx="12192000" cy="69029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171449" y="266967"/>
            <a:ext cx="56943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- Se </a:t>
            </a:r>
            <a:r>
              <a:rPr lang="pt-BR" sz="4000" b="1" dirty="0">
                <a:solidFill>
                  <a:schemeClr val="accent4"/>
                </a:solidFill>
              </a:rPr>
              <a:t>“Deus provavelmente não existe”</a:t>
            </a:r>
            <a:r>
              <a:rPr lang="pt-BR" sz="4000" b="1" dirty="0">
                <a:solidFill>
                  <a:schemeClr val="bg1"/>
                </a:solidFill>
              </a:rPr>
              <a:t>,</a:t>
            </a:r>
            <a:r>
              <a:rPr lang="pt-BR" sz="4000" b="1" dirty="0">
                <a:solidFill>
                  <a:schemeClr val="accent4"/>
                </a:solidFill>
              </a:rPr>
              <a:t> </a:t>
            </a:r>
            <a:r>
              <a:rPr lang="pt-BR" sz="4000" dirty="0">
                <a:solidFill>
                  <a:schemeClr val="bg1"/>
                </a:solidFill>
              </a:rPr>
              <a:t>então provavelmente não há esperança de justiça.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- Esse é um pensamento deprimente e desprovido de qualquer esperança. 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AVE Mizar: a tragédia do Ford Pinto voador - Olhar Digit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7"/>
          <a:stretch/>
        </p:blipFill>
        <p:spPr bwMode="auto">
          <a:xfrm>
            <a:off x="5505130" y="-5418"/>
            <a:ext cx="6668942" cy="68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444555" y="579357"/>
            <a:ext cx="528394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600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O </a:t>
            </a:r>
            <a:r>
              <a:rPr lang="pt-BR" sz="3600" dirty="0">
                <a:solidFill>
                  <a:schemeClr val="accent4"/>
                </a:solidFill>
              </a:rPr>
              <a:t>carro</a:t>
            </a:r>
            <a:r>
              <a:rPr lang="pt-BR" sz="3600" dirty="0">
                <a:solidFill>
                  <a:schemeClr val="bg1"/>
                </a:solidFill>
              </a:rPr>
              <a:t> americano chamado </a:t>
            </a:r>
            <a:r>
              <a:rPr lang="pt-BR" sz="3600" b="1" dirty="0">
                <a:solidFill>
                  <a:srgbClr val="FFC000"/>
                </a:solidFill>
              </a:rPr>
              <a:t>“Pinto”, </a:t>
            </a:r>
            <a:r>
              <a:rPr lang="pt-BR" sz="3600" dirty="0">
                <a:solidFill>
                  <a:schemeClr val="bg1"/>
                </a:solidFill>
              </a:rPr>
              <a:t>modelo de 1970 nos EUA.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O veículo </a:t>
            </a:r>
            <a:r>
              <a:rPr lang="pt-BR" sz="3600" dirty="0">
                <a:solidFill>
                  <a:schemeClr val="accent4"/>
                </a:solidFill>
              </a:rPr>
              <a:t>não</a:t>
            </a:r>
            <a:r>
              <a:rPr lang="pt-BR" sz="3600" dirty="0">
                <a:solidFill>
                  <a:schemeClr val="bg1"/>
                </a:solidFill>
              </a:rPr>
              <a:t> era seguro.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A empresa preferia pagar indenizações que custear 137 milhões para consertar o modelo.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1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rpo é encontrado dentro de carro carbonizado em Zabelê, na Paraíba -  OrlandoPassos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2680" r="22397" b="1004"/>
          <a:stretch/>
        </p:blipFill>
        <p:spPr bwMode="auto">
          <a:xfrm>
            <a:off x="5606393" y="-5417"/>
            <a:ext cx="6585607" cy="68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0" y="0"/>
            <a:ext cx="55626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“O carro deixará você com uma sensação calorosa de aconchego.” 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rgbClr val="FFC000"/>
                </a:solidFill>
              </a:rPr>
              <a:t>As propagandas e o veículo inseguro foram retirados do mercado, mas deixou rastros irreparáveis.</a:t>
            </a:r>
          </a:p>
        </p:txBody>
      </p:sp>
    </p:spTree>
    <p:extLst>
      <p:ext uri="{BB962C8B-B14F-4D97-AF65-F5344CB8AC3E}">
        <p14:creationId xmlns:p14="http://schemas.microsoft.com/office/powerpoint/2010/main" val="35620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731124E-56B8-4B8B-BCE4-B8BA9D3CAD00}"/>
              </a:ext>
            </a:extLst>
          </p:cNvPr>
          <p:cNvSpPr txBox="1"/>
          <p:nvPr/>
        </p:nvSpPr>
        <p:spPr>
          <a:xfrm>
            <a:off x="4771759" y="6456769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</p:spTree>
    <p:extLst>
      <p:ext uri="{BB962C8B-B14F-4D97-AF65-F5344CB8AC3E}">
        <p14:creationId xmlns:p14="http://schemas.microsoft.com/office/powerpoint/2010/main" val="30087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electa | Justiç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10051" b="3062"/>
          <a:stretch/>
        </p:blipFill>
        <p:spPr bwMode="auto">
          <a:xfrm>
            <a:off x="0" y="-35859"/>
            <a:ext cx="10428194" cy="689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649721" y="888810"/>
            <a:ext cx="515112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accent4"/>
                </a:solidFill>
              </a:rPr>
              <a:t>Onde está a justiça?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A Bíblia ensina repetidamente de que Deus é justo e que os seres humanos precisarão responder por todos os seus atos e os</a:t>
            </a:r>
            <a:br>
              <a:rPr lang="pt-BR" sz="3600" dirty="0">
                <a:solidFill>
                  <a:schemeClr val="bg1"/>
                </a:solidFill>
              </a:rPr>
            </a:br>
            <a:r>
              <a:rPr lang="pt-BR" sz="3600" dirty="0">
                <a:solidFill>
                  <a:schemeClr val="bg1"/>
                </a:solidFill>
              </a:rPr>
              <a:t>males que cometeram. </a:t>
            </a:r>
            <a:br>
              <a:rPr lang="pt-BR" sz="3600" dirty="0">
                <a:solidFill>
                  <a:schemeClr val="bg1"/>
                </a:solidFill>
              </a:rPr>
            </a:br>
            <a:r>
              <a:rPr lang="pt-BR" sz="3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374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omo será a segunda vinda de Jesus Cristo? – Biblia.com.b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14215" r="65135" b="37502"/>
          <a:stretch/>
        </p:blipFill>
        <p:spPr bwMode="auto">
          <a:xfrm>
            <a:off x="5533770" y="-18660"/>
            <a:ext cx="6670671" cy="686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6985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402711" y="920621"/>
            <a:ext cx="54483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/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“Eis que venho sem demora, e comigo está a recompensa que tenho para dar a cada um segundo as suas obras”. </a:t>
            </a:r>
          </a:p>
          <a:p>
            <a:pPr algn="ctr"/>
            <a:r>
              <a:rPr lang="pt-BR" sz="4000" dirty="0">
                <a:solidFill>
                  <a:schemeClr val="accent4"/>
                </a:solidFill>
              </a:rPr>
              <a:t>(Apocalipse 22:12)</a:t>
            </a:r>
          </a:p>
          <a:p>
            <a:pPr algn="ctr"/>
            <a:endParaRPr lang="pt-BR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NTIMENTO DE CULPA: ENTENDA E SAIBA COMO LIDAR COM E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31"/>
          <a:stretch/>
        </p:blipFill>
        <p:spPr bwMode="auto">
          <a:xfrm>
            <a:off x="5558118" y="378733"/>
            <a:ext cx="6290982" cy="61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18CDCEC-6AE6-4790-B4BA-4C6274CFD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578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224118" y="1331942"/>
            <a:ext cx="51098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“E você, que condena os que praticam tais coisas, mas faz o mesmo que eles fazem, pensa que conseguirá se livrar do juízo de Deus?”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 </a:t>
            </a:r>
            <a:r>
              <a:rPr lang="pt-BR" sz="3600" dirty="0">
                <a:solidFill>
                  <a:schemeClr val="accent4"/>
                </a:solidFill>
              </a:rPr>
              <a:t>(Romanos 2:3)</a:t>
            </a:r>
          </a:p>
          <a:p>
            <a:pPr algn="ctr"/>
            <a:r>
              <a:rPr lang="pt-BR" sz="3600" dirty="0">
                <a:solidFill>
                  <a:schemeClr val="accent4"/>
                </a:solidFill>
              </a:rPr>
              <a:t>  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6 maiores pregadores da Bíblia - Pastor Marcio Juni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479869" y="844063"/>
            <a:ext cx="5448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Q</a:t>
            </a:r>
            <a:r>
              <a:rPr lang="pt-BR" sz="40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ue esperança nós, pecadores, pessoas que fizeram coisas que ficaram impunes, podemos esperar desse juízo também? 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O JESUS TRATAVA OS PECADORES?">
            <a:extLst>
              <a:ext uri="{FF2B5EF4-FFF2-40B4-BE49-F238E27FC236}">
                <a16:creationId xmlns:a16="http://schemas.microsoft.com/office/drawing/2014/main" id="{F188DC20-F56E-49A4-83A9-352EEEF6C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/>
        </p:blipFill>
        <p:spPr bwMode="auto">
          <a:xfrm>
            <a:off x="6553200" y="3467103"/>
            <a:ext cx="5200649" cy="29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38"/>
            <a:ext cx="12192000" cy="6902938"/>
          </a:xfrm>
          <a:prstGeom prst="rect">
            <a:avLst/>
          </a:prstGeom>
        </p:spPr>
      </p:pic>
      <p:pic>
        <p:nvPicPr>
          <p:cNvPr id="2062" name="Picture 14" descr="Não vim pelos justos, mas pelos pecadores – Chama Sant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1" b="13851"/>
          <a:stretch/>
        </p:blipFill>
        <p:spPr bwMode="auto">
          <a:xfrm>
            <a:off x="6553201" y="313246"/>
            <a:ext cx="5200650" cy="30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210820" y="753250"/>
            <a:ext cx="579458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</a:rPr>
              <a:t>A ESPERANÇA É JESUS!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Ele te ama e espera ansioso por sua entrega!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Quando o arrependimento é verdadeiro o perdão é imediato!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36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E1D117A-2760-4D93-AA6B-5C15AA173B8B}"/>
              </a:ext>
            </a:extLst>
          </p:cNvPr>
          <p:cNvSpPr txBox="1"/>
          <p:nvPr/>
        </p:nvSpPr>
        <p:spPr>
          <a:xfrm>
            <a:off x="4771759" y="6456769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UNIÃO NORTE BRASILEIRA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FFC04AB-2AB2-45F9-A4D0-6F55DB8A7E24}"/>
              </a:ext>
            </a:extLst>
          </p:cNvPr>
          <p:cNvSpPr txBox="1"/>
          <p:nvPr/>
        </p:nvSpPr>
        <p:spPr>
          <a:xfrm>
            <a:off x="4808886" y="1117600"/>
            <a:ext cx="3319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PRÓXIMO TEMA</a:t>
            </a:r>
          </a:p>
        </p:txBody>
      </p:sp>
    </p:spTree>
    <p:extLst>
      <p:ext uri="{BB962C8B-B14F-4D97-AF65-F5344CB8AC3E}">
        <p14:creationId xmlns:p14="http://schemas.microsoft.com/office/powerpoint/2010/main" val="166964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ão roubar a glória de Deus - Santuário do Pai das Misericórdias">
            <a:extLst>
              <a:ext uri="{FF2B5EF4-FFF2-40B4-BE49-F238E27FC236}">
                <a16:creationId xmlns:a16="http://schemas.microsoft.com/office/drawing/2014/main" id="{BB259409-DA0C-4B83-9DEE-35A34A223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96"/>
          <a:stretch/>
        </p:blipFill>
        <p:spPr bwMode="auto">
          <a:xfrm>
            <a:off x="4962525" y="0"/>
            <a:ext cx="7096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05C4419-A708-4210-BD27-8EC753B60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133350" y="305068"/>
            <a:ext cx="54483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- É comum, nas Escrituras, a ideia de Deus ser glorificado por Seu povo. 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  <a:p>
            <a:pPr algn="ctr"/>
            <a:r>
              <a:rPr lang="pt-BR" sz="4000" b="1" dirty="0">
                <a:solidFill>
                  <a:schemeClr val="bg1"/>
                </a:solidFill>
              </a:rPr>
              <a:t>- Contudo, a expressão </a:t>
            </a:r>
            <a:r>
              <a:rPr lang="pt-BR" sz="4000" b="1" dirty="0">
                <a:solidFill>
                  <a:schemeClr val="accent4"/>
                </a:solidFill>
              </a:rPr>
              <a:t>“dar glória” </a:t>
            </a:r>
            <a:r>
              <a:rPr lang="pt-BR" sz="4000" b="1" dirty="0">
                <a:solidFill>
                  <a:schemeClr val="bg1"/>
                </a:solidFill>
              </a:rPr>
              <a:t>a Deus é incomum. </a:t>
            </a:r>
          </a:p>
          <a:p>
            <a:pPr algn="ctr"/>
            <a:endParaRPr lang="pt-B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6 maiores pregadores da Bíblia - Pastor Marcio Juni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 flipH="1">
            <a:off x="6195889" y="3406530"/>
            <a:ext cx="5599288" cy="3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o ler a Biblia – Teologia Sem Fronteir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r="6299" b="20954"/>
          <a:stretch/>
        </p:blipFill>
        <p:spPr bwMode="auto">
          <a:xfrm>
            <a:off x="6508377" y="282599"/>
            <a:ext cx="5271248" cy="307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38AD77F-6C0E-427D-8A1A-592D85912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38"/>
            <a:ext cx="12192000" cy="69029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32B7576-46E0-460E-A68C-0B6444626D9E}"/>
              </a:ext>
            </a:extLst>
          </p:cNvPr>
          <p:cNvSpPr txBox="1"/>
          <p:nvPr/>
        </p:nvSpPr>
        <p:spPr>
          <a:xfrm>
            <a:off x="335214" y="282599"/>
            <a:ext cx="54483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Dar Glória a Deus usado na primeira mensagem angélica é tão especial quanto revelador. </a:t>
            </a:r>
          </a:p>
          <a:p>
            <a:pPr algn="ctr"/>
            <a:r>
              <a:rPr lang="pt-BR" sz="40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Um exemplo poderoso pode ser extraído do início da história israelita!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N dos Cananeus da Bíblia Vive nos Árabes e Judeus da Atualidade |  National Geograph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40"/>
          <a:stretch/>
        </p:blipFill>
        <p:spPr bwMode="auto">
          <a:xfrm>
            <a:off x="5485465" y="-5417"/>
            <a:ext cx="6706535" cy="68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72168" y="0"/>
            <a:ext cx="54483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- Os cananeus eram povos maus. Sacrificavam os filhos a seus deuses. 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- E essa prática ímpia influenciou aos Israelitas a cometerem o mesmo erro. </a:t>
            </a:r>
          </a:p>
          <a:p>
            <a:pPr algn="ctr"/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N dos Cananeus da Bíblia Vive nos Árabes e Judeus da Atualidade |  National Geograph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40"/>
          <a:stretch/>
        </p:blipFill>
        <p:spPr bwMode="auto">
          <a:xfrm>
            <a:off x="5485465" y="-5417"/>
            <a:ext cx="6706535" cy="686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4757CD5-6167-476F-8D14-0FFD1413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246768" y="445035"/>
            <a:ext cx="54483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Ao cometer essa prática ímpia, os israelitas estariam profanando o nome de Deus. </a:t>
            </a:r>
          </a:p>
          <a:p>
            <a:pPr algn="ctr"/>
            <a:r>
              <a:rPr lang="pt-BR" sz="4000" dirty="0">
                <a:solidFill>
                  <a:schemeClr val="bg1"/>
                </a:solidFill>
              </a:rPr>
              <a:t>Trata-se do oposto do conceito de, ao fazer o bem, obedecer ao Senhor e deixar sua luz brilhar e glorificar o nome Dele. </a:t>
            </a:r>
          </a:p>
        </p:txBody>
      </p:sp>
    </p:spTree>
    <p:extLst>
      <p:ext uri="{BB962C8B-B14F-4D97-AF65-F5344CB8AC3E}">
        <p14:creationId xmlns:p14="http://schemas.microsoft.com/office/powerpoint/2010/main" val="17074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mo ler a Biblia – Teologia Sem Fronteir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r="30002" b="20954"/>
          <a:stretch/>
        </p:blipFill>
        <p:spPr bwMode="auto">
          <a:xfrm>
            <a:off x="3416359" y="0"/>
            <a:ext cx="87959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758CA0D-DD0C-41D2-BCA1-C42D74A61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215900" y="397400"/>
            <a:ext cx="51943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“Quanto a vocês, cuidem para não ficar com nenhuma das coisas condenadas, para não acontecer que, depois de as terem condenado, vocês as tomem para si. Neste caso, tornariam maldito o arraial de Israel e trariam confusão a ele” </a:t>
            </a:r>
          </a:p>
          <a:p>
            <a:pPr algn="ctr"/>
            <a:r>
              <a:rPr lang="pt-BR" sz="28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(Josué 6:18, 19).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9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omo ler a Biblia – Teologia Sem Fronteir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r="30002" b="20954"/>
          <a:stretch/>
        </p:blipFill>
        <p:spPr bwMode="auto">
          <a:xfrm>
            <a:off x="3416359" y="0"/>
            <a:ext cx="87959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E9BD5F6-4385-48F4-B804-79F7E2AED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3502D6-24DE-41C9-8896-99BAC8556303}"/>
              </a:ext>
            </a:extLst>
          </p:cNvPr>
          <p:cNvSpPr txBox="1"/>
          <p:nvPr/>
        </p:nvSpPr>
        <p:spPr>
          <a:xfrm>
            <a:off x="364385" y="396097"/>
            <a:ext cx="54483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4000" dirty="0">
              <a:solidFill>
                <a:schemeClr val="accent4"/>
              </a:solidFill>
            </a:endParaRPr>
          </a:p>
          <a:p>
            <a:pPr algn="ctr"/>
            <a:r>
              <a:rPr lang="pt-BR" sz="40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Essas </a:t>
            </a:r>
            <a:r>
              <a:rPr lang="pt-BR" sz="4000" b="1" i="0" kern="1200" dirty="0">
                <a:solidFill>
                  <a:srgbClr val="FFC000"/>
                </a:solidFill>
                <a:effectLst/>
                <a:latin typeface="+mn-lt"/>
                <a:ea typeface="+mn-ea"/>
                <a:cs typeface="+mn-cs"/>
              </a:rPr>
              <a:t>“coisas condenadas” </a:t>
            </a:r>
            <a:r>
              <a:rPr lang="pt-BR" sz="400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poderiam contaminar espiritualmente o povo. A segurança de Israel na terra dependia de sua pureza espiritual. 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s cosas malas y detestables en el templo de Dios">
            <a:extLst>
              <a:ext uri="{FF2B5EF4-FFF2-40B4-BE49-F238E27FC236}">
                <a16:creationId xmlns:a16="http://schemas.microsoft.com/office/drawing/2014/main" id="{50C09474-1A34-4BD9-9D72-2AB0C581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3A42614-553A-4811-941E-6358101C9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4"/>
            <a:ext cx="12192000" cy="684137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96F435-2DBC-40AB-903D-790D0AEABCEB}"/>
              </a:ext>
            </a:extLst>
          </p:cNvPr>
          <p:cNvSpPr txBox="1"/>
          <p:nvPr/>
        </p:nvSpPr>
        <p:spPr>
          <a:xfrm>
            <a:off x="6781800" y="735455"/>
            <a:ext cx="4922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 A ideia de misturar coisas proibidas às próprias simbolizava aquilo que levaria à ruína da nação.</a:t>
            </a:r>
          </a:p>
          <a:p>
            <a:pPr algn="ctr"/>
            <a:endParaRPr lang="pt-BR" sz="3600" dirty="0">
              <a:solidFill>
                <a:schemeClr val="bg1"/>
              </a:solidFill>
            </a:endParaRP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Prática que, conforme veremos, também assolou o cristianismo. </a:t>
            </a:r>
            <a:endParaRPr lang="pt-BR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4510</Words>
  <Application>Microsoft Office PowerPoint</Application>
  <PresentationFormat>Widescreen</PresentationFormat>
  <Paragraphs>119</Paragraphs>
  <Slides>25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weber di castro</dc:creator>
  <cp:lastModifiedBy>weber di castro</cp:lastModifiedBy>
  <cp:revision>2</cp:revision>
  <dcterms:created xsi:type="dcterms:W3CDTF">2022-03-31T05:51:07Z</dcterms:created>
  <dcterms:modified xsi:type="dcterms:W3CDTF">2022-03-31T07:36:10Z</dcterms:modified>
</cp:coreProperties>
</file>