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8" r:id="rId3"/>
    <p:sldId id="257" r:id="rId4"/>
    <p:sldId id="259" r:id="rId5"/>
    <p:sldId id="260" r:id="rId6"/>
    <p:sldId id="261" r:id="rId7"/>
    <p:sldId id="262" r:id="rId8"/>
    <p:sldId id="288" r:id="rId9"/>
    <p:sldId id="264" r:id="rId10"/>
    <p:sldId id="263" r:id="rId11"/>
    <p:sldId id="267" r:id="rId12"/>
    <p:sldId id="266" r:id="rId13"/>
    <p:sldId id="289" r:id="rId14"/>
    <p:sldId id="270" r:id="rId15"/>
    <p:sldId id="269" r:id="rId16"/>
    <p:sldId id="290" r:id="rId17"/>
    <p:sldId id="272" r:id="rId18"/>
    <p:sldId id="291" r:id="rId19"/>
    <p:sldId id="271" r:id="rId20"/>
    <p:sldId id="268" r:id="rId21"/>
    <p:sldId id="292" r:id="rId22"/>
    <p:sldId id="275" r:id="rId23"/>
    <p:sldId id="277" r:id="rId24"/>
    <p:sldId id="273" r:id="rId25"/>
    <p:sldId id="274" r:id="rId26"/>
    <p:sldId id="276" r:id="rId27"/>
    <p:sldId id="279" r:id="rId28"/>
    <p:sldId id="278" r:id="rId29"/>
    <p:sldId id="282" r:id="rId30"/>
    <p:sldId id="280" r:id="rId31"/>
    <p:sldId id="281" r:id="rId32"/>
    <p:sldId id="284" r:id="rId33"/>
    <p:sldId id="293" r:id="rId34"/>
    <p:sldId id="286" r:id="rId35"/>
    <p:sldId id="285" r:id="rId36"/>
    <p:sldId id="28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D"/>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77938" autoAdjust="0"/>
  </p:normalViewPr>
  <p:slideViewPr>
    <p:cSldViewPr snapToGrid="0">
      <p:cViewPr varScale="1">
        <p:scale>
          <a:sx n="64" d="100"/>
          <a:sy n="64" d="100"/>
        </p:scale>
        <p:origin x="141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A0BCE-11B7-493E-9DFE-80B97EE7D077}"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AFE0B-08FE-4957-8771-767A5F144C81}" type="slidenum">
              <a:rPr lang="pt-BR" smtClean="0"/>
              <a:t>‹nº›</a:t>
            </a:fld>
            <a:endParaRPr lang="pt-BR"/>
          </a:p>
        </p:txBody>
      </p:sp>
    </p:spTree>
    <p:extLst>
      <p:ext uri="{BB962C8B-B14F-4D97-AF65-F5344CB8AC3E}">
        <p14:creationId xmlns:p14="http://schemas.microsoft.com/office/powerpoint/2010/main" val="17328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“Porque chegou o tempo de começar o juízo pela casa de Deus; e, se começa por nós, qual será o fim daqueles que não obedecem ao evangelho de Deus?” (1 Pedro 4:17). </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a:t>
            </a:fld>
            <a:endParaRPr lang="pt-BR"/>
          </a:p>
        </p:txBody>
      </p:sp>
    </p:spTree>
    <p:extLst>
      <p:ext uri="{BB962C8B-B14F-4D97-AF65-F5344CB8AC3E}">
        <p14:creationId xmlns:p14="http://schemas.microsoft.com/office/powerpoint/2010/main" val="1292785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“Ancião de Dias” (um nome para Deus), tronos, livros abertos, cenário de juízo – fica claro que algum tipo de sala do trono cósmica está se descortinando perante todos esses outros seres celestiais. Considerando o que já vimos acerca do grande conflito e do interesse “dos poderes e autoridades nas regiões celestiais” (Efésios 3:10), isso não deveria nos causar espanto.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12</a:t>
            </a:fld>
            <a:endParaRPr lang="pt-BR"/>
          </a:p>
        </p:txBody>
      </p:sp>
    </p:spTree>
    <p:extLst>
      <p:ext uri="{BB962C8B-B14F-4D97-AF65-F5344CB8AC3E}">
        <p14:creationId xmlns:p14="http://schemas.microsoft.com/office/powerpoint/2010/main" val="2989094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mesmo juízo é retratado posteriormente nas seguintes palavras: “Eu estava olhando nas minhas visões da noite. E eis que vinha com as nuvens do céu Alguém como um Filho do homem. Ele Se dirigiu ao Ancião de Dias, e O fizeram chegar até Ele. Foi-Lhe dado o domínio, a glória e o reino, para que as pessoas de todos os povos, nações e línguas O servissem. O Seu domínio é domínio eterno, que não passará, e o Seu reino jamais será destruído” (Daniel 7:13, 14). </a:t>
            </a:r>
          </a:p>
          <a:p>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13</a:t>
            </a:fld>
            <a:endParaRPr lang="pt-BR"/>
          </a:p>
        </p:txBody>
      </p:sp>
    </p:spTree>
    <p:extLst>
      <p:ext uri="{BB962C8B-B14F-4D97-AF65-F5344CB8AC3E}">
        <p14:creationId xmlns:p14="http://schemas.microsoft.com/office/powerpoint/2010/main" val="855694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Ancião de Dias, agora com o “Filho do homem” – termo usado várias vezes no Novo Testamento por Jesus para Se referir a Si mesmo (Mateus 17:22; 20:18; 24:30; Marcos 2:10; 10:33; Lucas 6:22; 11:30; 12:10; 17:22; João 6:53; 12:34; 13:31) – está em algum tipo de evento celestial, outra descrição do juízo que conduz diretamente ao reino eterno de Deus.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14</a:t>
            </a:fld>
            <a:endParaRPr lang="pt-BR"/>
          </a:p>
        </p:txBody>
      </p:sp>
    </p:spTree>
    <p:extLst>
      <p:ext uri="{BB962C8B-B14F-4D97-AF65-F5344CB8AC3E}">
        <p14:creationId xmlns:p14="http://schemas.microsoft.com/office/powerpoint/2010/main" val="251345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Outra imagem do mesmo juízo, embora fale primeiro de acontecimentos aqui na Terra, diz: “Até que veio o Ancião de Dias e fez justiça aos santos do Altíssimo. E veio o tempo em que os santos possuíram o reino” (Daniel 7:22; conforme v. 26, 27). Note: o juízo faz justiça ao povo de Deus. Nossa tendência é pensar em juízo como algo ruim, que leva à punição, o que, em muitos casos, é verdadeiro. Nessa situação, porém, pelo menos para os “santos” (termo bíblico para o povo de Deus, em nada relacionado ao conceito popular de santos canonizados), o juízo lhes é favorável, pois faz justiça a eles.</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15</a:t>
            </a:fld>
            <a:endParaRPr lang="pt-BR"/>
          </a:p>
        </p:txBody>
      </p:sp>
    </p:spTree>
    <p:extLst>
      <p:ext uri="{BB962C8B-B14F-4D97-AF65-F5344CB8AC3E}">
        <p14:creationId xmlns:p14="http://schemas.microsoft.com/office/powerpoint/2010/main" val="94679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Outra imagem do mesmo juízo, embora fale primeiro de acontecimentos aqui na Terra, diz: “Até que veio o Ancião de Dias e fez justiça aos santos do Altíssimo. E veio o tempo em que os santos possuíram o reino” (Daniel 7:22; conforme v. 26, 27). Note: o juízo faz justiça ao povo de Deus. Nossa tendência é pensar em juízo como algo ruim, que leva à punição, o que, em muitos casos, é verdadeiro. Nessa situação, porém, pelo menos para os “santos” (termo bíblico para o povo de Deus, em nada relacionado ao conceito popular de santos canonizados), o juízo lhes é favorável, pois faz justiça a eles.</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16</a:t>
            </a:fld>
            <a:endParaRPr lang="pt-BR"/>
          </a:p>
        </p:txBody>
      </p:sp>
    </p:spTree>
    <p:extLst>
      <p:ext uri="{BB962C8B-B14F-4D97-AF65-F5344CB8AC3E}">
        <p14:creationId xmlns:p14="http://schemas.microsoft.com/office/powerpoint/2010/main" val="93951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Como, porém, isso pode acontecer? Não fomos todos nós considerados pecadores? Não estamos cientes do quanto somos maus? A Bíblia afirma: “Não há quem entenda, não há quem busque a Deus. Todos se desviaram e juntamente se tornaram inúteis; não há quem faça o bem, não há nem um sequer. A garganta deles é sepulcro aberto; com a língua enganam, veneno de víbora está nos seus lábios. A boca, eles a têm cheia de maldição e amargura; os seus pés são velozes para derramar sangue. Nos seus caminhos, há destruição e miséria; eles não conhecem o caminho da paz. Não há temor de Deus diante de seus olhos” (Romanos 3:11-18).</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17</a:t>
            </a:fld>
            <a:endParaRPr lang="pt-BR"/>
          </a:p>
        </p:txBody>
      </p:sp>
    </p:spTree>
    <p:extLst>
      <p:ext uri="{BB962C8B-B14F-4D97-AF65-F5344CB8AC3E}">
        <p14:creationId xmlns:p14="http://schemas.microsoft.com/office/powerpoint/2010/main" val="244548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Como, porém, isso pode acontecer? Não fomos todos nós considerados pecadores? Não estamos cientes do quanto somos maus? A Bíblia afirma: “Não há quem entenda, não há quem busque a Deus. Todos se desviaram e juntamente se tornaram inúteis; não há quem faça o bem, não há nem um sequer. A garganta deles é sepulcro aberto; com a língua enganam, veneno de víbora está nos seus lábios. A boca, eles a têm cheia de maldição e amargura; os seus pés são velozes para derramar sangue. Nos seus caminhos, há destruição e miséria; eles não conhecem o caminho da paz. Não há temor de Deus diante de seus olhos” (Romanos 3:11-18).</a:t>
            </a:r>
          </a:p>
          <a:p>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18</a:t>
            </a:fld>
            <a:endParaRPr lang="pt-BR"/>
          </a:p>
        </p:txBody>
      </p:sp>
    </p:spTree>
    <p:extLst>
      <p:ext uri="{BB962C8B-B14F-4D97-AF65-F5344CB8AC3E}">
        <p14:creationId xmlns:p14="http://schemas.microsoft.com/office/powerpoint/2010/main" val="3832390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Como, então, qualquer um de nós, inclusive os “santos” no juízo, com os livros abertos, seria capaz de se apresentar perante um Deus que conhece cada pensamento mau, cada ato oculto, todas aquelas coisas que fizemos em segredo e jamais gostaríamos que fossem reveladas (ver Eclesiastes 12:14)? Por meio do evangelho eterno. Só assim!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19</a:t>
            </a:fld>
            <a:endParaRPr lang="pt-BR"/>
          </a:p>
        </p:txBody>
      </p:sp>
    </p:spTree>
    <p:extLst>
      <p:ext uri="{BB962C8B-B14F-4D97-AF65-F5344CB8AC3E}">
        <p14:creationId xmlns:p14="http://schemas.microsoft.com/office/powerpoint/2010/main" val="169914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Protegidos</a:t>
            </a:r>
          </a:p>
          <a:p>
            <a:r>
              <a:rPr lang="pt-BR" dirty="0"/>
              <a:t>Não é coincidência que evangelho e juízo apareçam juntos. Por melhores que sejam as boas-novas do evangelho, elas ganham mais sentido quando associadas ao juízo. Por quê? Porque nossa única esperança no juízo é o evangelho, ou seja, é a justiça de Cristo, aceita pelo Pai como se fosse nossa no momento em que nos apropriamos dela pela fé. Não precisamos temer a condenação. “Agora, pois, já não existe nenhuma condenação para os que estão em Cristo Jesus” (Romanos 8:1). Nenhuma condenação agora e, com certeza, no juízo.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20</a:t>
            </a:fld>
            <a:endParaRPr lang="pt-BR"/>
          </a:p>
        </p:txBody>
      </p:sp>
    </p:spTree>
    <p:extLst>
      <p:ext uri="{BB962C8B-B14F-4D97-AF65-F5344CB8AC3E}">
        <p14:creationId xmlns:p14="http://schemas.microsoft.com/office/powerpoint/2010/main" val="2835675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Protegidos</a:t>
            </a:r>
          </a:p>
          <a:p>
            <a:r>
              <a:rPr lang="pt-BR" dirty="0"/>
              <a:t>Não é coincidência que evangelho e juízo apareçam juntos. Por melhores que sejam as boas-novas do evangelho, elas ganham mais sentido quando associadas ao juízo. Por quê? Porque nossa única esperança no juízo é o evangelho, ou seja, é a justiça de Cristo, aceita pelo Pai como se fosse nossa no momento em que nos apropriamos dela pela fé. Não precisamos temer a condenação. “Agora, pois, já não existe nenhuma condenação para os que estão em Cristo Jesus” (Romanos 8:1). Nenhuma condenação agora e, com certeza, no juízo.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21</a:t>
            </a:fld>
            <a:endParaRPr lang="pt-BR"/>
          </a:p>
        </p:txBody>
      </p:sp>
    </p:spTree>
    <p:extLst>
      <p:ext uri="{BB962C8B-B14F-4D97-AF65-F5344CB8AC3E}">
        <p14:creationId xmlns:p14="http://schemas.microsoft.com/office/powerpoint/2010/main" val="120859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“Digo a vocês que, no Dia do Juízo, as pessoas darão conta de toda palavra inútil que proferirem; porque, pelas suas palavras, você será justificado e, pelas suas palavras, você será condenado” (Mateus 12:36, 37).</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4</a:t>
            </a:fld>
            <a:endParaRPr lang="pt-BR"/>
          </a:p>
        </p:txBody>
      </p:sp>
    </p:spTree>
    <p:extLst>
      <p:ext uri="{BB962C8B-B14F-4D97-AF65-F5344CB8AC3E}">
        <p14:creationId xmlns:p14="http://schemas.microsoft.com/office/powerpoint/2010/main" val="1132478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Seria por que não temos pecado? Não. A razão verdadeira é porque Jesus não pecou, e a “ficha” Dele é creditada como se fosse nossa. É por isso que o juízo em Daniel 7 é “a favor dos santos do Altíssimo” (Daniel 7:22, NVI). Assim como o ladrão na cruz, eles foram cobertos pela justiça de Cristo. Ou, conforme explicou Paulo: “O ser humano é justificado pela fé, independentemente das obras da lei” (Romanos 3:28).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22</a:t>
            </a:fld>
            <a:endParaRPr lang="pt-BR"/>
          </a:p>
        </p:txBody>
      </p:sp>
    </p:spTree>
    <p:extLst>
      <p:ext uri="{BB962C8B-B14F-4D97-AF65-F5344CB8AC3E}">
        <p14:creationId xmlns:p14="http://schemas.microsoft.com/office/powerpoint/2010/main" val="402238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Justificado independentemente das obras da lei? É claro. A lei, por mais que seja santa, justa e boa (Romanos 7:12), aponta para o pecado, mas não é capaz de expiá-lo. A lei é como um espelho: mostra exatamente onde estão suas manchas. Mas, não importa por quanto tempo ou com que frequência você se olhe no espelho, ele não é capaz de eliminar as manchas. A lei revela o pecado, mas não oferece poder para vencê-lo nem pode perdoá-lo. Por isso necessitamos do evangelho.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23</a:t>
            </a:fld>
            <a:endParaRPr lang="pt-BR"/>
          </a:p>
        </p:txBody>
      </p:sp>
    </p:spTree>
    <p:extLst>
      <p:ext uri="{BB962C8B-B14F-4D97-AF65-F5344CB8AC3E}">
        <p14:creationId xmlns:p14="http://schemas.microsoft.com/office/powerpoint/2010/main" val="1479334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Uma expressão grandiosa da lei e do juízo de Deus pode ser encontrada no santuário do Antigo Testamento, e posteriormente no templo de Jerusalém, o centro de adoração do antigo Israel. É o mesmo templo no qual Jesus fez a célebre expulsão daqueles que profanaram esse lugar sagrado com sua ganância e um comércio exploratório (conforme Mateus 21:12, 13). Foi ali que o povo de Israel aprendeu sobre o plano da salvação, o “evangelho eterno”. Parte central dos ritos do santuário correspondia aos sacrifícios de cordeiros, bois e bodes. Cada um deles era um símbolo, um tipo, uma </a:t>
            </a:r>
            <a:r>
              <a:rPr lang="pt-BR" dirty="0" err="1"/>
              <a:t>miniprofecia</a:t>
            </a:r>
            <a:r>
              <a:rPr lang="pt-BR" dirty="0"/>
              <a:t> da morte de Jesus na cruz, bem como de Sua obra como nosso Sumo Sacerdote no santuário celestial. É por isso que, ao apresentar Jesus pela primeira vez, João Batista exclamou: “Eis o Cordeiro de Deus, que tira o pecado do mundo!” (João 1:29). Em vez de cada pecador morrer pelo próprio pecado, o cordeiro, um símbolo de Jesus, morria no lugar do pecador. Em vez de nós, em última instância, morrermos por nossos pecados, Jesus na cruz o fez em nosso lugar. E essa grande verdade era proclamada, em símbolos, no templo.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24</a:t>
            </a:fld>
            <a:endParaRPr lang="pt-BR"/>
          </a:p>
        </p:txBody>
      </p:sp>
    </p:spTree>
    <p:extLst>
      <p:ext uri="{BB962C8B-B14F-4D97-AF65-F5344CB8AC3E}">
        <p14:creationId xmlns:p14="http://schemas.microsoft.com/office/powerpoint/2010/main" val="4093767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O templo também contava com dois compartimentos e, muito embora todos os dias o sangue expiatório dos animais sacrificados fosse levado para o primeiro compartimento, uma vez por ano, o sangue dos sacrifícios era conduzido ao segundo compartimento, o mais interior, em um ritual conhecido como </a:t>
            </a:r>
            <a:r>
              <a:rPr lang="pt-BR" sz="2800" dirty="0" err="1"/>
              <a:t>Yom</a:t>
            </a:r>
            <a:r>
              <a:rPr lang="pt-BR" sz="2800" dirty="0"/>
              <a:t> </a:t>
            </a:r>
            <a:r>
              <a:rPr lang="pt-BR" sz="2800" dirty="0" err="1"/>
              <a:t>Kippur</a:t>
            </a:r>
            <a:r>
              <a:rPr lang="pt-BR" sz="2800" dirty="0"/>
              <a:t>, o Dia da Expiação (ver Levítico 16). Esse era o dia do juízo, uma boa-nova para os filhos de Israel, pois, mesmo havendo pecado, seus pecados eram perdoados, expurgados e purificados pelo sangue derramado. Assim, poderiam comparecer juntos perante Deus naquele juízo. Essa cerimônia anual acontecia “por causa das impurezas dos filhos de Israel e por causa das suas transgressões e de todos os seus pecados” (Levítico 16:16). Ou seja, eles haviam pecado, e aquele era o dia de prestação de contas.</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25</a:t>
            </a:fld>
            <a:endParaRPr lang="pt-BR"/>
          </a:p>
        </p:txBody>
      </p:sp>
    </p:spTree>
    <p:extLst>
      <p:ext uri="{BB962C8B-B14F-4D97-AF65-F5344CB8AC3E}">
        <p14:creationId xmlns:p14="http://schemas.microsoft.com/office/powerpoint/2010/main" val="328222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Entretanto, aquele dia era </a:t>
            </a:r>
            <a:r>
              <a:rPr lang="pt-BR" dirty="0" err="1"/>
              <a:t>Yom</a:t>
            </a:r>
            <a:r>
              <a:rPr lang="pt-BR" dirty="0"/>
              <a:t> </a:t>
            </a:r>
            <a:r>
              <a:rPr lang="pt-BR" dirty="0" err="1"/>
              <a:t>Kippur</a:t>
            </a:r>
            <a:r>
              <a:rPr lang="pt-BR" dirty="0"/>
              <a:t>, o Dia da Expiação. Expiação diz respeito a perdoar pecadores, não a condená-los. Esse perdão só pode se originar do sangue – não da lei. Embora dentro do segundo compartimento do santuário, na arca da aliança (ver Números 10:33; Deuteronômio 10:3; 31:26), estivessem as tábuas dos Dez Mandamentos, que mostravam a Israel sua sagrada obrigação de cumprir a lei, a expiação não acontecia por causa da lei. Na verdade, a lei, que as pessoas haviam transgredido, as condenaria, não fosse o sangue. “Ele [o sumo sacerdote] pegará um pouco do sangue do novilho e, com o dedo, o aspergirá sobre a frente do propiciatório; e, diante do propiciatório, aspergirá sete vezes do sangue, com o dedo. Depois, matará o bode da oferta pelo pecado, que será para o povo. Trará o sangue do bode para dentro do véu e fará com esse sangue como fez com o sangue do novilho; ele o aspergirá no propiciatório e também diante dele” (Levítico 16:14, 15, itálicos acrescentados). O propiciatório era a tampa de ouro que cobria a arca da aliança. Esta, por sua vez, continha os Dez Mandamentos. O sangue aspergido ali no propiciatório simbolizava o sangue de Jesus, que expiava a transgressão dos Dez Mandamentos.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26</a:t>
            </a:fld>
            <a:endParaRPr lang="pt-BR"/>
          </a:p>
        </p:txBody>
      </p:sp>
    </p:spTree>
    <p:extLst>
      <p:ext uri="{BB962C8B-B14F-4D97-AF65-F5344CB8AC3E}">
        <p14:creationId xmlns:p14="http://schemas.microsoft.com/office/powerpoint/2010/main" val="155992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“Isso lhes será por estatuto perpétuo: no sétimo mês, aos dez dias do mês, vocês se humilharão e não farão nenhum trabalho, nem o natural da terra nem o estrangeiro que peregrina entre vocês. Porque, naquele dia, se fará expiação por vocês, para purificá-los; e vocês serão purificados de todos os seus pecados, diante do Senhor” (v. 29, 30). Era um dia solene, o dia do juízo, e o povo deveria “se humilhar” ou afligir a própria alma (ver verso 31). Ou seja, era um dia de arrependimento, de analisar o próprio interior, de reconhecer suas falhas. Os israelitas dependiam do sangue não só para que seus pecados fossem perdoados, mas também para serem purificados da transgressão.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27</a:t>
            </a:fld>
            <a:endParaRPr lang="pt-BR"/>
          </a:p>
        </p:txBody>
      </p:sp>
    </p:spTree>
    <p:extLst>
      <p:ext uri="{BB962C8B-B14F-4D97-AF65-F5344CB8AC3E}">
        <p14:creationId xmlns:p14="http://schemas.microsoft.com/office/powerpoint/2010/main" val="104238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Assim como o primeiro sacerdote intercedia pelos pecadores, levando sangue para dentro do santuário, Jesus, nosso Sumo Sacerdote no santuário celestial, intercede por nós também. “Quem os condenará? É Cristo Jesus quem morreu, ou melhor, quem ressuscitou, o qual está à direita de Deus e também intercede por nós” (Romanos 8:34). “Por isso, também pode salvar totalmente os que por Ele se aproximam de Deus, vivendo sempre para interceder por eles” (Hebreus 7:25). “Meus filhinhos, escrevo-lhes estas coisas para que vocês não pequem. Mas, se alguém pecar, temos Advogado junto ao Pai, Jesus Cristo, o Justo” (1 João 2:1). “Porque Cristo não entrou em santuário feito por mãos humanas, figura do verdadeiro Santuário, porém no próprio Céu, para comparecer, agora, por nós, diante de Deus” (Hebreus 9:24).</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28</a:t>
            </a:fld>
            <a:endParaRPr lang="pt-BR"/>
          </a:p>
        </p:txBody>
      </p:sp>
    </p:spTree>
    <p:extLst>
      <p:ext uri="{BB962C8B-B14F-4D97-AF65-F5344CB8AC3E}">
        <p14:creationId xmlns:p14="http://schemas.microsoft.com/office/powerpoint/2010/main" val="3452218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“Ora, o essencial das coisas que estamos dizendo é que temos tal Sumo Sacerdote, que Se assentou à direita do trono da Majestade nos céus, como Ministro do santuário e do verdadeiro tabernáculo que o Senhor erigiu, e não o homem” (Hebreus 8:1, 2).</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29</a:t>
            </a:fld>
            <a:endParaRPr lang="pt-BR"/>
          </a:p>
        </p:txBody>
      </p:sp>
    </p:spTree>
    <p:extLst>
      <p:ext uri="{BB962C8B-B14F-4D97-AF65-F5344CB8AC3E}">
        <p14:creationId xmlns:p14="http://schemas.microsoft.com/office/powerpoint/2010/main" val="1353259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Desde a morte do animal até o sacerdote aspergindo o sangue no santuário, tudo prefigurava o “evangelho eterno” (Apocalipse 14:6), no qual Jesus é primeiro o sacrifício e depois o sumo sacerdote. Um livro inteiro do Novo Testamento, Hebreus, explica que o santuário terreno era um símbolo do santuário celestial, no qual Jesus, após derramar o sangue na cruz (ato simbolizado pelos sacrifícios de animais), agora ministra como nosso Sumo Sacerdote.</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30</a:t>
            </a:fld>
            <a:endParaRPr lang="pt-BR"/>
          </a:p>
        </p:txBody>
      </p:sp>
    </p:spTree>
    <p:extLst>
      <p:ext uri="{BB962C8B-B14F-4D97-AF65-F5344CB8AC3E}">
        <p14:creationId xmlns:p14="http://schemas.microsoft.com/office/powerpoint/2010/main" val="4102969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Observe o tema aqui: Cristo está no Céu, no santuário celestial, intercedendo por nós. Ele está na presença de Deus por nós. É um advogado por nós. É por isso que agora, no tempo desse julgamento, nós temos a certeza da salvação por causa daquilo que Cristo fez por nós na cruz, como nosso sacrifício, e por aquilo que faz por nós agora, no santuário celestial, na função de Sumo Sacerdote. Mais uma vez: “Quem os condenará? É Cristo Jesus quem morreu, ou melhor, quem ressuscitou, o qual está à direita de Deus e também intercede por nós” (Romanos 8:34). Por causa dessa intercessão, “não existe nenhuma condenação para os que estão em Cristo Jesus” (v. 1) – nenhuma condenação agora nem no juízo.</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31</a:t>
            </a:fld>
            <a:endParaRPr lang="pt-BR"/>
          </a:p>
        </p:txBody>
      </p:sp>
    </p:spTree>
    <p:extLst>
      <p:ext uri="{BB962C8B-B14F-4D97-AF65-F5344CB8AC3E}">
        <p14:creationId xmlns:p14="http://schemas.microsoft.com/office/powerpoint/2010/main" val="156326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“Porque Deus estabeleceu um dia em que julgará o mundo com justiça, por meio de um Homem que escolheu. E deu certeza disso a todos, ressuscitando-O dentre os mortos” (Atos 17:31).</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5</a:t>
            </a:fld>
            <a:endParaRPr lang="pt-BR"/>
          </a:p>
        </p:txBody>
      </p:sp>
    </p:spTree>
    <p:extLst>
      <p:ext uri="{BB962C8B-B14F-4D97-AF65-F5344CB8AC3E}">
        <p14:creationId xmlns:p14="http://schemas.microsoft.com/office/powerpoint/2010/main" val="577554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Aliás, a mensagem do primeiro anjo sobre o juízo acontece no contexto do Dia da Expiação. Embora o livro do Apocalipse esteja repleto de imagens do santuário terrestre (Apocalipse 1:23; 5:5; 8:3-8; 11:19; 15:5-8; 21:1-8), não muito antes dos acontecimentos retratados nas três mensagens angélicas se desenrolarem, Apocalipse 11:19 declara: “Abriu-se, então, o santuário de Deus, que se acha no Céu, e foi vista a arca da Sua aliança no Seu santuário.” A única ocasião na qual o sumo sacerdote entrava no segundo compartimento, onde se via a arca da aliança, era durante o Dia da Expiação, o dia do juízo.</a:t>
            </a:r>
          </a:p>
          <a:p>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32</a:t>
            </a:fld>
            <a:endParaRPr lang="pt-BR"/>
          </a:p>
        </p:txBody>
      </p:sp>
    </p:spTree>
    <p:extLst>
      <p:ext uri="{BB962C8B-B14F-4D97-AF65-F5344CB8AC3E}">
        <p14:creationId xmlns:p14="http://schemas.microsoft.com/office/powerpoint/2010/main" val="2929421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Aliás, a mensagem do primeiro anjo sobre o juízo acontece no contexto do Dia da Expiação. Embora o livro do Apocalipse esteja repleto de imagens do santuário terrestre (Apocalipse 1:23; 5:5; 8:3-8; 11:19; 15:5-8; 21:1-8), não muito antes dos acontecimentos retratados nas três mensagens angélicas se desenrolarem, Apocalipse 11:19 declara: “Abriu-se, então, o santuário de Deus, que se acha no Céu, e foi vista a arca da Sua aliança no Seu santuário.” A única ocasião na qual o sumo sacerdote entrava no segundo compartimento, onde se via a arca da aliança, era durante o Dia da Expiação, o dia do juízo.</a:t>
            </a:r>
          </a:p>
          <a:p>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33</a:t>
            </a:fld>
            <a:endParaRPr lang="pt-BR"/>
          </a:p>
        </p:txBody>
      </p:sp>
    </p:spTree>
    <p:extLst>
      <p:ext uri="{BB962C8B-B14F-4D97-AF65-F5344CB8AC3E}">
        <p14:creationId xmlns:p14="http://schemas.microsoft.com/office/powerpoint/2010/main" val="993353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Logo, a mensagem do primeiro anjo nos diz que “é chegada a hora em que Ele vai julgar”. Por isso, embora Seu povo tenha o dever de temer a Deus e dar glória a Ele, os remidos o fazem com a segurança da vida eterna em Jesus prometida a eles pelo “evangelho eterno” – a promessa que lhes pertence pela fé.</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34</a:t>
            </a:fld>
            <a:endParaRPr lang="pt-BR"/>
          </a:p>
        </p:txBody>
      </p:sp>
    </p:spTree>
    <p:extLst>
      <p:ext uri="{BB962C8B-B14F-4D97-AF65-F5344CB8AC3E}">
        <p14:creationId xmlns:p14="http://schemas.microsoft.com/office/powerpoint/2010/main" val="1335214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Haveria outra possibilidade?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35</a:t>
            </a:fld>
            <a:endParaRPr lang="pt-BR"/>
          </a:p>
        </p:txBody>
      </p:sp>
    </p:spTree>
    <p:extLst>
      <p:ext uri="{BB962C8B-B14F-4D97-AF65-F5344CB8AC3E}">
        <p14:creationId xmlns:p14="http://schemas.microsoft.com/office/powerpoint/2010/main" val="345872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Poderíamos prosseguir assim, apresentando um texto bíblico após o outro, que fala de Deus como um Deus de juízo, além de dar a certeza proveniente do Céu de que haverá prestação de contas. A injustiça e o mal na Terra um dia receberão resposta e punição adequadas. O conceito do juízo divino permeia as Escrituras. Não existirá um juízo amplo e único que consertará todas as ofensas, punirá todos os males e recompensará toda a bondade. Em vez disso, os juízos divinos são eventos múltiplos, que dependem do tempo, do lugar e das circunstâncias. Com base em Seus juízos no passado, podemos aprender agora sobre o juízo presente e futuro.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Desde o juízo de Deus contra Adão e Eva após a queda (Gênesis 3:14- 19), passando pelo dilúvio (Gênesis 7), a destruição de Sodoma e Gomorra (Gênesis 19), a queda da Babilônia antiga (Daniel 5), até a declaração do juízo na primeira mensagem angélica e o juízo final no fim dos tempos (Apocalipse 20), a Bíblia revela a realidade dos juízos divinos.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6</a:t>
            </a:fld>
            <a:endParaRPr lang="pt-BR"/>
          </a:p>
        </p:txBody>
      </p:sp>
    </p:spTree>
    <p:extLst>
      <p:ext uri="{BB962C8B-B14F-4D97-AF65-F5344CB8AC3E}">
        <p14:creationId xmlns:p14="http://schemas.microsoft.com/office/powerpoint/2010/main" val="397995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Uma descrição poderosa e especialmente relevante dessa natureza é encontrada no livro de Daniel, no Antigo Testamento. No capítulo 7, o profeta teve o sonho profético de quatro bestas que surgiram do mar (v. 3), cada uma delas simbolizando um império mundial (v. 17) que se levantaria e desaparecia, tornando-se história antiga, até acontecer um julgamento de proporções gigantescas no Céu (v. 9, 10, 22, 26), que conduz ao reino eterno de Deus (v. 14, 22, 27). O principal objetivo do sonho profético é mostrar que esses quatro reinos terrenos e passageiros são sucedidos, em última instância, pelo reino eterno de Deus: “Estes grandes animais, que são quatro, são quatro reis que se levantarão da terra. Mas os santos do Altíssimo receberão o reino e o possuirão para todo o sempre, de eternidade a eternidade” (v. 17, 18).</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7</a:t>
            </a:fld>
            <a:endParaRPr lang="pt-BR"/>
          </a:p>
        </p:txBody>
      </p:sp>
    </p:spTree>
    <p:extLst>
      <p:ext uri="{BB962C8B-B14F-4D97-AF65-F5344CB8AC3E}">
        <p14:creationId xmlns:p14="http://schemas.microsoft.com/office/powerpoint/2010/main" val="237958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Uma descrição poderosa e especialmente relevante dessa natureza é encontrada no livro de Daniel, no Antigo Testamento. No capítulo 7, o profeta teve o sonho profético de quatro bestas que surgiram do mar (v. 3), cada uma delas simbolizando um império mundial (v. 17) que se levantaria e desaparecia, tornando-se história antiga, até acontecer um julgamento de proporções gigantescas no Céu (v. 9, 10, 22, 26), que conduz ao reino eterno de Deus (v. 14, 22, 27). O principal objetivo do sonho profético é mostrar que esses quatro reinos terrenos e passageiros são sucedidos, em última instância, pelo reino eterno de Deus: “Estes grandes animais, que são quatro, são quatro reis que se levantarão da terra. Mas os santos do Altíssimo receberão o reino e o possuirão para todo o sempre, de eternidade a eternidade” (v. 17, 18).</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8</a:t>
            </a:fld>
            <a:endParaRPr lang="pt-BR"/>
          </a:p>
        </p:txBody>
      </p:sp>
    </p:spTree>
    <p:extLst>
      <p:ext uri="{BB962C8B-B14F-4D97-AF65-F5344CB8AC3E}">
        <p14:creationId xmlns:p14="http://schemas.microsoft.com/office/powerpoint/2010/main" val="881829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Esses quatro reinos ou impérios terrenos são identificados há muito tempo como Babilônia, Média-Pérsia, Grécia e Roma, que de alguma forma permanece até o fim do mundo presente. A Roma da república, e depois dos Césares, foi a fase de Roma que surgiu logo após a Grécia antiga. No entanto, Roma, o quarto poder, existe até hoje (conforme predisse a profecia, pois continua até o fim do mundo), mas em sua fase papal. Aliás, a quarta besta foi descrita com certas características que se encaixam muito bem com Roma medieval, as quais incluem, infelizmente, forte perseguição (v. 21, 24, 25).</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9</a:t>
            </a:fld>
            <a:endParaRPr lang="pt-BR"/>
          </a:p>
        </p:txBody>
      </p:sp>
    </p:spTree>
    <p:extLst>
      <p:ext uri="{BB962C8B-B14F-4D97-AF65-F5344CB8AC3E}">
        <p14:creationId xmlns:p14="http://schemas.microsoft.com/office/powerpoint/2010/main" val="134039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4000" dirty="0"/>
              <a:t>Em diferentes partes do capítulo (v. 9, 10, 22, 26), um juízo celestial do tempo do fim é descrito conduzindo ao reino eterno, que a Bíblia chama de “novo céu e nova terra” (Apocalipse 21:1; ver Isaías 65:17; 66:22; 2 Pedro 3:13).</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10</a:t>
            </a:fld>
            <a:endParaRPr lang="pt-BR"/>
          </a:p>
        </p:txBody>
      </p:sp>
    </p:spTree>
    <p:extLst>
      <p:ext uri="{BB962C8B-B14F-4D97-AF65-F5344CB8AC3E}">
        <p14:creationId xmlns:p14="http://schemas.microsoft.com/office/powerpoint/2010/main" val="423878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primeira diz assim: “Continuei olhando, até que foram postos uns tronos, e o Ancião de Dias Se assentou. Sua roupa era branca como a neve, e os cabelos da cabeça eram como a lã pura. O Seu trono eram chamas de fogo, e as rodas do trono eram fogo ardente. Um rio de fogo manava e saía de diante Dele. Milhares de milhares O serviam, e milhões de milhões estavam diante Dele. Foi instalada a sessão do tribunal e foram abertos os livros” (Daniel 7:9, 10).</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11</a:t>
            </a:fld>
            <a:endParaRPr lang="pt-BR"/>
          </a:p>
        </p:txBody>
      </p:sp>
    </p:spTree>
    <p:extLst>
      <p:ext uri="{BB962C8B-B14F-4D97-AF65-F5344CB8AC3E}">
        <p14:creationId xmlns:p14="http://schemas.microsoft.com/office/powerpoint/2010/main" val="30239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16384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87191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262465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37A965FA-A824-4982-9955-9F457242E9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3C99CEF-2CEB-40A5-9A5D-E1CA05BEE5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0A3BC6-B0C4-44F7-9CF1-5E8F42FCC788}"/>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523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77593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60244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27742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806778F-117A-4B71-8748-3B937E5782F3}" type="datetimeFigureOut">
              <a:rPr lang="pt-BR" smtClean="0"/>
              <a:t>31/03/2022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82129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806778F-117A-4B71-8748-3B937E5782F3}" type="datetimeFigureOut">
              <a:rPr lang="pt-BR" smtClean="0"/>
              <a:t>31/03/2022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64290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6778F-117A-4B71-8748-3B937E5782F3}" type="datetimeFigureOut">
              <a:rPr lang="pt-BR" smtClean="0"/>
              <a:t>31/03/2022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54621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2722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703793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778F-117A-4B71-8748-3B937E5782F3}" type="datetimeFigureOut">
              <a:rPr lang="pt-BR" smtClean="0"/>
              <a:t>31/03/2022</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BA706-A5BF-41C2-8EF0-6FEFD778AE7D}" type="slidenum">
              <a:rPr lang="pt-BR" smtClean="0"/>
              <a:t>‹nº›</a:t>
            </a:fld>
            <a:endParaRPr lang="pt-BR"/>
          </a:p>
        </p:txBody>
      </p:sp>
    </p:spTree>
    <p:extLst>
      <p:ext uri="{BB962C8B-B14F-4D97-AF65-F5344CB8AC3E}">
        <p14:creationId xmlns:p14="http://schemas.microsoft.com/office/powerpoint/2010/main" val="1530984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3">
            <a:extLst>
              <a:ext uri="{FF2B5EF4-FFF2-40B4-BE49-F238E27FC236}">
                <a16:creationId xmlns:a16="http://schemas.microsoft.com/office/drawing/2014/main" id="{FE179C6F-4AB0-48DD-BA1A-DA826BFD817A}"/>
              </a:ext>
            </a:extLst>
          </p:cNvPr>
          <p:cNvSpPr txBox="1"/>
          <p:nvPr/>
        </p:nvSpPr>
        <p:spPr>
          <a:xfrm>
            <a:off x="4495534" y="6441043"/>
            <a:ext cx="2648482" cy="369332"/>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UNIÃO NORTE BRASILEIRA</a:t>
            </a:r>
          </a:p>
        </p:txBody>
      </p:sp>
    </p:spTree>
    <p:extLst>
      <p:ext uri="{BB962C8B-B14F-4D97-AF65-F5344CB8AC3E}">
        <p14:creationId xmlns:p14="http://schemas.microsoft.com/office/powerpoint/2010/main" val="182067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4" name="Picture 6" descr="Afinal, como funciona o processo administrativo de uma multa? - Recorra  Aqui - Multas e CNH">
            <a:extLst>
              <a:ext uri="{FF2B5EF4-FFF2-40B4-BE49-F238E27FC236}">
                <a16:creationId xmlns:a16="http://schemas.microsoft.com/office/drawing/2014/main" id="{35736FB3-245D-4D39-A549-8739A81231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41"/>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351020" y="1070523"/>
            <a:ext cx="5935480" cy="4401205"/>
          </a:xfrm>
          <a:prstGeom prst="rect">
            <a:avLst/>
          </a:prstGeom>
          <a:noFill/>
        </p:spPr>
        <p:txBody>
          <a:bodyPr wrap="square" rtlCol="0">
            <a:spAutoFit/>
          </a:bodyPr>
          <a:lstStyle/>
          <a:p>
            <a:pPr algn="ctr"/>
            <a:r>
              <a:rPr lang="pt-BR" sz="4000" dirty="0">
                <a:solidFill>
                  <a:schemeClr val="bg1"/>
                </a:solidFill>
              </a:rPr>
              <a:t>Em diferentes partes do capítulo (v. 9, 10, 22, 26), um juízo celestial do tempo do fim é descrito conduzindo ao reino eterno, que a Bíblia chama de </a:t>
            </a:r>
            <a:r>
              <a:rPr lang="pt-BR" sz="4000" b="1" dirty="0">
                <a:solidFill>
                  <a:srgbClr val="FFC20D"/>
                </a:solidFill>
              </a:rPr>
              <a:t>“novo céu e nova terra” </a:t>
            </a:r>
          </a:p>
        </p:txBody>
      </p:sp>
    </p:spTree>
    <p:extLst>
      <p:ext uri="{BB962C8B-B14F-4D97-AF65-F5344CB8AC3E}">
        <p14:creationId xmlns:p14="http://schemas.microsoft.com/office/powerpoint/2010/main" val="2815172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E5DBD29-4FF5-4976-B40C-4006A79126EC}"/>
              </a:ext>
            </a:extLst>
          </p:cNvPr>
          <p:cNvPicPr>
            <a:picLocks noChangeAspect="1"/>
          </p:cNvPicPr>
          <p:nvPr/>
        </p:nvPicPr>
        <p:blipFill rotWithShape="1">
          <a:blip r:embed="rId4">
            <a:extLst>
              <a:ext uri="{28A0092B-C50C-407E-A947-70E740481C1C}">
                <a14:useLocalDpi xmlns:a14="http://schemas.microsoft.com/office/drawing/2010/main" val="0"/>
              </a:ext>
            </a:extLst>
          </a:blip>
          <a:srcRect l="48827" r="216"/>
          <a:stretch/>
        </p:blipFill>
        <p:spPr>
          <a:xfrm>
            <a:off x="0" y="0"/>
            <a:ext cx="12482286"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462938" y="524733"/>
            <a:ext cx="9655005" cy="5632311"/>
          </a:xfrm>
          <a:prstGeom prst="rect">
            <a:avLst/>
          </a:prstGeom>
          <a:noFill/>
        </p:spPr>
        <p:txBody>
          <a:bodyPr wrap="square" rtlCol="0">
            <a:spAutoFit/>
          </a:bodyPr>
          <a:lstStyle/>
          <a:p>
            <a:pPr algn="ctr"/>
            <a:r>
              <a:rPr lang="pt-BR" sz="3600" dirty="0">
                <a:solidFill>
                  <a:schemeClr val="bg1"/>
                </a:solidFill>
              </a:rPr>
              <a:t>“Continuei olhando, até que foram postos uns tronos, e o Ancião de Dias Se assentou. Sua roupa era branca como a neve, e os cabelos da cabeça eram como a lã pura. O Seu trono eram chamas de fogo, e as rodas do trono eram fogo ardente. Um rio de fogo manava e saía de diante Dele. Milhares de milhares O serviam, e milhões de milhões estavam diante Dele. Foi instalada a sessão do tribunal e foram abertos os livros” </a:t>
            </a:r>
          </a:p>
          <a:p>
            <a:pPr algn="ctr"/>
            <a:r>
              <a:rPr lang="pt-BR" sz="3600" dirty="0">
                <a:solidFill>
                  <a:schemeClr val="bg1"/>
                </a:solidFill>
              </a:rPr>
              <a:t>(Daniel 7:9, 10).</a:t>
            </a:r>
          </a:p>
        </p:txBody>
      </p:sp>
    </p:spTree>
    <p:extLst>
      <p:ext uri="{BB962C8B-B14F-4D97-AF65-F5344CB8AC3E}">
        <p14:creationId xmlns:p14="http://schemas.microsoft.com/office/powerpoint/2010/main" val="710615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226" name="Picture 10" descr="Batalha Espiritual // Sete armas para destruir fortalezas! | by Karlla  Oliveira | Medium">
            <a:extLst>
              <a:ext uri="{FF2B5EF4-FFF2-40B4-BE49-F238E27FC236}">
                <a16:creationId xmlns:a16="http://schemas.microsoft.com/office/drawing/2014/main" id="{9A7B1BC7-0CDC-4577-B1B0-F1A7774BD8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33"/>
          <a:stretch/>
        </p:blipFill>
        <p:spPr bwMode="auto">
          <a:xfrm>
            <a:off x="5252081" y="7718"/>
            <a:ext cx="6939919" cy="685028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a:extLst>
              <a:ext uri="{FF2B5EF4-FFF2-40B4-BE49-F238E27FC236}">
                <a16:creationId xmlns:a16="http://schemas.microsoft.com/office/drawing/2014/main" id="{F2D1FF2A-6186-4084-B56D-09594AE586C0}"/>
              </a:ext>
            </a:extLst>
          </p:cNvPr>
          <p:cNvPicPr>
            <a:picLocks noChangeAspect="1"/>
          </p:cNvPicPr>
          <p:nvPr/>
        </p:nvPicPr>
        <p:blipFill>
          <a:blip r:embed="rId5"/>
          <a:stretch>
            <a:fillRect/>
          </a:stretch>
        </p:blipFill>
        <p:spPr>
          <a:xfrm>
            <a:off x="0" y="0"/>
            <a:ext cx="12192000" cy="6857999"/>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60684" y="773265"/>
            <a:ext cx="5935316" cy="5632311"/>
          </a:xfrm>
          <a:prstGeom prst="rect">
            <a:avLst/>
          </a:prstGeom>
          <a:noFill/>
        </p:spPr>
        <p:txBody>
          <a:bodyPr wrap="square" rtlCol="0">
            <a:spAutoFit/>
          </a:bodyPr>
          <a:lstStyle/>
          <a:p>
            <a:pPr algn="ctr"/>
            <a:r>
              <a:rPr lang="pt-BR" sz="4000" b="1" dirty="0">
                <a:solidFill>
                  <a:schemeClr val="bg1"/>
                </a:solidFill>
              </a:rPr>
              <a:t>O “Ancião de Dias”</a:t>
            </a:r>
          </a:p>
          <a:p>
            <a:pPr algn="ctr"/>
            <a:r>
              <a:rPr lang="pt-BR" sz="4000" b="1" dirty="0">
                <a:solidFill>
                  <a:schemeClr val="bg1"/>
                </a:solidFill>
              </a:rPr>
              <a:t>(um nome para Deus), tronos, livros abertos, cenário de juízo – fica claro que algum tipo de sala do trono cósmica está se descortinando perante todos esses outros seres celestiais. </a:t>
            </a:r>
          </a:p>
        </p:txBody>
      </p:sp>
    </p:spTree>
    <p:extLst>
      <p:ext uri="{BB962C8B-B14F-4D97-AF65-F5344CB8AC3E}">
        <p14:creationId xmlns:p14="http://schemas.microsoft.com/office/powerpoint/2010/main" val="1322056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E5DBD29-4FF5-4976-B40C-4006A79126EC}"/>
              </a:ext>
            </a:extLst>
          </p:cNvPr>
          <p:cNvPicPr>
            <a:picLocks noChangeAspect="1"/>
          </p:cNvPicPr>
          <p:nvPr/>
        </p:nvPicPr>
        <p:blipFill rotWithShape="1">
          <a:blip r:embed="rId4">
            <a:extLst>
              <a:ext uri="{28A0092B-C50C-407E-A947-70E740481C1C}">
                <a14:useLocalDpi xmlns:a14="http://schemas.microsoft.com/office/drawing/2010/main" val="0"/>
              </a:ext>
            </a:extLst>
          </a:blip>
          <a:srcRect l="48827" r="216"/>
          <a:stretch/>
        </p:blipFill>
        <p:spPr>
          <a:xfrm>
            <a:off x="0" y="0"/>
            <a:ext cx="12482286"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579052" y="889843"/>
            <a:ext cx="9655005" cy="5078313"/>
          </a:xfrm>
          <a:prstGeom prst="rect">
            <a:avLst/>
          </a:prstGeom>
          <a:noFill/>
        </p:spPr>
        <p:txBody>
          <a:bodyPr wrap="square" rtlCol="0">
            <a:spAutoFit/>
          </a:bodyPr>
          <a:lstStyle/>
          <a:p>
            <a:pPr algn="ctr"/>
            <a:r>
              <a:rPr lang="pt-BR" sz="3600" dirty="0">
                <a:solidFill>
                  <a:schemeClr val="bg1"/>
                </a:solidFill>
              </a:rPr>
              <a:t>“Eu estava olhando nas minhas visões da noite. E eis que vinha com as nuvens do céu Alguém como um Filho do homem. Ele Se dirigiu ao Ancião de Dias, e O fizeram chegar até Ele. Foi-Lhe dado o domínio, a glória e o reino, para que as pessoas de todos os povos, nações e línguas O servissem. O Seu domínio é domínio eterno, que não passará, e o Seu reino jamais será destruído” </a:t>
            </a:r>
          </a:p>
          <a:p>
            <a:pPr algn="ctr"/>
            <a:r>
              <a:rPr lang="pt-BR" sz="3600" dirty="0">
                <a:solidFill>
                  <a:schemeClr val="bg1"/>
                </a:solidFill>
              </a:rPr>
              <a:t>(Daniel 7:13, 14). </a:t>
            </a:r>
          </a:p>
        </p:txBody>
      </p:sp>
    </p:spTree>
    <p:extLst>
      <p:ext uri="{BB962C8B-B14F-4D97-AF65-F5344CB8AC3E}">
        <p14:creationId xmlns:p14="http://schemas.microsoft.com/office/powerpoint/2010/main" val="1061727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266" name="Picture 2" descr="Jesus entrou no Santo dos Santos do santuário celestial 40 dias depois da  sua ressurreição? - Leandro Quadros">
            <a:extLst>
              <a:ext uri="{FF2B5EF4-FFF2-40B4-BE49-F238E27FC236}">
                <a16:creationId xmlns:a16="http://schemas.microsoft.com/office/drawing/2014/main" id="{963C0B5C-0C05-4D41-B37D-6D936A3661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36"/>
          <a:stretch/>
        </p:blipFill>
        <p:spPr bwMode="auto">
          <a:xfrm>
            <a:off x="6096000" y="352926"/>
            <a:ext cx="5598695" cy="607995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08687" y="920621"/>
            <a:ext cx="5003541" cy="5016758"/>
          </a:xfrm>
          <a:prstGeom prst="rect">
            <a:avLst/>
          </a:prstGeom>
          <a:noFill/>
        </p:spPr>
        <p:txBody>
          <a:bodyPr wrap="square" rtlCol="0">
            <a:spAutoFit/>
          </a:bodyPr>
          <a:lstStyle/>
          <a:p>
            <a:pPr algn="ctr"/>
            <a:r>
              <a:rPr lang="pt-BR" sz="4000" dirty="0">
                <a:solidFill>
                  <a:schemeClr val="bg1"/>
                </a:solidFill>
              </a:rPr>
              <a:t>O Ancião de Dias, agora com o “Filho do homem” está em algum tipo de evento celestial, outra descrição do juízo que conduz diretamente ao reino eterno de Deus.</a:t>
            </a:r>
          </a:p>
        </p:txBody>
      </p:sp>
    </p:spTree>
    <p:extLst>
      <p:ext uri="{BB962C8B-B14F-4D97-AF65-F5344CB8AC3E}">
        <p14:creationId xmlns:p14="http://schemas.microsoft.com/office/powerpoint/2010/main" val="2709746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0" name="Picture 2" descr="Diario da Profecia (@DiarioProfecia) / Twitter">
            <a:extLst>
              <a:ext uri="{FF2B5EF4-FFF2-40B4-BE49-F238E27FC236}">
                <a16:creationId xmlns:a16="http://schemas.microsoft.com/office/drawing/2014/main" id="{F620D047-E99C-4831-BBAC-CD264814F6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50" r="35363" b="6431"/>
          <a:stretch/>
        </p:blipFill>
        <p:spPr bwMode="auto">
          <a:xfrm>
            <a:off x="3274595" y="-2"/>
            <a:ext cx="8917405"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548155" y="1016635"/>
            <a:ext cx="5452880" cy="4401205"/>
          </a:xfrm>
          <a:prstGeom prst="rect">
            <a:avLst/>
          </a:prstGeom>
          <a:noFill/>
        </p:spPr>
        <p:txBody>
          <a:bodyPr wrap="square" rtlCol="0">
            <a:spAutoFit/>
          </a:bodyPr>
          <a:lstStyle/>
          <a:p>
            <a:pPr algn="ctr"/>
            <a:r>
              <a:rPr lang="pt-BR" sz="4000" dirty="0">
                <a:solidFill>
                  <a:schemeClr val="bg1"/>
                </a:solidFill>
              </a:rPr>
              <a:t>“Até que veio o Ancião de Dias e fez justiça aos santos do Altíssimo. E veio o tempo em que os santos possuíram o reino”</a:t>
            </a:r>
          </a:p>
          <a:p>
            <a:pPr algn="ctr"/>
            <a:r>
              <a:rPr lang="pt-BR" sz="4000" dirty="0">
                <a:solidFill>
                  <a:schemeClr val="bg1"/>
                </a:solidFill>
              </a:rPr>
              <a:t> (Daniel 7:22)</a:t>
            </a:r>
          </a:p>
        </p:txBody>
      </p:sp>
    </p:spTree>
    <p:extLst>
      <p:ext uri="{BB962C8B-B14F-4D97-AF65-F5344CB8AC3E}">
        <p14:creationId xmlns:p14="http://schemas.microsoft.com/office/powerpoint/2010/main" val="293890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0" name="Picture 2" descr="Diario da Profecia (@DiarioProfecia) / Twitter">
            <a:extLst>
              <a:ext uri="{FF2B5EF4-FFF2-40B4-BE49-F238E27FC236}">
                <a16:creationId xmlns:a16="http://schemas.microsoft.com/office/drawing/2014/main" id="{F620D047-E99C-4831-BBAC-CD264814F6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50" r="35363" b="6431"/>
          <a:stretch/>
        </p:blipFill>
        <p:spPr bwMode="auto">
          <a:xfrm>
            <a:off x="3274595" y="-2"/>
            <a:ext cx="8917405"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548155" y="566692"/>
            <a:ext cx="5452880" cy="5016758"/>
          </a:xfrm>
          <a:prstGeom prst="rect">
            <a:avLst/>
          </a:prstGeom>
          <a:noFill/>
        </p:spPr>
        <p:txBody>
          <a:bodyPr wrap="square" rtlCol="0">
            <a:spAutoFit/>
          </a:bodyPr>
          <a:lstStyle/>
          <a:p>
            <a:pPr algn="ctr"/>
            <a:r>
              <a:rPr lang="pt-BR" sz="4000" dirty="0">
                <a:solidFill>
                  <a:schemeClr val="bg1"/>
                </a:solidFill>
              </a:rPr>
              <a:t>Para os </a:t>
            </a:r>
            <a:r>
              <a:rPr lang="pt-BR" sz="4000" b="1" dirty="0">
                <a:solidFill>
                  <a:srgbClr val="FFC20D"/>
                </a:solidFill>
              </a:rPr>
              <a:t>“santos” </a:t>
            </a:r>
            <a:r>
              <a:rPr lang="pt-BR" sz="4000" dirty="0">
                <a:solidFill>
                  <a:schemeClr val="bg1"/>
                </a:solidFill>
              </a:rPr>
              <a:t>(termo bíblico para o povo de Deus, em nada relacionado ao conceito popular de santos canonizados), o juízo lhes é favorável, pois faz justiça a eles.</a:t>
            </a:r>
          </a:p>
        </p:txBody>
      </p:sp>
    </p:spTree>
    <p:extLst>
      <p:ext uri="{BB962C8B-B14F-4D97-AF65-F5344CB8AC3E}">
        <p14:creationId xmlns:p14="http://schemas.microsoft.com/office/powerpoint/2010/main" val="2326417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318" name="Picture 6" descr="Deixe seu destino nas mãos de Deus - Você tem tempo para Deus? - Cristãs">
            <a:extLst>
              <a:ext uri="{FF2B5EF4-FFF2-40B4-BE49-F238E27FC236}">
                <a16:creationId xmlns:a16="http://schemas.microsoft.com/office/drawing/2014/main" id="{62F11702-C34F-4F71-9CC5-122BAD3D54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14" t="13515" b="135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267450" y="1843950"/>
            <a:ext cx="5448300" cy="3170099"/>
          </a:xfrm>
          <a:prstGeom prst="rect">
            <a:avLst/>
          </a:prstGeom>
          <a:noFill/>
        </p:spPr>
        <p:txBody>
          <a:bodyPr wrap="square" rtlCol="0">
            <a:spAutoFit/>
          </a:bodyPr>
          <a:lstStyle/>
          <a:p>
            <a:pPr algn="ctr"/>
            <a:r>
              <a:rPr lang="pt-BR" sz="4000" b="1" dirty="0">
                <a:solidFill>
                  <a:schemeClr val="bg1"/>
                </a:solidFill>
              </a:rPr>
              <a:t>“Não há quem entenda, não há quem busque a Deus. Todos se desviaram e juntamente se tornaram inúteis;” </a:t>
            </a:r>
          </a:p>
        </p:txBody>
      </p:sp>
    </p:spTree>
    <p:extLst>
      <p:ext uri="{BB962C8B-B14F-4D97-AF65-F5344CB8AC3E}">
        <p14:creationId xmlns:p14="http://schemas.microsoft.com/office/powerpoint/2010/main" val="293727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E5DBD29-4FF5-4976-B40C-4006A79126EC}"/>
              </a:ext>
            </a:extLst>
          </p:cNvPr>
          <p:cNvPicPr>
            <a:picLocks noChangeAspect="1"/>
          </p:cNvPicPr>
          <p:nvPr/>
        </p:nvPicPr>
        <p:blipFill rotWithShape="1">
          <a:blip r:embed="rId4">
            <a:extLst>
              <a:ext uri="{28A0092B-C50C-407E-A947-70E740481C1C}">
                <a14:useLocalDpi xmlns:a14="http://schemas.microsoft.com/office/drawing/2010/main" val="0"/>
              </a:ext>
            </a:extLst>
          </a:blip>
          <a:srcRect l="48827" r="216"/>
          <a:stretch/>
        </p:blipFill>
        <p:spPr>
          <a:xfrm>
            <a:off x="0" y="0"/>
            <a:ext cx="12482286"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129112" y="787015"/>
            <a:ext cx="10743576" cy="5632311"/>
          </a:xfrm>
          <a:prstGeom prst="rect">
            <a:avLst/>
          </a:prstGeom>
          <a:noFill/>
        </p:spPr>
        <p:txBody>
          <a:bodyPr wrap="square" rtlCol="0">
            <a:spAutoFit/>
          </a:bodyPr>
          <a:lstStyle/>
          <a:p>
            <a:pPr algn="ctr"/>
            <a:r>
              <a:rPr lang="pt-BR" sz="3600" dirty="0">
                <a:solidFill>
                  <a:schemeClr val="bg1"/>
                </a:solidFill>
              </a:rPr>
              <a:t>“Não há quem entenda, não há quem busque a Deus. Todos se desviaram e juntamente se tornaram inúteis; não há quem faça o bem, não há nem um sequer. A garganta deles é sepulcro aberto; com a língua enganam, veneno de víbora está nos seus lábios. A boca, eles a têm cheia de maldição e amargura; os seus pés são velozes para derramar sangue. Nos seus caminhos, há destruição e miséria; eles não conhecem o caminho da paz. Não há temor de Deus diante de seus olhos” </a:t>
            </a:r>
          </a:p>
          <a:p>
            <a:pPr algn="ctr"/>
            <a:r>
              <a:rPr lang="pt-BR" sz="3600" dirty="0">
                <a:solidFill>
                  <a:schemeClr val="bg1"/>
                </a:solidFill>
              </a:rPr>
              <a:t>(Romanos 3:11-18).</a:t>
            </a:r>
          </a:p>
        </p:txBody>
      </p:sp>
    </p:spTree>
    <p:extLst>
      <p:ext uri="{BB962C8B-B14F-4D97-AF65-F5344CB8AC3E}">
        <p14:creationId xmlns:p14="http://schemas.microsoft.com/office/powerpoint/2010/main" val="3237308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40" name="Picture 4" descr="Por que o &quot;Evangelho de Judas&quot; não faz parte da Bíblia?">
            <a:extLst>
              <a:ext uri="{FF2B5EF4-FFF2-40B4-BE49-F238E27FC236}">
                <a16:creationId xmlns:a16="http://schemas.microsoft.com/office/drawing/2014/main" id="{4E26B4FB-4E60-4ECA-8722-DA561D99A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01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50690" y="612844"/>
            <a:ext cx="5193768" cy="5632311"/>
          </a:xfrm>
          <a:prstGeom prst="rect">
            <a:avLst/>
          </a:prstGeom>
          <a:noFill/>
        </p:spPr>
        <p:txBody>
          <a:bodyPr wrap="square" rtlCol="0">
            <a:spAutoFit/>
          </a:bodyPr>
          <a:lstStyle/>
          <a:p>
            <a:pPr algn="ctr"/>
            <a:r>
              <a:rPr lang="pt-BR" sz="4000" dirty="0">
                <a:solidFill>
                  <a:schemeClr val="bg1"/>
                </a:solidFill>
              </a:rPr>
              <a:t>Como, então, qualquer um de nós, inclusive os “santos” no juízo, com os livros abertos, seria capaz de se apresentar perante um Deus...? </a:t>
            </a:r>
          </a:p>
          <a:p>
            <a:pPr algn="ctr"/>
            <a:endParaRPr lang="pt-BR" sz="4000" dirty="0">
              <a:solidFill>
                <a:schemeClr val="bg1"/>
              </a:solidFill>
            </a:endParaRPr>
          </a:p>
          <a:p>
            <a:pPr algn="ctr"/>
            <a:r>
              <a:rPr lang="pt-BR" sz="4000" b="1" dirty="0">
                <a:solidFill>
                  <a:srgbClr val="FFC20D"/>
                </a:solidFill>
              </a:rPr>
              <a:t>Por meio do evangelho eterno. Só assim! </a:t>
            </a:r>
          </a:p>
        </p:txBody>
      </p:sp>
    </p:spTree>
    <p:extLst>
      <p:ext uri="{BB962C8B-B14F-4D97-AF65-F5344CB8AC3E}">
        <p14:creationId xmlns:p14="http://schemas.microsoft.com/office/powerpoint/2010/main" val="4143095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3">
            <a:extLst>
              <a:ext uri="{FF2B5EF4-FFF2-40B4-BE49-F238E27FC236}">
                <a16:creationId xmlns:a16="http://schemas.microsoft.com/office/drawing/2014/main" id="{75DE2929-D677-460B-9EBB-2AF7E578940F}"/>
              </a:ext>
            </a:extLst>
          </p:cNvPr>
          <p:cNvSpPr txBox="1"/>
          <p:nvPr/>
        </p:nvSpPr>
        <p:spPr>
          <a:xfrm>
            <a:off x="4886059" y="6454259"/>
            <a:ext cx="2648482" cy="369332"/>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UNIÃO NORTE BRASILEIRA</a:t>
            </a:r>
          </a:p>
        </p:txBody>
      </p:sp>
    </p:spTree>
    <p:extLst>
      <p:ext uri="{BB962C8B-B14F-4D97-AF65-F5344CB8AC3E}">
        <p14:creationId xmlns:p14="http://schemas.microsoft.com/office/powerpoint/2010/main" val="300871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364" name="Picture 4" descr="Os 5 grupos seguidores de JESUS - Planetta Cristão">
            <a:extLst>
              <a:ext uri="{FF2B5EF4-FFF2-40B4-BE49-F238E27FC236}">
                <a16:creationId xmlns:a16="http://schemas.microsoft.com/office/drawing/2014/main" id="{0840C89F-CA29-4ED6-93AC-BA3D58E271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353" b="22531"/>
          <a:stretch/>
        </p:blipFill>
        <p:spPr bwMode="auto">
          <a:xfrm>
            <a:off x="6544771" y="3524981"/>
            <a:ext cx="5238019" cy="295176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981"/>
            <a:ext cx="12192000" cy="6858000"/>
          </a:xfrm>
          <a:prstGeom prst="rect">
            <a:avLst/>
          </a:prstGeom>
        </p:spPr>
      </p:pic>
      <p:pic>
        <p:nvPicPr>
          <p:cNvPr id="15362" name="Picture 2" descr="الحكم على ضابط بـ 2170 سنة سجناً بسبب كرة القدم في تركيا - موقع البهاء">
            <a:extLst>
              <a:ext uri="{FF2B5EF4-FFF2-40B4-BE49-F238E27FC236}">
                <a16:creationId xmlns:a16="http://schemas.microsoft.com/office/drawing/2014/main" id="{84B590D4-E648-4E13-86F7-09E6EAEC1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4771" y="477231"/>
            <a:ext cx="5238019" cy="295176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732B7576-46E0-460E-A68C-0B6444626D9E}"/>
              </a:ext>
            </a:extLst>
          </p:cNvPr>
          <p:cNvSpPr txBox="1"/>
          <p:nvPr/>
        </p:nvSpPr>
        <p:spPr>
          <a:xfrm>
            <a:off x="409210" y="1141311"/>
            <a:ext cx="5238021" cy="5016758"/>
          </a:xfrm>
          <a:prstGeom prst="rect">
            <a:avLst/>
          </a:prstGeom>
          <a:noFill/>
        </p:spPr>
        <p:txBody>
          <a:bodyPr wrap="square" rtlCol="0">
            <a:spAutoFit/>
          </a:bodyPr>
          <a:lstStyle/>
          <a:p>
            <a:pPr algn="ctr"/>
            <a:r>
              <a:rPr lang="pt-BR" sz="4000" b="1" dirty="0">
                <a:solidFill>
                  <a:schemeClr val="bg1"/>
                </a:solidFill>
              </a:rPr>
              <a:t>A nossa única esperança no juízo é o evangelho, ou seja, é a justiça de Cristo, aceita pelo Pai como se fosse nossa no momento em que nos apropriamos dela pela fé. </a:t>
            </a:r>
          </a:p>
        </p:txBody>
      </p:sp>
    </p:spTree>
    <p:extLst>
      <p:ext uri="{BB962C8B-B14F-4D97-AF65-F5344CB8AC3E}">
        <p14:creationId xmlns:p14="http://schemas.microsoft.com/office/powerpoint/2010/main" val="94899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364" name="Picture 4" descr="Os 5 grupos seguidores de JESUS - Planetta Cristão">
            <a:extLst>
              <a:ext uri="{FF2B5EF4-FFF2-40B4-BE49-F238E27FC236}">
                <a16:creationId xmlns:a16="http://schemas.microsoft.com/office/drawing/2014/main" id="{0840C89F-CA29-4ED6-93AC-BA3D58E271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353" b="22531"/>
          <a:stretch/>
        </p:blipFill>
        <p:spPr bwMode="auto">
          <a:xfrm>
            <a:off x="6544771" y="3524981"/>
            <a:ext cx="5238019" cy="295176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981"/>
            <a:ext cx="12192000" cy="6858000"/>
          </a:xfrm>
          <a:prstGeom prst="rect">
            <a:avLst/>
          </a:prstGeom>
        </p:spPr>
      </p:pic>
      <p:pic>
        <p:nvPicPr>
          <p:cNvPr id="15362" name="Picture 2" descr="الحكم على ضابط بـ 2170 سنة سجناً بسبب كرة القدم في تركيا - موقع البهاء">
            <a:extLst>
              <a:ext uri="{FF2B5EF4-FFF2-40B4-BE49-F238E27FC236}">
                <a16:creationId xmlns:a16="http://schemas.microsoft.com/office/drawing/2014/main" id="{84B590D4-E648-4E13-86F7-09E6EAEC1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4771" y="477231"/>
            <a:ext cx="5238019" cy="295176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732B7576-46E0-460E-A68C-0B6444626D9E}"/>
              </a:ext>
            </a:extLst>
          </p:cNvPr>
          <p:cNvSpPr txBox="1"/>
          <p:nvPr/>
        </p:nvSpPr>
        <p:spPr>
          <a:xfrm>
            <a:off x="409210" y="1536172"/>
            <a:ext cx="5238021" cy="3785652"/>
          </a:xfrm>
          <a:prstGeom prst="rect">
            <a:avLst/>
          </a:prstGeom>
          <a:noFill/>
        </p:spPr>
        <p:txBody>
          <a:bodyPr wrap="square" rtlCol="0">
            <a:spAutoFit/>
          </a:bodyPr>
          <a:lstStyle/>
          <a:p>
            <a:pPr algn="ctr"/>
            <a:r>
              <a:rPr lang="pt-BR" sz="4000" b="1" dirty="0">
                <a:solidFill>
                  <a:schemeClr val="bg1"/>
                </a:solidFill>
              </a:rPr>
              <a:t>“Agora, pois, já não existe nenhuma condenação para os que estão em Cristo Jesus” </a:t>
            </a:r>
          </a:p>
          <a:p>
            <a:pPr algn="ctr"/>
            <a:r>
              <a:rPr lang="pt-BR" sz="4000" b="1" dirty="0">
                <a:solidFill>
                  <a:schemeClr val="bg1"/>
                </a:solidFill>
              </a:rPr>
              <a:t>(Romanos 8:1)</a:t>
            </a:r>
          </a:p>
        </p:txBody>
      </p:sp>
    </p:spTree>
    <p:extLst>
      <p:ext uri="{BB962C8B-B14F-4D97-AF65-F5344CB8AC3E}">
        <p14:creationId xmlns:p14="http://schemas.microsoft.com/office/powerpoint/2010/main" val="3355047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5D27D27-21DC-4A2B-BE87-F7D87AEC515B}"/>
              </a:ext>
            </a:extLst>
          </p:cNvPr>
          <p:cNvPicPr>
            <a:picLocks noChangeAspect="1"/>
          </p:cNvPicPr>
          <p:nvPr/>
        </p:nvPicPr>
        <p:blipFill rotWithShape="1">
          <a:blip r:embed="rId4"/>
          <a:srcRect t="15481"/>
          <a:stretch/>
        </p:blipFill>
        <p:spPr>
          <a:xfrm>
            <a:off x="-1" y="0"/>
            <a:ext cx="12174246" cy="6858000"/>
          </a:xfrm>
          <a:prstGeom prst="rect">
            <a:avLst/>
          </a:prstGeom>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328"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629401" y="1843950"/>
            <a:ext cx="5048250" cy="3046988"/>
          </a:xfrm>
          <a:prstGeom prst="rect">
            <a:avLst/>
          </a:prstGeom>
          <a:noFill/>
        </p:spPr>
        <p:txBody>
          <a:bodyPr wrap="square" rtlCol="0">
            <a:spAutoFit/>
          </a:bodyPr>
          <a:lstStyle/>
          <a:p>
            <a:pPr algn="ctr"/>
            <a:r>
              <a:rPr lang="pt-BR" sz="4000" dirty="0">
                <a:solidFill>
                  <a:schemeClr val="bg1"/>
                </a:solidFill>
              </a:rPr>
              <a:t>“O ser humano é justificado pela fé, independentemente das obras da lei” </a:t>
            </a:r>
            <a:r>
              <a:rPr lang="pt-BR" sz="3200" dirty="0">
                <a:solidFill>
                  <a:schemeClr val="bg1"/>
                </a:solidFill>
              </a:rPr>
              <a:t>(Romanos 3:28). </a:t>
            </a:r>
            <a:endParaRPr lang="pt-BR" sz="4000" dirty="0">
              <a:solidFill>
                <a:schemeClr val="bg1"/>
              </a:solidFill>
            </a:endParaRPr>
          </a:p>
        </p:txBody>
      </p:sp>
    </p:spTree>
    <p:extLst>
      <p:ext uri="{BB962C8B-B14F-4D97-AF65-F5344CB8AC3E}">
        <p14:creationId xmlns:p14="http://schemas.microsoft.com/office/powerpoint/2010/main" val="2475686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12" name="Picture 4" descr="Creating a Stable Fundraising Model for the Future">
            <a:extLst>
              <a:ext uri="{FF2B5EF4-FFF2-40B4-BE49-F238E27FC236}">
                <a16:creationId xmlns:a16="http://schemas.microsoft.com/office/drawing/2014/main" id="{A97B739E-89F7-4949-8C46-D380F218F7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864"/>
          <a:stretch/>
        </p:blipFill>
        <p:spPr bwMode="auto">
          <a:xfrm>
            <a:off x="6534151" y="3502552"/>
            <a:ext cx="5238750" cy="289824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O pecado e suas consequências - Igreja Batista Alemã de São Paulo">
            <a:extLst>
              <a:ext uri="{FF2B5EF4-FFF2-40B4-BE49-F238E27FC236}">
                <a16:creationId xmlns:a16="http://schemas.microsoft.com/office/drawing/2014/main" id="{B745BF4B-3A4E-4289-BDF4-75C2D024E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457200"/>
            <a:ext cx="523875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599711" y="1536174"/>
            <a:ext cx="4810490" cy="3785652"/>
          </a:xfrm>
          <a:prstGeom prst="rect">
            <a:avLst/>
          </a:prstGeom>
          <a:noFill/>
        </p:spPr>
        <p:txBody>
          <a:bodyPr wrap="square" rtlCol="0">
            <a:spAutoFit/>
          </a:bodyPr>
          <a:lstStyle/>
          <a:p>
            <a:pPr algn="ctr"/>
            <a:r>
              <a:rPr lang="pt-BR" sz="4000" b="1" dirty="0">
                <a:solidFill>
                  <a:schemeClr val="bg1"/>
                </a:solidFill>
              </a:rPr>
              <a:t>A lei revela o pecado, mas não oferece poder para vencê-lo nem pode perdoá-lo. Por isso necessitamos do evangelho.</a:t>
            </a:r>
          </a:p>
        </p:txBody>
      </p:sp>
    </p:spTree>
    <p:extLst>
      <p:ext uri="{BB962C8B-B14F-4D97-AF65-F5344CB8AC3E}">
        <p14:creationId xmlns:p14="http://schemas.microsoft.com/office/powerpoint/2010/main" val="3729790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434" name="Picture 2" descr="Por que Jesus é chamado de Cordeiro? - A12.com">
            <a:extLst>
              <a:ext uri="{FF2B5EF4-FFF2-40B4-BE49-F238E27FC236}">
                <a16:creationId xmlns:a16="http://schemas.microsoft.com/office/drawing/2014/main" id="{5D18DCDD-70E9-4156-80EC-F90BC60ACF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62" r="21299"/>
          <a:stretch/>
        </p:blipFill>
        <p:spPr bwMode="auto">
          <a:xfrm>
            <a:off x="6096000" y="441288"/>
            <a:ext cx="5695950" cy="60769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74431" y="270374"/>
            <a:ext cx="5364584" cy="6247864"/>
          </a:xfrm>
          <a:prstGeom prst="rect">
            <a:avLst/>
          </a:prstGeom>
          <a:noFill/>
        </p:spPr>
        <p:txBody>
          <a:bodyPr wrap="square" rtlCol="0">
            <a:spAutoFit/>
          </a:bodyPr>
          <a:lstStyle/>
          <a:p>
            <a:pPr algn="ctr"/>
            <a:r>
              <a:rPr lang="pt-BR" sz="4000" b="1" dirty="0">
                <a:solidFill>
                  <a:schemeClr val="bg1"/>
                </a:solidFill>
              </a:rPr>
              <a:t>“Eis o Cordeiro de Deus, que tira o pecado do mundo!” </a:t>
            </a:r>
          </a:p>
          <a:p>
            <a:pPr algn="ctr"/>
            <a:r>
              <a:rPr lang="pt-BR" sz="4000" b="1" dirty="0">
                <a:solidFill>
                  <a:schemeClr val="bg1"/>
                </a:solidFill>
              </a:rPr>
              <a:t>(João 1:29). </a:t>
            </a:r>
          </a:p>
          <a:p>
            <a:pPr algn="ctr"/>
            <a:endParaRPr lang="pt-BR" sz="4000" b="1" dirty="0">
              <a:solidFill>
                <a:schemeClr val="bg1"/>
              </a:solidFill>
            </a:endParaRPr>
          </a:p>
          <a:p>
            <a:pPr algn="ctr"/>
            <a:r>
              <a:rPr lang="pt-BR" sz="4000" dirty="0">
                <a:solidFill>
                  <a:schemeClr val="bg1"/>
                </a:solidFill>
              </a:rPr>
              <a:t>Em vez de nós, em última instância, morrermos por nossos pecados, Jesus na cruz o fez em nosso lugar. </a:t>
            </a:r>
          </a:p>
        </p:txBody>
      </p:sp>
    </p:spTree>
    <p:extLst>
      <p:ext uri="{BB962C8B-B14F-4D97-AF65-F5344CB8AC3E}">
        <p14:creationId xmlns:p14="http://schemas.microsoft.com/office/powerpoint/2010/main" val="1629487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458" name="Picture 2" descr="Perdoe ou pague o preço - Universal.org – Portal Oficial da Igreja  Universal do Reino de Deus">
            <a:extLst>
              <a:ext uri="{FF2B5EF4-FFF2-40B4-BE49-F238E27FC236}">
                <a16:creationId xmlns:a16="http://schemas.microsoft.com/office/drawing/2014/main" id="{E178C585-3A17-47CD-8189-630ACC76EB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87" r="14217"/>
          <a:stretch/>
        </p:blipFill>
        <p:spPr bwMode="auto">
          <a:xfrm>
            <a:off x="5467350" y="0"/>
            <a:ext cx="6724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08170" y="596771"/>
            <a:ext cx="6621280" cy="5016758"/>
          </a:xfrm>
          <a:prstGeom prst="rect">
            <a:avLst/>
          </a:prstGeom>
          <a:noFill/>
        </p:spPr>
        <p:txBody>
          <a:bodyPr wrap="square" rtlCol="0">
            <a:spAutoFit/>
          </a:bodyPr>
          <a:lstStyle/>
          <a:p>
            <a:pPr algn="ctr"/>
            <a:r>
              <a:rPr lang="pt-BR" sz="4000" b="1" dirty="0">
                <a:solidFill>
                  <a:srgbClr val="FFC20D"/>
                </a:solidFill>
              </a:rPr>
              <a:t>YOM KIPPUR</a:t>
            </a:r>
          </a:p>
          <a:p>
            <a:pPr algn="ctr"/>
            <a:r>
              <a:rPr lang="pt-BR" sz="4000" b="1" dirty="0">
                <a:solidFill>
                  <a:schemeClr val="bg1"/>
                </a:solidFill>
              </a:rPr>
              <a:t>DIA DA EXPIAÇÃO. </a:t>
            </a:r>
          </a:p>
          <a:p>
            <a:pPr algn="ctr"/>
            <a:endParaRPr lang="pt-BR" sz="4000" b="1" dirty="0">
              <a:solidFill>
                <a:schemeClr val="bg1"/>
              </a:solidFill>
            </a:endParaRPr>
          </a:p>
          <a:p>
            <a:pPr algn="ctr"/>
            <a:r>
              <a:rPr lang="pt-BR" sz="4000" dirty="0">
                <a:solidFill>
                  <a:schemeClr val="bg1"/>
                </a:solidFill>
              </a:rPr>
              <a:t>Esse era o dia do juízo, uma boa-nova para os filhos de Israel, pois, seus pecados eram perdoados e purificados pelo sangue derramado.</a:t>
            </a:r>
          </a:p>
        </p:txBody>
      </p:sp>
    </p:spTree>
    <p:extLst>
      <p:ext uri="{BB962C8B-B14F-4D97-AF65-F5344CB8AC3E}">
        <p14:creationId xmlns:p14="http://schemas.microsoft.com/office/powerpoint/2010/main" val="1914991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A cruz de Jesus Cristo ou a sua cruz? – Biblia.com.br">
            <a:extLst>
              <a:ext uri="{FF2B5EF4-FFF2-40B4-BE49-F238E27FC236}">
                <a16:creationId xmlns:a16="http://schemas.microsoft.com/office/drawing/2014/main" id="{63C6C978-959C-4DCE-B98A-AB27588E8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528" y="351970"/>
            <a:ext cx="9195472" cy="615405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05DACAB2-3C97-4F9D-9CB5-3A0D80D57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50477" y="351970"/>
            <a:ext cx="5006894" cy="6186309"/>
          </a:xfrm>
          <a:prstGeom prst="rect">
            <a:avLst/>
          </a:prstGeom>
          <a:noFill/>
        </p:spPr>
        <p:txBody>
          <a:bodyPr wrap="square" rtlCol="0">
            <a:spAutoFit/>
          </a:bodyPr>
          <a:lstStyle/>
          <a:p>
            <a:pPr algn="ctr"/>
            <a:r>
              <a:rPr lang="pt-BR" sz="3600" dirty="0">
                <a:solidFill>
                  <a:schemeClr val="bg1"/>
                </a:solidFill>
              </a:rPr>
              <a:t>Expiação diz respeito a perdoar pecadores, não a condená-los. </a:t>
            </a:r>
          </a:p>
          <a:p>
            <a:pPr algn="ctr"/>
            <a:endParaRPr lang="pt-BR" sz="3600" dirty="0">
              <a:solidFill>
                <a:schemeClr val="bg1"/>
              </a:solidFill>
            </a:endParaRPr>
          </a:p>
          <a:p>
            <a:pPr algn="ctr"/>
            <a:r>
              <a:rPr lang="pt-BR" sz="3600" dirty="0">
                <a:solidFill>
                  <a:schemeClr val="bg1"/>
                </a:solidFill>
              </a:rPr>
              <a:t>Esse perdão só pode se originar do sangue  não da lei.</a:t>
            </a:r>
          </a:p>
          <a:p>
            <a:pPr algn="ctr"/>
            <a:endParaRPr lang="pt-BR" sz="3600" dirty="0">
              <a:solidFill>
                <a:schemeClr val="bg1"/>
              </a:solidFill>
            </a:endParaRPr>
          </a:p>
          <a:p>
            <a:pPr algn="ctr"/>
            <a:r>
              <a:rPr lang="pt-BR" sz="3600" dirty="0">
                <a:solidFill>
                  <a:schemeClr val="bg1"/>
                </a:solidFill>
              </a:rPr>
              <a:t>O sangue aspergido ali no propiciatório simbolizava o sangue de Jesus.</a:t>
            </a:r>
          </a:p>
        </p:txBody>
      </p:sp>
    </p:spTree>
    <p:extLst>
      <p:ext uri="{BB962C8B-B14F-4D97-AF65-F5344CB8AC3E}">
        <p14:creationId xmlns:p14="http://schemas.microsoft.com/office/powerpoint/2010/main" val="3205786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508" name="Picture 4" descr="Jesus Cristo compreende você">
            <a:extLst>
              <a:ext uri="{FF2B5EF4-FFF2-40B4-BE49-F238E27FC236}">
                <a16:creationId xmlns:a16="http://schemas.microsoft.com/office/drawing/2014/main" id="{3B5B8DDE-B522-4650-8354-CF2D18CF4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81" b="21847"/>
          <a:stretch/>
        </p:blipFill>
        <p:spPr bwMode="auto">
          <a:xfrm>
            <a:off x="6534150" y="3429000"/>
            <a:ext cx="5200650" cy="2947839"/>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12 - O perdão, expiação e purificação de pecados - Igreja Remanescente  Dualista dos Primogênitos">
            <a:extLst>
              <a:ext uri="{FF2B5EF4-FFF2-40B4-BE49-F238E27FC236}">
                <a16:creationId xmlns:a16="http://schemas.microsoft.com/office/drawing/2014/main" id="{BBB401A6-B11A-40DA-AFD3-BE2122F828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5" t="14391" r="-1845" b="-14391"/>
          <a:stretch/>
        </p:blipFill>
        <p:spPr bwMode="auto">
          <a:xfrm>
            <a:off x="6610350" y="481161"/>
            <a:ext cx="5162550" cy="344338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662741" y="920621"/>
            <a:ext cx="4785559" cy="5016758"/>
          </a:xfrm>
          <a:prstGeom prst="rect">
            <a:avLst/>
          </a:prstGeom>
          <a:noFill/>
        </p:spPr>
        <p:txBody>
          <a:bodyPr wrap="square" rtlCol="0">
            <a:spAutoFit/>
          </a:bodyPr>
          <a:lstStyle/>
          <a:p>
            <a:pPr algn="ctr"/>
            <a:r>
              <a:rPr lang="pt-BR" sz="4000" b="1" dirty="0">
                <a:solidFill>
                  <a:schemeClr val="bg1"/>
                </a:solidFill>
              </a:rPr>
              <a:t>Os israelitas dependiam do sangue não só para que seus pecados fossem perdoados, mas também para serem purificados da transgressão.</a:t>
            </a:r>
          </a:p>
        </p:txBody>
      </p:sp>
    </p:spTree>
    <p:extLst>
      <p:ext uri="{BB962C8B-B14F-4D97-AF65-F5344CB8AC3E}">
        <p14:creationId xmlns:p14="http://schemas.microsoft.com/office/powerpoint/2010/main" val="3862282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530" name="Picture 2" descr="Advogado Trabalhista no Coração de Jesus">
            <a:extLst>
              <a:ext uri="{FF2B5EF4-FFF2-40B4-BE49-F238E27FC236}">
                <a16:creationId xmlns:a16="http://schemas.microsoft.com/office/drawing/2014/main" id="{6153D9A0-2241-4DE9-A6D9-02890B3A7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357257" y="920621"/>
            <a:ext cx="5254171" cy="5016758"/>
          </a:xfrm>
          <a:prstGeom prst="rect">
            <a:avLst/>
          </a:prstGeom>
          <a:noFill/>
        </p:spPr>
        <p:txBody>
          <a:bodyPr wrap="square" rtlCol="0">
            <a:spAutoFit/>
          </a:bodyPr>
          <a:lstStyle/>
          <a:p>
            <a:pPr algn="ctr"/>
            <a:r>
              <a:rPr lang="pt-BR" sz="4000" dirty="0">
                <a:solidFill>
                  <a:schemeClr val="bg1"/>
                </a:solidFill>
              </a:rPr>
              <a:t> “Meus filhinhos, escrevo-lhes estas coisas para que vocês não pequem. Mas, se alguém pecar, temos Advogado junto ao Pai, Jesus Cristo, o Justo”</a:t>
            </a:r>
          </a:p>
          <a:p>
            <a:pPr algn="ctr"/>
            <a:r>
              <a:rPr lang="pt-BR" sz="4000" dirty="0">
                <a:solidFill>
                  <a:schemeClr val="bg1"/>
                </a:solidFill>
              </a:rPr>
              <a:t>(1 João 2:1) </a:t>
            </a:r>
          </a:p>
        </p:txBody>
      </p:sp>
    </p:spTree>
    <p:extLst>
      <p:ext uri="{BB962C8B-B14F-4D97-AF65-F5344CB8AC3E}">
        <p14:creationId xmlns:p14="http://schemas.microsoft.com/office/powerpoint/2010/main" val="4127817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O que o santuário nos ensina? - Notícias Adventistas">
            <a:extLst>
              <a:ext uri="{FF2B5EF4-FFF2-40B4-BE49-F238E27FC236}">
                <a16:creationId xmlns:a16="http://schemas.microsoft.com/office/drawing/2014/main" id="{CB4C0EDA-E6D4-4E7C-B85B-DA403A1D9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0"/>
            <a:ext cx="12192000" cy="6858000"/>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769257" y="2583544"/>
            <a:ext cx="10653486" cy="3846286"/>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2496F435-2DBC-40AB-903D-790D0AEABCEB}"/>
              </a:ext>
            </a:extLst>
          </p:cNvPr>
          <p:cNvSpPr txBox="1"/>
          <p:nvPr/>
        </p:nvSpPr>
        <p:spPr>
          <a:xfrm>
            <a:off x="1663824" y="2727641"/>
            <a:ext cx="9555609" cy="3416320"/>
          </a:xfrm>
          <a:prstGeom prst="rect">
            <a:avLst/>
          </a:prstGeom>
          <a:noFill/>
        </p:spPr>
        <p:txBody>
          <a:bodyPr wrap="square" rtlCol="0">
            <a:spAutoFit/>
          </a:bodyPr>
          <a:lstStyle/>
          <a:p>
            <a:pPr algn="ctr"/>
            <a:r>
              <a:rPr lang="pt-BR" sz="3600" dirty="0">
                <a:solidFill>
                  <a:schemeClr val="bg1"/>
                </a:solidFill>
              </a:rPr>
              <a:t>“Ora, o essencial das coisas que estamos dizendo é que temos tal Sumo Sacerdote, que Se assentou à direita do trono da Majestade nos céus, como Ministro do santuário e do verdadeiro tabernáculo que o Senhor erigiu, e não o homem” </a:t>
            </a:r>
          </a:p>
          <a:p>
            <a:pPr algn="ctr"/>
            <a:r>
              <a:rPr lang="pt-BR" sz="3600" dirty="0">
                <a:solidFill>
                  <a:schemeClr val="bg1"/>
                </a:solidFill>
              </a:rPr>
              <a:t>(Hebreus 8:1, 2).</a:t>
            </a:r>
          </a:p>
        </p:txBody>
      </p:sp>
    </p:spTree>
    <p:extLst>
      <p:ext uri="{BB962C8B-B14F-4D97-AF65-F5344CB8AC3E}">
        <p14:creationId xmlns:p14="http://schemas.microsoft.com/office/powerpoint/2010/main" val="4194592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O QUE JESUS DISSE SOBRE UM JUÍZO PRÉ-ADVENTO">
            <a:extLst>
              <a:ext uri="{FF2B5EF4-FFF2-40B4-BE49-F238E27FC236}">
                <a16:creationId xmlns:a16="http://schemas.microsoft.com/office/drawing/2014/main" id="{081202C3-1BF7-42F8-8457-A38845A863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22"/>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A2F35D73-0595-45D0-9424-113C4FC7C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27220" y="1070523"/>
            <a:ext cx="5059180" cy="4524315"/>
          </a:xfrm>
          <a:prstGeom prst="rect">
            <a:avLst/>
          </a:prstGeom>
          <a:noFill/>
        </p:spPr>
        <p:txBody>
          <a:bodyPr wrap="square" rtlCol="0">
            <a:spAutoFit/>
          </a:bodyPr>
          <a:lstStyle/>
          <a:p>
            <a:pPr algn="ctr"/>
            <a:r>
              <a:rPr lang="pt-BR" sz="3600" dirty="0">
                <a:solidFill>
                  <a:schemeClr val="bg1"/>
                </a:solidFill>
              </a:rPr>
              <a:t>“Porque chegou o tempo de começar o juízo pela casa de Deus; e, se começa por nós, qual será o fim daqueles que não obedecem ao evangelho de Deus?” </a:t>
            </a:r>
          </a:p>
          <a:p>
            <a:pPr algn="ctr"/>
            <a:r>
              <a:rPr lang="pt-BR" sz="3200" b="1" dirty="0">
                <a:solidFill>
                  <a:schemeClr val="bg1"/>
                </a:solidFill>
              </a:rPr>
              <a:t>(1 Pedro 4:17). </a:t>
            </a:r>
          </a:p>
        </p:txBody>
      </p:sp>
    </p:spTree>
    <p:extLst>
      <p:ext uri="{BB962C8B-B14F-4D97-AF65-F5344CB8AC3E}">
        <p14:creationId xmlns:p14="http://schemas.microsoft.com/office/powerpoint/2010/main" val="352909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descr="O que o santuário nos ensina? - Notícias Adventistas">
            <a:extLst>
              <a:ext uri="{FF2B5EF4-FFF2-40B4-BE49-F238E27FC236}">
                <a16:creationId xmlns:a16="http://schemas.microsoft.com/office/drawing/2014/main" id="{5CED1EAD-832F-40FE-BE2D-6E746DF042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620"/>
          <a:stretch/>
        </p:blipFill>
        <p:spPr bwMode="auto">
          <a:xfrm>
            <a:off x="3323772" y="400050"/>
            <a:ext cx="8548914" cy="60579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83766" y="612843"/>
            <a:ext cx="4659734" cy="5632311"/>
          </a:xfrm>
          <a:prstGeom prst="rect">
            <a:avLst/>
          </a:prstGeom>
          <a:noFill/>
        </p:spPr>
        <p:txBody>
          <a:bodyPr wrap="square" rtlCol="0">
            <a:spAutoFit/>
          </a:bodyPr>
          <a:lstStyle/>
          <a:p>
            <a:pPr algn="ctr"/>
            <a:r>
              <a:rPr lang="pt-BR" sz="4000" dirty="0">
                <a:solidFill>
                  <a:schemeClr val="bg1"/>
                </a:solidFill>
              </a:rPr>
              <a:t>Hebreus, explica que o santuário terreno era um símbolo do santuário celestial, no qual Jesus, após derramar o sangue na cruz, agora ministra como nosso Sumo Sacerdote.</a:t>
            </a:r>
          </a:p>
        </p:txBody>
      </p:sp>
    </p:spTree>
    <p:extLst>
      <p:ext uri="{BB962C8B-B14F-4D97-AF65-F5344CB8AC3E}">
        <p14:creationId xmlns:p14="http://schemas.microsoft.com/office/powerpoint/2010/main" val="3335262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602" name="Picture 2" descr="Oração de renúncia | Grupo de Oração Ágape">
            <a:extLst>
              <a:ext uri="{FF2B5EF4-FFF2-40B4-BE49-F238E27FC236}">
                <a16:creationId xmlns:a16="http://schemas.microsoft.com/office/drawing/2014/main" id="{07E79D89-E263-400A-885D-35CFC72E0C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50"/>
          <a:stretch/>
        </p:blipFill>
        <p:spPr bwMode="auto">
          <a:xfrm flipH="1">
            <a:off x="5257800" y="0"/>
            <a:ext cx="6934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27220" y="1228397"/>
            <a:ext cx="5668780" cy="4401205"/>
          </a:xfrm>
          <a:prstGeom prst="rect">
            <a:avLst/>
          </a:prstGeom>
          <a:noFill/>
        </p:spPr>
        <p:txBody>
          <a:bodyPr wrap="square" rtlCol="0">
            <a:spAutoFit/>
          </a:bodyPr>
          <a:lstStyle/>
          <a:p>
            <a:pPr algn="ctr"/>
            <a:r>
              <a:rPr lang="pt-BR" sz="4000" dirty="0">
                <a:solidFill>
                  <a:schemeClr val="bg1"/>
                </a:solidFill>
              </a:rPr>
              <a:t>“não existe nenhuma condenação para os que estão em Cristo Jesus”</a:t>
            </a:r>
          </a:p>
          <a:p>
            <a:pPr algn="ctr"/>
            <a:r>
              <a:rPr lang="pt-BR" sz="4000" dirty="0">
                <a:solidFill>
                  <a:schemeClr val="bg1"/>
                </a:solidFill>
              </a:rPr>
              <a:t>(Romanos 8:1). </a:t>
            </a:r>
          </a:p>
          <a:p>
            <a:pPr algn="ctr"/>
            <a:endParaRPr lang="pt-BR" sz="4000" dirty="0">
              <a:solidFill>
                <a:schemeClr val="bg1"/>
              </a:solidFill>
            </a:endParaRPr>
          </a:p>
          <a:p>
            <a:pPr algn="ctr"/>
            <a:r>
              <a:rPr lang="pt-BR" sz="4000" dirty="0">
                <a:solidFill>
                  <a:schemeClr val="bg1"/>
                </a:solidFill>
              </a:rPr>
              <a:t>- Nenhuma condenação agora nem no juízo.</a:t>
            </a:r>
          </a:p>
        </p:txBody>
      </p:sp>
    </p:spTree>
    <p:extLst>
      <p:ext uri="{BB962C8B-B14F-4D97-AF65-F5344CB8AC3E}">
        <p14:creationId xmlns:p14="http://schemas.microsoft.com/office/powerpoint/2010/main" val="633951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ncontraram a arca da aliança? - Notícias Adventistas">
            <a:extLst>
              <a:ext uri="{FF2B5EF4-FFF2-40B4-BE49-F238E27FC236}">
                <a16:creationId xmlns:a16="http://schemas.microsoft.com/office/drawing/2014/main" id="{8FD9B29C-E7D7-4D69-A7F6-8B453DC85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32" t="2505" r="2007" b="219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4">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6C7DD5AE-07FF-4F30-A59E-06A95B4CEFF6}"/>
              </a:ext>
            </a:extLst>
          </p:cNvPr>
          <p:cNvSpPr txBox="1"/>
          <p:nvPr/>
        </p:nvSpPr>
        <p:spPr>
          <a:xfrm>
            <a:off x="6115050" y="1536173"/>
            <a:ext cx="5638800" cy="3785652"/>
          </a:xfrm>
          <a:prstGeom prst="rect">
            <a:avLst/>
          </a:prstGeom>
          <a:noFill/>
        </p:spPr>
        <p:txBody>
          <a:bodyPr wrap="square" rtlCol="0">
            <a:spAutoFit/>
          </a:bodyPr>
          <a:lstStyle/>
          <a:p>
            <a:pPr algn="ctr"/>
            <a:r>
              <a:rPr lang="pt-BR" sz="4000" b="1" dirty="0">
                <a:solidFill>
                  <a:schemeClr val="bg1"/>
                </a:solidFill>
              </a:rPr>
              <a:t>“Abriu-se, então, o santuário de Deus, que se acha no Céu, e foi vista a arca da Sua aliança no Seu santuário.”</a:t>
            </a:r>
          </a:p>
          <a:p>
            <a:pPr algn="ctr"/>
            <a:r>
              <a:rPr lang="pt-BR" sz="4000" b="1" dirty="0">
                <a:solidFill>
                  <a:schemeClr val="bg1"/>
                </a:solidFill>
              </a:rPr>
              <a:t>(Apocalipse 11:19)</a:t>
            </a:r>
          </a:p>
        </p:txBody>
      </p:sp>
    </p:spTree>
    <p:extLst>
      <p:ext uri="{BB962C8B-B14F-4D97-AF65-F5344CB8AC3E}">
        <p14:creationId xmlns:p14="http://schemas.microsoft.com/office/powerpoint/2010/main" val="1700909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ncontraram a arca da aliança? - Notícias Adventistas">
            <a:extLst>
              <a:ext uri="{FF2B5EF4-FFF2-40B4-BE49-F238E27FC236}">
                <a16:creationId xmlns:a16="http://schemas.microsoft.com/office/drawing/2014/main" id="{8FD9B29C-E7D7-4D69-A7F6-8B453DC85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32" t="2505" r="2007" b="219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4">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6C7DD5AE-07FF-4F30-A59E-06A95B4CEFF6}"/>
              </a:ext>
            </a:extLst>
          </p:cNvPr>
          <p:cNvSpPr txBox="1"/>
          <p:nvPr/>
        </p:nvSpPr>
        <p:spPr>
          <a:xfrm>
            <a:off x="6357258" y="1347487"/>
            <a:ext cx="5167086" cy="5016758"/>
          </a:xfrm>
          <a:prstGeom prst="rect">
            <a:avLst/>
          </a:prstGeom>
          <a:noFill/>
        </p:spPr>
        <p:txBody>
          <a:bodyPr wrap="square" rtlCol="0">
            <a:spAutoFit/>
          </a:bodyPr>
          <a:lstStyle/>
          <a:p>
            <a:pPr algn="ctr"/>
            <a:r>
              <a:rPr lang="pt-BR" sz="4000" dirty="0">
                <a:solidFill>
                  <a:schemeClr val="bg1"/>
                </a:solidFill>
              </a:rPr>
              <a:t> A única ocasião na qual o sumo sacerdote entrava no segundo compartimento, onde se via a arca da aliança, era durante o Dia da Expiação, o dia do juízo.</a:t>
            </a:r>
          </a:p>
          <a:p>
            <a:pPr algn="ctr"/>
            <a:endParaRPr lang="pt-BR" sz="4000" dirty="0">
              <a:solidFill>
                <a:schemeClr val="bg1"/>
              </a:solidFill>
            </a:endParaRPr>
          </a:p>
        </p:txBody>
      </p:sp>
    </p:spTree>
    <p:extLst>
      <p:ext uri="{BB962C8B-B14F-4D97-AF65-F5344CB8AC3E}">
        <p14:creationId xmlns:p14="http://schemas.microsoft.com/office/powerpoint/2010/main" val="487178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Ei, você está pronto para a volta de Jesus? - Sou Catequista">
            <a:extLst>
              <a:ext uri="{FF2B5EF4-FFF2-40B4-BE49-F238E27FC236}">
                <a16:creationId xmlns:a16="http://schemas.microsoft.com/office/drawing/2014/main" id="{A045641E-43EE-4163-A098-BF465B5DB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Agrupar 1">
            <a:extLst>
              <a:ext uri="{FF2B5EF4-FFF2-40B4-BE49-F238E27FC236}">
                <a16:creationId xmlns:a16="http://schemas.microsoft.com/office/drawing/2014/main" id="{CAE90D30-7F1B-4818-AC4F-2E794AC12B81}"/>
              </a:ext>
            </a:extLst>
          </p:cNvPr>
          <p:cNvGrpSpPr/>
          <p:nvPr/>
        </p:nvGrpSpPr>
        <p:grpSpPr>
          <a:xfrm>
            <a:off x="1676397" y="596767"/>
            <a:ext cx="8839203" cy="5664462"/>
            <a:chOff x="1676398" y="596770"/>
            <a:chExt cx="8839203" cy="5664462"/>
          </a:xfrm>
        </p:grpSpPr>
        <p:sp>
          <p:nvSpPr>
            <p:cNvPr id="7" name="Retângulo 6">
              <a:extLst>
                <a:ext uri="{FF2B5EF4-FFF2-40B4-BE49-F238E27FC236}">
                  <a16:creationId xmlns:a16="http://schemas.microsoft.com/office/drawing/2014/main" id="{5CF1BE3B-1AC8-4AF2-A15C-7595AD6B511F}"/>
                </a:ext>
              </a:extLst>
            </p:cNvPr>
            <p:cNvSpPr/>
            <p:nvPr/>
          </p:nvSpPr>
          <p:spPr>
            <a:xfrm>
              <a:off x="1676398" y="920620"/>
              <a:ext cx="8839203" cy="534061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rot="16200000">
              <a:off x="5772148" y="-1279983"/>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CaixaDeTexto 5">
            <a:extLst>
              <a:ext uri="{FF2B5EF4-FFF2-40B4-BE49-F238E27FC236}">
                <a16:creationId xmlns:a16="http://schemas.microsoft.com/office/drawing/2014/main" id="{11E75EE0-051F-4FB7-88EE-32F850EA2D6C}"/>
              </a:ext>
            </a:extLst>
          </p:cNvPr>
          <p:cNvSpPr txBox="1"/>
          <p:nvPr/>
        </p:nvSpPr>
        <p:spPr>
          <a:xfrm>
            <a:off x="2476309" y="1466520"/>
            <a:ext cx="7239375" cy="4401205"/>
          </a:xfrm>
          <a:prstGeom prst="rect">
            <a:avLst/>
          </a:prstGeom>
          <a:noFill/>
        </p:spPr>
        <p:txBody>
          <a:bodyPr wrap="square" rtlCol="0">
            <a:spAutoFit/>
          </a:bodyPr>
          <a:lstStyle/>
          <a:p>
            <a:pPr algn="ctr"/>
            <a:r>
              <a:rPr lang="pt-BR" sz="4000" dirty="0">
                <a:solidFill>
                  <a:schemeClr val="bg1"/>
                </a:solidFill>
              </a:rPr>
              <a:t>Por isso, embora Seu povo tenha o dever de temer a Deus e dar glória a Ele, os remidos o fazem com a segurança da vida eterna em Jesus prometida a eles pelo </a:t>
            </a:r>
            <a:r>
              <a:rPr lang="pt-BR" sz="4000" b="1" dirty="0">
                <a:solidFill>
                  <a:srgbClr val="FFC20D"/>
                </a:solidFill>
              </a:rPr>
              <a:t>“evangelho eterno” </a:t>
            </a:r>
            <a:r>
              <a:rPr lang="pt-BR" sz="4000" dirty="0">
                <a:solidFill>
                  <a:schemeClr val="bg1"/>
                </a:solidFill>
              </a:rPr>
              <a:t>– a promessa que lhes pertence pela fé</a:t>
            </a:r>
          </a:p>
        </p:txBody>
      </p:sp>
    </p:spTree>
    <p:extLst>
      <p:ext uri="{BB962C8B-B14F-4D97-AF65-F5344CB8AC3E}">
        <p14:creationId xmlns:p14="http://schemas.microsoft.com/office/powerpoint/2010/main" val="3731028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262B0F9A-4CA0-4860-8567-2A37BFD8928C}"/>
              </a:ext>
            </a:extLst>
          </p:cNvPr>
          <p:cNvPicPr>
            <a:picLocks noChangeAspect="1"/>
          </p:cNvPicPr>
          <p:nvPr/>
        </p:nvPicPr>
        <p:blipFill rotWithShape="1">
          <a:blip r:embed="rId3">
            <a:extLst>
              <a:ext uri="{28A0092B-C50C-407E-A947-70E740481C1C}">
                <a14:useLocalDpi xmlns:a14="http://schemas.microsoft.com/office/drawing/2010/main" val="0"/>
              </a:ext>
            </a:extLst>
          </a:blip>
          <a:srcRect t="44072" b="10928"/>
          <a:stretch/>
        </p:blipFill>
        <p:spPr>
          <a:xfrm>
            <a:off x="0" y="-3"/>
            <a:ext cx="12192000" cy="6858000"/>
          </a:xfrm>
          <a:prstGeom prst="rect">
            <a:avLst/>
          </a:prstGeom>
        </p:spPr>
      </p:pic>
      <p:pic>
        <p:nvPicPr>
          <p:cNvPr id="13" name="Imagem 12">
            <a:extLst>
              <a:ext uri="{FF2B5EF4-FFF2-40B4-BE49-F238E27FC236}">
                <a16:creationId xmlns:a16="http://schemas.microsoft.com/office/drawing/2014/main" id="{1951393B-9C4C-41A0-9461-49C297D2055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3"/>
            <a:ext cx="12192000" cy="6858000"/>
          </a:xfrm>
          <a:prstGeom prst="rect">
            <a:avLst/>
          </a:prstGeom>
        </p:spPr>
      </p:pic>
      <p:sp>
        <p:nvSpPr>
          <p:cNvPr id="8" name="Retângulo 7">
            <a:extLst>
              <a:ext uri="{FF2B5EF4-FFF2-40B4-BE49-F238E27FC236}">
                <a16:creationId xmlns:a16="http://schemas.microsoft.com/office/drawing/2014/main" id="{541574B1-1EA0-4262-9A75-29775F82F0F7}"/>
              </a:ext>
            </a:extLst>
          </p:cNvPr>
          <p:cNvSpPr/>
          <p:nvPr/>
        </p:nvSpPr>
        <p:spPr>
          <a:xfrm>
            <a:off x="2543166" y="1993831"/>
            <a:ext cx="7105656" cy="2870333"/>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BE9AA07E-9FD6-4399-82F8-3B444FA56A0C}"/>
              </a:ext>
            </a:extLst>
          </p:cNvPr>
          <p:cNvSpPr/>
          <p:nvPr/>
        </p:nvSpPr>
        <p:spPr>
          <a:xfrm>
            <a:off x="2219316" y="2384930"/>
            <a:ext cx="647700" cy="2088134"/>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2496F435-2DBC-40AB-903D-790D0AEABCEB}"/>
              </a:ext>
            </a:extLst>
          </p:cNvPr>
          <p:cNvSpPr txBox="1"/>
          <p:nvPr/>
        </p:nvSpPr>
        <p:spPr>
          <a:xfrm>
            <a:off x="3629960" y="2644168"/>
            <a:ext cx="4932069" cy="1569660"/>
          </a:xfrm>
          <a:prstGeom prst="rect">
            <a:avLst/>
          </a:prstGeom>
          <a:noFill/>
        </p:spPr>
        <p:txBody>
          <a:bodyPr wrap="square" rtlCol="0">
            <a:spAutoFit/>
          </a:bodyPr>
          <a:lstStyle/>
          <a:p>
            <a:pPr algn="ctr"/>
            <a:r>
              <a:rPr lang="pt-BR" sz="4800" b="1" dirty="0">
                <a:solidFill>
                  <a:schemeClr val="bg1"/>
                </a:solidFill>
              </a:rPr>
              <a:t>HAVERIA OUTRA POSSIBILIDADE? </a:t>
            </a:r>
          </a:p>
        </p:txBody>
      </p:sp>
      <p:sp>
        <p:nvSpPr>
          <p:cNvPr id="10" name="Retângulo 9">
            <a:extLst>
              <a:ext uri="{FF2B5EF4-FFF2-40B4-BE49-F238E27FC236}">
                <a16:creationId xmlns:a16="http://schemas.microsoft.com/office/drawing/2014/main" id="{E491AB41-66DF-41F2-A93F-CC47A78C90EB}"/>
              </a:ext>
            </a:extLst>
          </p:cNvPr>
          <p:cNvSpPr/>
          <p:nvPr/>
        </p:nvSpPr>
        <p:spPr>
          <a:xfrm>
            <a:off x="9324973" y="2384930"/>
            <a:ext cx="647700" cy="2088134"/>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18421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3">
            <a:extLst>
              <a:ext uri="{FF2B5EF4-FFF2-40B4-BE49-F238E27FC236}">
                <a16:creationId xmlns:a16="http://schemas.microsoft.com/office/drawing/2014/main" id="{2EB4BABF-96A5-4481-A333-F4F3264CCE3B}"/>
              </a:ext>
            </a:extLst>
          </p:cNvPr>
          <p:cNvSpPr txBox="1"/>
          <p:nvPr/>
        </p:nvSpPr>
        <p:spPr>
          <a:xfrm>
            <a:off x="4886059" y="6454259"/>
            <a:ext cx="2648482" cy="369332"/>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UNIÃO NORTE BRASILEIRA</a:t>
            </a:r>
          </a:p>
        </p:txBody>
      </p:sp>
      <p:sp>
        <p:nvSpPr>
          <p:cNvPr id="3" name="CaixaDeTexto 2">
            <a:extLst>
              <a:ext uri="{FF2B5EF4-FFF2-40B4-BE49-F238E27FC236}">
                <a16:creationId xmlns:a16="http://schemas.microsoft.com/office/drawing/2014/main" id="{3E6AF8FC-C634-4E2F-83E3-E54E102ECD38}"/>
              </a:ext>
            </a:extLst>
          </p:cNvPr>
          <p:cNvSpPr txBox="1"/>
          <p:nvPr/>
        </p:nvSpPr>
        <p:spPr>
          <a:xfrm>
            <a:off x="4808886" y="1057440"/>
            <a:ext cx="3319114" cy="646331"/>
          </a:xfrm>
          <a:prstGeom prst="rect">
            <a:avLst/>
          </a:prstGeom>
          <a:noFill/>
        </p:spPr>
        <p:txBody>
          <a:bodyPr wrap="none" rtlCol="0">
            <a:spAutoFit/>
          </a:bodyPr>
          <a:lstStyle/>
          <a:p>
            <a:r>
              <a:rPr lang="pt-BR" sz="3600" b="1" dirty="0">
                <a:solidFill>
                  <a:schemeClr val="bg1"/>
                </a:solidFill>
              </a:rPr>
              <a:t>PRÓXIMO TEMA</a:t>
            </a:r>
          </a:p>
        </p:txBody>
      </p:sp>
    </p:spTree>
    <p:extLst>
      <p:ext uri="{BB962C8B-B14F-4D97-AF65-F5344CB8AC3E}">
        <p14:creationId xmlns:p14="http://schemas.microsoft.com/office/powerpoint/2010/main" val="278207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ontrole sua língua!">
            <a:extLst>
              <a:ext uri="{FF2B5EF4-FFF2-40B4-BE49-F238E27FC236}">
                <a16:creationId xmlns:a16="http://schemas.microsoft.com/office/drawing/2014/main" id="{5C639006-E55A-4658-9092-8493A98751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03" r="5710"/>
          <a:stretch/>
        </p:blipFill>
        <p:spPr bwMode="auto">
          <a:xfrm>
            <a:off x="6513020" y="3396715"/>
            <a:ext cx="5446751" cy="31562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x Nacional é condenada a restituir em dobro os valores cobrados  indevidamente - Adriano Magno e Odilon de Oliveira Jr - Advogados associados">
            <a:extLst>
              <a:ext uri="{FF2B5EF4-FFF2-40B4-BE49-F238E27FC236}">
                <a16:creationId xmlns:a16="http://schemas.microsoft.com/office/drawing/2014/main" id="{9CDBE6F4-E189-407A-B27C-6102E7E81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020" y="439502"/>
            <a:ext cx="5301991" cy="298314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440960" y="580559"/>
            <a:ext cx="5238021" cy="5632311"/>
          </a:xfrm>
          <a:prstGeom prst="rect">
            <a:avLst/>
          </a:prstGeom>
          <a:noFill/>
        </p:spPr>
        <p:txBody>
          <a:bodyPr wrap="square" rtlCol="0">
            <a:spAutoFit/>
          </a:bodyPr>
          <a:lstStyle/>
          <a:p>
            <a:pPr algn="ctr"/>
            <a:r>
              <a:rPr lang="pt-BR" sz="3600" dirty="0">
                <a:solidFill>
                  <a:schemeClr val="bg1"/>
                </a:solidFill>
              </a:rPr>
              <a:t>“Digo a vocês que, no Dia do Juízo, as pessoas darão conta de toda palavra inútil que proferirem; porque, pelas suas palavras, você será justificado e, pelas suas palavras, você será condenado” </a:t>
            </a:r>
          </a:p>
          <a:p>
            <a:pPr algn="ctr"/>
            <a:r>
              <a:rPr lang="pt-BR" sz="3200" dirty="0">
                <a:solidFill>
                  <a:schemeClr val="bg1"/>
                </a:solidFill>
              </a:rPr>
              <a:t>(Mateus 12:36, 37).</a:t>
            </a:r>
          </a:p>
        </p:txBody>
      </p:sp>
    </p:spTree>
    <p:extLst>
      <p:ext uri="{BB962C8B-B14F-4D97-AF65-F5344CB8AC3E}">
        <p14:creationId xmlns:p14="http://schemas.microsoft.com/office/powerpoint/2010/main" val="190313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Jurídico realiza estudos sobre a validade da Portaria DETRAN-MS n. 032/2014">
            <a:extLst>
              <a:ext uri="{FF2B5EF4-FFF2-40B4-BE49-F238E27FC236}">
                <a16:creationId xmlns:a16="http://schemas.microsoft.com/office/drawing/2014/main" id="{B6740E7E-5E50-49A8-9F1B-4755EB4495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0" t="24967" r="20927" b="8854"/>
          <a:stretch/>
        </p:blipFill>
        <p:spPr bwMode="auto">
          <a:xfrm flipH="1">
            <a:off x="0" y="-1"/>
            <a:ext cx="12192000" cy="6858001"/>
          </a:xfrm>
          <a:prstGeom prst="rect">
            <a:avLst/>
          </a:prstGeom>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324600" y="977771"/>
            <a:ext cx="5184321" cy="5078313"/>
          </a:xfrm>
          <a:prstGeom prst="rect">
            <a:avLst/>
          </a:prstGeom>
          <a:noFill/>
        </p:spPr>
        <p:txBody>
          <a:bodyPr wrap="square" rtlCol="0">
            <a:spAutoFit/>
          </a:bodyPr>
          <a:lstStyle/>
          <a:p>
            <a:pPr algn="ctr"/>
            <a:r>
              <a:rPr lang="pt-BR" sz="3600" dirty="0">
                <a:solidFill>
                  <a:schemeClr val="bg1"/>
                </a:solidFill>
              </a:rPr>
              <a:t>“Porque Deus estabeleceu um dia em que julgará o mundo com justiça, por meio de um Homem que escolheu. E deu certeza disso a todos, ressuscitando-O dentre os mortos” </a:t>
            </a:r>
          </a:p>
          <a:p>
            <a:pPr algn="ctr"/>
            <a:r>
              <a:rPr lang="pt-BR" sz="3600" dirty="0">
                <a:solidFill>
                  <a:schemeClr val="bg1"/>
                </a:solidFill>
              </a:rPr>
              <a:t>(Atos 17:31).</a:t>
            </a:r>
          </a:p>
        </p:txBody>
      </p:sp>
    </p:spTree>
    <p:extLst>
      <p:ext uri="{BB962C8B-B14F-4D97-AF65-F5344CB8AC3E}">
        <p14:creationId xmlns:p14="http://schemas.microsoft.com/office/powerpoint/2010/main" val="264024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12 versículos sobre paz para acalmar seu coração">
            <a:extLst>
              <a:ext uri="{FF2B5EF4-FFF2-40B4-BE49-F238E27FC236}">
                <a16:creationId xmlns:a16="http://schemas.microsoft.com/office/drawing/2014/main" id="{01DBE453-CC7B-45B6-A129-B0F9326985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709"/>
          <a:stretch/>
        </p:blipFill>
        <p:spPr bwMode="auto">
          <a:xfrm flipH="1">
            <a:off x="2389414" y="0"/>
            <a:ext cx="98025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75875" y="767287"/>
            <a:ext cx="5181975" cy="5632311"/>
          </a:xfrm>
          <a:prstGeom prst="rect">
            <a:avLst/>
          </a:prstGeom>
          <a:noFill/>
        </p:spPr>
        <p:txBody>
          <a:bodyPr wrap="square" rtlCol="0">
            <a:spAutoFit/>
          </a:bodyPr>
          <a:lstStyle/>
          <a:p>
            <a:pPr algn="ctr"/>
            <a:r>
              <a:rPr lang="pt-BR" sz="4000" b="1" dirty="0">
                <a:solidFill>
                  <a:srgbClr val="FFC20D"/>
                </a:solidFill>
              </a:rPr>
              <a:t>O conceito do juízo divino permeia as Escrituras. </a:t>
            </a:r>
          </a:p>
          <a:p>
            <a:pPr algn="ctr"/>
            <a:endParaRPr lang="pt-BR" sz="4000" b="1" dirty="0">
              <a:solidFill>
                <a:schemeClr val="bg1"/>
              </a:solidFill>
            </a:endParaRPr>
          </a:p>
          <a:p>
            <a:pPr algn="ctr"/>
            <a:r>
              <a:rPr lang="pt-BR" sz="4000" dirty="0">
                <a:solidFill>
                  <a:schemeClr val="bg1"/>
                </a:solidFill>
              </a:rPr>
              <a:t>...os juízos divinos são eventos múltiplos, que dependem do tempo, do lugar e das circunstâncias.</a:t>
            </a:r>
          </a:p>
        </p:txBody>
      </p:sp>
    </p:spTree>
    <p:extLst>
      <p:ext uri="{BB962C8B-B14F-4D97-AF65-F5344CB8AC3E}">
        <p14:creationId xmlns:p14="http://schemas.microsoft.com/office/powerpoint/2010/main" val="84957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Nenhuma descrição de foto disponível.">
            <a:extLst>
              <a:ext uri="{FF2B5EF4-FFF2-40B4-BE49-F238E27FC236}">
                <a16:creationId xmlns:a16="http://schemas.microsoft.com/office/drawing/2014/main" id="{CC4EBD9D-7C40-4E2C-B159-F33F8BA99D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039" b="17873"/>
          <a:stretch/>
        </p:blipFill>
        <p:spPr bwMode="auto">
          <a:xfrm>
            <a:off x="5988050" y="330199"/>
            <a:ext cx="5784850" cy="64394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86916" y="663608"/>
            <a:ext cx="5059784" cy="5632311"/>
          </a:xfrm>
          <a:prstGeom prst="rect">
            <a:avLst/>
          </a:prstGeom>
          <a:noFill/>
        </p:spPr>
        <p:txBody>
          <a:bodyPr wrap="square" rtlCol="0">
            <a:spAutoFit/>
          </a:bodyPr>
          <a:lstStyle/>
          <a:p>
            <a:pPr algn="ctr"/>
            <a:r>
              <a:rPr lang="pt-BR" sz="3600" dirty="0">
                <a:solidFill>
                  <a:schemeClr val="bg1"/>
                </a:solidFill>
              </a:rPr>
              <a:t>“Estes grandes animais, que são quatro, são quatro reis que se levantarão da terra. Mas os santos do Altíssimo receberão o reino e o possuirão para todo o sempre, de eternidade a eternidade”</a:t>
            </a:r>
          </a:p>
          <a:p>
            <a:pPr algn="ctr"/>
            <a:r>
              <a:rPr lang="pt-BR" sz="3600" dirty="0">
                <a:solidFill>
                  <a:schemeClr val="bg1"/>
                </a:solidFill>
              </a:rPr>
              <a:t>(Daniel 7:17-18)</a:t>
            </a:r>
          </a:p>
        </p:txBody>
      </p:sp>
    </p:spTree>
    <p:extLst>
      <p:ext uri="{BB962C8B-B14F-4D97-AF65-F5344CB8AC3E}">
        <p14:creationId xmlns:p14="http://schemas.microsoft.com/office/powerpoint/2010/main" val="284742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4" name="Picture 4" descr="Marketing jurdico tico o que pode e o que no pode ser feito">
            <a:extLst>
              <a:ext uri="{FF2B5EF4-FFF2-40B4-BE49-F238E27FC236}">
                <a16:creationId xmlns:a16="http://schemas.microsoft.com/office/drawing/2014/main" id="{69D000DB-A34E-4D80-8B6B-7C12861FE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334" y="368229"/>
            <a:ext cx="10361666" cy="622307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74216" y="1171644"/>
            <a:ext cx="5148684" cy="5016758"/>
          </a:xfrm>
          <a:prstGeom prst="rect">
            <a:avLst/>
          </a:prstGeom>
          <a:noFill/>
        </p:spPr>
        <p:txBody>
          <a:bodyPr wrap="square" rtlCol="0">
            <a:spAutoFit/>
          </a:bodyPr>
          <a:lstStyle/>
          <a:p>
            <a:pPr algn="ctr"/>
            <a:r>
              <a:rPr lang="pt-BR" sz="4000" b="1" dirty="0">
                <a:solidFill>
                  <a:schemeClr val="bg1"/>
                </a:solidFill>
              </a:rPr>
              <a:t>O principal objetivo do sonho profético é mostrar que esses quatro reinos terrenos e passageiros são sucedidos, em última instância, pelo reino eterno de Deus!</a:t>
            </a:r>
          </a:p>
        </p:txBody>
      </p:sp>
    </p:spTree>
    <p:extLst>
      <p:ext uri="{BB962C8B-B14F-4D97-AF65-F5344CB8AC3E}">
        <p14:creationId xmlns:p14="http://schemas.microsoft.com/office/powerpoint/2010/main" val="2370499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7D6D1D8-31B5-4C54-8746-8CDFAFDD5942}"/>
              </a:ext>
            </a:extLst>
          </p:cNvPr>
          <p:cNvPicPr>
            <a:picLocks noChangeAspect="1"/>
          </p:cNvPicPr>
          <p:nvPr/>
        </p:nvPicPr>
        <p:blipFill>
          <a:blip r:embed="rId4"/>
          <a:stretch>
            <a:fillRect/>
          </a:stretch>
        </p:blipFill>
        <p:spPr>
          <a:xfrm>
            <a:off x="4114800" y="2296886"/>
            <a:ext cx="7981950" cy="4561114"/>
          </a:xfrm>
          <a:prstGeom prst="rect">
            <a:avLst/>
          </a:prstGeom>
        </p:spPr>
      </p:pic>
      <p:pic>
        <p:nvPicPr>
          <p:cNvPr id="2050" name="Picture 2" descr="Guerra do Peloponeso - O que foi, resumo, história, importância">
            <a:extLst>
              <a:ext uri="{FF2B5EF4-FFF2-40B4-BE49-F238E27FC236}">
                <a16:creationId xmlns:a16="http://schemas.microsoft.com/office/drawing/2014/main" id="{BB87DBF4-C68D-4517-A2BC-A2DFDD4755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5392" y="427721"/>
            <a:ext cx="5335607" cy="300127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478589" y="774174"/>
            <a:ext cx="5238021" cy="5016758"/>
          </a:xfrm>
          <a:prstGeom prst="rect">
            <a:avLst/>
          </a:prstGeom>
          <a:noFill/>
        </p:spPr>
        <p:txBody>
          <a:bodyPr wrap="square" rtlCol="0">
            <a:spAutoFit/>
          </a:bodyPr>
          <a:lstStyle/>
          <a:p>
            <a:pPr algn="ctr"/>
            <a:r>
              <a:rPr lang="pt-BR" sz="4000" dirty="0">
                <a:solidFill>
                  <a:schemeClr val="bg1"/>
                </a:solidFill>
              </a:rPr>
              <a:t>Esses quatro reinos ou impérios terrenos são identificados há muito tempo como Babilônia, Média-Pérsia, Grécia e Roma, que de alguma forma permanece até o fim do mundo presente. </a:t>
            </a:r>
          </a:p>
        </p:txBody>
      </p:sp>
    </p:spTree>
    <p:extLst>
      <p:ext uri="{BB962C8B-B14F-4D97-AF65-F5344CB8AC3E}">
        <p14:creationId xmlns:p14="http://schemas.microsoft.com/office/powerpoint/2010/main" val="3710930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564</TotalTime>
  <Words>5106</Words>
  <Application>Microsoft Office PowerPoint</Application>
  <PresentationFormat>Widescreen</PresentationFormat>
  <Paragraphs>136</Paragraphs>
  <Slides>36</Slides>
  <Notes>33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36</vt:i4>
      </vt:variant>
    </vt:vector>
  </HeadingPairs>
  <TitlesOfParts>
    <vt:vector size="41" baseType="lpstr">
      <vt:lpstr>Arial</vt:lpstr>
      <vt:lpstr>Calibri</vt:lpstr>
      <vt:lpstr>Calibri Light</vt:lpstr>
      <vt:lpstr>WarnockPro-Regular</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 di castro</dc:creator>
  <cp:lastModifiedBy>weber di castro</cp:lastModifiedBy>
  <cp:revision>18</cp:revision>
  <dcterms:created xsi:type="dcterms:W3CDTF">2022-03-12T10:24:24Z</dcterms:created>
  <dcterms:modified xsi:type="dcterms:W3CDTF">2022-03-31T15:47:09Z</dcterms:modified>
</cp:coreProperties>
</file>