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60" r:id="rId4"/>
    <p:sldId id="257" r:id="rId5"/>
    <p:sldId id="261" r:id="rId6"/>
    <p:sldId id="262" r:id="rId7"/>
    <p:sldId id="279" r:id="rId8"/>
    <p:sldId id="281" r:id="rId9"/>
    <p:sldId id="282" r:id="rId10"/>
    <p:sldId id="283" r:id="rId11"/>
    <p:sldId id="264" r:id="rId12"/>
    <p:sldId id="284" r:id="rId13"/>
    <p:sldId id="285" r:id="rId14"/>
    <p:sldId id="269" r:id="rId15"/>
    <p:sldId id="270" r:id="rId16"/>
    <p:sldId id="272" r:id="rId17"/>
    <p:sldId id="271" r:id="rId18"/>
    <p:sldId id="273" r:id="rId19"/>
    <p:sldId id="274" r:id="rId20"/>
    <p:sldId id="276" r:id="rId21"/>
    <p:sldId id="275" r:id="rId22"/>
    <p:sldId id="278" r:id="rId23"/>
    <p:sldId id="286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A50B"/>
    <a:srgbClr val="2C2C2C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75406" autoAdjust="0"/>
  </p:normalViewPr>
  <p:slideViewPr>
    <p:cSldViewPr snapToGrid="0">
      <p:cViewPr varScale="1">
        <p:scale>
          <a:sx n="62" d="100"/>
          <a:sy n="62" d="100"/>
        </p:scale>
        <p:origin x="48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A0BCE-11B7-493E-9DFE-80B97EE7D077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AFE0B-08FE-4957-8771-767A5F144C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86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117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Não havia judeus! O povo judeu só surgiu milhares de anos depois, após Abraão (conforme Gênesis 29:35). A palavra “judeu” (ou “judeus”) ocorre pela primeira vez em 2 Reis 16:6 (ARA) e em 2 Reis 25:25, no 8o e 6º séculos a.C., muito tempo depois do relato da criação em Gênesis</a:t>
            </a:r>
            <a:r>
              <a:rPr lang="pt-BR" sz="2800" dirty="0"/>
              <a:t> </a:t>
            </a:r>
            <a:br>
              <a:rPr lang="pt-BR" sz="2800" dirty="0"/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Não é bíblica a ideia comum de que descansar no sétimo dia e santificar o sábado sejam práticas exclusivas para os judeus.</a:t>
            </a:r>
            <a:r>
              <a:rPr lang="pt-BR" sz="4000" dirty="0"/>
              <a:t> </a:t>
            </a:r>
            <a:br>
              <a:rPr lang="pt-BR" sz="4000" dirty="0"/>
            </a:br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694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Sim, os judeus praticantes guardam o sábado há mais tempo do que qualquer outro grupo, por isso são comumente associados a esse costume. Entretanto, o descanso sabático no sétimo dia não se originou com eles, nem a partir deles, assim como a maçã, logotipo presente em todos os produtos da Apple, não começou com Steve Jobs. A maçã e o sábado começaram no Éden, antes dos judeus e de Steve Jobs.</a:t>
            </a:r>
            <a:r>
              <a:rPr lang="pt-BR" sz="2800" dirty="0"/>
              <a:t> </a:t>
            </a:r>
            <a:br>
              <a:rPr lang="pt-BR" sz="2800" dirty="0"/>
            </a:br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802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 doutrina da criação está presente em toda a Bíblia, tanto no Antigo Testamento quanto no Novo. Ela é </a:t>
            </a:r>
            <a:r>
              <a:rPr lang="pt-BR" sz="1800" b="0" i="0">
                <a:solidFill>
                  <a:srgbClr val="242021"/>
                </a:solidFill>
                <a:effectLst/>
                <a:latin typeface="WarnockPro-Regular"/>
              </a:rPr>
              <a:t>fundamental para todas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as outras doutrinas, porque, novamente, todos os outros ensinos bíblicos não têm valor quando são separados de Deus, nosso Criador. É por isso que o tema aparece com frequência:</a:t>
            </a:r>
            <a:r>
              <a:rPr lang="pt-BR" sz="2800" dirty="0"/>
              <a:t> </a:t>
            </a:r>
            <a:br>
              <a:rPr lang="pt-BR" sz="2800" dirty="0"/>
            </a:br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686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“No princípio era o Verbo, e o Verbo estava com Deus, e o Verbo era Deus. Ele estava no princípio com Deus. Todas as coisas foram feitas por Ele, e, sem Ele, nada do que foi feito se fez” (João 1:1-3).  “Os céus por Sua palavra se fizeram, e, pelo sopro de Sua boca, o exército deles” (Salmo 33:6)</a:t>
            </a:r>
            <a:r>
              <a:rPr lang="pt-BR" sz="4000" dirty="0"/>
              <a:t> </a:t>
            </a:r>
            <a:br>
              <a:rPr lang="pt-BR" sz="4000" dirty="0"/>
            </a:br>
            <a:endParaRPr lang="pt-BR" sz="1800" b="0" i="0" dirty="0">
              <a:solidFill>
                <a:srgbClr val="242021"/>
              </a:solidFill>
              <a:effectLst/>
              <a:latin typeface="WarnockPro-Regular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92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“Acontece que, de propósito, esquecem que os céus existem desde muito tempo, e que a terra surgiu da água e através da água pela palavra de Deus” (2 Pedro 3:5).</a:t>
            </a:r>
            <a:r>
              <a:rPr lang="pt-BR" sz="2800" dirty="0"/>
              <a:t> </a:t>
            </a:r>
            <a:br>
              <a:rPr lang="pt-BR" sz="2800" dirty="0"/>
            </a:b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758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r>
              <a:rPr lang="pt-BR" sz="1200" b="0" i="0" dirty="0">
                <a:solidFill>
                  <a:srgbClr val="242021"/>
                </a:solidFill>
                <a:effectLst/>
                <a:latin typeface="WarnockPro-Regular"/>
              </a:rPr>
              <a:t>“Assim diz Deus, o Senhor, que criou os céus e os estendeu; que formou a terra e tudo o que ela produz; que dá fôlego de vida ao povo que nela está e o espírito aos que andam nela” (Isaías 42:5).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1931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“Só tu és o Senhor! Fizeste o céu, o céu dos céus e todo o seu exército, a terra e tudo o que nela há, os mares e tudo o que há neles. Tu conservas a todos com vida, e o exército dos céus Te adora” (Neemias 9:6).</a:t>
            </a:r>
            <a:r>
              <a:rPr lang="pt-BR" sz="2800" dirty="0"/>
              <a:t> </a:t>
            </a:r>
            <a:br>
              <a:rPr lang="pt-BR" sz="2800" dirty="0"/>
            </a:br>
            <a:br>
              <a:rPr lang="pt-BR" sz="2800" dirty="0"/>
            </a:b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985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“Pois Nele foram criadas todas as coisas, nos céus e sobre a terra, as visíveis e as invisíveis, sejam tronos, sejam soberanias, quer principados, quer potestades. Tudo foi criado por meio Dele e para Ele. Ele é antes de todas as coisas. Nele tudo subsiste” (Colossenses 1:16, 17).</a:t>
            </a:r>
            <a:r>
              <a:rPr lang="pt-BR" sz="2800" dirty="0"/>
              <a:t> </a:t>
            </a:r>
            <a:br>
              <a:rPr lang="pt-BR" sz="2800" dirty="0"/>
            </a:br>
            <a:br>
              <a:rPr lang="pt-BR" dirty="0"/>
            </a:br>
            <a:br>
              <a:rPr lang="pt-BR" sz="2800" dirty="0"/>
            </a:br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659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Há muitos outros textos que revelam a grande importância da doutrina da criação. Aliás, essa doutrina é tão importante que somos orientados a passar um sétimo de nossa vida, toda semana, sem exceção, nos lembrando dela – algo que não somos instruídos a fazer por nenhuma outra doutrina. Por quê? Porque, novamente, nenhuma outra doutrina faz sentido caso Deus não seja aceito como nosso Criador. Junto a “Não matarás”, “Não adulterarás” e “Não furtarás” está o mandamento de se lembrar do dia de sábado. Em um sétimo de nossa vida devemos nos lembrar de que Deus, somente Deus é o Criador.</a:t>
            </a:r>
            <a:r>
              <a:rPr lang="pt-BR" sz="1800" dirty="0"/>
              <a:t> </a:t>
            </a:r>
            <a:br>
              <a:rPr lang="pt-BR" sz="1800" dirty="0"/>
            </a:br>
            <a:br>
              <a:rPr lang="pt-BR" sz="2800" dirty="0"/>
            </a:br>
            <a:endParaRPr lang="pt-BR" sz="1800" dirty="0"/>
          </a:p>
          <a:p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100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Como é fascinante também que a primeira coisa da Bíblia considerada santa não seja um altar nem um monte, mas um segmento de tempo: o sétimo dia. “E Deus abençoou o sétimo dia e o santificou; porque nele descansou de toda a obra que, como Criador, tinha feito” (Gênesis 2:3). A palavra “santificou” nessa passagem é traduzida de um termo hebraico que costuma significar “separado para uso santo”. Embora a criação tenha produzido os céus,   terra, as aves, os animais e os seres humanos para ocupar o espaço, foi o tempo, não o espaço, que Deus primeiramente considerou abençoado e santo. Isso se dá porque o tempo é a dimensão na qual as coisas do espaço, isto é, os céus e a terra, as aves, os animais e os seres humanos existem.</a:t>
            </a:r>
            <a:r>
              <a:rPr lang="pt-BR" sz="2800" dirty="0"/>
              <a:t> </a:t>
            </a:r>
            <a:br>
              <a:rPr lang="pt-BR" sz="2800" dirty="0"/>
            </a:br>
            <a:br>
              <a:rPr lang="pt-BR" sz="4000" dirty="0"/>
            </a:br>
            <a:endParaRPr lang="pt-BR" sz="1800" b="0" i="0" dirty="0">
              <a:solidFill>
                <a:srgbClr val="242021"/>
              </a:solidFill>
              <a:effectLst/>
              <a:latin typeface="WarnockPro-Regular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306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MrEavesXLSanNarOT-Reg"/>
              </a:rPr>
              <a:t>L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eia a primeira frase da Bíblia. Ela não começa com afirmações sobre o amor e a salvação de Deus. Em vez disso, inicia com as seguintes palavras: “No princípio, Deus criou os céus e a terra” (Gênesis 1:1).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Isso acontece porque todos os outros ensinos – a morte de Jesus, o conflito cósmico, a condição pecadora do ser humano, a queda da humanidade, o juízo – só fazem sentido porque Deus criou nosso mundo</a:t>
            </a:r>
            <a:r>
              <a:rPr lang="pt-BR" sz="2800" dirty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554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/>
          </a:p>
          <a:p>
            <a:r>
              <a:rPr lang="pt-BR" sz="2800" b="0" i="0" dirty="0">
                <a:solidFill>
                  <a:srgbClr val="242021"/>
                </a:solidFill>
                <a:effectLst/>
                <a:latin typeface="WarnockPro-Regular"/>
              </a:rPr>
              <a:t>Por fim, esse memorial da criação é tão importante que, em vez de irmos até ele, o sábado vem a nós. Uma vez por semana, a mais de 1.600 quilômetros por hora (a velocidade aproximada de rotação da Terra ao redor do próprio eixo), o sábado circula o globo. “Iniciando ao pôr do</a:t>
            </a:r>
            <a:r>
              <a:rPr lang="pt-BR" sz="4000" dirty="0"/>
              <a:t> </a:t>
            </a:r>
            <a:r>
              <a:rPr lang="pt-BR" sz="4000" b="0" i="0" dirty="0">
                <a:solidFill>
                  <a:srgbClr val="242021"/>
                </a:solidFill>
                <a:effectLst/>
                <a:latin typeface="WarnockPro-Regular"/>
              </a:rPr>
              <a:t>sol e partindo do ocaso seguinte, o sétimo dia varre todo o planeta a cada semana como uma imensa onda de purificação. Jamais precisamos procurá-lo. Esse dia sempre nos encontra.”1</a:t>
            </a:r>
            <a:r>
              <a:rPr lang="pt-BR" sz="7200" dirty="0"/>
              <a:t> </a:t>
            </a:r>
            <a:br>
              <a:rPr lang="pt-BR" sz="4000" dirty="0"/>
            </a:br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577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BR" sz="4000" dirty="0"/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Logo, nesta mensagem de advertência sobre o fim do mundo, a Palavra de Deus nos leva de volta ao início do mundo e, de maneira específica, Àquele que o criou. Somos instruídos não só a temê-Lo e a Lhe dar glória,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mas também a adorá-Lo.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sz="1800" b="0" i="0" dirty="0">
              <a:solidFill>
                <a:srgbClr val="242021"/>
              </a:solidFill>
              <a:effectLst/>
              <a:latin typeface="WarnockPro-Regular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0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Caso contrário, como seria? Em um Universo sem Deus, a morte de Jesus na cruz seria apenas o fim de mais um judeu condenado pelos romanos. Em um Universo sem Deus, o que a ideia do juízo final significa? Quem faria o julgamento? Qual seria a recompensa e o castigo? Em um Universo sem Deus, qual seria a “boa-nova”, além da realidade de que vivemos, lutamos, sofremos, morremos e então vamos embora para sempre, assim como todas as lembranças da nossa existência? Que “boa-nova”, não é mesmo?</a:t>
            </a:r>
            <a:br>
              <a:rPr lang="pt-BR" sz="2800" dirty="0"/>
            </a:br>
            <a:endParaRPr lang="pt-BR" sz="1800" b="0" i="0" dirty="0">
              <a:solidFill>
                <a:srgbClr val="242021"/>
              </a:solidFill>
              <a:effectLst/>
              <a:latin typeface="WarnockPro-Regular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78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É por isso que a Bíblia começa com a verdade que fundamenta todas as outras verdades bíblicas, a saber, o “evangelho eterno”, o juízo, o conflito cósmico, a queda e tudo que as Escrituras ensinam. Essa verdade é a que apresenta Deus como nosso Criador. Contrariando a ideia moderna de que a vida aqui na Terra surgiu por acaso, sem qualquer propósito, a Bíblia começa com o que deveria ser uma verdade óbvia: de que a vida em toda a sua beleza e complexidade foi criada por Deus.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sz="1800" dirty="0"/>
          </a:p>
          <a:p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95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Êxodo 20:11 diz: “Porque em seis dias o Senhor fez os céus e a terra, o mar”. A primeira mensagem angélica diz: “Adorem Aquele que fez o céu, a terra, o mar.” Apocalipse 14:7 faz referência direta ao quarto mandamento, o qual, por sua vez, alude diretamente à criação. As últimas palavras do quarto mandamento – “Porque em seis dias o Senhor fez os céus e a terra, o mar e tudo o que neles há e, ao sétimo dia, descansou; por isso o Senhor abençoou o dia de sábado e o santificou” (Êxodo 20:11) – vêm expressamente do relato da criação em Gênesis: “E Deus abençoou o sétimo dia e o santificou; porque nele descansou de toda a obra que, como Criador, tinha feito” (Gênesis 2:3).</a:t>
            </a:r>
            <a:r>
              <a:rPr lang="pt-BR" sz="4000" dirty="0"/>
              <a:t> </a:t>
            </a:r>
            <a:br>
              <a:rPr lang="pt-BR" sz="4000" dirty="0"/>
            </a:b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589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 doutrina da criação está presente em toda a Bíblia, tanto no Antigo Testamento quanto no Novo. Ela é fundamental para todas as outras doutrinas, porque, novamente, todos os outros ensinos bíblicos não têm valor quando são separados de Deus, nosso Criador. É por isso que o tema aparece com frequência:</a:t>
            </a:r>
            <a:r>
              <a:rPr lang="pt-BR" sz="4000" dirty="0"/>
              <a:t> </a:t>
            </a:r>
            <a:br>
              <a:rPr lang="pt-BR" sz="2800" dirty="0"/>
            </a:br>
            <a:br>
              <a:rPr lang="pt-BR" dirty="0"/>
            </a:br>
            <a:br>
              <a:rPr lang="pt-BR" sz="2800" dirty="0"/>
            </a:br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471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“Porque assim diz o Senhor, que criou os céus – e Ele é o único Deus; que formou a terra e a fez – Ele a estabeleceu; Ele não a criou para ser um caos, mas para ser habitada: ‘Eu sou o Senhor, e não há outro’” (Isaías 45:18).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“Tu és digno, Senhor e Deus nosso, de receber a glória, a honra e o poder, porque criaste todas as coisas e por Tua vontade elas vieram a existir e foram criadas” (Apocalipse 4:11)</a:t>
            </a:r>
            <a:br>
              <a:rPr lang="pt-BR" sz="4000" dirty="0"/>
            </a:br>
            <a:br>
              <a:rPr lang="pt-BR" sz="2800" dirty="0"/>
            </a:br>
            <a:br>
              <a:rPr lang="pt-BR" sz="2800" dirty="0"/>
            </a:b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43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/>
          </a:p>
          <a:p>
            <a:r>
              <a:rPr lang="pt-BR" sz="2800" b="0" i="0" dirty="0">
                <a:solidFill>
                  <a:srgbClr val="242021"/>
                </a:solidFill>
                <a:effectLst/>
                <a:latin typeface="WarnockPro-Regular"/>
              </a:rPr>
              <a:t>O primeiro anjo (Apocalipse 14:6) nos leva ao quarto mandamento (Êxodo 20:8- 11), o qual, por sua vez, nos conduz aos seis dias da criação (Gênesis 1-2). Nos seis dias da criação se encontra uma ênfase específica no sétimo dia. “Assim, pois, foram acabados os céus e a terra e tudo o que neles há. E, havendo Deus terminado no sétimo dia a Sua obra, que tinha feito, descansou nesse dia de toda a obra que tinha feito. E Deus abençoou o sétimo dia e o santificou; porque nele descansou de toda a obra que, como Criador, tinha feito” (Gênesis 2:1-3).</a:t>
            </a:r>
            <a:r>
              <a:rPr lang="pt-BR" sz="4000" dirty="0"/>
              <a:t> </a:t>
            </a:r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012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848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A965FA-A824-4982-9955-9F457242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C99CEF-2CEB-40A5-9A5D-E1CA05BEE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0A3BC6-B0C4-44F7-9CF1-5E8F42FC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55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F192E-106C-4BF6-8EB8-F3805681F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7644703-E719-4125-977B-7B63AF8ED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4C8667-9F8E-41D4-BF7A-1EC83840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65BD1E-C387-4F69-BB63-13A3FF69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FB5935-8DD2-441C-AE8A-B0E1C1EA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03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2E1876-622B-4A46-8733-BB12F26C4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4A684B-5BDE-4FBD-A9DD-3755A7A94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C2C6D9-B733-4716-89F2-88E6ED73A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BA1F6C-F8EE-4AAB-B32D-1C759495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A2108A-FC4D-4083-B700-852E75F8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29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79250-81CC-402D-B02F-FBF23428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C5CC19-9A9D-466E-AB8F-0ED23A03D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3346A6-E98E-46A0-A7CA-1CAA8C11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C0CFD5-218A-42F9-B500-EAF223FA8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95E0A5-07B3-48F7-AF9A-AC6FF2BC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17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7ECA9-7232-462A-A507-87F37EB4B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277F8A-59E1-44FD-A7FB-3EAF768C2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CDAE3A-8B25-4B9C-89DE-9B010008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EFF151-EDC7-442B-A8B8-59CF61140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79383B-1336-4EE6-B5B1-33FA3EE3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02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DC32A-0420-4CA9-9441-ECAB9E935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017617-BE74-48C9-8277-DD1B803C2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28F713-4D45-487B-AA72-D9A667744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501D41-CBDB-449A-9FE5-6D88E280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8CDF7E-2969-42F9-A0C8-D632BA07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B1EE8E-8A28-4433-8FBF-2A415885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90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DCBE5-0269-4660-8F58-1DDA3E84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E8E0DE-A141-4DFA-AC4C-1F00A0682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56B06BF-6A03-4290-9616-44CA3600F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48AFBED-8B3B-4580-B61C-5EC5B6ED7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E68462-DEA2-4FF2-920F-5E988501A0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7D3054D-6BE6-44B7-8CAC-7502D8C5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28BD05-D36C-4A7F-B65D-06670201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1E0A96C-5919-49C6-AB9B-0371C087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97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FF323-B8A2-4FE2-AD57-48A193F5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8FB2CEF-7873-415E-BB0D-F606688C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F092A3-1383-48BB-B2D1-88F69062A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A78E2D-C56C-4ED7-AA07-8DDBB882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21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4B3B51A-3609-4205-867B-08E8CF4E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48B5C8-46C1-4529-BEDA-C41DF2FC0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E1FFBB-6E1F-4F9A-AE7E-2B34EC13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717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2F8D9-4CFD-4C4F-94D3-40283BDD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DA7422-8A9E-4DC8-B7DB-AA4EC843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9FD83B-25C2-480A-8F16-A3B604941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BF4B6E-98A0-4D6B-9C2D-A44EE9BF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AB351A-FD35-4561-A224-25BD0B852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66531A-690F-4ECC-B70D-4D73A043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5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99DCC-47D7-422A-A58D-7A85DC9D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10DFE2C-121B-4A77-A64A-09C0D4CEA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0F8139-4911-497D-A6D5-63DF71ACA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1A98CE-AD37-49F4-9860-A2E65305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95A729-9C4F-4D44-A427-CE84F79B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57DC00-E3D7-4094-A78D-924FEE38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0AD3BDF-4AA3-4E35-AECC-C395AF8E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57F902-77F3-4BA4-A301-FBEF23AA6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278ED8-F600-440A-9097-FD6B61DB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CDEB75-6377-41BE-840C-B31747AFF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C2F20D-D258-4AB2-ADDE-5CD67B091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42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460160C-8D6A-47D7-A35E-F98F83596816}"/>
              </a:ext>
            </a:extLst>
          </p:cNvPr>
          <p:cNvSpPr txBox="1"/>
          <p:nvPr/>
        </p:nvSpPr>
        <p:spPr>
          <a:xfrm>
            <a:off x="4771759" y="6456010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</p:spTree>
    <p:extLst>
      <p:ext uri="{BB962C8B-B14F-4D97-AF65-F5344CB8AC3E}">
        <p14:creationId xmlns:p14="http://schemas.microsoft.com/office/powerpoint/2010/main" val="182067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DB53B2D-D273-4DF6-B380-95FBA903B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8" b="11938"/>
          <a:stretch/>
        </p:blipFill>
        <p:spPr bwMode="auto">
          <a:xfrm>
            <a:off x="0" y="-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9"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398157" y="839815"/>
            <a:ext cx="78832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2"/>
                </a:solidFill>
              </a:rPr>
              <a:t> “Assim, pois, foram acabados os céus e a terra e tudo o que neles há. E, havendo Deus terminado no sétimo dia a Sua obra, que tinha feito, descansou nesse dia de toda a obra que tinha feito. E Deus abençoou o sétimo dia e o santificou; porque nele descansou de toda a obra que, como Criador, tinha feito”</a:t>
            </a:r>
          </a:p>
          <a:p>
            <a:pPr algn="ctr"/>
            <a:r>
              <a:rPr lang="pt-BR" sz="3600" dirty="0">
                <a:solidFill>
                  <a:schemeClr val="bg2"/>
                </a:solidFill>
              </a:rPr>
              <a:t> (Gênesis 2:1-3). </a:t>
            </a:r>
            <a:br>
              <a:rPr lang="pt-BR" sz="3600" dirty="0">
                <a:solidFill>
                  <a:schemeClr val="bg2"/>
                </a:solidFill>
              </a:rPr>
            </a:b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A4C2C79A-756D-49B8-ACDF-0B631A05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8006"/>
          <a:stretch/>
        </p:blipFill>
        <p:spPr bwMode="auto">
          <a:xfrm>
            <a:off x="3373315" y="0"/>
            <a:ext cx="88186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oder Manifesto - Universal.org - Portal Oficial da Igreja Universal do  Reino de Deus - Universal.org – Portal Oficial da Igreja Universal do Reino  de Deus">
            <a:extLst>
              <a:ext uri="{FF2B5EF4-FFF2-40B4-BE49-F238E27FC236}">
                <a16:creationId xmlns:a16="http://schemas.microsoft.com/office/drawing/2014/main" id="{BD3EA145-7EC4-4588-97E8-8BEAE4196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32358"/>
          <a:stretch/>
        </p:blipFill>
        <p:spPr bwMode="auto">
          <a:xfrm>
            <a:off x="3570515" y="-3828"/>
            <a:ext cx="8621486" cy="686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E733CB-266C-4717-A3CD-CA9B7E48A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18964" y="680382"/>
            <a:ext cx="50912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</a:rPr>
              <a:t>Q</a:t>
            </a:r>
            <a:r>
              <a:rPr lang="pt-BR" sz="3600" i="0" dirty="0">
                <a:solidFill>
                  <a:schemeClr val="bg1">
                    <a:lumMod val="95000"/>
                  </a:schemeClr>
                </a:solidFill>
                <a:effectLst/>
              </a:rPr>
              <a:t>uando Deus abençoou o sétimo dia, o santificou e nele descansou, somente Adão e Eva existiam.</a:t>
            </a:r>
          </a:p>
          <a:p>
            <a:pPr algn="ctr"/>
            <a:endParaRPr lang="pt-BR" sz="36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Não é bíblica a ideia comum de que descansar no sétimo dia e santificar o sábado sejam práticas exclusivas para os judeus. </a:t>
            </a:r>
          </a:p>
        </p:txBody>
      </p:sp>
    </p:spTree>
    <p:extLst>
      <p:ext uri="{BB962C8B-B14F-4D97-AF65-F5344CB8AC3E}">
        <p14:creationId xmlns:p14="http://schemas.microsoft.com/office/powerpoint/2010/main" val="6630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çã mais cara do mundo: Apple agora vale US$ 3 trilhões | Mundo Conectado">
            <a:extLst>
              <a:ext uri="{FF2B5EF4-FFF2-40B4-BE49-F238E27FC236}">
                <a16:creationId xmlns:a16="http://schemas.microsoft.com/office/drawing/2014/main" id="{5108641B-9465-44D5-9AF4-2BB9B7DC0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 r="33183"/>
          <a:stretch/>
        </p:blipFill>
        <p:spPr bwMode="auto">
          <a:xfrm>
            <a:off x="6096000" y="358732"/>
            <a:ext cx="5789736" cy="614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E733CB-266C-4717-A3CD-CA9B7E48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06264" y="972482"/>
            <a:ext cx="5091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</a:rPr>
              <a:t>O descanso sabático no sétimo dia não se originou com os judeus, nem a partir deles, assim como a maçã, logotipo presente em todos os produtos da Apple, não começou com Steve Jobs.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2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çã mais cara do mundo: Apple agora vale US$ 3 trilhões | Mundo Conectado">
            <a:extLst>
              <a:ext uri="{FF2B5EF4-FFF2-40B4-BE49-F238E27FC236}">
                <a16:creationId xmlns:a16="http://schemas.microsoft.com/office/drawing/2014/main" id="{5108641B-9465-44D5-9AF4-2BB9B7DC0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 r="33183"/>
          <a:stretch/>
        </p:blipFill>
        <p:spPr bwMode="auto">
          <a:xfrm>
            <a:off x="6096000" y="358732"/>
            <a:ext cx="5789736" cy="614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E733CB-266C-4717-A3CD-CA9B7E48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06264" y="972482"/>
            <a:ext cx="5091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</a:rPr>
              <a:t>O descanso sabático no sétimo dia não se originou com os judeus, nem a partir deles, assim como a maçã, logotipo presente em todos os produtos da Apple, não começou com Steve Jobs.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7FD9C64-AEAC-4D0F-99AA-CC70A485DF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4" r="50000" b="3670"/>
          <a:stretch/>
        </p:blipFill>
        <p:spPr>
          <a:xfrm>
            <a:off x="5662875" y="0"/>
            <a:ext cx="6529125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5EF3070-595E-424B-9C5B-6A9C01786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762878" y="1657911"/>
            <a:ext cx="49216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  “Os céus por Sua palavra se fizeram, e, pelo sopro de Sua boca, o exército deles” (Salmo 33:6) 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esquisa afirma que Terra está em uma nova era geológica - greenMe">
            <a:extLst>
              <a:ext uri="{FF2B5EF4-FFF2-40B4-BE49-F238E27FC236}">
                <a16:creationId xmlns:a16="http://schemas.microsoft.com/office/drawing/2014/main" id="{60BFCDC9-C148-44A2-B722-B38771E8D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r="-1" b="2500"/>
          <a:stretch/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781800" y="2151727"/>
            <a:ext cx="50145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E que a terra surgiu da água e através da água pela palavra de Deus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(2 Pedro 3:5). </a:t>
            </a:r>
          </a:p>
        </p:txBody>
      </p:sp>
    </p:spTree>
    <p:extLst>
      <p:ext uri="{BB962C8B-B14F-4D97-AF65-F5344CB8AC3E}">
        <p14:creationId xmlns:p14="http://schemas.microsoft.com/office/powerpoint/2010/main" val="15429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ia da Sobrecarga da Terra chega mais cedo – DW – 29/07/2021">
            <a:extLst>
              <a:ext uri="{FF2B5EF4-FFF2-40B4-BE49-F238E27FC236}">
                <a16:creationId xmlns:a16="http://schemas.microsoft.com/office/drawing/2014/main" id="{ADDEEB96-09DA-4971-9D17-231F4FAE9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1"/>
          <a:stretch/>
        </p:blipFill>
        <p:spPr bwMode="auto">
          <a:xfrm>
            <a:off x="3085421" y="219075"/>
            <a:ext cx="910658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71022" y="1843950"/>
            <a:ext cx="5026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“Assim diz Deus, o Senhor, que criou os céus e os estendeu; que formou a terra e tudo o que ela produz;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6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ocê consegue imaginar como será o Céu? - Universal.org - Portal Oficial da  Igreja Universal do Reino de Deus - Universal.org – Portal Oficial da  Igreja Universal do Reino de Deus">
            <a:extLst>
              <a:ext uri="{FF2B5EF4-FFF2-40B4-BE49-F238E27FC236}">
                <a16:creationId xmlns:a16="http://schemas.microsoft.com/office/drawing/2014/main" id="{FCEEC07A-F613-4065-B62C-BA616A202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6"/>
          <a:stretch/>
        </p:blipFill>
        <p:spPr bwMode="auto">
          <a:xfrm>
            <a:off x="0" y="-72572"/>
            <a:ext cx="12192000" cy="693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921500" y="1536174"/>
            <a:ext cx="45319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Fizeste o céu, o céu dos céus e todo o seu exército, a terra e tudo o que nela há, os mares e tudo o que há neles.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ceitfulness Of Riches | Christian Forums">
            <a:extLst>
              <a:ext uri="{FF2B5EF4-FFF2-40B4-BE49-F238E27FC236}">
                <a16:creationId xmlns:a16="http://schemas.microsoft.com/office/drawing/2014/main" id="{D0C2066C-E152-4FED-9E82-02CE82D26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121"/>
          <a:stretch/>
        </p:blipFill>
        <p:spPr bwMode="auto">
          <a:xfrm>
            <a:off x="5099957" y="-1"/>
            <a:ext cx="70920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05287" y="920620"/>
            <a:ext cx="513031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Pois Nele foram criadas todas as coisas, nos céus e sobre a terra, as visíveis e as invisíveis, sejam tronos, sejam soberanias, quer principados,  quer potestades.    </a:t>
            </a:r>
            <a:endParaRPr lang="pt-BR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1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ien escribió la Ley, Moisés o Dios ? ( Los Diez Mandamientos) parte1 -  YouTube">
            <a:extLst>
              <a:ext uri="{FF2B5EF4-FFF2-40B4-BE49-F238E27FC236}">
                <a16:creationId xmlns:a16="http://schemas.microsoft.com/office/drawing/2014/main" id="{AF1110C1-267F-426A-A6A1-0310E477E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3"/>
          <a:stretch/>
        </p:blipFill>
        <p:spPr bwMode="auto">
          <a:xfrm>
            <a:off x="2699657" y="0"/>
            <a:ext cx="949234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457200" y="1843949"/>
            <a:ext cx="5905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 Junto a “Não matarás”, “Não adulterarás” e “Não furtarás” está o mandamento de se lembrar do dia de sábado. 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D9F27E-F3A4-40A2-80EC-BA8E57EDF840}"/>
              </a:ext>
            </a:extLst>
          </p:cNvPr>
          <p:cNvSpPr txBox="1"/>
          <p:nvPr/>
        </p:nvSpPr>
        <p:spPr>
          <a:xfrm>
            <a:off x="4771759" y="6456010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</p:spTree>
    <p:extLst>
      <p:ext uri="{BB962C8B-B14F-4D97-AF65-F5344CB8AC3E}">
        <p14:creationId xmlns:p14="http://schemas.microsoft.com/office/powerpoint/2010/main" val="3008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ocê vive no passado, no presente ou no futuro? - 22/08/2015 - UOL Universa">
            <a:extLst>
              <a:ext uri="{FF2B5EF4-FFF2-40B4-BE49-F238E27FC236}">
                <a16:creationId xmlns:a16="http://schemas.microsoft.com/office/drawing/2014/main" id="{06AA3C04-5E5D-48EA-88BF-EDEFACC77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6425"/>
          <a:stretch/>
        </p:blipFill>
        <p:spPr bwMode="auto">
          <a:xfrm>
            <a:off x="538785" y="1"/>
            <a:ext cx="1165321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3955013-67D0-4C0B-88D0-B1C6FB5B34F0}"/>
              </a:ext>
            </a:extLst>
          </p:cNvPr>
          <p:cNvSpPr/>
          <p:nvPr/>
        </p:nvSpPr>
        <p:spPr>
          <a:xfrm>
            <a:off x="-1" y="0"/>
            <a:ext cx="7086601" cy="6858000"/>
          </a:xfrm>
          <a:prstGeom prst="rect">
            <a:avLst/>
          </a:prstGeom>
          <a:solidFill>
            <a:srgbClr val="2C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538785" y="1228395"/>
            <a:ext cx="56226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Como é fascinante também que a primeira coisa da Bíblia considerada santa não seja um altar nem um monte, mas um segmento de tempo: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48D9052-3FF5-44C9-9059-95FD2801EEEE}"/>
              </a:ext>
            </a:extLst>
          </p:cNvPr>
          <p:cNvSpPr/>
          <p:nvPr/>
        </p:nvSpPr>
        <p:spPr>
          <a:xfrm>
            <a:off x="6768129" y="944397"/>
            <a:ext cx="636941" cy="4969203"/>
          </a:xfrm>
          <a:prstGeom prst="rect">
            <a:avLst/>
          </a:prstGeom>
          <a:solidFill>
            <a:srgbClr val="D9A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34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r que temos medo de Deus?">
            <a:extLst>
              <a:ext uri="{FF2B5EF4-FFF2-40B4-BE49-F238E27FC236}">
                <a16:creationId xmlns:a16="http://schemas.microsoft.com/office/drawing/2014/main" id="{56927F73-0204-44AE-BC92-B5DDB7B39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" t="8894" r="33568"/>
          <a:stretch/>
        </p:blipFill>
        <p:spPr bwMode="auto">
          <a:xfrm>
            <a:off x="5491843" y="0"/>
            <a:ext cx="670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584200" y="2463274"/>
            <a:ext cx="5930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Por fim, esse memorial da criação é tão importante que, em vez de irmos até ele, o sábado vem a nós. 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 que significa adorar a Deus? - YouVersion">
            <a:extLst>
              <a:ext uri="{FF2B5EF4-FFF2-40B4-BE49-F238E27FC236}">
                <a16:creationId xmlns:a16="http://schemas.microsoft.com/office/drawing/2014/main" id="{F229B3E8-8D45-42F6-8573-3904FB54F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" r="46408"/>
          <a:stretch/>
        </p:blipFill>
        <p:spPr bwMode="auto">
          <a:xfrm>
            <a:off x="5129197" y="0"/>
            <a:ext cx="7062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5EF3070-595E-424B-9C5B-6A9C0178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1032118" y="2151727"/>
            <a:ext cx="48733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Somos instruídos não só a temê-Lo e a Lhe dar glória, mas também a adorá-Lo. 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9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7511E22-68F8-4975-93EA-5718B6F0F57F}"/>
              </a:ext>
            </a:extLst>
          </p:cNvPr>
          <p:cNvSpPr txBox="1"/>
          <p:nvPr/>
        </p:nvSpPr>
        <p:spPr>
          <a:xfrm>
            <a:off x="4771759" y="6456010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E6D2481-FFA6-4202-8624-ADEC581B43C5}"/>
              </a:ext>
            </a:extLst>
          </p:cNvPr>
          <p:cNvSpPr txBox="1"/>
          <p:nvPr/>
        </p:nvSpPr>
        <p:spPr>
          <a:xfrm>
            <a:off x="4808886" y="1117600"/>
            <a:ext cx="331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FFC000"/>
                </a:solidFill>
              </a:rPr>
              <a:t>PRÓXIMO TEMA</a:t>
            </a:r>
          </a:p>
        </p:txBody>
      </p:sp>
    </p:spTree>
    <p:extLst>
      <p:ext uri="{BB962C8B-B14F-4D97-AF65-F5344CB8AC3E}">
        <p14:creationId xmlns:p14="http://schemas.microsoft.com/office/powerpoint/2010/main" val="2523432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DB53B2D-D273-4DF6-B380-95FBA903B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8" b="11938"/>
          <a:stretch/>
        </p:blipFill>
        <p:spPr bwMode="auto">
          <a:xfrm>
            <a:off x="0" y="-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220" y="-2"/>
            <a:ext cx="1395222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5897880" y="814415"/>
            <a:ext cx="58026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0" dirty="0">
                <a:solidFill>
                  <a:schemeClr val="bg2"/>
                </a:solidFill>
                <a:effectLst/>
              </a:rPr>
              <a:t>“No princípio, Deus criou os céus e a terra” (Gênesis 1:1).</a:t>
            </a:r>
          </a:p>
          <a:p>
            <a:pPr algn="ctr"/>
            <a:endParaRPr lang="pt-BR" sz="3600" dirty="0">
              <a:solidFill>
                <a:schemeClr val="bg2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A morte de Jesus, o conflito cósmico, a condição pecadora do ser humano, a queda da humanidade, o juízo – só fazem sentido porque Deus criou nosso mundo.</a:t>
            </a:r>
            <a:br>
              <a:rPr lang="pt-BR" sz="3600" dirty="0">
                <a:solidFill>
                  <a:schemeClr val="bg1"/>
                </a:solidFill>
              </a:rPr>
            </a:b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flexão Dominical: Tudo acabou na cruz – Elo da Fé">
            <a:extLst>
              <a:ext uri="{FF2B5EF4-FFF2-40B4-BE49-F238E27FC236}">
                <a16:creationId xmlns:a16="http://schemas.microsoft.com/office/drawing/2014/main" id="{65532F82-5FA8-459F-BC4F-D227A090A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/>
          <a:stretch/>
        </p:blipFill>
        <p:spPr bwMode="auto">
          <a:xfrm flipH="1">
            <a:off x="3197468" y="0"/>
            <a:ext cx="8994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5EF3070-595E-424B-9C5B-6A9C0178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534278" y="1843950"/>
            <a:ext cx="58817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0" dirty="0">
                <a:solidFill>
                  <a:schemeClr val="bg2"/>
                </a:solidFill>
                <a:effectLst/>
              </a:rPr>
              <a:t>Em um Universo sem Deus, a morte de Jesus na cruz seria apenas o fim de mais um judeu condenado pelos romanos. 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A4C2C79A-756D-49B8-ACDF-0B631A05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8006"/>
          <a:stretch/>
        </p:blipFill>
        <p:spPr bwMode="auto">
          <a:xfrm>
            <a:off x="3373315" y="0"/>
            <a:ext cx="88186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544830" y="1536174"/>
            <a:ext cx="5448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i="0" dirty="0">
                <a:solidFill>
                  <a:schemeClr val="bg1">
                    <a:lumMod val="95000"/>
                  </a:schemeClr>
                </a:solidFill>
                <a:effectLst/>
              </a:rPr>
              <a:t>É por isso que a Bíblia começa com a verdade que fundamenta todas as outras verdades bíblicas, a saber, o</a:t>
            </a:r>
            <a:r>
              <a:rPr lang="pt-BR" sz="40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pt-BR" sz="4000" b="1" i="0" dirty="0">
                <a:solidFill>
                  <a:srgbClr val="D9A50B"/>
                </a:solidFill>
                <a:effectLst/>
              </a:rPr>
              <a:t>“EVANGELHO ETERNO”</a:t>
            </a:r>
            <a:endParaRPr lang="pt-BR" sz="4000" b="1" dirty="0">
              <a:solidFill>
                <a:srgbClr val="D9A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criar na criação - Notícias Adventistas">
            <a:extLst>
              <a:ext uri="{FF2B5EF4-FFF2-40B4-BE49-F238E27FC236}">
                <a16:creationId xmlns:a16="http://schemas.microsoft.com/office/drawing/2014/main" id="{FF3FF0C5-15BA-4C0E-80AD-D75FEA0E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60" y="377190"/>
            <a:ext cx="610362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429847" y="889843"/>
            <a:ext cx="47365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0" dirty="0">
                <a:solidFill>
                  <a:schemeClr val="bg1">
                    <a:lumMod val="95000"/>
                  </a:schemeClr>
                </a:solidFill>
                <a:effectLst/>
              </a:rPr>
              <a:t>“Porque em seis dias o Senhor fez os céus e a terra, o mar e tudo o que neles há e, ao sétimo dia, descansou; por isso o Senhor abençoou o dia de sábado e o santificou” (Êxodo 20:11)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Jésus au centre: un chemin de méditation - Christianisme Aujourd'hui">
            <a:extLst>
              <a:ext uri="{FF2B5EF4-FFF2-40B4-BE49-F238E27FC236}">
                <a16:creationId xmlns:a16="http://schemas.microsoft.com/office/drawing/2014/main" id="{FBD8350A-D17A-42AD-8FB7-71C957448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2"/>
          <a:stretch/>
        </p:blipFill>
        <p:spPr bwMode="auto">
          <a:xfrm>
            <a:off x="1558085" y="-2"/>
            <a:ext cx="10633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F12288D-7319-4A56-96A4-4C6D0E7D6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02747" y="920619"/>
            <a:ext cx="50617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0" dirty="0">
                <a:solidFill>
                  <a:schemeClr val="bg1">
                    <a:lumMod val="95000"/>
                  </a:schemeClr>
                </a:solidFill>
                <a:effectLst/>
              </a:rPr>
              <a:t> A doutrina da criação é fundamental para todas as outras doutrinas, porque, novamente, todos os outros ensinos bíblicos não têm valor quando são separados de Deus, nosso Criador.</a:t>
            </a:r>
            <a:endParaRPr lang="pt-BR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6FB75E1-8112-43B5-B7F7-0873D5186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683" r="13949"/>
          <a:stretch/>
        </p:blipFill>
        <p:spPr>
          <a:xfrm flipH="1">
            <a:off x="-1" y="0"/>
            <a:ext cx="12191998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320954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660466" y="1166842"/>
            <a:ext cx="51352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0" dirty="0">
                <a:solidFill>
                  <a:schemeClr val="bg1">
                    <a:lumMod val="95000"/>
                  </a:schemeClr>
                </a:solidFill>
                <a:effectLst/>
              </a:rPr>
              <a:t>“Tu és digno, Senhor e Deus nosso, de receber a glória, a honra e o poder, porque criaste todas as coisas e por Tua vontade elas vieram a existir e foram criadas” (Apocalipse 4:11)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93C0CED-E6C1-4E4F-9C0A-3E8341D49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646"/>
          <a:stretch/>
        </p:blipFill>
        <p:spPr>
          <a:xfrm>
            <a:off x="2273300" y="0"/>
            <a:ext cx="99187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14E1F2-45B4-4EF8-87B9-5C06A1A70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63303" y="889841"/>
            <a:ext cx="44547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O primeiro anjo (Apocalipse 14:6)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nos leva ao quarto mandamento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(Êxodo 20:8- 11), o qual, por sua vez, nos conduz aos seis dias da criação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(Gênesis 1-2). </a:t>
            </a:r>
          </a:p>
        </p:txBody>
      </p:sp>
    </p:spTree>
    <p:extLst>
      <p:ext uri="{BB962C8B-B14F-4D97-AF65-F5344CB8AC3E}">
        <p14:creationId xmlns:p14="http://schemas.microsoft.com/office/powerpoint/2010/main" val="8271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2448</Words>
  <Application>Microsoft Office PowerPoint</Application>
  <PresentationFormat>Widescreen</PresentationFormat>
  <Paragraphs>78</Paragraphs>
  <Slides>23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MrEavesXLSanNarOT-Reg</vt:lpstr>
      <vt:lpstr>WarnockPro-Regular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weber di castro</dc:creator>
  <cp:lastModifiedBy>weber di castro</cp:lastModifiedBy>
  <cp:revision>7</cp:revision>
  <dcterms:created xsi:type="dcterms:W3CDTF">2022-03-12T10:24:24Z</dcterms:created>
  <dcterms:modified xsi:type="dcterms:W3CDTF">2022-03-31T15:46:35Z</dcterms:modified>
</cp:coreProperties>
</file>