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334" r:id="rId4"/>
    <p:sldId id="332" r:id="rId5"/>
    <p:sldId id="331" r:id="rId6"/>
    <p:sldId id="336" r:id="rId7"/>
    <p:sldId id="259" r:id="rId8"/>
    <p:sldId id="333" r:id="rId9"/>
    <p:sldId id="257" r:id="rId10"/>
    <p:sldId id="338" r:id="rId11"/>
    <p:sldId id="337" r:id="rId12"/>
    <p:sldId id="341" r:id="rId13"/>
    <p:sldId id="324" r:id="rId14"/>
    <p:sldId id="342" r:id="rId15"/>
    <p:sldId id="312" r:id="rId16"/>
    <p:sldId id="266" r:id="rId17"/>
    <p:sldId id="325" r:id="rId18"/>
    <p:sldId id="318" r:id="rId19"/>
    <p:sldId id="310" r:id="rId20"/>
    <p:sldId id="328" r:id="rId21"/>
    <p:sldId id="343" r:id="rId22"/>
    <p:sldId id="327" r:id="rId23"/>
    <p:sldId id="321" r:id="rId24"/>
    <p:sldId id="339" r:id="rId25"/>
    <p:sldId id="319" r:id="rId26"/>
    <p:sldId id="340"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76654" autoAdjust="0"/>
  </p:normalViewPr>
  <p:slideViewPr>
    <p:cSldViewPr snapToGrid="0">
      <p:cViewPr varScale="1">
        <p:scale>
          <a:sx n="63" d="100"/>
          <a:sy n="63" d="100"/>
        </p:scale>
        <p:origin x="1387" y="38"/>
      </p:cViewPr>
      <p:guideLst/>
    </p:cSldViewPr>
  </p:slideViewPr>
  <p:notesTextViewPr>
    <p:cViewPr>
      <p:scale>
        <a:sx n="125" d="100"/>
        <a:sy n="125" d="100"/>
      </p:scale>
      <p:origin x="0" y="0"/>
    </p:cViewPr>
  </p:notesTextViewPr>
  <p:sorterViewPr>
    <p:cViewPr>
      <p:scale>
        <a:sx n="100" d="100"/>
        <a:sy n="100" d="100"/>
      </p:scale>
      <p:origin x="0" y="-108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A0BCE-11B7-493E-9DFE-80B97EE7D077}"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FE0B-08FE-4957-8771-767A5F144C81}" type="slidenum">
              <a:rPr lang="pt-BR" smtClean="0"/>
              <a:t>‹nº›</a:t>
            </a:fld>
            <a:endParaRPr lang="pt-BR"/>
          </a:p>
        </p:txBody>
      </p:sp>
    </p:spTree>
    <p:extLst>
      <p:ext uri="{BB962C8B-B14F-4D97-AF65-F5344CB8AC3E}">
        <p14:creationId xmlns:p14="http://schemas.microsoft.com/office/powerpoint/2010/main" val="17328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Um episódio dramático se desenrola no livro de Daniel. A escolha é inflexível, clara, sem qualquer ambiguidade. Ouvem-se os gritos: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“Obedeça à lei da nação ou morra”, e morrer significa ser jogado vivo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em uma fornalha ardente. Nada de meio-termo, sem direito a recurso 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perdão. “Obedeça ou morra queimado!”</a:t>
            </a:r>
            <a:r>
              <a:rPr lang="pt-BR" dirty="0"/>
              <a:t> </a:t>
            </a:r>
            <a:r>
              <a:rPr lang="pt-BR" sz="1200" b="0" i="0" kern="1200" dirty="0">
                <a:solidFill>
                  <a:schemeClr val="tx1"/>
                </a:solidFill>
                <a:effectLst/>
                <a:latin typeface="+mn-lt"/>
                <a:ea typeface="+mn-ea"/>
                <a:cs typeface="+mn-cs"/>
              </a:rPr>
              <a:t>A questão, porém, é mais profunda: adoração. A quem iriam adorar?</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Pois, no fim das contas, todos nós adoramos algo. “Nas trincheiras cotidianas da vida adulta”, escreveu o autor norte-americano David Foster Wallace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“não existe a opção de não adorar. Todo mundo adora. A única escolha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temos é adorar.”1 O eu, a fama, o dinheiro, as celebridades, o sexo, o poder,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qualquer coisa. Adoração não diz respeito somente a reverência religiosa,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louvor ou cantar hinos para a glória do Senhor. Adoramos qualquer coisa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ocupe o lugar de Deus em nossa vida. Os ateus também adoram.</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4018842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200" b="0" i="0" kern="1200" dirty="0">
                <a:solidFill>
                  <a:schemeClr val="tx1"/>
                </a:solidFill>
                <a:effectLst/>
                <a:latin typeface="+mn-lt"/>
                <a:ea typeface="+mn-ea"/>
                <a:cs typeface="+mn-cs"/>
              </a:rPr>
              <a:t>Um dos Dez Mandamentos diz: “Não faça para você imagem de escultura, nem semelhança alguma do que há em cima no céu, nem embaixo na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terra, nem nas águas debaixo da terra. Não adore essas coisas, nem preste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culto a elas” (Êxodo 20:4, 5). Por isso, aqueles três homens, </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a:t>
            </a:r>
            <a:r>
              <a:rPr lang="pt-BR" sz="1200" b="0" i="0" kern="1200" baseline="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se recusaram a adorar a imagem. Eles adoravam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somente o Criador, nada nem ninguém mais.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265856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Por essa recusa, foram levados à presença do rei, que perguntou: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é verdade que vocês não prestam culto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aos meus deuses, nem adoram a imagem de ouro que levantei?” (Daniel</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3:14). Sem hesitação ou rodeio, eles responderam: “Ó Nabucodonosor,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quanto a isto não precisamos nem responder. Se o nosso Deus, a quem servimos, quiser livrar-nos, Ele nos livrará da fornalha de fogo ardente 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das suas mãos, ó rei. E mesmo que Ele não nos livre, fique sabendo, ó rei,</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não prestaremos culto aos seus deuses, nem adoraremos a imagem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ouro que o senhor levantou” (v. 16-18).</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1010535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Por essa recusa, foram levados à presença do rei, que perguntou: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é verdade que vocês não prestam culto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aos meus deuses, nem adoram a imagem de ouro que levantei?” (Daniel</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3:14). Sem hesitação ou rodeio, eles responderam: “Ó Nabucodonosor,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quanto a isto não precisamos nem responder. Se o nosso Deus, a quem servimos, quiser livrar-nos, Ele nos livrará da fornalha de fogo ardente 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das suas mãos, ó rei. E mesmo que Ele não nos livre, fique sabendo, ó rei,</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não prestaremos culto aos seus deuses, nem adoraremos a imagem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ouro que o senhor levantou” (v. 16-18).</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54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Reunindo tudo o que os historiadores sabem sobre monarcas do antigo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Oriente Próximo, como Nabucodonosor, é certo que esses governantes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não estavam acostumados a ser abordados nesse tom. A resposta dos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jovens, na melhor das hipóteses, não estava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acordo com a etiqueta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apropriada para a corte. Mantendo-se firme à própria palavra, ele os lançou vivos na fornalha ardente. Convido você a ler Daniel 3 para descobrir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como a história termina.</a:t>
            </a: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63553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O ponto em questão aqui é </a:t>
            </a:r>
            <a:r>
              <a:rPr lang="pt-BR" sz="1200" b="0" i="1" kern="1200" dirty="0">
                <a:solidFill>
                  <a:schemeClr val="tx1"/>
                </a:solidFill>
                <a:effectLst/>
                <a:latin typeface="+mn-lt"/>
                <a:ea typeface="+mn-ea"/>
                <a:cs typeface="+mn-cs"/>
              </a:rPr>
              <a:t>adoração</a:t>
            </a:r>
            <a:r>
              <a:rPr lang="pt-BR" sz="1200" b="0" i="0" kern="1200" dirty="0">
                <a:solidFill>
                  <a:schemeClr val="tx1"/>
                </a:solidFill>
                <a:effectLst/>
                <a:latin typeface="+mn-lt"/>
                <a:ea typeface="+mn-ea"/>
                <a:cs typeface="+mn-cs"/>
              </a:rPr>
              <a:t>, quem adoramos, pois todos adoramos algo. Ou adoramos o Senhor – Aquele que “em seis dias [...] fez 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céus e a terra, o mar e tudo o que neles há” (Êxodo 20:11) – ou adoramos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alguma outra coisa.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Adorar outra coisa, qualquer que seja ela, além do Deus que nos criou 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nos mantém, é idolatria. Não importa se a adoração é dirigida a uma estátua de ouro, à ciência, ao eu, ao dinheiro,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ao sexo ou a qualquer objeto ou ideia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transformamos em um deus, ela continua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ser idolatria, pois somente o Senhor nos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criou, nos mantém, nos dá vida e somente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Ele merece nossa adoração.</a:t>
            </a:r>
            <a:r>
              <a:rPr lang="pt-BR" dirty="0"/>
              <a:t> </a:t>
            </a: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351883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Uma das obras de arte mais famosas é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estátua em mármore do rei Davi, esculpida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pelo artista renascentista Michelangelo,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entre os anos de 1501 e 1504. Imagine-se em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pé diante desse bloco de mármore, exposto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na galeria da Academia de Artes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Florença, na Itália, 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agradecendo-lhe por estar ali, por ser tão rico e extraordinariamente detalhado e esculpido, até as veias das mãos, ou até mesmo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por existir, como se a estátua houvesse esculpido a si mesma e se transformado na belíssima obra de arte que ela é. Em vez de elogiar 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agradecer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Michelangelo, seu criador, todo seu louvor e sua honra são direcionados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à própria criatura, como se ela houvesse feito a si mesma. Isso não faria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sentido, você concorda?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8212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Embora não passe de uma analogia, essa reflexão sobre o </a:t>
            </a:r>
            <a:r>
              <a:rPr lang="pt-BR" sz="1200" b="0" i="1" kern="1200" dirty="0">
                <a:solidFill>
                  <a:schemeClr val="tx1"/>
                </a:solidFill>
                <a:effectLst/>
                <a:latin typeface="+mn-lt"/>
                <a:ea typeface="+mn-ea"/>
                <a:cs typeface="+mn-cs"/>
              </a:rPr>
              <a:t>Davi </a:t>
            </a:r>
            <a:r>
              <a:rPr lang="pt-BR" sz="1200" b="0" i="0" kern="1200" dirty="0">
                <a:solidFill>
                  <a:schemeClr val="tx1"/>
                </a:solidFill>
                <a:effectLst/>
                <a:latin typeface="+mn-lt"/>
                <a:ea typeface="+mn-ea"/>
                <a:cs typeface="+mn-cs"/>
              </a:rPr>
              <a:t>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Michelangelo retrata o cerne de toda idolatria e falsa adoração: trata-se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de adorar a criação ou algum aspecto dela (desde o eu até estátuas, celebridades ou a ciência), em oposição ao Criador. Conforme expressou Paulo: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“Eles trocaram a verdade de Deus pela mentira, adorando e servindo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criatura em lugar do Criador, o qual é bendito para sempre” (Romanos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1:25). Ao longo de todo o Antigo Testamento, Deus advertiu Seu povo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contra a adoração de qualquer coisa além Dele. Não importa se fosse o Sol,</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Lua e as estrelas (Deuteronômio 4:19), ou os “deuses” das nações vizinhas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(Juízes 10:6; Deuteronômio 8:19; 1 Reis 11:33; Salmo 81:9; Jeremias 1:16),</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sua adoração idólatra era fútil e sem sentido.</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3722088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O profeta Isaías retratou como essa prática era desprovida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significado: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Um homem corta para si cedros, toma um cipreste ou um carvalho,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fazendo escolha entre as árvores do bosque; planta um pinheiro, e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chuva o faz crescer. Tais árvores servem ao homem para queimar;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 parte de sua madeira ele se aquece e também assa o pão; com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outra parte ele faz um deus e se prostra diante dele; esculpe uma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imagem e se ajoelha diante dela. Metade queima no fogo e com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ela assa a carne para comer; faz um assado e dele se farta; também se aquece e diz: “Ah! Já estou aquecido! E como é bom olhar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para o fogo.” Do resto ele faz um deus, uma imagem de escultura;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ajoelha-se diante dela, prostra-se e lhe dirige a sua oração, dizendo: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“Livra-me, porque tu és o meu deus” (Isaías 44:14-17).</a:t>
            </a:r>
            <a:r>
              <a:rPr lang="pt-BR" dirty="0"/>
              <a:t> </a:t>
            </a: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4142506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 algumas culturas, as pessoas são sofisticadas demais para fazer exatamente aquilo contra o que Isaías advertiu nessa passagem. O princípio,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porém, é o mesmo: tudo o que toma o lugar de Deus em sua vida é falsa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e, não importa o que seja, nada pode fazer para salvá-lo mais 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o dinheiro ou o poder podem conseguir. Mais cedo ou mais tarde,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força da gravidade leva todos nós de volta ao pó, de onde viemos. Nossa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única esperança e salvação se encontram no Senhor e em Seu “evangelho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eterno”. Somente Deus merece ser adorado. Fama, sexo, poder, ciência,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tecnologia, o eu, nenhum desses ídolos tem poder para nos salvar mais 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um pedaço de madeira ou uma foto na parede.</a:t>
            </a:r>
            <a:r>
              <a:rPr lang="pt-BR" sz="1050" dirty="0"/>
              <a:t> </a:t>
            </a:r>
            <a:endParaRPr lang="pt-BR" sz="14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20</a:t>
            </a:fld>
            <a:endParaRPr lang="pt-BR"/>
          </a:p>
        </p:txBody>
      </p:sp>
    </p:spTree>
    <p:extLst>
      <p:ext uri="{BB962C8B-B14F-4D97-AF65-F5344CB8AC3E}">
        <p14:creationId xmlns:p14="http://schemas.microsoft.com/office/powerpoint/2010/main" val="2766519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 algumas culturas, as pessoas são sofisticadas demais para fazer exatamente aquilo contra o que Isaías advertiu nessa passagem. O princípio,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porém, é o mesmo: tudo o que toma o lugar de Deus em sua vida é falsa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e, não importa o que seja, nada pode fazer para salvá-lo mais 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o dinheiro ou o poder podem conseguir. Mais cedo ou mais tarde,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força da gravidade leva todos nós de volta ao pó, de onde viemos. Nossa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única esperança e salvação se encontram no Senhor e em Seu “evangelho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eterno”. Somente Deus merece ser adorado. Fama, sexo, poder, ciência,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tecnologia, o eu, nenhum desses ídolos tem poder para nos salvar mais 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um pedaço de madeira ou uma foto na parede.</a:t>
            </a:r>
            <a:r>
              <a:rPr lang="pt-BR" sz="1050" dirty="0"/>
              <a:t> </a:t>
            </a:r>
            <a:endParaRPr lang="pt-BR" sz="14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21</a:t>
            </a:fld>
            <a:endParaRPr lang="pt-BR"/>
          </a:p>
        </p:txBody>
      </p:sp>
    </p:spTree>
    <p:extLst>
      <p:ext uri="{BB962C8B-B14F-4D97-AF65-F5344CB8AC3E}">
        <p14:creationId xmlns:p14="http://schemas.microsoft.com/office/powerpoint/2010/main" val="370167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Um episódio dramático se desenrola no livro de Daniel. A escolha é inflexível, clara, sem qualquer ambiguidade. Ouvem-se os gritos: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“Obedeça à lei da nação ou morra”, e morrer significa ser jogado vivo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em uma fornalha ardente. Nada de meio-termo, sem direito a recurso 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perdão. “Obedeça ou morra queimado!”</a:t>
            </a:r>
            <a:r>
              <a:rPr lang="pt-BR" dirty="0"/>
              <a:t> </a:t>
            </a:r>
            <a:r>
              <a:rPr lang="pt-BR" sz="1200" b="0" i="0" kern="1200" dirty="0">
                <a:solidFill>
                  <a:schemeClr val="tx1"/>
                </a:solidFill>
                <a:effectLst/>
                <a:latin typeface="+mn-lt"/>
                <a:ea typeface="+mn-ea"/>
                <a:cs typeface="+mn-cs"/>
              </a:rPr>
              <a:t>A questão, porém, é mais profunda: adoração. A quem iriam adorar?</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Pois, no fim das contas, todos nós adoramos algo. “Nas trincheiras cotidianas da vida adulta”, escreveu o autor norte-americano David Foster Wallace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“não existe a opção de não adorar. Todo mundo adora. A única escolha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temos é adorar.”1 O eu, a fama, o dinheiro, as celebridades, o sexo, o poder,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qualquer coisa. Adoração não diz respeito somente a reverência religiosa,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louvor ou cantar hinos para a glória do Senhor. Adoramos qualquer coisa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ocupe o lugar de Deus em nossa vida. Os ateus também adoram.</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2888899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A experiência de </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em sua recusa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adorar a estátua, está diretamente ligada às três mensagens angélicas. Em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Daniel 3, a expressão “adorem a imagem de ouro” ocorre seis vezes (v. 5,</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7, 10, 12, 14, 18). O livro do Apocalipse,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capítulo que antecede as três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mensagens angélicas e culmina nelas, adverte quanto a um tempo futuro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de perseguição. Ameaçadas de morte, as pessoas serão forçadas a adorar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imagem” (Apocalipse 13:15). Assim como em Daniel 3, a questão da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e de quem adoraremos ganha relevância especial. A terceira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mensagem angélica usa o vocabulário de Daniel 3 quando adverte contra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adoração da falsa “imagem” (Apocalipse 14:9, 11), que aparece pela primeira vez em Apocalipse 13.</a:t>
            </a:r>
            <a:r>
              <a:rPr lang="pt-BR" dirty="0"/>
              <a:t> </a:t>
            </a: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22</a:t>
            </a:fld>
            <a:endParaRPr lang="pt-BR"/>
          </a:p>
        </p:txBody>
      </p:sp>
    </p:spTree>
    <p:extLst>
      <p:ext uri="{BB962C8B-B14F-4D97-AF65-F5344CB8AC3E}">
        <p14:creationId xmlns:p14="http://schemas.microsoft.com/office/powerpoint/2010/main" val="49283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 suma, a primeira mensagem angélica começa com o “evangelho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eterno”, as boas-novas de Jesus, nosso Criador e Redentor, cuja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justiça nos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dá esperança na hora do Seu juízo. Além de nos conclamar a temer a Deus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 dar glória a Ele, a mensagem do primeiro anjo chega ao auge e encerra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 um chamado à adoração Daquele “que fez o céu, a terra, o mar e 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fontes das águas” – e também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estabeleceu, no Éden, o sétimo dia como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memorial dessa criação. Conforme veremos, esse convite para adorar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Criador se torna mais evidente na mensagem do terceiro anjo quanto à</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da “imagem”. Nesse momento, o tema da adoração envolverá 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mundo inteiro.</a:t>
            </a:r>
            <a:r>
              <a:rPr lang="pt-BR" dirty="0"/>
              <a:t> </a:t>
            </a:r>
            <a:r>
              <a:rPr lang="pt-BR" sz="1200" b="0" i="0" kern="1200" dirty="0">
                <a:solidFill>
                  <a:schemeClr val="tx1"/>
                </a:solidFill>
                <a:effectLst/>
                <a:latin typeface="+mn-lt"/>
                <a:ea typeface="+mn-ea"/>
                <a:cs typeface="+mn-cs"/>
              </a:rPr>
              <a:t>Todos nós adoramos. Em última instância, adoramos uma destas duas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opções: a criação ou o Criador. A primeira, a criação caída, é do que necessitamos ser salvos; a segunda, o Criador, é o único capaz de nos salvar dela.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Criação ou Criador? A quem adoraremos?</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23</a:t>
            </a:fld>
            <a:endParaRPr lang="pt-BR"/>
          </a:p>
        </p:txBody>
      </p:sp>
    </p:spTree>
    <p:extLst>
      <p:ext uri="{BB962C8B-B14F-4D97-AF65-F5344CB8AC3E}">
        <p14:creationId xmlns:p14="http://schemas.microsoft.com/office/powerpoint/2010/main" val="2678302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 suma, a primeira mensagem angélica começa com o “evangelho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eterno”, as boas-novas de Jesus, nosso Criador e Redentor, cuja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justiça nos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dá esperança na hora do Seu juízo. Além de nos conclamar a temer a Deus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 dar glória a Ele, a mensagem do primeiro anjo chega ao auge e encerra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 um chamado à adoração Daquele “que fez o céu, a terra, o mar e 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fontes das águas” – e também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estabeleceu, no Éden, o sétimo dia como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memorial dessa criação. Conforme veremos, esse convite para adorar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Criador se torna mais evidente na mensagem do terceiro anjo quanto à</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da “imagem”. Nesse momento, o tema da adoração envolverá 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mundo inteiro.</a:t>
            </a:r>
            <a:r>
              <a:rPr lang="pt-BR" dirty="0"/>
              <a:t> </a:t>
            </a:r>
            <a:r>
              <a:rPr lang="pt-BR" sz="1200" b="0" i="0" kern="1200" dirty="0">
                <a:solidFill>
                  <a:schemeClr val="tx1"/>
                </a:solidFill>
                <a:effectLst/>
                <a:latin typeface="+mn-lt"/>
                <a:ea typeface="+mn-ea"/>
                <a:cs typeface="+mn-cs"/>
              </a:rPr>
              <a:t>Todos nós adoramos. Em última instância, adoramos uma destas duas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opções: a criação ou o Criador. A primeira, a criação caída, é do que necessitamos ser salvos; a segunda, o Criador, é o único capaz de nos salvar dela.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Criação ou Criador? A quem adoraremos?</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24</a:t>
            </a:fld>
            <a:endParaRPr lang="pt-BR"/>
          </a:p>
        </p:txBody>
      </p:sp>
    </p:spTree>
    <p:extLst>
      <p:ext uri="{BB962C8B-B14F-4D97-AF65-F5344CB8AC3E}">
        <p14:creationId xmlns:p14="http://schemas.microsoft.com/office/powerpoint/2010/main" val="2273444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Em suma, a primeira mensagem angélica começa com o “evangelho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eterno”, as boas-novas de Jesus, nosso Criador e Redentor, cuja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justiça nos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dá esperança na hora do Seu juízo. Além de nos conclamar a temer a Deus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 dar glória a Ele, a mensagem do primeiro anjo chega ao auge e encerra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 um chamado à adoração Daquele “que fez o céu, a terra, o mar e 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fontes das águas” – e também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estabeleceu, no Éden, o sétimo dia como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memorial dessa criação. Conforme veremos, esse convite para adorar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Criador se torna mais evidente na mensagem do terceiro anjo quanto à</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adoração da “imagem”. Nesse momento, o tema da adoração envolverá 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mundo inteiro.</a:t>
            </a:r>
            <a:r>
              <a:rPr lang="pt-BR" dirty="0"/>
              <a:t> </a:t>
            </a:r>
            <a:r>
              <a:rPr lang="pt-BR" sz="1200" b="0" i="0" kern="1200" dirty="0">
                <a:solidFill>
                  <a:schemeClr val="tx1"/>
                </a:solidFill>
                <a:effectLst/>
                <a:latin typeface="+mn-lt"/>
                <a:ea typeface="+mn-ea"/>
                <a:cs typeface="+mn-cs"/>
              </a:rPr>
              <a:t>Todos nós adoramos. Em última instância, adoramos uma destas duas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opções: a criação ou o Criador. A primeira, a criação caída, é do que necessitamos ser salvos; a segunda, o Criador, é o único capaz de nos salvar dela.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Criação ou Criador? A quem adoraremos?</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25</a:t>
            </a:fld>
            <a:endParaRPr lang="pt-BR"/>
          </a:p>
        </p:txBody>
      </p:sp>
    </p:spTree>
    <p:extLst>
      <p:ext uri="{BB962C8B-B14F-4D97-AF65-F5344CB8AC3E}">
        <p14:creationId xmlns:p14="http://schemas.microsoft.com/office/powerpoint/2010/main" val="127113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Um episódio dramático se desenrola no livro de Daniel. A escolha é inflexível, clara, sem qualquer ambiguidade. Ouvem-se os gritos: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“Obedeça à lei da nação ou morra”, e morrer significa ser jogado vivo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em uma fornalha ardente. Nada de meio-termo, sem direito a recurso 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perdão. “Obedeça ou morra queimado!”</a:t>
            </a:r>
            <a:r>
              <a:rPr lang="pt-BR" dirty="0"/>
              <a:t> </a:t>
            </a:r>
            <a:r>
              <a:rPr lang="pt-BR" sz="1200" b="0" i="0" kern="1200" dirty="0">
                <a:solidFill>
                  <a:schemeClr val="tx1"/>
                </a:solidFill>
                <a:effectLst/>
                <a:latin typeface="+mn-lt"/>
                <a:ea typeface="+mn-ea"/>
                <a:cs typeface="+mn-cs"/>
              </a:rPr>
              <a:t>A questão, porém, é mais profunda: adoração. A quem iriam adorar?</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Pois, no fim das contas, todos nós adoramos algo. “Nas trincheiras cotidianas da vida adulta”, escreveu o autor norte-americano David Foster Wallace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“não existe a opção de não adorar. Todo mundo adora. A única escolha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temos é adorar.”1 O eu, a fama, o dinheiro, as celebridades, o sexo, o poder,</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qualquer coisa. Adoração não diz respeito somente a reverência religiosa,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louvor ou cantar hinos para a glória do Senhor. Adoramos qualquer coisa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 ocupe o lugar de Deus em nossa vida. Os ateus também adoram.</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405576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O relato de Daniel ajuda a formar um cenário, um pano de fundo para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Apocalipse, no qual estão as três mensagens angélicas. O episódio acontece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no antigo império de Babilônia, nome que, conforme veremos, desempenha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um papel relevante nas três mensagens angélicas. Embora a data não seja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citada, acredita-se que o fato tenha ocorrido por volta de 594 a.C. O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aconteceu ali foi e continua sendo extremamente importante.</a:t>
            </a:r>
            <a:r>
              <a:rPr lang="pt-BR" dirty="0"/>
              <a:t> </a:t>
            </a:r>
            <a:r>
              <a:rPr lang="pt-BR" sz="1200" b="0" i="0" kern="1200" dirty="0">
                <a:solidFill>
                  <a:schemeClr val="tx1"/>
                </a:solidFill>
                <a:effectLst/>
                <a:latin typeface="+mn-lt"/>
                <a:ea typeface="+mn-ea"/>
                <a:cs typeface="+mn-cs"/>
              </a:rPr>
              <a:t>O império da Babilônia, sob o governo do rei Nabucodonosor, havia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conquistado a nação de Judá, saqueado a terra, destruído Jerusalém e o seu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templo sagrado, levando para longe os cativos. Dentre os exilados, havia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quatro jovens judeus, Daniel, </a:t>
            </a:r>
            <a:r>
              <a:rPr lang="pt-BR" sz="1200" b="0" i="0" kern="1200" dirty="0" err="1">
                <a:solidFill>
                  <a:schemeClr val="tx1"/>
                </a:solidFill>
                <a:effectLst/>
                <a:latin typeface="+mn-lt"/>
                <a:ea typeface="+mn-ea"/>
                <a:cs typeface="+mn-cs"/>
              </a:rPr>
              <a:t>Hananias</a:t>
            </a:r>
            <a:r>
              <a:rPr lang="pt-BR" sz="1200" b="0" i="0" kern="1200" dirty="0">
                <a:solidFill>
                  <a:schemeClr val="tx1"/>
                </a:solidFill>
                <a:effectLst/>
                <a:latin typeface="+mn-lt"/>
                <a:ea typeface="+mn-ea"/>
                <a:cs typeface="+mn-cs"/>
              </a:rPr>
              <a:t>, Misael e Azarias, cujos nomes hebreus foram mudados para nomes babilônicos: </a:t>
            </a:r>
            <a:r>
              <a:rPr lang="pt-BR" sz="1200" b="0" i="0" kern="1200" dirty="0" err="1">
                <a:solidFill>
                  <a:schemeClr val="tx1"/>
                </a:solidFill>
                <a:effectLst/>
                <a:latin typeface="+mn-lt"/>
                <a:ea typeface="+mn-ea"/>
                <a:cs typeface="+mn-cs"/>
              </a:rPr>
              <a:t>Beltessazar</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a:t>
            </a:r>
            <a:br>
              <a:rPr lang="pt-BR" sz="1200" b="0" i="0" kern="1200" dirty="0">
                <a:solidFill>
                  <a:schemeClr val="tx1"/>
                </a:solidFill>
                <a:effectLst/>
                <a:latin typeface="+mn-lt"/>
                <a:ea typeface="+mn-ea"/>
                <a:cs typeface="+mn-cs"/>
              </a:rPr>
            </a:b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Em vez de trabalhar como escravos em uma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mina insalubre ou algo do tipo, esses rapazes, de sangue hebreu nobre,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foram levados para o palácio do rei, onde, depois de se sobressair “em toda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matéria de sabedoria e de inteligência sobre que o rei lhes fez perguntas”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(Daniel 1:20), passaram a servir ao rei.</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1229531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O relato de Daniel ajuda a formar um cenário, um pano de fundo para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Apocalipse, no qual estão as três mensagens angélicas. O episódio acontece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no antigo império de Babilônia, nome que, conforme veremos, desempenha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um papel relevante nas três mensagens angélicas. Embora a data não seja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citada, acredita-se que o fato tenha ocorrido por volta de 594 a.C. O que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aconteceu ali foi e continua sendo extremamente importante.</a:t>
            </a:r>
            <a:r>
              <a:rPr lang="pt-BR" dirty="0"/>
              <a:t> </a:t>
            </a:r>
            <a:r>
              <a:rPr lang="pt-BR" sz="1200" b="0" i="0" kern="1200" dirty="0">
                <a:solidFill>
                  <a:schemeClr val="tx1"/>
                </a:solidFill>
                <a:effectLst/>
                <a:latin typeface="+mn-lt"/>
                <a:ea typeface="+mn-ea"/>
                <a:cs typeface="+mn-cs"/>
              </a:rPr>
              <a:t>O império da Babilônia, sob o governo do rei Nabucodonosor, havia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conquistado a nação de Judá, saqueado a terra, destruído Jerusalém e o seu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templo sagrado, levando para longe os cativos. Dentre os exilados, havia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quatro jovens judeus, Daniel, </a:t>
            </a:r>
            <a:r>
              <a:rPr lang="pt-BR" sz="1200" b="0" i="0" kern="1200" dirty="0" err="1">
                <a:solidFill>
                  <a:schemeClr val="tx1"/>
                </a:solidFill>
                <a:effectLst/>
                <a:latin typeface="+mn-lt"/>
                <a:ea typeface="+mn-ea"/>
                <a:cs typeface="+mn-cs"/>
              </a:rPr>
              <a:t>Hananias</a:t>
            </a:r>
            <a:r>
              <a:rPr lang="pt-BR" sz="1200" b="0" i="0" kern="1200" dirty="0">
                <a:solidFill>
                  <a:schemeClr val="tx1"/>
                </a:solidFill>
                <a:effectLst/>
                <a:latin typeface="+mn-lt"/>
                <a:ea typeface="+mn-ea"/>
                <a:cs typeface="+mn-cs"/>
              </a:rPr>
              <a:t>, Misael e Azarias, cujos nomes hebreus foram mudados para nomes babilônicos: </a:t>
            </a:r>
            <a:r>
              <a:rPr lang="pt-BR" sz="1200" b="0" i="0" kern="1200" dirty="0" err="1">
                <a:solidFill>
                  <a:schemeClr val="tx1"/>
                </a:solidFill>
                <a:effectLst/>
                <a:latin typeface="+mn-lt"/>
                <a:ea typeface="+mn-ea"/>
                <a:cs typeface="+mn-cs"/>
              </a:rPr>
              <a:t>Beltessazar</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a:t>
            </a:r>
            <a:br>
              <a:rPr lang="pt-BR" sz="1200" b="0" i="0" kern="1200" dirty="0">
                <a:solidFill>
                  <a:schemeClr val="tx1"/>
                </a:solidFill>
                <a:effectLst/>
                <a:latin typeface="+mn-lt"/>
                <a:ea typeface="+mn-ea"/>
                <a:cs typeface="+mn-cs"/>
              </a:rPr>
            </a:b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Em vez de trabalhar como escravos em uma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mina insalubre ou algo do tipo, esses rapazes, de sangue hebreu nobre,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foram levados para o palácio do rei, onde, depois de se sobressair “em toda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matéria de sabedoria e de inteligência sobre que o rei lhes fez perguntas”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(Daniel 1:20), passaram a servir ao rei.</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113247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Por volta da mesma época, em 594 a.C., o rei Nabucodonosor mandou</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construir uma estátua de ouro gigantesca feita em sua homenagem. Ele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ordenou a todos que adorassem a estátua. “Ordena-se a vocês, pessoas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todos os povos, nações e línguas, que, no momento em que ouvirem o som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da trombeta, da flauta, da harpa, da cítara, da lira, da gaita de foles e de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todo tipo de música, vocês se prostrem e adorem a imagem de ouro que 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rei Nabucodonosor levantou. Quem não se prostrar e não a adorar será,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mesmo instante, lançado na fornalha de fogo ardente” (Daniel 3:4-6).</a:t>
            </a:r>
            <a:r>
              <a:rPr lang="pt-BR" dirty="0"/>
              <a:t> </a:t>
            </a: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79295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Contudo, obedecer a esse decreto violaria um dos Dez Mandamentos,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lei de Deus. Tanto no Antigo quanto no Novo Testamento, a lei de Deus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é o padrão de justiça ao qual o povo de Deus é chamado a observar.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Antigo Testamento, Moisés instruiu o povo de Deus a guardar “os Seus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mandamentos” (Deuteronômio 30:10). No Novo, Tiago escreveu: “Pois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quem guarda toda a lei, mas tropeça em um só ponto, se torna culpado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de todos. Porque, Aquele que disse: ‘Não cometa adultério’, também ordenou: ‘Não mate.’ Ora, se você não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comete adultério, porém mata, acaba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sendo transgressor da lei” (Tiago 2:10, 11). Ou, conforme expresso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Apocalipse: “Aqui está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perseverança dos santos, os que guardam os mandamentos de Deus e a fé em Jesus” (Apocalipse 14:12).</a:t>
            </a:r>
            <a:r>
              <a:rPr lang="pt-BR" sz="1200" b="0" i="0" kern="1200" baseline="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129278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Contudo, obedecer a esse decreto violaria um dos Dez Mandamentos,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 lei de Deus. Tanto no Antigo quanto no Novo Testamento, a lei de Deus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é o padrão de justiça ao qual o povo de Deus é chamado a observar.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Antigo Testamento, Moisés instruiu o povo de Deus a guardar “os Seus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mandamentos” (Deuteronômio 30:10). No Novo, Tiago escreveu: “Pois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quem guarda toda a lei, mas tropeça em um só ponto, se torna culpado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de todos. Porque, Aquele que disse: ‘Não cometa adultério’, também ordenou: ‘Não mate.’ Ora, se você não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comete adultério, porém mata, acaba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sendo transgressor da lei” (Tiago 2:10, 11). Ou, conforme expresso no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Apocalipse: “Aqui está 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perseverança dos santos, os que guardam os mandamentos de Deus e a fé em Jesus” (Apocalipse 14:12).</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140538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200" b="0" i="0" kern="1200" dirty="0">
                <a:solidFill>
                  <a:schemeClr val="tx1"/>
                </a:solidFill>
                <a:effectLst/>
                <a:latin typeface="+mn-lt"/>
                <a:ea typeface="+mn-ea"/>
                <a:cs typeface="+mn-cs"/>
              </a:rPr>
              <a:t>Um dos Dez Mandamentos diz: “Não faça para você imagem de escultura, nem semelhança alguma do que há em cima no céu, nem embaixo na</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terra, nem nas águas debaixo da terra. Não adore essas coisas, nem preste</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culto a elas” (Êxodo 20:4, 5). Por isso, aqueles três homens, </a:t>
            </a:r>
            <a:r>
              <a:rPr lang="pt-BR" sz="1200" b="0" i="0" kern="1200" dirty="0" err="1">
                <a:solidFill>
                  <a:schemeClr val="tx1"/>
                </a:solidFill>
                <a:effectLst/>
                <a:latin typeface="+mn-lt"/>
                <a:ea typeface="+mn-ea"/>
                <a:cs typeface="+mn-cs"/>
              </a:rPr>
              <a:t>Sadraque</a:t>
            </a:r>
            <a:r>
              <a:rPr lang="pt-BR" sz="1200" b="0" i="0" kern="1200" dirty="0">
                <a:solidFill>
                  <a:schemeClr val="tx1"/>
                </a:solidFill>
                <a:effectLst/>
                <a:latin typeface="+mn-lt"/>
                <a:ea typeface="+mn-ea"/>
                <a:cs typeface="+mn-cs"/>
              </a:rPr>
              <a:t>,</a:t>
            </a:r>
            <a:r>
              <a:rPr lang="pt-BR" sz="1200" b="0" i="0" kern="1200" baseline="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Mesaque</a:t>
            </a:r>
            <a:r>
              <a:rPr lang="pt-BR" sz="1200" b="0" i="0" kern="1200" dirty="0">
                <a:solidFill>
                  <a:schemeClr val="tx1"/>
                </a:solidFill>
                <a:effectLst/>
                <a:latin typeface="+mn-lt"/>
                <a:ea typeface="+mn-ea"/>
                <a:cs typeface="+mn-cs"/>
              </a:rPr>
              <a:t> e </a:t>
            </a:r>
            <a:r>
              <a:rPr lang="pt-BR" sz="1200" b="0" i="0" kern="1200" dirty="0" err="1">
                <a:solidFill>
                  <a:schemeClr val="tx1"/>
                </a:solidFill>
                <a:effectLst/>
                <a:latin typeface="+mn-lt"/>
                <a:ea typeface="+mn-ea"/>
                <a:cs typeface="+mn-cs"/>
              </a:rPr>
              <a:t>Abede</a:t>
            </a:r>
            <a:r>
              <a:rPr lang="pt-BR" sz="1200" b="0" i="0" kern="1200" dirty="0">
                <a:solidFill>
                  <a:schemeClr val="tx1"/>
                </a:solidFill>
                <a:effectLst/>
                <a:latin typeface="+mn-lt"/>
                <a:ea typeface="+mn-ea"/>
                <a:cs typeface="+mn-cs"/>
              </a:rPr>
              <a:t>-Nego, se recusaram a adorar a imagem. Eles adoravam</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somente o Criador, nada nem ninguém mais.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352858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64855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F192E-106C-4BF6-8EB8-F3805681FB6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7644703-E719-4125-977B-7B63AF8ED90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4C8667-9F8E-41D4-BF7A-1EC83840B74F}"/>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DA65BD1E-C387-4F69-BB63-13A3FF690F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1FB5935-8DD2-441C-AE8A-B0E1C1EA6DB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66103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2E1876-622B-4A46-8733-BB12F26C49A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4A684B-5BDE-4FBD-A9DD-3755A7A944F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0C2C6D9-B733-4716-89F2-88E6ED73AA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7ABA1F6C-F8EE-4AAB-B32D-1C759495D9D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A2108A-FC4D-4083-B700-852E75F83CB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73829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C79250-81CC-402D-B02F-FBF234287D4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C5CC19-9A9D-466E-AB8F-0ED23A03D2E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3346A6-E98E-46A0-A7CA-1CAA8C1141D6}"/>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BC0CFD5-218A-42F9-B500-EAF223FA866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5E0A5-07B3-48F7-AF9A-AC6FF2BC2BF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35717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7ECA9-7232-462A-A507-87F37EB4BD8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4277F8A-59E1-44FD-A7FB-3EAF768C2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CCDAE3A-8B25-4B9C-89DE-9B010008DBD6}"/>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2BEFF151-EDC7-442B-A8B8-59CF6114023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79383B-1336-4EE6-B5B1-33FA3EE3EBAC}"/>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03402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DC32A-0420-4CA9-9441-ECAB9E935C5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4017617-BE74-48C9-8277-DD1B803C297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C28F713-4D45-487B-AA72-D9A6677440C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9A501D41-CBDB-449A-9FE5-6D88E280E885}"/>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778CDF7E-2969-42F9-A0C8-D632BA07E81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8B1EE8E-8A28-4433-8FBF-2A4158857A69}"/>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88890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DCBE5-0269-4660-8F58-1DDA3E845B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5E8E0DE-A141-4DFA-AC4C-1F00A0682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56B06BF-6A03-4290-9616-44CA3600FD2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48AFBED-8B3B-4580-B61C-5EC5B6ED7F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FE68462-DEA2-4FF2-920F-5E988501A07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7D3054D-6BE6-44B7-8CAC-7502D8C55072}"/>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8" name="Espaço Reservado para Rodapé 7">
            <a:extLst>
              <a:ext uri="{FF2B5EF4-FFF2-40B4-BE49-F238E27FC236}">
                <a16:creationId xmlns:a16="http://schemas.microsoft.com/office/drawing/2014/main" id="{3228BD05-D36C-4A7F-B65D-06670201E9A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1E0A96C-5919-49C6-AB9B-0371C087F344}"/>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00997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FF323-B8A2-4FE2-AD57-48A193F58FE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8FB2CEF-7873-415E-BB0D-F606688CDD93}"/>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4" name="Espaço Reservado para Rodapé 3">
            <a:extLst>
              <a:ext uri="{FF2B5EF4-FFF2-40B4-BE49-F238E27FC236}">
                <a16:creationId xmlns:a16="http://schemas.microsoft.com/office/drawing/2014/main" id="{C1F092A3-1383-48BB-B2D1-88F69062A12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7A78E2D-C56C-4ED7-AA07-8DDBB882B7BF}"/>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05821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4B3B51A-3609-4205-867B-08E8CF4EA6DC}"/>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3" name="Espaço Reservado para Rodapé 2">
            <a:extLst>
              <a:ext uri="{FF2B5EF4-FFF2-40B4-BE49-F238E27FC236}">
                <a16:creationId xmlns:a16="http://schemas.microsoft.com/office/drawing/2014/main" id="{C048B5C8-46C1-4529-BEDA-C41DF2FC07C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5E1FFBB-6E1F-4F9A-AE7E-2B34EC136AB3}"/>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447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2F8D9-4CFD-4C4F-94D3-40283BDD783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8DA7422-8A9E-4DC8-B7DB-AA4EC843A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9FD83B-25C2-480A-8F16-A3B604941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7BF4B6E-98A0-4D6B-9C2D-A44EE9BF289B}"/>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E1AB351A-FD35-4561-A224-25BD0B852AD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C66531A-690F-4ECC-B70D-4D73A043D689}"/>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2965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99DCC-47D7-422A-A58D-7A85DC9DB82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810DFE2C-121B-4A77-A64A-09C0D4CEA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80F8139-4911-497D-A6D5-63DF71ACA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1A98CE-AD37-49F4-9860-A2E65305D354}"/>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E095A729-9C4F-4D44-A427-CE84F79BD9F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E57DC00-E3D7-4094-A78D-924FEE3887EA}"/>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514424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0AD3BDF-4AA3-4E35-AECC-C395AF8E5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357F902-77F3-4BA4-A301-FBEF23AA6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278ED8-F600-440A-9097-FD6B61DB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17CDEB75-6377-41BE-840C-B31747AFF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FC2F20D-D258-4AB2-ADDE-5CD67B091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BA706-A5BF-41C2-8EF0-6FEFD778AE7D}" type="slidenum">
              <a:rPr lang="pt-BR" smtClean="0"/>
              <a:t>‹nº›</a:t>
            </a:fld>
            <a:endParaRPr lang="pt-BR"/>
          </a:p>
        </p:txBody>
      </p:sp>
    </p:spTree>
    <p:extLst>
      <p:ext uri="{BB962C8B-B14F-4D97-AF65-F5344CB8AC3E}">
        <p14:creationId xmlns:p14="http://schemas.microsoft.com/office/powerpoint/2010/main" val="1289424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B9759A8-2209-41D4-BE30-9E8E71C7073D}"/>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4" descr="6 maiores pregadores da Bíblia - Pastor Marcio Junior"/>
          <p:cNvPicPr>
            <a:picLocks noChangeAspect="1" noChangeArrowheads="1"/>
          </p:cNvPicPr>
          <p:nvPr/>
        </p:nvPicPr>
        <p:blipFill rotWithShape="1">
          <a:blip r:embed="rId4">
            <a:extLst>
              <a:ext uri="{28A0092B-C50C-407E-A947-70E740481C1C}">
                <a14:useLocalDpi xmlns:a14="http://schemas.microsoft.com/office/drawing/2010/main" val="0"/>
              </a:ext>
            </a:extLst>
          </a:blip>
          <a:srcRect l="11111"/>
          <a:stretch/>
        </p:blipFill>
        <p:spPr bwMode="auto">
          <a:xfrm flipH="1">
            <a:off x="6195889" y="3406530"/>
            <a:ext cx="5599288" cy="31495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mo ler a Biblia – Teologia Sem Fronteiras"/>
          <p:cNvPicPr>
            <a:picLocks noChangeAspect="1" noChangeArrowheads="1"/>
          </p:cNvPicPr>
          <p:nvPr/>
        </p:nvPicPr>
        <p:blipFill rotWithShape="1">
          <a:blip r:embed="rId5">
            <a:extLst>
              <a:ext uri="{28A0092B-C50C-407E-A947-70E740481C1C}">
                <a14:useLocalDpi xmlns:a14="http://schemas.microsoft.com/office/drawing/2010/main" val="0"/>
              </a:ext>
            </a:extLst>
          </a:blip>
          <a:srcRect t="9623" r="6299" b="20954"/>
          <a:stretch/>
        </p:blipFill>
        <p:spPr bwMode="auto">
          <a:xfrm>
            <a:off x="6508377" y="282599"/>
            <a:ext cx="5271248" cy="30702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938"/>
            <a:ext cx="12192000" cy="6902938"/>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220361" y="1490752"/>
            <a:ext cx="5442680" cy="3724096"/>
          </a:xfrm>
          <a:prstGeom prst="rect">
            <a:avLst/>
          </a:prstGeom>
          <a:noFill/>
        </p:spPr>
        <p:txBody>
          <a:bodyPr wrap="square" rtlCol="0">
            <a:spAutoFit/>
          </a:bodyPr>
          <a:lstStyle/>
          <a:p>
            <a:pPr algn="ctr"/>
            <a:r>
              <a:rPr lang="pt-BR" sz="4000" dirty="0">
                <a:solidFill>
                  <a:schemeClr val="bg1"/>
                </a:solidFill>
              </a:rPr>
              <a:t>“Aqui está a perseverança dos santos, os que guardam os mandamentos de Deus e a fé em Jesus” </a:t>
            </a:r>
          </a:p>
          <a:p>
            <a:pPr algn="ctr"/>
            <a:r>
              <a:rPr lang="pt-BR" sz="3200" dirty="0">
                <a:solidFill>
                  <a:schemeClr val="bg1"/>
                </a:solidFill>
              </a:rPr>
              <a:t>(Apocalipse 14:12)</a:t>
            </a:r>
          </a:p>
        </p:txBody>
      </p:sp>
    </p:spTree>
    <p:extLst>
      <p:ext uri="{BB962C8B-B14F-4D97-AF65-F5344CB8AC3E}">
        <p14:creationId xmlns:p14="http://schemas.microsoft.com/office/powerpoint/2010/main" val="3644182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1FDD3EC6-2E2A-4575-90E9-1611B6361A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96" t="6098" b="5885"/>
          <a:stretch/>
        </p:blipFill>
        <p:spPr bwMode="auto">
          <a:xfrm>
            <a:off x="1706881" y="0"/>
            <a:ext cx="10485118" cy="69555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5E47F8-2218-404A-82B4-8D6AF38F61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96" t="6098" b="5885"/>
          <a:stretch/>
        </p:blipFill>
        <p:spPr bwMode="auto">
          <a:xfrm>
            <a:off x="0" y="-97535"/>
            <a:ext cx="10485118" cy="695553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625"/>
            <a:ext cx="12192000" cy="6841375"/>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68439" y="898155"/>
            <a:ext cx="5328141" cy="5078313"/>
          </a:xfrm>
          <a:prstGeom prst="rect">
            <a:avLst/>
          </a:prstGeom>
          <a:noFill/>
        </p:spPr>
        <p:txBody>
          <a:bodyPr wrap="square" rtlCol="0">
            <a:spAutoFit/>
          </a:bodyPr>
          <a:lstStyle/>
          <a:p>
            <a:pPr algn="ctr"/>
            <a:r>
              <a:rPr lang="pt-BR" sz="3600" dirty="0">
                <a:solidFill>
                  <a:schemeClr val="bg1"/>
                </a:solidFill>
              </a:rPr>
              <a:t>“Não faça para você imagem de escultura, nem semelhança alguma do que há em cima no céu, nem embaixo na terra, nem nas águas debaixo da terra. Não adore essas coisas, nem preste culto a elas” (Êxodo 20:4, 5). </a:t>
            </a:r>
            <a:endParaRPr lang="pt-BR" sz="3600" dirty="0">
              <a:solidFill>
                <a:schemeClr val="accent4"/>
              </a:solidFill>
            </a:endParaRPr>
          </a:p>
        </p:txBody>
      </p:sp>
    </p:spTree>
    <p:extLst>
      <p:ext uri="{BB962C8B-B14F-4D97-AF65-F5344CB8AC3E}">
        <p14:creationId xmlns:p14="http://schemas.microsoft.com/office/powerpoint/2010/main" val="163805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Las cosas malas y detestables en el templo de Dios">
            <a:extLst>
              <a:ext uri="{FF2B5EF4-FFF2-40B4-BE49-F238E27FC236}">
                <a16:creationId xmlns:a16="http://schemas.microsoft.com/office/drawing/2014/main" id="{BF5D9803-9704-48E3-B6A7-D0A69CD058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65"/>
          <a:stretch/>
        </p:blipFill>
        <p:spPr bwMode="auto">
          <a:xfrm flipH="1">
            <a:off x="-3" y="-1"/>
            <a:ext cx="12191999" cy="68413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625"/>
            <a:ext cx="12192000" cy="6841375"/>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94905" y="928932"/>
            <a:ext cx="5134035" cy="5016758"/>
          </a:xfrm>
          <a:prstGeom prst="rect">
            <a:avLst/>
          </a:prstGeom>
          <a:noFill/>
        </p:spPr>
        <p:txBody>
          <a:bodyPr wrap="square" rtlCol="0">
            <a:spAutoFit/>
          </a:bodyPr>
          <a:lstStyle/>
          <a:p>
            <a:pPr algn="ctr"/>
            <a:r>
              <a:rPr lang="pt-BR" sz="4000" dirty="0">
                <a:solidFill>
                  <a:schemeClr val="bg1"/>
                </a:solidFill>
              </a:rPr>
              <a:t>Por isso, aqueles três homens, </a:t>
            </a:r>
            <a:r>
              <a:rPr lang="pt-BR" sz="4000" dirty="0" err="1">
                <a:solidFill>
                  <a:schemeClr val="bg1"/>
                </a:solidFill>
              </a:rPr>
              <a:t>Sadraque</a:t>
            </a:r>
            <a:r>
              <a:rPr lang="pt-BR" sz="4000" dirty="0">
                <a:solidFill>
                  <a:schemeClr val="bg1"/>
                </a:solidFill>
              </a:rPr>
              <a:t>, </a:t>
            </a:r>
            <a:r>
              <a:rPr lang="pt-BR" sz="4000" dirty="0" err="1">
                <a:solidFill>
                  <a:schemeClr val="bg1"/>
                </a:solidFill>
              </a:rPr>
              <a:t>Mesaque</a:t>
            </a:r>
            <a:r>
              <a:rPr lang="pt-BR" sz="4000" dirty="0">
                <a:solidFill>
                  <a:schemeClr val="bg1"/>
                </a:solidFill>
              </a:rPr>
              <a:t> e </a:t>
            </a:r>
            <a:r>
              <a:rPr lang="pt-BR" sz="4000" dirty="0" err="1">
                <a:solidFill>
                  <a:schemeClr val="bg1"/>
                </a:solidFill>
              </a:rPr>
              <a:t>Abede</a:t>
            </a:r>
            <a:r>
              <a:rPr lang="pt-BR" sz="4000" dirty="0">
                <a:solidFill>
                  <a:schemeClr val="bg1"/>
                </a:solidFill>
              </a:rPr>
              <a:t>-Nego, se recusaram a adorar a imagem. Eles adoravam somente o Criador, nada nem ninguém mais. </a:t>
            </a:r>
            <a:endParaRPr lang="pt-BR" sz="4000" dirty="0">
              <a:solidFill>
                <a:schemeClr val="accent4"/>
              </a:solidFill>
            </a:endParaRPr>
          </a:p>
        </p:txBody>
      </p:sp>
    </p:spTree>
    <p:extLst>
      <p:ext uri="{BB962C8B-B14F-4D97-AF65-F5344CB8AC3E}">
        <p14:creationId xmlns:p14="http://schemas.microsoft.com/office/powerpoint/2010/main" val="2943201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4"/>
          <a:srcRect l="11441" t="17101" r="42091"/>
          <a:stretch/>
        </p:blipFill>
        <p:spPr>
          <a:xfrm>
            <a:off x="5591909" y="0"/>
            <a:ext cx="6594230" cy="6858000"/>
          </a:xfrm>
          <a:prstGeom prst="rect">
            <a:avLst/>
          </a:prstGeom>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99045" y="1492165"/>
            <a:ext cx="5448300" cy="4401205"/>
          </a:xfrm>
          <a:prstGeom prst="rect">
            <a:avLst/>
          </a:prstGeom>
          <a:noFill/>
        </p:spPr>
        <p:txBody>
          <a:bodyPr wrap="square" rtlCol="0">
            <a:spAutoFit/>
          </a:bodyPr>
          <a:lstStyle/>
          <a:p>
            <a:pPr algn="ctr"/>
            <a:r>
              <a:rPr lang="pt-BR" sz="4000" dirty="0">
                <a:solidFill>
                  <a:schemeClr val="bg1"/>
                </a:solidFill>
              </a:rPr>
              <a:t>“</a:t>
            </a:r>
            <a:r>
              <a:rPr lang="pt-BR" sz="4000" dirty="0" err="1">
                <a:solidFill>
                  <a:schemeClr val="bg1"/>
                </a:solidFill>
              </a:rPr>
              <a:t>Sadraque</a:t>
            </a:r>
            <a:r>
              <a:rPr lang="pt-BR" sz="4000" dirty="0">
                <a:solidFill>
                  <a:schemeClr val="bg1"/>
                </a:solidFill>
              </a:rPr>
              <a:t>, </a:t>
            </a:r>
            <a:r>
              <a:rPr lang="pt-BR" sz="4000" dirty="0" err="1">
                <a:solidFill>
                  <a:schemeClr val="bg1"/>
                </a:solidFill>
              </a:rPr>
              <a:t>Mesaque</a:t>
            </a:r>
            <a:r>
              <a:rPr lang="pt-BR" sz="4000" dirty="0">
                <a:solidFill>
                  <a:schemeClr val="bg1"/>
                </a:solidFill>
              </a:rPr>
              <a:t> e </a:t>
            </a:r>
            <a:r>
              <a:rPr lang="pt-BR" sz="4000" dirty="0" err="1">
                <a:solidFill>
                  <a:schemeClr val="bg1"/>
                </a:solidFill>
              </a:rPr>
              <a:t>Abede</a:t>
            </a:r>
            <a:r>
              <a:rPr lang="pt-BR" sz="4000" dirty="0">
                <a:solidFill>
                  <a:schemeClr val="bg1"/>
                </a:solidFill>
              </a:rPr>
              <a:t>-Nego, é verdade que vocês não prestam culto aos meus deuses, nem adoram a imagem de ouro que levantei?” </a:t>
            </a:r>
            <a:r>
              <a:rPr lang="pt-BR" sz="4000" dirty="0">
                <a:solidFill>
                  <a:schemeClr val="accent4"/>
                </a:solidFill>
              </a:rPr>
              <a:t>(Daniel 3:14)</a:t>
            </a:r>
          </a:p>
        </p:txBody>
      </p:sp>
    </p:spTree>
    <p:extLst>
      <p:ext uri="{BB962C8B-B14F-4D97-AF65-F5344CB8AC3E}">
        <p14:creationId xmlns:p14="http://schemas.microsoft.com/office/powerpoint/2010/main" val="1934721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4"/>
          <a:srcRect l="11441" t="17101" r="42091"/>
          <a:stretch/>
        </p:blipFill>
        <p:spPr>
          <a:xfrm>
            <a:off x="6876288" y="335845"/>
            <a:ext cx="5315712" cy="6186309"/>
          </a:xfrm>
          <a:prstGeom prst="rect">
            <a:avLst/>
          </a:prstGeom>
        </p:spPr>
      </p:pic>
      <p:pic>
        <p:nvPicPr>
          <p:cNvPr id="6" name="Imagem 5">
            <a:extLst>
              <a:ext uri="{FF2B5EF4-FFF2-40B4-BE49-F238E27FC236}">
                <a16:creationId xmlns:a16="http://schemas.microsoft.com/office/drawing/2014/main" id="{6F3D7E5B-C912-405F-9450-B145530025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792" y="0"/>
            <a:ext cx="8522208"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62468" y="335845"/>
            <a:ext cx="6779580" cy="6186309"/>
          </a:xfrm>
          <a:prstGeom prst="rect">
            <a:avLst/>
          </a:prstGeom>
          <a:noFill/>
        </p:spPr>
        <p:txBody>
          <a:bodyPr wrap="square" rtlCol="0">
            <a:spAutoFit/>
          </a:bodyPr>
          <a:lstStyle/>
          <a:p>
            <a:pPr algn="ctr"/>
            <a:r>
              <a:rPr lang="pt-BR" sz="3600" dirty="0">
                <a:solidFill>
                  <a:schemeClr val="bg1"/>
                </a:solidFill>
              </a:rPr>
              <a:t>“Ó Nabucodonosor, quanto a isto não precisamos nem responder. Se o nosso Deus, a quem servimos, quiser livrar-nos, Ele nos livrará da fornalha de fogo ardente e das suas mãos, ó rei. E mesmo que Ele não nos livre, fique sabendo, ó rei, que não prestaremos culto aos seus deuses, nem adoraremos a imagem de ouro que o senhor levantou” </a:t>
            </a:r>
            <a:r>
              <a:rPr lang="pt-BR" sz="3600" dirty="0">
                <a:solidFill>
                  <a:srgbClr val="FFC000"/>
                </a:solidFill>
              </a:rPr>
              <a:t>(v. 16-18). </a:t>
            </a:r>
          </a:p>
        </p:txBody>
      </p:sp>
    </p:spTree>
    <p:extLst>
      <p:ext uri="{BB962C8B-B14F-4D97-AF65-F5344CB8AC3E}">
        <p14:creationId xmlns:p14="http://schemas.microsoft.com/office/powerpoint/2010/main" val="12150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Três Homens Dentro da Fornalha Ardente (Sadraque, Mesaque e Abednego na  Fornalha Ardente)">
            <a:extLst>
              <a:ext uri="{FF2B5EF4-FFF2-40B4-BE49-F238E27FC236}">
                <a16:creationId xmlns:a16="http://schemas.microsoft.com/office/drawing/2014/main" id="{F8130498-9D44-4D10-B750-52B5D2982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95" b="9236"/>
          <a:stretch/>
        </p:blipFill>
        <p:spPr bwMode="auto">
          <a:xfrm>
            <a:off x="6096000" y="1"/>
            <a:ext cx="567396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11017" y="305068"/>
            <a:ext cx="5240215" cy="6247864"/>
          </a:xfrm>
          <a:prstGeom prst="rect">
            <a:avLst/>
          </a:prstGeom>
          <a:noFill/>
        </p:spPr>
        <p:txBody>
          <a:bodyPr wrap="square" rtlCol="0">
            <a:spAutoFit/>
          </a:bodyPr>
          <a:lstStyle/>
          <a:p>
            <a:pPr algn="ctr"/>
            <a:r>
              <a:rPr lang="pt-BR" sz="4000" dirty="0">
                <a:solidFill>
                  <a:schemeClr val="bg1"/>
                </a:solidFill>
              </a:rPr>
              <a:t>A resposta dos jovens, na melhor das hipóteses, não estava de acordo com a etiqueta apropriada para a corte. </a:t>
            </a:r>
          </a:p>
          <a:p>
            <a:pPr algn="ctr"/>
            <a:r>
              <a:rPr lang="pt-BR" sz="4000" dirty="0">
                <a:solidFill>
                  <a:schemeClr val="bg1"/>
                </a:solidFill>
              </a:rPr>
              <a:t>Mantendo-se firme à própria palavra, ele os lançou vivos na fornalha ardente. </a:t>
            </a:r>
          </a:p>
        </p:txBody>
      </p:sp>
    </p:spTree>
    <p:extLst>
      <p:ext uri="{BB962C8B-B14F-4D97-AF65-F5344CB8AC3E}">
        <p14:creationId xmlns:p14="http://schemas.microsoft.com/office/powerpoint/2010/main" val="1555044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386" name="Picture 2" descr="Abrir-se à ação de Deus | Diário de Olímpia"/>
          <p:cNvPicPr>
            <a:picLocks noChangeAspect="1" noChangeArrowheads="1"/>
          </p:cNvPicPr>
          <p:nvPr/>
        </p:nvPicPr>
        <p:blipFill rotWithShape="1">
          <a:blip r:embed="rId4">
            <a:extLst>
              <a:ext uri="{28A0092B-C50C-407E-A947-70E740481C1C}">
                <a14:useLocalDpi xmlns:a14="http://schemas.microsoft.com/office/drawing/2010/main" val="0"/>
              </a:ext>
            </a:extLst>
          </a:blip>
          <a:srcRect l="-1" t="10448" r="21945"/>
          <a:stretch/>
        </p:blipFill>
        <p:spPr bwMode="auto">
          <a:xfrm>
            <a:off x="17929" y="0"/>
            <a:ext cx="122033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277008" y="716548"/>
            <a:ext cx="5620872" cy="3170099"/>
          </a:xfrm>
          <a:prstGeom prst="rect">
            <a:avLst/>
          </a:prstGeom>
          <a:noFill/>
        </p:spPr>
        <p:txBody>
          <a:bodyPr wrap="square" rtlCol="0">
            <a:spAutoFit/>
          </a:bodyPr>
          <a:lstStyle/>
          <a:p>
            <a:pPr algn="ctr"/>
            <a:r>
              <a:rPr lang="pt-BR" sz="4000" b="1" dirty="0">
                <a:solidFill>
                  <a:schemeClr val="bg1"/>
                </a:solidFill>
              </a:rPr>
              <a:t>Ou adoramos o Senhor ou adoramos outra coisa! </a:t>
            </a:r>
          </a:p>
          <a:p>
            <a:pPr algn="ctr"/>
            <a:r>
              <a:rPr lang="pt-BR" sz="4000" b="1" dirty="0">
                <a:solidFill>
                  <a:schemeClr val="bg1"/>
                </a:solidFill>
              </a:rPr>
              <a:t>Adorar outra coisa, qualquer que seja ela, é </a:t>
            </a:r>
            <a:r>
              <a:rPr lang="pt-BR" sz="4000" b="1" dirty="0">
                <a:solidFill>
                  <a:schemeClr val="accent4"/>
                </a:solidFill>
              </a:rPr>
              <a:t>IDOLATRIA.</a:t>
            </a:r>
          </a:p>
        </p:txBody>
      </p:sp>
      <p:sp>
        <p:nvSpPr>
          <p:cNvPr id="5" name="CaixaDeTexto 4">
            <a:extLst>
              <a:ext uri="{FF2B5EF4-FFF2-40B4-BE49-F238E27FC236}">
                <a16:creationId xmlns:a16="http://schemas.microsoft.com/office/drawing/2014/main" id="{90C0ED3E-03BF-44B3-AF06-52B061AA22F4}"/>
              </a:ext>
            </a:extLst>
          </p:cNvPr>
          <p:cNvSpPr txBox="1"/>
          <p:nvPr/>
        </p:nvSpPr>
        <p:spPr>
          <a:xfrm>
            <a:off x="277008" y="4267200"/>
            <a:ext cx="7007711" cy="1323439"/>
          </a:xfrm>
          <a:prstGeom prst="rect">
            <a:avLst/>
          </a:prstGeom>
          <a:noFill/>
        </p:spPr>
        <p:txBody>
          <a:bodyPr wrap="square" rtlCol="0">
            <a:spAutoFit/>
          </a:bodyPr>
          <a:lstStyle/>
          <a:p>
            <a:pPr algn="ctr"/>
            <a:r>
              <a:rPr lang="pt-BR" sz="4000" b="1" dirty="0">
                <a:solidFill>
                  <a:schemeClr val="accent4"/>
                </a:solidFill>
              </a:rPr>
              <a:t>SOMENTE O SENHOR É DIGNO DE NOSSA ADORAÇÃO. </a:t>
            </a:r>
          </a:p>
        </p:txBody>
      </p:sp>
    </p:spTree>
    <p:extLst>
      <p:ext uri="{BB962C8B-B14F-4D97-AF65-F5344CB8AC3E}">
        <p14:creationId xmlns:p14="http://schemas.microsoft.com/office/powerpoint/2010/main" val="2752741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10" name="Picture 2" descr="O David de Michelangelo era para ser Hércules, saiba o por quê - arteref"/>
          <p:cNvPicPr>
            <a:picLocks noChangeAspect="1" noChangeArrowheads="1"/>
          </p:cNvPicPr>
          <p:nvPr/>
        </p:nvPicPr>
        <p:blipFill rotWithShape="1">
          <a:blip r:embed="rId4">
            <a:extLst>
              <a:ext uri="{28A0092B-C50C-407E-A947-70E740481C1C}">
                <a14:useLocalDpi xmlns:a14="http://schemas.microsoft.com/office/drawing/2010/main" val="0"/>
              </a:ext>
            </a:extLst>
          </a:blip>
          <a:srcRect r="26979"/>
          <a:stretch/>
        </p:blipFill>
        <p:spPr bwMode="auto">
          <a:xfrm>
            <a:off x="4624890" y="0"/>
            <a:ext cx="7573206" cy="68865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90DB6275-5BDA-45A7-88BB-D92385B03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0"/>
            <a:ext cx="108966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31647" y="197409"/>
            <a:ext cx="6055793" cy="6247864"/>
          </a:xfrm>
          <a:prstGeom prst="rect">
            <a:avLst/>
          </a:prstGeom>
          <a:noFill/>
        </p:spPr>
        <p:txBody>
          <a:bodyPr wrap="square" rtlCol="0">
            <a:spAutoFit/>
          </a:bodyPr>
          <a:lstStyle/>
          <a:p>
            <a:pPr algn="ctr"/>
            <a:r>
              <a:rPr lang="pt-BR" sz="4000" dirty="0">
                <a:solidFill>
                  <a:schemeClr val="bg1"/>
                </a:solidFill>
              </a:rPr>
              <a:t>Uma das obras de arte mais famosas é a </a:t>
            </a:r>
            <a:r>
              <a:rPr lang="pt-BR" sz="4000" dirty="0">
                <a:solidFill>
                  <a:schemeClr val="accent4"/>
                </a:solidFill>
              </a:rPr>
              <a:t>estátua em mármore do rei Davi </a:t>
            </a:r>
            <a:r>
              <a:rPr lang="pt-BR" sz="4000" dirty="0">
                <a:solidFill>
                  <a:schemeClr val="bg1"/>
                </a:solidFill>
              </a:rPr>
              <a:t>entre os anos de 1501 e 1504.</a:t>
            </a:r>
          </a:p>
          <a:p>
            <a:pPr algn="ctr"/>
            <a:endParaRPr lang="pt-BR" sz="4000" dirty="0">
              <a:solidFill>
                <a:schemeClr val="bg1"/>
              </a:solidFill>
            </a:endParaRPr>
          </a:p>
          <a:p>
            <a:pPr algn="ctr"/>
            <a:r>
              <a:rPr lang="pt-BR" sz="4000" dirty="0">
                <a:solidFill>
                  <a:schemeClr val="bg1"/>
                </a:solidFill>
              </a:rPr>
              <a:t>Não faz sentindo se os elogios forem direcionados à própria criatura como se ela houvesse feito a si mesma e não ao seu criado!</a:t>
            </a:r>
          </a:p>
        </p:txBody>
      </p:sp>
    </p:spTree>
    <p:extLst>
      <p:ext uri="{BB962C8B-B14F-4D97-AF65-F5344CB8AC3E}">
        <p14:creationId xmlns:p14="http://schemas.microsoft.com/office/powerpoint/2010/main" val="3099741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Tribunal de Justiça catarinense confirma pena para empresário que vendeu  pipoca com rato dentro em Criciúma - Sulinfoco"/>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12006"/>
          <a:stretch/>
        </p:blipFill>
        <p:spPr bwMode="auto">
          <a:xfrm>
            <a:off x="6553200" y="3442447"/>
            <a:ext cx="5238751" cy="3072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 que temos medo de Deus?"/>
          <p:cNvPicPr>
            <a:picLocks noChangeAspect="1" noChangeArrowheads="1"/>
          </p:cNvPicPr>
          <p:nvPr/>
        </p:nvPicPr>
        <p:blipFill rotWithShape="1">
          <a:blip r:embed="rId5">
            <a:extLst>
              <a:ext uri="{28A0092B-C50C-407E-A947-70E740481C1C}">
                <a14:useLocalDpi xmlns:a14="http://schemas.microsoft.com/office/drawing/2010/main" val="0"/>
              </a:ext>
            </a:extLst>
          </a:blip>
          <a:srcRect t="23735"/>
          <a:stretch/>
        </p:blipFill>
        <p:spPr bwMode="auto">
          <a:xfrm>
            <a:off x="6494462" y="412376"/>
            <a:ext cx="5297489" cy="3030071"/>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938"/>
            <a:ext cx="12192000" cy="6902938"/>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274566" y="590375"/>
            <a:ext cx="5448300" cy="5632311"/>
          </a:xfrm>
          <a:prstGeom prst="rect">
            <a:avLst/>
          </a:prstGeom>
          <a:noFill/>
        </p:spPr>
        <p:txBody>
          <a:bodyPr wrap="square" rtlCol="0">
            <a:spAutoFit/>
          </a:bodyPr>
          <a:lstStyle/>
          <a:p>
            <a:pPr algn="ctr"/>
            <a:endParaRPr lang="pt-BR" sz="4000" b="1" dirty="0">
              <a:solidFill>
                <a:schemeClr val="bg1"/>
              </a:solidFill>
            </a:endParaRPr>
          </a:p>
          <a:p>
            <a:pPr algn="ctr"/>
            <a:r>
              <a:rPr lang="pt-BR" sz="4000" dirty="0">
                <a:solidFill>
                  <a:schemeClr val="bg1"/>
                </a:solidFill>
              </a:rPr>
              <a:t>“Eles trocaram a verdade de Deus pela mentira, adorando e servindo a criatura em lugar do Criador, o qual é bendito para sempre”.</a:t>
            </a:r>
          </a:p>
          <a:p>
            <a:pPr algn="ctr"/>
            <a:r>
              <a:rPr lang="pt-BR" sz="4000" dirty="0"/>
              <a:t> </a:t>
            </a:r>
            <a:r>
              <a:rPr lang="pt-BR" sz="4000" dirty="0">
                <a:solidFill>
                  <a:schemeClr val="accent4"/>
                </a:solidFill>
              </a:rPr>
              <a:t>(Romanos 1:25)</a:t>
            </a:r>
          </a:p>
          <a:p>
            <a:pPr algn="ctr"/>
            <a:endParaRPr lang="pt-BR" sz="4000" b="1" dirty="0">
              <a:solidFill>
                <a:schemeClr val="accent4"/>
              </a:solidFill>
            </a:endParaRPr>
          </a:p>
        </p:txBody>
      </p:sp>
    </p:spTree>
    <p:extLst>
      <p:ext uri="{BB962C8B-B14F-4D97-AF65-F5344CB8AC3E}">
        <p14:creationId xmlns:p14="http://schemas.microsoft.com/office/powerpoint/2010/main" val="4220431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A graça de Deus para o Ano de 2021! - A12.com">
            <a:extLst>
              <a:ext uri="{FF2B5EF4-FFF2-40B4-BE49-F238E27FC236}">
                <a16:creationId xmlns:a16="http://schemas.microsoft.com/office/drawing/2014/main" id="{4B8809CB-EF89-4F79-9EC1-3DFE1C3DB0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69" r="34417"/>
          <a:stretch/>
        </p:blipFill>
        <p:spPr bwMode="auto">
          <a:xfrm>
            <a:off x="0" y="-2"/>
            <a:ext cx="12192000" cy="685800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C2A78994-2690-4AED-BE75-17325EBDD2BA}"/>
              </a:ext>
            </a:extLst>
          </p:cNvPr>
          <p:cNvPicPr>
            <a:picLocks noChangeAspect="1"/>
          </p:cNvPicPr>
          <p:nvPr/>
        </p:nvPicPr>
        <p:blipFill rotWithShape="1">
          <a:blip r:embed="rId5">
            <a:extLst>
              <a:ext uri="{28A0092B-C50C-407E-A947-70E740481C1C}">
                <a14:useLocalDpi xmlns:a14="http://schemas.microsoft.com/office/drawing/2010/main" val="0"/>
              </a:ext>
            </a:extLst>
          </a:blip>
          <a:srcRect l="49000"/>
          <a:stretch/>
        </p:blipFill>
        <p:spPr>
          <a:xfrm>
            <a:off x="0" y="1"/>
            <a:ext cx="12496799" cy="6857999"/>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064894" y="409635"/>
            <a:ext cx="10669906" cy="6001643"/>
          </a:xfrm>
          <a:prstGeom prst="rect">
            <a:avLst/>
          </a:prstGeom>
          <a:noFill/>
        </p:spPr>
        <p:txBody>
          <a:bodyPr wrap="square" rtlCol="0">
            <a:spAutoFit/>
          </a:bodyPr>
          <a:lstStyle/>
          <a:p>
            <a:pPr algn="ctr"/>
            <a:r>
              <a:rPr lang="pt-BR" sz="3200" dirty="0">
                <a:solidFill>
                  <a:schemeClr val="bg1"/>
                </a:solidFill>
              </a:rPr>
              <a:t>Um homem corta para si cedros, toma um cipreste ou um carvalho, fazendo escolha entre as árvores do bosque; planta um pinheiro, e a chuva o faz crescer. Tais árvores servem ao homem para queimar; com parte de sua madeira ele se aquece e também assa o pão; com a outra parte ele faz um deus e se prostra diante dele; esculpe uma imagem e se ajoelha diante dela. Metade queima no fogo e com ela assa a carne para comer; faz um assado e dele se farta; também se aquece e diz: “Ah! Já estou aquecido! E como é bom olhar para o fogo.” Do resto ele faz um deus, uma imagem de escultura; ajoelha-se diante dela, prostra-se e lhe dirige a sua oração, dizendo: “Livra-me, porque tu és o meu deus” (Isaías 44:14-17). </a:t>
            </a:r>
          </a:p>
        </p:txBody>
      </p:sp>
    </p:spTree>
    <p:extLst>
      <p:ext uri="{BB962C8B-B14F-4D97-AF65-F5344CB8AC3E}">
        <p14:creationId xmlns:p14="http://schemas.microsoft.com/office/powerpoint/2010/main" val="1813619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C15C3E9-CAB5-4776-8419-AFBD864CA5F7}"/>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300871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2" name="Picture 2" descr="Mas vem a hora e já chegou, em que os verdadeiros adoradores adorarão o Pai  em espírito e em verdade; porque sã… | Concert, Praise and worship songs,  Worship songs">
            <a:extLst>
              <a:ext uri="{FF2B5EF4-FFF2-40B4-BE49-F238E27FC236}">
                <a16:creationId xmlns:a16="http://schemas.microsoft.com/office/drawing/2014/main" id="{46C1C13A-FFD8-45E5-9493-32CDD68361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7064"/>
          <a:stretch/>
        </p:blipFill>
        <p:spPr bwMode="auto">
          <a:xfrm>
            <a:off x="3795701" y="274320"/>
            <a:ext cx="8181056" cy="630936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15243" y="920621"/>
            <a:ext cx="5210197" cy="5016758"/>
          </a:xfrm>
          <a:prstGeom prst="rect">
            <a:avLst/>
          </a:prstGeom>
          <a:noFill/>
        </p:spPr>
        <p:txBody>
          <a:bodyPr wrap="square" rtlCol="0">
            <a:spAutoFit/>
          </a:bodyPr>
          <a:lstStyle/>
          <a:p>
            <a:pPr algn="ctr"/>
            <a:r>
              <a:rPr lang="pt-BR" sz="4000" dirty="0">
                <a:solidFill>
                  <a:schemeClr val="bg1"/>
                </a:solidFill>
              </a:rPr>
              <a:t>Tudo o que toma o lugar de Deus em sua vida é falsa adoração e, não importa o que seja, nada pode fazer para salvá-lo mais do que o dinheiro ou o poder podem conseguir. </a:t>
            </a:r>
            <a:endParaRPr lang="pt-BR" sz="4000" dirty="0">
              <a:solidFill>
                <a:schemeClr val="accent4"/>
              </a:solidFill>
            </a:endParaRPr>
          </a:p>
        </p:txBody>
      </p:sp>
    </p:spTree>
    <p:extLst>
      <p:ext uri="{BB962C8B-B14F-4D97-AF65-F5344CB8AC3E}">
        <p14:creationId xmlns:p14="http://schemas.microsoft.com/office/powerpoint/2010/main" val="356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02" name="Picture 6" descr="Celebre o Dia da Bíblia"/>
          <p:cNvPicPr>
            <a:picLocks noChangeAspect="1" noChangeArrowheads="1"/>
          </p:cNvPicPr>
          <p:nvPr/>
        </p:nvPicPr>
        <p:blipFill rotWithShape="1">
          <a:blip r:embed="rId4">
            <a:extLst>
              <a:ext uri="{28A0092B-C50C-407E-A947-70E740481C1C}">
                <a14:useLocalDpi xmlns:a14="http://schemas.microsoft.com/office/drawing/2010/main" val="0"/>
              </a:ext>
            </a:extLst>
          </a:blip>
          <a:srcRect r="7738"/>
          <a:stretch/>
        </p:blipFill>
        <p:spPr bwMode="auto">
          <a:xfrm>
            <a:off x="3757636" y="1"/>
            <a:ext cx="8428502" cy="686070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54283" y="612844"/>
            <a:ext cx="5385457" cy="5632311"/>
          </a:xfrm>
          <a:prstGeom prst="rect">
            <a:avLst/>
          </a:prstGeom>
          <a:noFill/>
        </p:spPr>
        <p:txBody>
          <a:bodyPr wrap="square" rtlCol="0">
            <a:spAutoFit/>
          </a:bodyPr>
          <a:lstStyle/>
          <a:p>
            <a:pPr algn="ctr"/>
            <a:r>
              <a:rPr lang="pt-BR" sz="4000" dirty="0">
                <a:solidFill>
                  <a:schemeClr val="bg1"/>
                </a:solidFill>
              </a:rPr>
              <a:t>Mais cedo ou mais tarde, a força da gravidade leva todos nós de volta ao pó, de onde viemos. </a:t>
            </a:r>
          </a:p>
          <a:p>
            <a:pPr algn="ctr"/>
            <a:endParaRPr lang="pt-BR" sz="4000" dirty="0">
              <a:solidFill>
                <a:schemeClr val="bg1"/>
              </a:solidFill>
            </a:endParaRPr>
          </a:p>
          <a:p>
            <a:pPr algn="ctr"/>
            <a:r>
              <a:rPr lang="pt-BR" sz="4000" dirty="0">
                <a:solidFill>
                  <a:schemeClr val="bg1"/>
                </a:solidFill>
              </a:rPr>
              <a:t>Nossa única esperança e salvação se encontram no Senhor e em Seu </a:t>
            </a:r>
            <a:r>
              <a:rPr lang="pt-BR" sz="4000" b="1" dirty="0">
                <a:solidFill>
                  <a:schemeClr val="accent4"/>
                </a:solidFill>
              </a:rPr>
              <a:t>“EVANGELHO ETERNO”. </a:t>
            </a:r>
          </a:p>
        </p:txBody>
      </p:sp>
    </p:spTree>
    <p:extLst>
      <p:ext uri="{BB962C8B-B14F-4D97-AF65-F5344CB8AC3E}">
        <p14:creationId xmlns:p14="http://schemas.microsoft.com/office/powerpoint/2010/main" val="3439534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4" name="Picture 4" descr="Selecta | Justiça"/>
          <p:cNvPicPr>
            <a:picLocks noChangeAspect="1" noChangeArrowheads="1"/>
          </p:cNvPicPr>
          <p:nvPr/>
        </p:nvPicPr>
        <p:blipFill rotWithShape="1">
          <a:blip r:embed="rId4">
            <a:extLst>
              <a:ext uri="{28A0092B-C50C-407E-A947-70E740481C1C}">
                <a14:useLocalDpi xmlns:a14="http://schemas.microsoft.com/office/drawing/2010/main" val="0"/>
              </a:ext>
            </a:extLst>
          </a:blip>
          <a:srcRect l="10878" t="10051" r="376" b="16330"/>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667500" y="902691"/>
            <a:ext cx="5025620" cy="5016758"/>
          </a:xfrm>
          <a:prstGeom prst="rect">
            <a:avLst/>
          </a:prstGeom>
          <a:noFill/>
        </p:spPr>
        <p:txBody>
          <a:bodyPr wrap="square" rtlCol="0">
            <a:spAutoFit/>
          </a:bodyPr>
          <a:lstStyle/>
          <a:p>
            <a:pPr algn="ctr"/>
            <a:endParaRPr lang="pt-BR" sz="4000" b="1" dirty="0">
              <a:solidFill>
                <a:schemeClr val="bg1"/>
              </a:solidFill>
            </a:endParaRPr>
          </a:p>
          <a:p>
            <a:pPr algn="ctr"/>
            <a:r>
              <a:rPr lang="pt-BR" sz="4000" b="1" dirty="0">
                <a:solidFill>
                  <a:schemeClr val="bg1"/>
                </a:solidFill>
              </a:rPr>
              <a:t>A experiência dos</a:t>
            </a:r>
          </a:p>
          <a:p>
            <a:pPr algn="ctr"/>
            <a:r>
              <a:rPr lang="pt-BR" sz="4000" b="1" dirty="0">
                <a:solidFill>
                  <a:schemeClr val="bg1"/>
                </a:solidFill>
              </a:rPr>
              <a:t> jovens em recusar</a:t>
            </a:r>
          </a:p>
          <a:p>
            <a:pPr algn="ctr"/>
            <a:r>
              <a:rPr lang="pt-BR" sz="4000" b="1" dirty="0">
                <a:solidFill>
                  <a:schemeClr val="bg1"/>
                </a:solidFill>
              </a:rPr>
              <a:t> a adorar a estátua,</a:t>
            </a:r>
          </a:p>
          <a:p>
            <a:pPr algn="ctr"/>
            <a:r>
              <a:rPr lang="pt-BR" sz="4000" b="1" dirty="0">
                <a:solidFill>
                  <a:schemeClr val="bg1"/>
                </a:solidFill>
              </a:rPr>
              <a:t> está diretamente </a:t>
            </a:r>
          </a:p>
          <a:p>
            <a:pPr algn="ctr"/>
            <a:r>
              <a:rPr lang="pt-BR" sz="4000" b="1" dirty="0">
                <a:solidFill>
                  <a:schemeClr val="bg1"/>
                </a:solidFill>
              </a:rPr>
              <a:t>Ligada às três mensagens angélicas. </a:t>
            </a:r>
          </a:p>
          <a:p>
            <a:pPr algn="ctr"/>
            <a:endParaRPr lang="pt-BR" sz="4000" b="1" dirty="0">
              <a:solidFill>
                <a:schemeClr val="bg1"/>
              </a:solidFill>
            </a:endParaRPr>
          </a:p>
        </p:txBody>
      </p:sp>
    </p:spTree>
    <p:extLst>
      <p:ext uri="{BB962C8B-B14F-4D97-AF65-F5344CB8AC3E}">
        <p14:creationId xmlns:p14="http://schemas.microsoft.com/office/powerpoint/2010/main" val="703747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Como será a segunda vinda de Jesus Cristo? – Biblia.com.br"/>
          <p:cNvPicPr>
            <a:picLocks noChangeAspect="1" noChangeArrowheads="1"/>
          </p:cNvPicPr>
          <p:nvPr/>
        </p:nvPicPr>
        <p:blipFill rotWithShape="1">
          <a:blip r:embed="rId4">
            <a:extLst>
              <a:ext uri="{28A0092B-C50C-407E-A947-70E740481C1C}">
                <a14:useLocalDpi xmlns:a14="http://schemas.microsoft.com/office/drawing/2010/main" val="0"/>
              </a:ext>
            </a:extLst>
          </a:blip>
          <a:srcRect l="-265" t="14215" r="65135" b="37502"/>
          <a:stretch/>
        </p:blipFill>
        <p:spPr bwMode="auto">
          <a:xfrm>
            <a:off x="5533770" y="-18660"/>
            <a:ext cx="6670671" cy="68673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6985"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25075" y="612844"/>
            <a:ext cx="5448300" cy="5632311"/>
          </a:xfrm>
          <a:prstGeom prst="rect">
            <a:avLst/>
          </a:prstGeom>
          <a:noFill/>
        </p:spPr>
        <p:txBody>
          <a:bodyPr wrap="square" rtlCol="0">
            <a:spAutoFit/>
          </a:bodyPr>
          <a:lstStyle/>
          <a:p>
            <a:pPr algn="ctr"/>
            <a:endParaRPr lang="pt-BR" sz="4000" dirty="0"/>
          </a:p>
          <a:p>
            <a:pPr algn="ctr"/>
            <a:r>
              <a:rPr lang="pt-BR" sz="4000" dirty="0">
                <a:solidFill>
                  <a:schemeClr val="bg1"/>
                </a:solidFill>
              </a:rPr>
              <a:t>A primeira mensagem angélica começa com o </a:t>
            </a:r>
            <a:r>
              <a:rPr lang="pt-BR" sz="4000" b="1" dirty="0">
                <a:solidFill>
                  <a:schemeClr val="accent4"/>
                </a:solidFill>
              </a:rPr>
              <a:t>“EVANGELHO ETERNO”</a:t>
            </a:r>
            <a:r>
              <a:rPr lang="pt-BR" sz="4000" b="1" dirty="0">
                <a:solidFill>
                  <a:schemeClr val="bg1"/>
                </a:solidFill>
              </a:rPr>
              <a:t>,</a:t>
            </a:r>
            <a:r>
              <a:rPr lang="pt-BR" sz="4000" b="1" dirty="0">
                <a:solidFill>
                  <a:schemeClr val="accent4"/>
                </a:solidFill>
              </a:rPr>
              <a:t> </a:t>
            </a:r>
            <a:r>
              <a:rPr lang="pt-BR" sz="4000" dirty="0">
                <a:solidFill>
                  <a:schemeClr val="bg1"/>
                </a:solidFill>
              </a:rPr>
              <a:t>as boas-novas de Jesus, cuja justiça nos dá esperança na hora do Seu juízo. </a:t>
            </a:r>
          </a:p>
          <a:p>
            <a:pPr algn="ctr"/>
            <a:endParaRPr lang="pt-BR" sz="4000" dirty="0">
              <a:solidFill>
                <a:schemeClr val="bg1"/>
              </a:solidFill>
            </a:endParaRPr>
          </a:p>
        </p:txBody>
      </p:sp>
    </p:spTree>
    <p:extLst>
      <p:ext uri="{BB962C8B-B14F-4D97-AF65-F5344CB8AC3E}">
        <p14:creationId xmlns:p14="http://schemas.microsoft.com/office/powerpoint/2010/main" val="297636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6" name="Picture 6" descr="Jó, um dos maiores líderes de adoração - Estudos Bíblicos"/>
          <p:cNvPicPr>
            <a:picLocks noChangeAspect="1" noChangeArrowheads="1"/>
          </p:cNvPicPr>
          <p:nvPr/>
        </p:nvPicPr>
        <p:blipFill rotWithShape="1">
          <a:blip r:embed="rId4">
            <a:extLst>
              <a:ext uri="{28A0092B-C50C-407E-A947-70E740481C1C}">
                <a14:useLocalDpi xmlns:a14="http://schemas.microsoft.com/office/drawing/2010/main" val="0"/>
              </a:ext>
            </a:extLst>
          </a:blip>
          <a:srcRect r="13762"/>
          <a:stretch/>
        </p:blipFill>
        <p:spPr bwMode="auto">
          <a:xfrm>
            <a:off x="1" y="349579"/>
            <a:ext cx="12186137" cy="650842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76203" y="349579"/>
            <a:ext cx="5194957" cy="6863417"/>
          </a:xfrm>
          <a:prstGeom prst="rect">
            <a:avLst/>
          </a:prstGeom>
          <a:noFill/>
        </p:spPr>
        <p:txBody>
          <a:bodyPr wrap="square" rtlCol="0">
            <a:spAutoFit/>
          </a:bodyPr>
          <a:lstStyle/>
          <a:p>
            <a:pPr algn="ctr"/>
            <a:endParaRPr lang="pt-BR" sz="4000" b="1" dirty="0">
              <a:solidFill>
                <a:schemeClr val="bg1"/>
              </a:solidFill>
            </a:endParaRPr>
          </a:p>
          <a:p>
            <a:pPr algn="ctr"/>
            <a:r>
              <a:rPr lang="pt-BR" sz="4000" b="1" dirty="0">
                <a:solidFill>
                  <a:schemeClr val="accent4"/>
                </a:solidFill>
              </a:rPr>
              <a:t>A ADORAÇÃO ENVOLVERÁ O</a:t>
            </a:r>
            <a:br>
              <a:rPr lang="pt-BR" sz="4000" b="1" dirty="0">
                <a:solidFill>
                  <a:schemeClr val="accent4"/>
                </a:solidFill>
              </a:rPr>
            </a:br>
            <a:r>
              <a:rPr lang="pt-BR" sz="4000" b="1" dirty="0">
                <a:solidFill>
                  <a:schemeClr val="accent4"/>
                </a:solidFill>
              </a:rPr>
              <a:t>MUNDO INTEIRO. </a:t>
            </a:r>
          </a:p>
          <a:p>
            <a:pPr algn="ctr"/>
            <a:endParaRPr lang="pt-BR" sz="4000" b="1" dirty="0">
              <a:solidFill>
                <a:schemeClr val="accent4"/>
              </a:solidFill>
            </a:endParaRPr>
          </a:p>
          <a:p>
            <a:pPr algn="ctr"/>
            <a:r>
              <a:rPr lang="pt-BR" sz="4000" dirty="0">
                <a:solidFill>
                  <a:schemeClr val="bg1"/>
                </a:solidFill>
              </a:rPr>
              <a:t>Em última instância, adoramos uma destas duas opções:</a:t>
            </a:r>
          </a:p>
          <a:p>
            <a:pPr algn="ctr"/>
            <a:r>
              <a:rPr lang="pt-BR" sz="4000" dirty="0">
                <a:solidFill>
                  <a:schemeClr val="bg1"/>
                </a:solidFill>
              </a:rPr>
              <a:t> </a:t>
            </a:r>
            <a:r>
              <a:rPr lang="pt-BR" sz="4000" b="1" dirty="0">
                <a:solidFill>
                  <a:schemeClr val="accent4"/>
                </a:solidFill>
              </a:rPr>
              <a:t>A CRIAÇÃO OU O CRIADOR. </a:t>
            </a:r>
          </a:p>
          <a:p>
            <a:pPr algn="ctr"/>
            <a:endParaRPr lang="pt-BR" sz="4000" b="1" dirty="0">
              <a:solidFill>
                <a:schemeClr val="bg1"/>
              </a:solidFill>
            </a:endParaRPr>
          </a:p>
        </p:txBody>
      </p:sp>
    </p:spTree>
    <p:extLst>
      <p:ext uri="{BB962C8B-B14F-4D97-AF65-F5344CB8AC3E}">
        <p14:creationId xmlns:p14="http://schemas.microsoft.com/office/powerpoint/2010/main" val="457411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582E915-013A-45FE-87A0-86665D805AC9}"/>
              </a:ext>
            </a:extLst>
          </p:cNvPr>
          <p:cNvPicPr>
            <a:picLocks noChangeAspect="1"/>
          </p:cNvPicPr>
          <p:nvPr/>
        </p:nvPicPr>
        <p:blipFill>
          <a:blip r:embed="rId4"/>
          <a:stretch>
            <a:fillRect/>
          </a:stretch>
        </p:blipFill>
        <p:spPr>
          <a:xfrm>
            <a:off x="1893522" y="0"/>
            <a:ext cx="10289572" cy="6858000"/>
          </a:xfrm>
          <a:prstGeom prst="rect">
            <a:avLst/>
          </a:prstGeom>
        </p:spPr>
      </p:pic>
      <p:pic>
        <p:nvPicPr>
          <p:cNvPr id="4" name="Imagem 3">
            <a:extLst>
              <a:ext uri="{FF2B5EF4-FFF2-40B4-BE49-F238E27FC236}">
                <a16:creationId xmlns:a16="http://schemas.microsoft.com/office/drawing/2014/main" id="{5138C60F-3AE9-4AFE-93DD-320E1E94A3E5}"/>
              </a:ext>
            </a:extLst>
          </p:cNvPr>
          <p:cNvPicPr>
            <a:picLocks noChangeAspect="1"/>
          </p:cNvPicPr>
          <p:nvPr/>
        </p:nvPicPr>
        <p:blipFill>
          <a:blip r:embed="rId4"/>
          <a:stretch>
            <a:fillRect/>
          </a:stretch>
        </p:blipFill>
        <p:spPr>
          <a:xfrm>
            <a:off x="0" y="-3"/>
            <a:ext cx="10289572" cy="6858000"/>
          </a:xfrm>
          <a:prstGeom prst="rect">
            <a:avLst/>
          </a:prstGeom>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385560" y="612841"/>
            <a:ext cx="5425440" cy="5262979"/>
          </a:xfrm>
          <a:prstGeom prst="rect">
            <a:avLst/>
          </a:prstGeom>
          <a:noFill/>
        </p:spPr>
        <p:txBody>
          <a:bodyPr wrap="square" rtlCol="0">
            <a:spAutoFit/>
          </a:bodyPr>
          <a:lstStyle/>
          <a:p>
            <a:pPr algn="ctr"/>
            <a:r>
              <a:rPr lang="pt-BR" sz="4000" b="1" dirty="0">
                <a:solidFill>
                  <a:schemeClr val="accent4"/>
                </a:solidFill>
              </a:rPr>
              <a:t>A quem adoraremos Criação ou Criador?</a:t>
            </a:r>
          </a:p>
          <a:p>
            <a:pPr algn="ctr"/>
            <a:r>
              <a:rPr lang="pt-BR" sz="4000" b="1" dirty="0">
                <a:solidFill>
                  <a:schemeClr val="accent4"/>
                </a:solidFill>
              </a:rPr>
              <a:t> </a:t>
            </a:r>
          </a:p>
          <a:p>
            <a:pPr algn="ctr"/>
            <a:r>
              <a:rPr lang="pt-BR" sz="3600" dirty="0">
                <a:solidFill>
                  <a:schemeClr val="bg1"/>
                </a:solidFill>
              </a:rPr>
              <a:t>A primeira, </a:t>
            </a:r>
            <a:r>
              <a:rPr lang="pt-BR" sz="3600" b="1" dirty="0">
                <a:solidFill>
                  <a:schemeClr val="accent4"/>
                </a:solidFill>
              </a:rPr>
              <a:t>a CRIAÇÃO </a:t>
            </a:r>
            <a:r>
              <a:rPr lang="pt-BR" sz="3600" dirty="0">
                <a:solidFill>
                  <a:schemeClr val="bg1"/>
                </a:solidFill>
              </a:rPr>
              <a:t>caída, é do que necessitamos ser salvos; a segunda, </a:t>
            </a:r>
            <a:r>
              <a:rPr lang="pt-BR" sz="3600" b="1" dirty="0">
                <a:solidFill>
                  <a:schemeClr val="accent4"/>
                </a:solidFill>
              </a:rPr>
              <a:t>O CRIADOR</a:t>
            </a:r>
            <a:r>
              <a:rPr lang="pt-BR" sz="3600" dirty="0">
                <a:solidFill>
                  <a:schemeClr val="bg1"/>
                </a:solidFill>
              </a:rPr>
              <a:t>, é o único capaz de nos salvar dela. </a:t>
            </a:r>
          </a:p>
        </p:txBody>
      </p:sp>
    </p:spTree>
    <p:extLst>
      <p:ext uri="{BB962C8B-B14F-4D97-AF65-F5344CB8AC3E}">
        <p14:creationId xmlns:p14="http://schemas.microsoft.com/office/powerpoint/2010/main" val="76637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D969F03-88EA-4711-BA0D-31285EEBCBCE}"/>
              </a:ext>
            </a:extLst>
          </p:cNvPr>
          <p:cNvSpPr txBox="1"/>
          <p:nvPr/>
        </p:nvSpPr>
        <p:spPr>
          <a:xfrm>
            <a:off x="4077366" y="1056640"/>
            <a:ext cx="3319114" cy="646331"/>
          </a:xfrm>
          <a:prstGeom prst="rect">
            <a:avLst/>
          </a:prstGeom>
          <a:noFill/>
        </p:spPr>
        <p:txBody>
          <a:bodyPr wrap="none" rtlCol="0">
            <a:spAutoFit/>
          </a:bodyPr>
          <a:lstStyle/>
          <a:p>
            <a:r>
              <a:rPr lang="pt-BR" sz="3600" b="1" dirty="0">
                <a:solidFill>
                  <a:schemeClr val="bg1"/>
                </a:solidFill>
              </a:rPr>
              <a:t>PRÓXIMO TEMA</a:t>
            </a:r>
          </a:p>
        </p:txBody>
      </p:sp>
      <p:sp>
        <p:nvSpPr>
          <p:cNvPr id="3" name="CaixaDeTexto 2">
            <a:extLst>
              <a:ext uri="{FF2B5EF4-FFF2-40B4-BE49-F238E27FC236}">
                <a16:creationId xmlns:a16="http://schemas.microsoft.com/office/drawing/2014/main" id="{20F9D02F-F5BF-4F19-A409-915F1ECB4C04}"/>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729812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descr="A adoração da estátua: onde estava Daniel? - Leandro Quadros"/>
          <p:cNvPicPr>
            <a:picLocks noChangeAspect="1" noChangeArrowheads="1"/>
          </p:cNvPicPr>
          <p:nvPr/>
        </p:nvPicPr>
        <p:blipFill rotWithShape="1">
          <a:blip r:embed="rId4">
            <a:extLst>
              <a:ext uri="{28A0092B-C50C-407E-A947-70E740481C1C}">
                <a14:useLocalDpi xmlns:a14="http://schemas.microsoft.com/office/drawing/2010/main" val="0"/>
              </a:ext>
            </a:extLst>
          </a:blip>
          <a:srcRect t="8005" r="23730"/>
          <a:stretch/>
        </p:blipFill>
        <p:spPr bwMode="auto">
          <a:xfrm>
            <a:off x="4602317" y="-19878"/>
            <a:ext cx="7602935" cy="68778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474391" y="1401442"/>
            <a:ext cx="5448300" cy="4401205"/>
          </a:xfrm>
          <a:prstGeom prst="rect">
            <a:avLst/>
          </a:prstGeom>
          <a:noFill/>
        </p:spPr>
        <p:txBody>
          <a:bodyPr wrap="square" rtlCol="0">
            <a:spAutoFit/>
          </a:bodyPr>
          <a:lstStyle/>
          <a:p>
            <a:pPr algn="ctr"/>
            <a:r>
              <a:rPr lang="pt-BR" sz="4000" dirty="0">
                <a:solidFill>
                  <a:schemeClr val="bg1"/>
                </a:solidFill>
              </a:rPr>
              <a:t>O livro de Daniel deixa claro que a escolha é inflexível, sem qualquer ambiguidade. </a:t>
            </a:r>
          </a:p>
          <a:p>
            <a:pPr algn="ctr"/>
            <a:endParaRPr lang="pt-BR" sz="4000" b="1" dirty="0">
              <a:solidFill>
                <a:schemeClr val="bg1"/>
              </a:solidFill>
            </a:endParaRPr>
          </a:p>
          <a:p>
            <a:pPr algn="ctr"/>
            <a:r>
              <a:rPr lang="pt-BR" sz="4000" b="1" dirty="0">
                <a:solidFill>
                  <a:schemeClr val="accent4"/>
                </a:solidFill>
              </a:rPr>
              <a:t>“Obedeça à lei da nação ou morra”.</a:t>
            </a:r>
          </a:p>
        </p:txBody>
      </p:sp>
    </p:spTree>
    <p:extLst>
      <p:ext uri="{BB962C8B-B14F-4D97-AF65-F5344CB8AC3E}">
        <p14:creationId xmlns:p14="http://schemas.microsoft.com/office/powerpoint/2010/main" val="1851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Adorar a Deus em espírito e em verdade - João 4:23,24 (contexto original)">
            <a:extLst>
              <a:ext uri="{FF2B5EF4-FFF2-40B4-BE49-F238E27FC236}">
                <a16:creationId xmlns:a16="http://schemas.microsoft.com/office/drawing/2014/main" id="{28ED96CC-BE1D-4D58-AAAB-AD0E9057B3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1900"/>
          <a:stretch/>
        </p:blipFill>
        <p:spPr bwMode="auto">
          <a:xfrm>
            <a:off x="3383280" y="318312"/>
            <a:ext cx="8580120" cy="617964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B05C4419-A708-4210-BD27-8EC753B60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29712" y="1228397"/>
            <a:ext cx="4787412" cy="3785652"/>
          </a:xfrm>
          <a:prstGeom prst="rect">
            <a:avLst/>
          </a:prstGeom>
          <a:noFill/>
        </p:spPr>
        <p:txBody>
          <a:bodyPr wrap="square" rtlCol="0">
            <a:spAutoFit/>
          </a:bodyPr>
          <a:lstStyle/>
          <a:p>
            <a:pPr algn="ctr"/>
            <a:r>
              <a:rPr lang="pt-BR" sz="4000" dirty="0">
                <a:solidFill>
                  <a:schemeClr val="bg1"/>
                </a:solidFill>
              </a:rPr>
              <a:t>“Não existe a opção de não adorar. Todo mundo adora. A única escolha que temos é adorar.”</a:t>
            </a:r>
          </a:p>
          <a:p>
            <a:pPr algn="ctr"/>
            <a:r>
              <a:rPr lang="pt-BR" sz="3200" dirty="0">
                <a:solidFill>
                  <a:schemeClr val="accent4"/>
                </a:solidFill>
              </a:rPr>
              <a:t>David Foster Wallace </a:t>
            </a:r>
          </a:p>
        </p:txBody>
      </p:sp>
    </p:spTree>
    <p:extLst>
      <p:ext uri="{BB962C8B-B14F-4D97-AF65-F5344CB8AC3E}">
        <p14:creationId xmlns:p14="http://schemas.microsoft.com/office/powerpoint/2010/main" val="3411977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266" name="Picture 2" descr="Como podemos combater o pecado da avareza?"/>
          <p:cNvPicPr>
            <a:picLocks noChangeAspect="1" noChangeArrowheads="1"/>
          </p:cNvPicPr>
          <p:nvPr/>
        </p:nvPicPr>
        <p:blipFill rotWithShape="1">
          <a:blip r:embed="rId4">
            <a:extLst>
              <a:ext uri="{28A0092B-C50C-407E-A947-70E740481C1C}">
                <a14:useLocalDpi xmlns:a14="http://schemas.microsoft.com/office/drawing/2010/main" val="0"/>
              </a:ext>
            </a:extLst>
          </a:blip>
          <a:srcRect r="18976"/>
          <a:stretch/>
        </p:blipFill>
        <p:spPr bwMode="auto">
          <a:xfrm>
            <a:off x="4777311" y="-5417"/>
            <a:ext cx="7414690" cy="686341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70795" y="610135"/>
            <a:ext cx="5448300" cy="5632311"/>
          </a:xfrm>
          <a:prstGeom prst="rect">
            <a:avLst/>
          </a:prstGeom>
          <a:noFill/>
        </p:spPr>
        <p:txBody>
          <a:bodyPr wrap="square" rtlCol="0">
            <a:spAutoFit/>
          </a:bodyPr>
          <a:lstStyle/>
          <a:p>
            <a:pPr algn="ctr"/>
            <a:r>
              <a:rPr lang="pt-BR" sz="4000" dirty="0">
                <a:solidFill>
                  <a:schemeClr val="bg1"/>
                </a:solidFill>
              </a:rPr>
              <a:t>- Adoração não diz respeito somente a reverência religiosa.</a:t>
            </a:r>
          </a:p>
          <a:p>
            <a:pPr algn="ctr"/>
            <a:r>
              <a:rPr lang="pt-BR" sz="4000" dirty="0">
                <a:solidFill>
                  <a:schemeClr val="bg1"/>
                </a:solidFill>
              </a:rPr>
              <a:t> </a:t>
            </a:r>
          </a:p>
          <a:p>
            <a:pPr algn="ctr"/>
            <a:r>
              <a:rPr lang="pt-BR" sz="4000" dirty="0">
                <a:solidFill>
                  <a:schemeClr val="bg1"/>
                </a:solidFill>
              </a:rPr>
              <a:t>- Adoramos qualquer coisa que ocupe o lugar de Deus em nossa vida. Os ateus também adoram.</a:t>
            </a:r>
          </a:p>
        </p:txBody>
      </p:sp>
    </p:spTree>
    <p:extLst>
      <p:ext uri="{BB962C8B-B14F-4D97-AF65-F5344CB8AC3E}">
        <p14:creationId xmlns:p14="http://schemas.microsoft.com/office/powerpoint/2010/main" val="64676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Como ler a Biblia – Teologia Sem Fronteiras"/>
          <p:cNvPicPr>
            <a:picLocks noChangeAspect="1" noChangeArrowheads="1"/>
          </p:cNvPicPr>
          <p:nvPr/>
        </p:nvPicPr>
        <p:blipFill rotWithShape="1">
          <a:blip r:embed="rId4">
            <a:extLst>
              <a:ext uri="{28A0092B-C50C-407E-A947-70E740481C1C}">
                <a14:useLocalDpi xmlns:a14="http://schemas.microsoft.com/office/drawing/2010/main" val="0"/>
              </a:ext>
            </a:extLst>
          </a:blip>
          <a:srcRect t="9623" r="30002" b="20954"/>
          <a:stretch/>
        </p:blipFill>
        <p:spPr bwMode="auto">
          <a:xfrm>
            <a:off x="3416359" y="0"/>
            <a:ext cx="879596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393146" y="875015"/>
            <a:ext cx="6046426" cy="4401205"/>
          </a:xfrm>
          <a:prstGeom prst="rect">
            <a:avLst/>
          </a:prstGeom>
          <a:noFill/>
        </p:spPr>
        <p:txBody>
          <a:bodyPr wrap="square" rtlCol="0">
            <a:spAutoFit/>
          </a:bodyPr>
          <a:lstStyle/>
          <a:p>
            <a:pPr algn="ctr"/>
            <a:endParaRPr lang="pt-BR" sz="4000" b="1" dirty="0">
              <a:solidFill>
                <a:schemeClr val="accent4"/>
              </a:solidFill>
            </a:endParaRPr>
          </a:p>
          <a:p>
            <a:pPr algn="ctr"/>
            <a:r>
              <a:rPr lang="pt-BR" sz="4000" dirty="0">
                <a:solidFill>
                  <a:schemeClr val="bg1"/>
                </a:solidFill>
              </a:rPr>
              <a:t>O relato de Daniel ajuda a formar um cenário, um pano de fundo para o Apocalipse, no qual estão as</a:t>
            </a:r>
            <a:r>
              <a:rPr lang="pt-BR" sz="4000" dirty="0">
                <a:solidFill>
                  <a:schemeClr val="accent4"/>
                </a:solidFill>
              </a:rPr>
              <a:t> </a:t>
            </a:r>
            <a:r>
              <a:rPr lang="pt-BR" sz="4000" b="1" dirty="0">
                <a:solidFill>
                  <a:schemeClr val="accent4"/>
                </a:solidFill>
              </a:rPr>
              <a:t>TRÊS MENSAGENS ANGÉLICAS. </a:t>
            </a:r>
          </a:p>
        </p:txBody>
      </p:sp>
    </p:spTree>
    <p:extLst>
      <p:ext uri="{BB962C8B-B14F-4D97-AF65-F5344CB8AC3E}">
        <p14:creationId xmlns:p14="http://schemas.microsoft.com/office/powerpoint/2010/main" val="3835747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2" name="Picture 4" descr="Babilônia: significado, origem, civilização e destruiç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384" y="228869"/>
            <a:ext cx="5206553" cy="312393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s não adoraram a estátua — BIBLIOTECA ON-LINE da Torre de Vigia"/>
          <p:cNvPicPr>
            <a:picLocks noChangeAspect="1" noChangeArrowheads="1"/>
          </p:cNvPicPr>
          <p:nvPr/>
        </p:nvPicPr>
        <p:blipFill rotWithShape="1">
          <a:blip r:embed="rId5">
            <a:extLst>
              <a:ext uri="{28A0092B-C50C-407E-A947-70E740481C1C}">
                <a14:useLocalDpi xmlns:a14="http://schemas.microsoft.com/office/drawing/2010/main" val="0"/>
              </a:ext>
            </a:extLst>
          </a:blip>
          <a:srcRect l="16442" t="2439"/>
          <a:stretch/>
        </p:blipFill>
        <p:spPr bwMode="auto">
          <a:xfrm flipH="1">
            <a:off x="6508376" y="3429000"/>
            <a:ext cx="5220561" cy="30477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938"/>
            <a:ext cx="12192000" cy="6902938"/>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335214" y="228868"/>
            <a:ext cx="5448300" cy="6247864"/>
          </a:xfrm>
          <a:prstGeom prst="rect">
            <a:avLst/>
          </a:prstGeom>
          <a:noFill/>
        </p:spPr>
        <p:txBody>
          <a:bodyPr wrap="square" rtlCol="0">
            <a:spAutoFit/>
          </a:bodyPr>
          <a:lstStyle/>
          <a:p>
            <a:pPr algn="ctr"/>
            <a:r>
              <a:rPr lang="pt-BR" sz="3600" dirty="0">
                <a:solidFill>
                  <a:schemeClr val="bg1"/>
                </a:solidFill>
              </a:rPr>
              <a:t>O império da Babilônia, sob o governo do rei Nabucodonosor, o qual destruiu Jerusalém e o templo sagrado levando os cativos.</a:t>
            </a:r>
          </a:p>
          <a:p>
            <a:pPr algn="ctr"/>
            <a:endParaRPr lang="pt-BR" sz="4000" dirty="0">
              <a:solidFill>
                <a:schemeClr val="accent4"/>
              </a:solidFill>
            </a:endParaRPr>
          </a:p>
          <a:p>
            <a:pPr algn="ctr"/>
            <a:r>
              <a:rPr lang="pt-BR" sz="3600" dirty="0">
                <a:solidFill>
                  <a:schemeClr val="bg1"/>
                </a:solidFill>
              </a:rPr>
              <a:t>Dentre os exilados, havia quatro jovens judeus </a:t>
            </a:r>
            <a:r>
              <a:rPr lang="pt-BR" sz="3600" dirty="0" err="1">
                <a:solidFill>
                  <a:schemeClr val="bg1"/>
                </a:solidFill>
              </a:rPr>
              <a:t>Beltessazar</a:t>
            </a:r>
            <a:r>
              <a:rPr lang="pt-BR" sz="3600" dirty="0">
                <a:solidFill>
                  <a:schemeClr val="bg1"/>
                </a:solidFill>
              </a:rPr>
              <a:t>, </a:t>
            </a:r>
            <a:r>
              <a:rPr lang="pt-BR" sz="3600" dirty="0" err="1">
                <a:solidFill>
                  <a:schemeClr val="bg1"/>
                </a:solidFill>
              </a:rPr>
              <a:t>Sadraque</a:t>
            </a:r>
            <a:r>
              <a:rPr lang="pt-BR" sz="3600" dirty="0">
                <a:solidFill>
                  <a:schemeClr val="bg1"/>
                </a:solidFill>
              </a:rPr>
              <a:t>,</a:t>
            </a:r>
            <a:br>
              <a:rPr lang="pt-BR" sz="3600" dirty="0">
                <a:solidFill>
                  <a:schemeClr val="bg1"/>
                </a:solidFill>
              </a:rPr>
            </a:br>
            <a:r>
              <a:rPr lang="pt-BR" sz="3600" dirty="0" err="1">
                <a:solidFill>
                  <a:schemeClr val="bg1"/>
                </a:solidFill>
              </a:rPr>
              <a:t>Mesaque</a:t>
            </a:r>
            <a:r>
              <a:rPr lang="pt-BR" sz="3600" dirty="0">
                <a:solidFill>
                  <a:schemeClr val="bg1"/>
                </a:solidFill>
              </a:rPr>
              <a:t> e </a:t>
            </a:r>
            <a:r>
              <a:rPr lang="pt-BR" sz="3600" dirty="0" err="1">
                <a:solidFill>
                  <a:schemeClr val="bg1"/>
                </a:solidFill>
              </a:rPr>
              <a:t>Abede</a:t>
            </a:r>
            <a:r>
              <a:rPr lang="pt-BR" sz="3600" dirty="0">
                <a:solidFill>
                  <a:schemeClr val="bg1"/>
                </a:solidFill>
              </a:rPr>
              <a:t>-Nego.</a:t>
            </a:r>
          </a:p>
        </p:txBody>
      </p:sp>
    </p:spTree>
    <p:extLst>
      <p:ext uri="{BB962C8B-B14F-4D97-AF65-F5344CB8AC3E}">
        <p14:creationId xmlns:p14="http://schemas.microsoft.com/office/powerpoint/2010/main" val="19031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A imagem de Nabucodonosor e a Casa de Deus – COMO LER A BÍBLIA">
            <a:extLst>
              <a:ext uri="{FF2B5EF4-FFF2-40B4-BE49-F238E27FC236}">
                <a16:creationId xmlns:a16="http://schemas.microsoft.com/office/drawing/2014/main" id="{890052B3-2B7F-43F9-90EC-44B32CB52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80" r="21580" b="19715"/>
          <a:stretch/>
        </p:blipFill>
        <p:spPr bwMode="auto">
          <a:xfrm>
            <a:off x="6084034" y="0"/>
            <a:ext cx="6107966" cy="661030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F8CBE70A-B25C-47BA-807A-49399B8B3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6280" y="0"/>
            <a:ext cx="766572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95656" y="247698"/>
            <a:ext cx="7665720" cy="6186309"/>
          </a:xfrm>
          <a:prstGeom prst="rect">
            <a:avLst/>
          </a:prstGeom>
          <a:noFill/>
        </p:spPr>
        <p:txBody>
          <a:bodyPr wrap="square" rtlCol="0">
            <a:spAutoFit/>
          </a:bodyPr>
          <a:lstStyle/>
          <a:p>
            <a:pPr algn="ctr"/>
            <a:r>
              <a:rPr lang="pt-BR" sz="3600" i="0" kern="1200" dirty="0">
                <a:solidFill>
                  <a:schemeClr val="bg1"/>
                </a:solidFill>
                <a:effectLst/>
                <a:latin typeface="+mn-lt"/>
                <a:ea typeface="+mn-ea"/>
                <a:cs typeface="+mn-cs"/>
              </a:rPr>
              <a:t>“Ordena-se a vocês, pessoas de todos os povos, nações e línguas, que, no momento em que ouvirem o som da trombeta, da flauta, da harpa, da cítara, da lira, da gaita de foles e de todo tipo de música, vocês se prostrem e adorem a imagem de ouro que o rei Nabucodonosor levantou. Quem não se prostrar e não a adorar será, no mesmo instante, lançado na fornalha de fogo ardente” (Daniel 3:4-6). </a:t>
            </a:r>
            <a:endParaRPr lang="pt-BR" sz="3600" dirty="0">
              <a:solidFill>
                <a:schemeClr val="bg1"/>
              </a:solidFill>
            </a:endParaRPr>
          </a:p>
        </p:txBody>
      </p:sp>
    </p:spTree>
    <p:extLst>
      <p:ext uri="{BB962C8B-B14F-4D97-AF65-F5344CB8AC3E}">
        <p14:creationId xmlns:p14="http://schemas.microsoft.com/office/powerpoint/2010/main" val="307437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Como ler a Biblia – Teologia Sem Fronteiras"/>
          <p:cNvPicPr>
            <a:picLocks noChangeAspect="1" noChangeArrowheads="1"/>
          </p:cNvPicPr>
          <p:nvPr/>
        </p:nvPicPr>
        <p:blipFill rotWithShape="1">
          <a:blip r:embed="rId4">
            <a:extLst>
              <a:ext uri="{28A0092B-C50C-407E-A947-70E740481C1C}">
                <a14:useLocalDpi xmlns:a14="http://schemas.microsoft.com/office/drawing/2010/main" val="0"/>
              </a:ext>
            </a:extLst>
          </a:blip>
          <a:srcRect t="9623" r="30002" b="20954"/>
          <a:stretch/>
        </p:blipFill>
        <p:spPr bwMode="auto">
          <a:xfrm>
            <a:off x="3416359" y="0"/>
            <a:ext cx="879596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1"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441561" y="422030"/>
            <a:ext cx="5448300" cy="5016758"/>
          </a:xfrm>
          <a:prstGeom prst="rect">
            <a:avLst/>
          </a:prstGeom>
          <a:noFill/>
        </p:spPr>
        <p:txBody>
          <a:bodyPr wrap="square" rtlCol="0">
            <a:spAutoFit/>
          </a:bodyPr>
          <a:lstStyle/>
          <a:p>
            <a:pPr algn="ctr"/>
            <a:endParaRPr lang="pt-BR" sz="4000" b="1" dirty="0">
              <a:solidFill>
                <a:schemeClr val="bg1"/>
              </a:solidFill>
            </a:endParaRPr>
          </a:p>
          <a:p>
            <a:pPr algn="ctr"/>
            <a:r>
              <a:rPr lang="pt-BR" sz="4000" b="1" dirty="0">
                <a:solidFill>
                  <a:schemeClr val="bg1"/>
                </a:solidFill>
              </a:rPr>
              <a:t>Tanto no Antigo quanto no Novo Testamento a lei de Deus é o</a:t>
            </a:r>
          </a:p>
          <a:p>
            <a:pPr algn="ctr"/>
            <a:r>
              <a:rPr lang="pt-BR" sz="4000" b="1" dirty="0">
                <a:solidFill>
                  <a:schemeClr val="bg1"/>
                </a:solidFill>
              </a:rPr>
              <a:t> padrão de justiça ao qual o povo de Deus é chamado a observar. </a:t>
            </a:r>
          </a:p>
          <a:p>
            <a:pPr algn="ctr"/>
            <a:endParaRPr lang="pt-BR" sz="4000" b="1" dirty="0">
              <a:solidFill>
                <a:schemeClr val="bg1"/>
              </a:solidFill>
            </a:endParaRPr>
          </a:p>
        </p:txBody>
      </p:sp>
    </p:spTree>
    <p:extLst>
      <p:ext uri="{BB962C8B-B14F-4D97-AF65-F5344CB8AC3E}">
        <p14:creationId xmlns:p14="http://schemas.microsoft.com/office/powerpoint/2010/main" val="352909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3593</TotalTime>
  <Words>4609</Words>
  <Application>Microsoft Office PowerPoint</Application>
  <PresentationFormat>Widescreen</PresentationFormat>
  <Paragraphs>105</Paragraphs>
  <Slides>26</Slides>
  <Notes>23</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26</vt:i4>
      </vt:variant>
    </vt:vector>
  </HeadingPairs>
  <TitlesOfParts>
    <vt:vector size="30"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 di castro</dc:creator>
  <cp:lastModifiedBy>weber di castro</cp:lastModifiedBy>
  <cp:revision>536</cp:revision>
  <dcterms:created xsi:type="dcterms:W3CDTF">2022-03-12T10:24:24Z</dcterms:created>
  <dcterms:modified xsi:type="dcterms:W3CDTF">2022-03-31T20:00:39Z</dcterms:modified>
</cp:coreProperties>
</file>