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8" r:id="rId3"/>
    <p:sldId id="260" r:id="rId4"/>
    <p:sldId id="257" r:id="rId5"/>
    <p:sldId id="259" r:id="rId6"/>
    <p:sldId id="261" r:id="rId7"/>
    <p:sldId id="262" r:id="rId8"/>
    <p:sldId id="282" r:id="rId9"/>
    <p:sldId id="286" r:id="rId10"/>
    <p:sldId id="302" r:id="rId11"/>
    <p:sldId id="287" r:id="rId12"/>
    <p:sldId id="292" r:id="rId13"/>
    <p:sldId id="290" r:id="rId14"/>
    <p:sldId id="288" r:id="rId15"/>
    <p:sldId id="289" r:id="rId16"/>
    <p:sldId id="293" r:id="rId17"/>
    <p:sldId id="295" r:id="rId18"/>
    <p:sldId id="296" r:id="rId19"/>
    <p:sldId id="298" r:id="rId20"/>
    <p:sldId id="299" r:id="rId21"/>
    <p:sldId id="300" r:id="rId22"/>
    <p:sldId id="303" r:id="rId23"/>
    <p:sldId id="285" r:id="rId24"/>
    <p:sldId id="30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ertt Vyctor" initials="AV" lastIdx="1" clrIdx="0">
    <p:extLst>
      <p:ext uri="{19B8F6BF-5375-455C-9EA6-DF929625EA0E}">
        <p15:presenceInfo xmlns:p15="http://schemas.microsoft.com/office/powerpoint/2012/main" userId="11603db7a94f71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0D"/>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5" autoAdjust="0"/>
    <p:restoredTop sz="77778" autoAdjust="0"/>
  </p:normalViewPr>
  <p:slideViewPr>
    <p:cSldViewPr snapToGrid="0">
      <p:cViewPr varScale="1">
        <p:scale>
          <a:sx n="64" d="100"/>
          <a:sy n="64" d="100"/>
        </p:scale>
        <p:origin x="1498"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A0BCE-11B7-493E-9DFE-80B97EE7D077}" type="datetimeFigureOut">
              <a:rPr lang="pt-BR" smtClean="0"/>
              <a:t>31/03/2022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AFE0B-08FE-4957-8771-767A5F144C81}" type="slidenum">
              <a:rPr lang="pt-BR" smtClean="0"/>
              <a:t>‹nº›</a:t>
            </a:fld>
            <a:endParaRPr lang="pt-BR"/>
          </a:p>
        </p:txBody>
      </p:sp>
    </p:spTree>
    <p:extLst>
      <p:ext uri="{BB962C8B-B14F-4D97-AF65-F5344CB8AC3E}">
        <p14:creationId xmlns:p14="http://schemas.microsoft.com/office/powerpoint/2010/main" val="173286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Trata-se de um episódio fascinante, envolto por mistérios criados tão somente pelo tempo, uma vez que ocorreu em um passado distante. Nosso único registro, as Escrituras, o retrata em apenas nove versos (Gênesis 11:1-9). No entanto, seus desdobramentos e resultados reverberam ao longo de milênios até o instante em que você está vivendo. O fato de ler estas palavras no idioma em que o livro chega até você se explica pelo que ocorreu nessa história. Daí o caráter tão fundamental e significativo desse evento.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a:t>
            </a:fld>
            <a:endParaRPr lang="pt-BR"/>
          </a:p>
        </p:txBody>
      </p:sp>
    </p:spTree>
    <p:extLst>
      <p:ext uri="{BB962C8B-B14F-4D97-AF65-F5344CB8AC3E}">
        <p14:creationId xmlns:p14="http://schemas.microsoft.com/office/powerpoint/2010/main" val="577554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contrapartida, a segunda mensagem angélica não fala sobre Deus, pelo menos não de maneira direta. Em vez disso, aborda uma inimiga de Deus (lembre-se do conflito cósmico). A mensagem diz: “Seguiu-se outro anjo, o segundo, dizendo: Caiu! Caiu a grande Babilônia que fez com que todas as nações bebessem o vinho do furor da sua prostituição” (v. 14:8). E, como entramos nesse assunto, o Apocalipse fala mais sobre Babilônia:</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12</a:t>
            </a:fld>
            <a:endParaRPr lang="pt-BR"/>
          </a:p>
        </p:txBody>
      </p:sp>
    </p:spTree>
    <p:extLst>
      <p:ext uri="{BB962C8B-B14F-4D97-AF65-F5344CB8AC3E}">
        <p14:creationId xmlns:p14="http://schemas.microsoft.com/office/powerpoint/2010/main" val="834161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“Caiu! Caiu a grande Babilônia! Ela se tornou morada de demônios, refúgio de toda espécie de espírito imundo e esconderijo de todo tipo de ave imunda e detestável, pois todas as nações beberam do vinho do furor da sua prostituição. Com ela se prostituíram os reis da terra. Também os mercadores da terra se enriqueceram à custa da sua luxúria. Ouvi outra voz do céu, dizendo: ‘Saiam dela, povo Meu, para que vocês não sejam cúmplices em seus pecados e para que os seus flagelos não caiam sobre vocês. Porque os pecados dela se acumularam até o céu, e Deus se lembrou das injustiças que ela praticou’” (Apocalipse 18:2-5).</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13</a:t>
            </a:fld>
            <a:endParaRPr lang="pt-BR"/>
          </a:p>
        </p:txBody>
      </p:sp>
    </p:spTree>
    <p:extLst>
      <p:ext uri="{BB962C8B-B14F-4D97-AF65-F5344CB8AC3E}">
        <p14:creationId xmlns:p14="http://schemas.microsoft.com/office/powerpoint/2010/main" val="1880291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Antes mesmo de voltar ao Antigo Testamento para entender o que significam algumas dessas imagens, as próprias imagens em si – isto é, “morada de demônios”, “vinho do furor da sua prostituição”, “esconderijo de todo tipo de ave imunda e detestável” – retratam um lugar que, com certeza, é espiritualmente desagradável. Todavia, há também estas outras palavras cruciais, que vêm do Céu: “Saiam dela, povo Meu.” Deus ainda tem pessoas ali a quem Ele chama de “Meu povo” e lhes dá ordem para sair antes que seja tarde demais.</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14</a:t>
            </a:fld>
            <a:endParaRPr lang="pt-BR"/>
          </a:p>
        </p:txBody>
      </p:sp>
    </p:spTree>
    <p:extLst>
      <p:ext uri="{BB962C8B-B14F-4D97-AF65-F5344CB8AC3E}">
        <p14:creationId xmlns:p14="http://schemas.microsoft.com/office/powerpoint/2010/main" val="295128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Babilônia ou Babel simboliza a oposição a Deus. Em uma das descrições bíblicas de Satanás – em que ele diz: “serei semelhante ao Altíssimo’” (</a:t>
            </a:r>
            <a:r>
              <a:rPr lang="pt-BR" dirty="0" err="1"/>
              <a:t>Is</a:t>
            </a:r>
            <a:r>
              <a:rPr lang="pt-BR" dirty="0"/>
              <a:t> 14:14) – o inimigo é chamado primeiro de “rei da Babilônia” (v. 4), representando Babel.</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15</a:t>
            </a:fld>
            <a:endParaRPr lang="pt-BR"/>
          </a:p>
        </p:txBody>
      </p:sp>
    </p:spTree>
    <p:extLst>
      <p:ext uri="{BB962C8B-B14F-4D97-AF65-F5344CB8AC3E}">
        <p14:creationId xmlns:p14="http://schemas.microsoft.com/office/powerpoint/2010/main" val="152516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Muitas das imagens da Babilônia do tempo do fim, descrita no Apocalipse, foram extraídas diretamente da mesma Babilônia do Antigo Testamento No Antigo Testamento, Babilônia havia sido um império gigantesco. Inimiga de Israel, o povo de Deus, Babilônia invadiu e destruiu a nação..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Muito depois da destruição do antigo império babilônico, o apóstolo Pedro escreveu: “Aquela que se encontra na Babilônia, também eleita, manda saudações” (1 Pedro 5:13). Como alguém poderia estar em Babilônia, sendo que o reino não existia havia séculos? Os estudiosos têm certeza de que ele usou esse nome como símbolo do império que tinha, na ocasião, substituído a antiga Babilônia como adversário de Deus, que era Roma. Foi esse poder que crucificou Cristo (Marcos 10:33; Mateus 20:19), perseguiu a igreja apostólica (veja o livro de Atos) e, infelizmente, continuou essa perseguição na fase papal até o início da era moderna (ver Daniel 7:19-21, 24, 25; 8:10-12, 23-25).</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16</a:t>
            </a:fld>
            <a:endParaRPr lang="pt-BR"/>
          </a:p>
        </p:txBody>
      </p:sp>
    </p:spTree>
    <p:extLst>
      <p:ext uri="{BB962C8B-B14F-4D97-AF65-F5344CB8AC3E}">
        <p14:creationId xmlns:p14="http://schemas.microsoft.com/office/powerpoint/2010/main" val="893252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livro de Daniel, em três capítulos proféticos (2, 7 e 8), retratou uma série de impérios mundiais. Dois desses capítulos, Daniel 2 e 7, começam com Babilônia (Daniel 2:36-38; 7:4), mas todos os três predisseram os impérios que vieram em seguida: Média-Pérsia (Daniel 2:39; 7:5; 8:20), Grécia (Daniel 2:32; 7:6; 8:21) e, finalmente, Roma, que permanece até o fim do mundo (confira Daniel 2:33, 40-43; 7:7, 8, 19-27; 8:10-12, 23-25) e tem um papel a desempenhar nos eventos dos últimos dias.</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17</a:t>
            </a:fld>
            <a:endParaRPr lang="pt-BR"/>
          </a:p>
        </p:txBody>
      </p:sp>
    </p:spTree>
    <p:extLst>
      <p:ext uri="{BB962C8B-B14F-4D97-AF65-F5344CB8AC3E}">
        <p14:creationId xmlns:p14="http://schemas.microsoft.com/office/powerpoint/2010/main" val="2504073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Assim como a antiga Babilônia, que foi um vasto poder religioso e político e se opôs a Deus e perseguiu Seu povo, a Babilônia moderna faz o mesmo, só para piorar à medida que nos aproximamos do fim.</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18</a:t>
            </a:fld>
            <a:endParaRPr lang="pt-BR"/>
          </a:p>
        </p:txBody>
      </p:sp>
    </p:spTree>
    <p:extLst>
      <p:ext uri="{BB962C8B-B14F-4D97-AF65-F5344CB8AC3E}">
        <p14:creationId xmlns:p14="http://schemas.microsoft.com/office/powerpoint/2010/main" val="1645343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Uma das imagens na mensagem do segundo anjo diz respeito à “fornicação” da Babilônia, uma imagem do Antigo Testamento relativa à infidelidade a Deus e à Sua verdade. Os profetas usaram a ideia de uma mulher pura, às vezes uma noiva, como símbolo do antigo Israel quando era fiel a Deus (Jeremias 6:2). No entanto, quando era infiel, quando caía em apostasia, outra imagem era utilizada: a da prostituição. Ezequiel acusou Jerusalém de se prostituir “com os filhos do Egito”, “com os filhos da Assíria”, “até a Caldeia” (confira Ezequiel 16:26-29). “Você viu o que fez a rebelde Israel? Foi a todos os montes altos e ficou debaixo de todas as árvores frondosas para entregar-se à prostituição” (Jeremias 3:6). Logo, a imagem de fornicação expressa a mesma ideia: falsas doutrinas, assim como a infidelidade a Deus e à Sua verdade.</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19</a:t>
            </a:fld>
            <a:endParaRPr lang="pt-BR"/>
          </a:p>
        </p:txBody>
      </p:sp>
    </p:spTree>
    <p:extLst>
      <p:ext uri="{BB962C8B-B14F-4D97-AF65-F5344CB8AC3E}">
        <p14:creationId xmlns:p14="http://schemas.microsoft.com/office/powerpoint/2010/main" val="4048693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20</a:t>
            </a:fld>
            <a:endParaRPr lang="pt-BR"/>
          </a:p>
        </p:txBody>
      </p:sp>
    </p:spTree>
    <p:extLst>
      <p:ext uri="{BB962C8B-B14F-4D97-AF65-F5344CB8AC3E}">
        <p14:creationId xmlns:p14="http://schemas.microsoft.com/office/powerpoint/2010/main" val="1523576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21</a:t>
            </a:fld>
            <a:endParaRPr lang="pt-BR"/>
          </a:p>
        </p:txBody>
      </p:sp>
    </p:spTree>
    <p:extLst>
      <p:ext uri="{BB962C8B-B14F-4D97-AF65-F5344CB8AC3E}">
        <p14:creationId xmlns:p14="http://schemas.microsoft.com/office/powerpoint/2010/main" val="1456063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2800" dirty="0"/>
              <a:t>O relato começa com esta frase: “Em toda a Terra havia apenas uma língua e uma só maneira de falar” (Gênesis 11:1). Uma vez que tudo aquilo que conhecemos e tudo que está registrado pela história também diz respeito à realidade de idiomas diferentes (estima-se hoje que existam cerca de 7 mil idiomas falados no planeta), o conceito pode parecer estranho, mas, ao se levar em conta que ainda era o início da história do mundo, faz sentido a ideia de “apenas uma língua e uma só maneira de falar”. “Este é o livro da genealogia de Adão. No dia em que Deus criou o ser humano, à semelhança de Deus o fez. Deus os criou homem e mulher, os abençoou e lhes deu o nome de ‘ser humano’, no dia em que foram criados” (Gênesis 5:1, 2). Um Deus, um povo, um idioma.</a:t>
            </a: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4</a:t>
            </a:fld>
            <a:endParaRPr lang="pt-BR"/>
          </a:p>
        </p:txBody>
      </p:sp>
    </p:spTree>
    <p:extLst>
      <p:ext uri="{BB962C8B-B14F-4D97-AF65-F5344CB8AC3E}">
        <p14:creationId xmlns:p14="http://schemas.microsoft.com/office/powerpoint/2010/main" val="1292785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Graças a Jesus e à Sua vitória na cruz, o pecado, o mal, Satanás, o conflito cósmico, Babilônia do tempo do fim, bem como suas falsas doutrinas e seus falsos ensinos, serão erradicados para sempre!</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22</a:t>
            </a:fld>
            <a:endParaRPr lang="pt-BR"/>
          </a:p>
        </p:txBody>
      </p:sp>
    </p:spTree>
    <p:extLst>
      <p:ext uri="{BB962C8B-B14F-4D97-AF65-F5344CB8AC3E}">
        <p14:creationId xmlns:p14="http://schemas.microsoft.com/office/powerpoint/2010/main" val="2767021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O brado de que Babilônia caiu é outra forma de anunciar às pessoas que os sistemas corruptos deste mundo não vencerão, a despeito de como as coisas parecerem agora. No passado, a antiga Babilônia, com seus falsos ensinos, erros e perseguições, parecia invencível. É possível que a Babilônia moderna também pareça assim. Entretanto, graças a Jesus e à Sua vitória na cruz, o pecado, o mal, Satanás, o conflito cósmico, Babilônia do tempo do fim, bem como suas falsas doutrinas e seus falsos ensinos, serão erradicados para sempre, e o seguinte brado se ouvirá através do Universo: “Então ouvi o que parecia ser a voz de uma grande multidão, uma voz como de muitas águas e como de fortes trovões, dizendo: ‘Aleluia! Pois reina o Senhor, nosso Deus, o Todo-Poderoso. Alegremo-nos, exultemos e demos-Lhe a glória, porque chegou a hora das bodas do Cordeiro, e a noiva Dele já se preparou’” (Apocalipse 19:6, 7).</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23</a:t>
            </a:fld>
            <a:endParaRPr lang="pt-BR"/>
          </a:p>
        </p:txBody>
      </p:sp>
    </p:spTree>
    <p:extLst>
      <p:ext uri="{BB962C8B-B14F-4D97-AF65-F5344CB8AC3E}">
        <p14:creationId xmlns:p14="http://schemas.microsoft.com/office/powerpoint/2010/main" val="3458722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primeira Babel </a:t>
            </a:r>
          </a:p>
          <a:p>
            <a:r>
              <a:rPr lang="pt-BR" dirty="0"/>
              <a:t>Embora o dia exato desse acontecimento seja desconhecido, sabemos que o dilúvio de Gênesis, a inundação mundial, já havia acontecido. Noé também tinha morrido (Gênesis 9:29). Seus filhos, netos e bisnetos se multiplicaram e se dispersaram (Gênesis 10). Alguns habitavam em “uma planície na terra de </a:t>
            </a:r>
            <a:r>
              <a:rPr lang="pt-BR" dirty="0" err="1"/>
              <a:t>Sinar</a:t>
            </a:r>
            <a:r>
              <a:rPr lang="pt-BR" dirty="0"/>
              <a:t>” (Gênesis 11:2), a parte meridional da Mesopotâmia, que hoje corresponde ao sul do Iraque. Foi lá que alguns disseram: “Venham, vamos construir uma cidade e uma torre cujo topo chegue até os céus e tornemos célebre o nosso nome, para que não sejamos espalhados por toda a Terra” (v. 4). Dá para imaginar que, após ouvirem falar do dilúvio, aquelas pessoas estavam tentando se proteger de outra calamidade parecida, mesmo que cada arco-íris que pintava o céu fosse uma forma de Deus os fazer lembrar de que “nunca mais os seres vivos serão destruídos pelas águas de um dilúvio; nunca mais haverá dilúvio para destruir a Terra” (Gênesis 9:11). Por isso, a construção de uma torre elevada “cujo topo chegue até os céus” simbolizava rebelião contra Deus e Suas promessas.</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5</a:t>
            </a:fld>
            <a:endParaRPr lang="pt-BR"/>
          </a:p>
        </p:txBody>
      </p:sp>
    </p:spTree>
    <p:extLst>
      <p:ext uri="{BB962C8B-B14F-4D97-AF65-F5344CB8AC3E}">
        <p14:creationId xmlns:p14="http://schemas.microsoft.com/office/powerpoint/2010/main" val="113247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“Tornemos célebre o nosso nome” retrata também a arrogância e a insolência humanas. A palavra “nome” usada aqui ocorre anteriormente no relato bíblico. Antes do dilúvio, no contexto da maldade crescente da humanidade, a Bíblia diz: “Estes foram valentes, homens de renome, na antiguidade” (Gênesis 6:4). “Renome” é uma tradução que significa literalmente “homens de nome”. O verso seguinte diz: “O Senhor viu que a maldade das pessoas havia se multiplicado na Terra e que todo desígnio do coração delas era continuamente mau” (v. 5). Não muito tempo antes do dilúvio e não muito tempo depois, a ideia de ter um “nome” é apresentada pela Bíblia como sendo motivada por uma intenção negativa</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6</a:t>
            </a:fld>
            <a:endParaRPr lang="pt-BR"/>
          </a:p>
        </p:txBody>
      </p:sp>
    </p:spTree>
    <p:extLst>
      <p:ext uri="{BB962C8B-B14F-4D97-AF65-F5344CB8AC3E}">
        <p14:creationId xmlns:p14="http://schemas.microsoft.com/office/powerpoint/2010/main" val="397995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narrativa da torre de Babel reforça essa verdade infeliz: “E o Senhor disse: – Eis que o povo é um, e todos têm a mesma língua. Isto é apenas o começo; agora não haverá restrição para tudo o que planejam fazer. Venham, vamos descer e confundir a língua que eles falam, para que um não entenda o que o outro está dizendo. Assim o Senhor os dispersou dali pela superfície da Terra; e pararam de edificar a cidade” (Gênesis 11:6-8).</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7</a:t>
            </a:fld>
            <a:endParaRPr lang="pt-BR"/>
          </a:p>
        </p:txBody>
      </p:sp>
    </p:spTree>
    <p:extLst>
      <p:ext uri="{BB962C8B-B14F-4D97-AF65-F5344CB8AC3E}">
        <p14:creationId xmlns:p14="http://schemas.microsoft.com/office/powerpoint/2010/main" val="2379589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Embora os detalhes continuem desconhecidos, eles estavam desafiando abertamente a Deus. Foi por isso que o Senhor desceu e confundiu a língua deles. Imagine o espanto, o caos, a confusão: centenas, talvez milhares de pessoas de repente falando umas com as outras em idiomas ininteligíveis! Eles devem ter se sentido atônitos, temerosos, irados e frustrados por algo que jamais haviam vivenciado. Mas o plano de Deus deu certo: eles cessaram; a cidade e a torre permaneceram inacabadas; e aquelas pessoas confusas se dispersaram pela Terra. Sem dúvida, aqueles que falavam o mesmo idioma se uniram uns aos outros enquanto se distanciavam de Babel. Aí encontramos as origens das diferentes línguas humanas.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8</a:t>
            </a:fld>
            <a:endParaRPr lang="pt-BR"/>
          </a:p>
        </p:txBody>
      </p:sp>
    </p:spTree>
    <p:extLst>
      <p:ext uri="{BB962C8B-B14F-4D97-AF65-F5344CB8AC3E}">
        <p14:creationId xmlns:p14="http://schemas.microsoft.com/office/powerpoint/2010/main" val="1353259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O relato termina com o seguinte verso: “Por isso a cidade foi chamada de Babel, porque ali o Senhor confundiu a língua de toda a terra e dali o Senhor os dispersou por toda a superfície dela” (v. 9). Babel, símbolo de rebelião aberta e insolência contra Deus, é a mesma palavra usada em toda a Bíblia para se referir a “Babilônia”. O substantivo “Babilônia” ocorre centenas de vezes nas Escrituras, desde os dias da monarquia judaica, mais de meio milênio antes de Cristo, até Apocalipse, no qual a primeira ocorrência é esta: “Seguiu-se outro anjo, o segundo, dizendo: Caiu! Caiu a grande Babilônia que fez com que todas as nações bebessem o vinho do furor da sua prostituição” (Apocalipse 14:8). Esta é a segunda mensagem angélica, que vamos entender melhor a seguir.</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9</a:t>
            </a:fld>
            <a:endParaRPr lang="pt-BR"/>
          </a:p>
        </p:txBody>
      </p:sp>
    </p:spTree>
    <p:extLst>
      <p:ext uri="{BB962C8B-B14F-4D97-AF65-F5344CB8AC3E}">
        <p14:creationId xmlns:p14="http://schemas.microsoft.com/office/powerpoint/2010/main" val="1335214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O relato termina com o seguinte verso: “Por isso a cidade foi chamada de Babel, porque ali o Senhor confundiu a língua de toda a terra e dali o Senhor os dispersou por toda a superfície dela” (v. 9). Babel, símbolo de rebelião aberta e insolência contra Deus, é a mesma palavra usada em toda a Bíblia para se referir a “Babilônia”. O substantivo “Babilônia” ocorre centenas de vezes nas Escrituras, desde os dias da monarquia judaica, mais de meio milênio antes de Cristo, até Apocalipse, no qual a primeira ocorrência é esta: “Seguiu-se outro anjo, o segundo, dizendo: Caiu! Caiu a grande Babilônia que fez com que todas as nações bebessem o vinho do furor da sua prostituição” (Apocalipse 14:8). Esta é a segunda mensagem angélica, que vamos entender melhor a seguir.</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10</a:t>
            </a:fld>
            <a:endParaRPr lang="pt-BR"/>
          </a:p>
        </p:txBody>
      </p:sp>
    </p:spTree>
    <p:extLst>
      <p:ext uri="{BB962C8B-B14F-4D97-AF65-F5344CB8AC3E}">
        <p14:creationId xmlns:p14="http://schemas.microsoft.com/office/powerpoint/2010/main" val="1826594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2800" dirty="0"/>
              <a:t>A última Babel</a:t>
            </a:r>
          </a:p>
          <a:p>
            <a:r>
              <a:rPr lang="pt-BR" sz="2800" dirty="0"/>
              <a:t>A primeira mensagem angélica consiste em uma proclamação acerca de Deus, sobre Seu “evangelho eterno”, Seu juízo e Sua atuação como Criador, “Aquele que fez o céu, a terra, o mar e as fontes das águas” (Apocalipse 14:7). Também diz respeito a qual deve ser nossa reação a essas grandes verdades: temê-Lo, dar-Lhe glória e adorá-Lo.</a:t>
            </a: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11</a:t>
            </a:fld>
            <a:endParaRPr lang="pt-BR"/>
          </a:p>
        </p:txBody>
      </p:sp>
    </p:spTree>
    <p:extLst>
      <p:ext uri="{BB962C8B-B14F-4D97-AF65-F5344CB8AC3E}">
        <p14:creationId xmlns:p14="http://schemas.microsoft.com/office/powerpoint/2010/main" val="2790060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16384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387191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3262465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37A965FA-A824-4982-9955-9F457242E959}"/>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3C99CEF-2CEB-40A5-9A5D-E1CA05BEE5C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20A3BC6-B0C4-44F7-9CF1-5E8F42FCC788}"/>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4523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77593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60244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27742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806778F-117A-4B71-8748-3B937E5782F3}" type="datetimeFigureOut">
              <a:rPr lang="pt-BR" smtClean="0"/>
              <a:t>31/03/2022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82129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806778F-117A-4B71-8748-3B937E5782F3}" type="datetimeFigureOut">
              <a:rPr lang="pt-BR" smtClean="0"/>
              <a:t>31/03/2022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64290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6778F-117A-4B71-8748-3B937E5782F3}" type="datetimeFigureOut">
              <a:rPr lang="pt-BR" smtClean="0"/>
              <a:t>31/03/2022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54621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427222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703793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6778F-117A-4B71-8748-3B937E5782F3}" type="datetimeFigureOut">
              <a:rPr lang="pt-BR" smtClean="0"/>
              <a:t>31/03/2022</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BA706-A5BF-41C2-8EF0-6FEFD778AE7D}" type="slidenum">
              <a:rPr lang="pt-BR" smtClean="0"/>
              <a:t>‹nº›</a:t>
            </a:fld>
            <a:endParaRPr lang="pt-BR"/>
          </a:p>
        </p:txBody>
      </p:sp>
    </p:spTree>
    <p:extLst>
      <p:ext uri="{BB962C8B-B14F-4D97-AF65-F5344CB8AC3E}">
        <p14:creationId xmlns:p14="http://schemas.microsoft.com/office/powerpoint/2010/main" val="1530984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2">
            <a:extLst>
              <a:ext uri="{FF2B5EF4-FFF2-40B4-BE49-F238E27FC236}">
                <a16:creationId xmlns:a16="http://schemas.microsoft.com/office/drawing/2014/main" id="{026AF939-F995-44EC-8E48-8D363876DF34}"/>
              </a:ext>
            </a:extLst>
          </p:cNvPr>
          <p:cNvSpPr txBox="1"/>
          <p:nvPr/>
        </p:nvSpPr>
        <p:spPr>
          <a:xfrm>
            <a:off x="4503904" y="6460960"/>
            <a:ext cx="2648482" cy="369332"/>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bg1"/>
                </a:solidFill>
              </a:rPr>
              <a:t>UNIÃO NORTE BRASILEIRA</a:t>
            </a:r>
          </a:p>
        </p:txBody>
      </p:sp>
    </p:spTree>
    <p:extLst>
      <p:ext uri="{BB962C8B-B14F-4D97-AF65-F5344CB8AC3E}">
        <p14:creationId xmlns:p14="http://schemas.microsoft.com/office/powerpoint/2010/main" val="1820672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A Torre de Babel de Pieter Bruegel (1563) | Ani Dabar">
            <a:extLst>
              <a:ext uri="{FF2B5EF4-FFF2-40B4-BE49-F238E27FC236}">
                <a16:creationId xmlns:a16="http://schemas.microsoft.com/office/drawing/2014/main" id="{08C1AA2B-33CA-4BEA-A8E6-B0F5F8B1F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213" y="0"/>
            <a:ext cx="90947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ADAEF401-E366-4D87-B54C-3689E8CE7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11E75EE0-051F-4FB7-88EE-32F850EA2D6C}"/>
              </a:ext>
            </a:extLst>
          </p:cNvPr>
          <p:cNvSpPr txBox="1"/>
          <p:nvPr/>
        </p:nvSpPr>
        <p:spPr>
          <a:xfrm>
            <a:off x="284825" y="350091"/>
            <a:ext cx="5624775" cy="2862322"/>
          </a:xfrm>
          <a:prstGeom prst="rect">
            <a:avLst/>
          </a:prstGeom>
          <a:noFill/>
        </p:spPr>
        <p:txBody>
          <a:bodyPr wrap="square" rtlCol="0">
            <a:spAutoFit/>
          </a:bodyPr>
          <a:lstStyle/>
          <a:p>
            <a:pPr algn="ctr"/>
            <a:r>
              <a:rPr lang="pt-BR" sz="3600" dirty="0">
                <a:solidFill>
                  <a:schemeClr val="bg1"/>
                </a:solidFill>
              </a:rPr>
              <a:t>Babel, símbolo de rebelião aberta e insolência contra Deus, é a mesma palavra usada em toda a Bíblia para se referir a “Babilônia”. </a:t>
            </a:r>
            <a:endParaRPr lang="pt-BR" sz="3600" b="1" dirty="0">
              <a:solidFill>
                <a:schemeClr val="bg1"/>
              </a:solidFill>
            </a:endParaRPr>
          </a:p>
        </p:txBody>
      </p:sp>
      <p:sp>
        <p:nvSpPr>
          <p:cNvPr id="5" name="CaixaDeTexto 4">
            <a:extLst>
              <a:ext uri="{FF2B5EF4-FFF2-40B4-BE49-F238E27FC236}">
                <a16:creationId xmlns:a16="http://schemas.microsoft.com/office/drawing/2014/main" id="{19BF8CD8-C6E2-4BAF-AA62-EED3BF66CBB9}"/>
              </a:ext>
            </a:extLst>
          </p:cNvPr>
          <p:cNvSpPr txBox="1"/>
          <p:nvPr/>
        </p:nvSpPr>
        <p:spPr>
          <a:xfrm>
            <a:off x="284825" y="3453045"/>
            <a:ext cx="7409459" cy="2308324"/>
          </a:xfrm>
          <a:prstGeom prst="rect">
            <a:avLst/>
          </a:prstGeom>
          <a:noFill/>
        </p:spPr>
        <p:txBody>
          <a:bodyPr wrap="square" rtlCol="0">
            <a:spAutoFit/>
          </a:bodyPr>
          <a:lstStyle/>
          <a:p>
            <a:pPr algn="ctr"/>
            <a:r>
              <a:rPr lang="pt-BR" sz="3600" dirty="0">
                <a:solidFill>
                  <a:srgbClr val="FFC20D"/>
                </a:solidFill>
              </a:rPr>
              <a:t>Caiu! Caiu a grande Babilônia que fez com que todas as nações bebessem o vinho do furor da sua prostituição” (Apocalipse 14:8). </a:t>
            </a:r>
            <a:endParaRPr lang="pt-BR" sz="3600" b="1" dirty="0">
              <a:solidFill>
                <a:srgbClr val="FFC20D"/>
              </a:solidFill>
            </a:endParaRPr>
          </a:p>
        </p:txBody>
      </p:sp>
    </p:spTree>
    <p:extLst>
      <p:ext uri="{BB962C8B-B14F-4D97-AF65-F5344CB8AC3E}">
        <p14:creationId xmlns:p14="http://schemas.microsoft.com/office/powerpoint/2010/main" val="4098335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2" descr="Gênesis: Lúcifer manda erguer a torre de Babel para afrontar Deus; veja  fotos· Notícias da TV">
            <a:extLst>
              <a:ext uri="{FF2B5EF4-FFF2-40B4-BE49-F238E27FC236}">
                <a16:creationId xmlns:a16="http://schemas.microsoft.com/office/drawing/2014/main" id="{05C4239D-1C92-4B70-87A3-8B8082AB2A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94" r="588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0ED18F9A-E1E0-411E-81E1-4A74404F86FA}"/>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666" r="5938" b="10834"/>
          <a:stretch/>
        </p:blipFill>
        <p:spPr>
          <a:xfrm>
            <a:off x="-4" y="0"/>
            <a:ext cx="12192000" cy="6858000"/>
          </a:xfrm>
          <a:prstGeom prst="rect">
            <a:avLst/>
          </a:prstGeom>
        </p:spPr>
      </p:pic>
      <p:grpSp>
        <p:nvGrpSpPr>
          <p:cNvPr id="7" name="Agrupar 6">
            <a:extLst>
              <a:ext uri="{FF2B5EF4-FFF2-40B4-BE49-F238E27FC236}">
                <a16:creationId xmlns:a16="http://schemas.microsoft.com/office/drawing/2014/main" id="{C0BCC60D-9EBB-4439-9AEA-4542EF833C3A}"/>
              </a:ext>
            </a:extLst>
          </p:cNvPr>
          <p:cNvGrpSpPr/>
          <p:nvPr/>
        </p:nvGrpSpPr>
        <p:grpSpPr>
          <a:xfrm flipV="1">
            <a:off x="923921" y="596766"/>
            <a:ext cx="10344153" cy="5664462"/>
            <a:chOff x="1676398" y="596770"/>
            <a:chExt cx="8839203" cy="5664462"/>
          </a:xfrm>
        </p:grpSpPr>
        <p:sp>
          <p:nvSpPr>
            <p:cNvPr id="8" name="Retângulo 7">
              <a:extLst>
                <a:ext uri="{FF2B5EF4-FFF2-40B4-BE49-F238E27FC236}">
                  <a16:creationId xmlns:a16="http://schemas.microsoft.com/office/drawing/2014/main" id="{26C9099F-0EF1-4B9E-9738-3398781609D2}"/>
                </a:ext>
              </a:extLst>
            </p:cNvPr>
            <p:cNvSpPr/>
            <p:nvPr/>
          </p:nvSpPr>
          <p:spPr>
            <a:xfrm>
              <a:off x="1676398" y="920620"/>
              <a:ext cx="8839203" cy="5340612"/>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57C98B7A-2454-4A4A-87BF-5940B5A869A0}"/>
                </a:ext>
              </a:extLst>
            </p:cNvPr>
            <p:cNvSpPr/>
            <p:nvPr/>
          </p:nvSpPr>
          <p:spPr>
            <a:xfrm rot="16200000">
              <a:off x="5772148" y="-1279983"/>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CaixaDeTexto 4">
            <a:extLst>
              <a:ext uri="{FF2B5EF4-FFF2-40B4-BE49-F238E27FC236}">
                <a16:creationId xmlns:a16="http://schemas.microsoft.com/office/drawing/2014/main" id="{8A2B6EED-0804-4E9C-9C0F-FB3C09AD9BF0}"/>
              </a:ext>
            </a:extLst>
          </p:cNvPr>
          <p:cNvSpPr txBox="1"/>
          <p:nvPr/>
        </p:nvSpPr>
        <p:spPr>
          <a:xfrm>
            <a:off x="1142995" y="1149650"/>
            <a:ext cx="9906002" cy="3785652"/>
          </a:xfrm>
          <a:prstGeom prst="rect">
            <a:avLst/>
          </a:prstGeom>
          <a:noFill/>
        </p:spPr>
        <p:txBody>
          <a:bodyPr wrap="square" rtlCol="0">
            <a:spAutoFit/>
          </a:bodyPr>
          <a:lstStyle/>
          <a:p>
            <a:pPr algn="ctr"/>
            <a:r>
              <a:rPr lang="pt-BR" sz="4000" b="1" dirty="0">
                <a:solidFill>
                  <a:srgbClr val="FFC20D"/>
                </a:solidFill>
              </a:rPr>
              <a:t>A ÚLTIMA BABEL</a:t>
            </a:r>
          </a:p>
          <a:p>
            <a:pPr algn="ctr"/>
            <a:r>
              <a:rPr lang="pt-BR" sz="4000" dirty="0">
                <a:solidFill>
                  <a:schemeClr val="bg1"/>
                </a:solidFill>
              </a:rPr>
              <a:t>A primeira mensagem angélica consiste em uma proclamação acerca de Deus, sobre Seu </a:t>
            </a:r>
            <a:r>
              <a:rPr lang="pt-BR" sz="4000" b="1" dirty="0">
                <a:solidFill>
                  <a:srgbClr val="FFC20D"/>
                </a:solidFill>
              </a:rPr>
              <a:t>“EVANGELHO ETERNO”, </a:t>
            </a:r>
            <a:r>
              <a:rPr lang="pt-BR" sz="4000" dirty="0">
                <a:solidFill>
                  <a:schemeClr val="bg1"/>
                </a:solidFill>
              </a:rPr>
              <a:t>. Também diz respeito a qual deve ser nossa reação a essas grandes verdades: temê-Lo, dar-Lhe glória e adorá-Lo.</a:t>
            </a:r>
          </a:p>
        </p:txBody>
      </p:sp>
    </p:spTree>
    <p:extLst>
      <p:ext uri="{BB962C8B-B14F-4D97-AF65-F5344CB8AC3E}">
        <p14:creationId xmlns:p14="http://schemas.microsoft.com/office/powerpoint/2010/main" val="3130015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Babilônia: significado, origem, civilização e destruição">
            <a:extLst>
              <a:ext uri="{FF2B5EF4-FFF2-40B4-BE49-F238E27FC236}">
                <a16:creationId xmlns:a16="http://schemas.microsoft.com/office/drawing/2014/main" id="{64981833-5FC6-4126-8EEA-F30FEF043A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50"/>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32DBC597-AC07-4F3F-AE15-A780337C5C3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666" r="5938" b="10834"/>
          <a:stretch/>
        </p:blipFill>
        <p:spPr>
          <a:xfrm>
            <a:off x="0" y="-1"/>
            <a:ext cx="12192000" cy="6858000"/>
          </a:xfrm>
          <a:prstGeom prst="rect">
            <a:avLst/>
          </a:prstGeom>
        </p:spPr>
      </p:pic>
      <p:grpSp>
        <p:nvGrpSpPr>
          <p:cNvPr id="10" name="Agrupar 9">
            <a:extLst>
              <a:ext uri="{FF2B5EF4-FFF2-40B4-BE49-F238E27FC236}">
                <a16:creationId xmlns:a16="http://schemas.microsoft.com/office/drawing/2014/main" id="{4E374077-13F2-4B23-B414-2CB7DFE9857B}"/>
              </a:ext>
            </a:extLst>
          </p:cNvPr>
          <p:cNvGrpSpPr/>
          <p:nvPr/>
        </p:nvGrpSpPr>
        <p:grpSpPr>
          <a:xfrm>
            <a:off x="1104899" y="920620"/>
            <a:ext cx="9982198" cy="5016758"/>
            <a:chOff x="914400" y="920620"/>
            <a:chExt cx="9982198" cy="5016758"/>
          </a:xfrm>
        </p:grpSpPr>
        <p:sp>
          <p:nvSpPr>
            <p:cNvPr id="7" name="Retângulo 6">
              <a:extLst>
                <a:ext uri="{FF2B5EF4-FFF2-40B4-BE49-F238E27FC236}">
                  <a16:creationId xmlns:a16="http://schemas.microsoft.com/office/drawing/2014/main" id="{5CF1BE3B-1AC8-4AF2-A15C-7595AD6B511F}"/>
                </a:ext>
              </a:extLst>
            </p:cNvPr>
            <p:cNvSpPr/>
            <p:nvPr/>
          </p:nvSpPr>
          <p:spPr>
            <a:xfrm>
              <a:off x="1295398" y="920620"/>
              <a:ext cx="9601200" cy="5016758"/>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a:off x="914400" y="1228397"/>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CaixaDeTexto 4">
            <a:extLst>
              <a:ext uri="{FF2B5EF4-FFF2-40B4-BE49-F238E27FC236}">
                <a16:creationId xmlns:a16="http://schemas.microsoft.com/office/drawing/2014/main" id="{2496F435-2DBC-40AB-903D-790D0AEABCEB}"/>
              </a:ext>
            </a:extLst>
          </p:cNvPr>
          <p:cNvSpPr txBox="1"/>
          <p:nvPr/>
        </p:nvSpPr>
        <p:spPr>
          <a:xfrm>
            <a:off x="2517574" y="1639830"/>
            <a:ext cx="7537846" cy="3785652"/>
          </a:xfrm>
          <a:prstGeom prst="rect">
            <a:avLst/>
          </a:prstGeom>
          <a:noFill/>
        </p:spPr>
        <p:txBody>
          <a:bodyPr wrap="square" rtlCol="0">
            <a:spAutoFit/>
          </a:bodyPr>
          <a:lstStyle/>
          <a:p>
            <a:pPr algn="ctr"/>
            <a:r>
              <a:rPr lang="pt-BR" sz="4000" dirty="0">
                <a:solidFill>
                  <a:schemeClr val="bg1"/>
                </a:solidFill>
              </a:rPr>
              <a:t>“Seguiu-se outro anjo, o segundo, dizendo: Caiu! Caiu a grande Babilônia que fez com que todas as nações bebessem o vinho do furor da sua prostituição”</a:t>
            </a:r>
          </a:p>
          <a:p>
            <a:pPr algn="ctr"/>
            <a:r>
              <a:rPr lang="pt-BR" sz="3200" dirty="0">
                <a:solidFill>
                  <a:schemeClr val="bg1"/>
                </a:solidFill>
              </a:rPr>
              <a:t>(Apocalipse 14:8). </a:t>
            </a:r>
          </a:p>
        </p:txBody>
      </p:sp>
    </p:spTree>
    <p:extLst>
      <p:ext uri="{BB962C8B-B14F-4D97-AF65-F5344CB8AC3E}">
        <p14:creationId xmlns:p14="http://schemas.microsoft.com/office/powerpoint/2010/main" val="4159007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218" name="Picture 2" descr="O sábado como sinal do povo de Deus - Igreja Remanescente Dualista dos  Primogênitos">
            <a:extLst>
              <a:ext uri="{FF2B5EF4-FFF2-40B4-BE49-F238E27FC236}">
                <a16:creationId xmlns:a16="http://schemas.microsoft.com/office/drawing/2014/main" id="{392AB8A8-B9A4-4675-8E6A-788C7DF59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944" y="0"/>
            <a:ext cx="102970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361575" y="1120392"/>
            <a:ext cx="5734425" cy="5016758"/>
          </a:xfrm>
          <a:prstGeom prst="rect">
            <a:avLst/>
          </a:prstGeom>
          <a:noFill/>
        </p:spPr>
        <p:txBody>
          <a:bodyPr wrap="square" rtlCol="0">
            <a:spAutoFit/>
          </a:bodyPr>
          <a:lstStyle/>
          <a:p>
            <a:pPr algn="ctr"/>
            <a:r>
              <a:rPr lang="pt-BR" sz="4000" dirty="0">
                <a:solidFill>
                  <a:schemeClr val="bg1"/>
                </a:solidFill>
              </a:rPr>
              <a:t>“Ouvi outra voz do céu, dizendo: ‘Saiam dela, povo Meu, para que vocês não sejam cúmplices em seus pecados e para que os seus flagelos não caiam sobre vocês.”</a:t>
            </a:r>
          </a:p>
          <a:p>
            <a:pPr algn="ctr"/>
            <a:r>
              <a:rPr lang="pt-BR" sz="3200" b="1" dirty="0">
                <a:solidFill>
                  <a:schemeClr val="bg1"/>
                </a:solidFill>
              </a:rPr>
              <a:t>(Apocalipse 18:2-5).</a:t>
            </a:r>
          </a:p>
        </p:txBody>
      </p:sp>
    </p:spTree>
    <p:extLst>
      <p:ext uri="{BB962C8B-B14F-4D97-AF65-F5344CB8AC3E}">
        <p14:creationId xmlns:p14="http://schemas.microsoft.com/office/powerpoint/2010/main" val="680259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71BCF113-68ED-4331-AF95-6353404D8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485" y="3333750"/>
            <a:ext cx="691515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Young Family Praying Together at Church - Church stock photos">
            <a:extLst>
              <a:ext uri="{FF2B5EF4-FFF2-40B4-BE49-F238E27FC236}">
                <a16:creationId xmlns:a16="http://schemas.microsoft.com/office/drawing/2014/main" id="{8E8A5475-7306-4776-B198-B7FDF18273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031"/>
          <a:stretch/>
        </p:blipFill>
        <p:spPr bwMode="auto">
          <a:xfrm>
            <a:off x="6496224" y="235263"/>
            <a:ext cx="5263670" cy="319373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428260" y="1536174"/>
            <a:ext cx="5238021" cy="3170099"/>
          </a:xfrm>
          <a:prstGeom prst="rect">
            <a:avLst/>
          </a:prstGeom>
          <a:noFill/>
        </p:spPr>
        <p:txBody>
          <a:bodyPr wrap="square" rtlCol="0">
            <a:spAutoFit/>
          </a:bodyPr>
          <a:lstStyle/>
          <a:p>
            <a:pPr algn="ctr"/>
            <a:r>
              <a:rPr lang="pt-BR" sz="4000" dirty="0">
                <a:solidFill>
                  <a:schemeClr val="bg1"/>
                </a:solidFill>
              </a:rPr>
              <a:t>Deus ainda tem pessoas ali a quem Ele chama de </a:t>
            </a:r>
            <a:r>
              <a:rPr lang="pt-BR" sz="4000" b="1" dirty="0">
                <a:solidFill>
                  <a:srgbClr val="FFC20D"/>
                </a:solidFill>
              </a:rPr>
              <a:t>“Meu povo” </a:t>
            </a:r>
            <a:r>
              <a:rPr lang="pt-BR" sz="4000" dirty="0">
                <a:solidFill>
                  <a:schemeClr val="bg1"/>
                </a:solidFill>
              </a:rPr>
              <a:t>e lhes dá ordem para sair antes que seja tarde demais.</a:t>
            </a:r>
          </a:p>
        </p:txBody>
      </p:sp>
    </p:spTree>
    <p:extLst>
      <p:ext uri="{BB962C8B-B14F-4D97-AF65-F5344CB8AC3E}">
        <p14:creationId xmlns:p14="http://schemas.microsoft.com/office/powerpoint/2010/main" val="3844651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290" name="Picture 2" descr="Aventuras na História · Perto dos deuses: conheça os impressionantes  zigurates da Babilônia">
            <a:extLst>
              <a:ext uri="{FF2B5EF4-FFF2-40B4-BE49-F238E27FC236}">
                <a16:creationId xmlns:a16="http://schemas.microsoft.com/office/drawing/2014/main" id="{C6E1198B-464C-4187-B1F9-24B3801B88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3" b="24370"/>
          <a:stretch/>
        </p:blipFill>
        <p:spPr bwMode="auto">
          <a:xfrm>
            <a:off x="0" y="-1"/>
            <a:ext cx="12191999" cy="685800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a:off x="-3453063" y="0"/>
            <a:ext cx="15645063"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499811" y="287991"/>
            <a:ext cx="6936206" cy="5632311"/>
          </a:xfrm>
          <a:prstGeom prst="rect">
            <a:avLst/>
          </a:prstGeom>
          <a:noFill/>
        </p:spPr>
        <p:txBody>
          <a:bodyPr wrap="square" rtlCol="0">
            <a:spAutoFit/>
          </a:bodyPr>
          <a:lstStyle/>
          <a:p>
            <a:pPr algn="ctr"/>
            <a:endParaRPr lang="pt-BR" sz="4000" b="1" dirty="0">
              <a:solidFill>
                <a:schemeClr val="bg1"/>
              </a:solidFill>
            </a:endParaRPr>
          </a:p>
          <a:p>
            <a:pPr algn="ctr"/>
            <a:r>
              <a:rPr lang="pt-BR" sz="4000" dirty="0">
                <a:solidFill>
                  <a:schemeClr val="bg1"/>
                </a:solidFill>
              </a:rPr>
              <a:t>Babilônia ou Babel simboliza a oposição a Deus. </a:t>
            </a:r>
          </a:p>
          <a:p>
            <a:pPr algn="ctr"/>
            <a:r>
              <a:rPr lang="pt-BR" sz="4000" dirty="0">
                <a:solidFill>
                  <a:schemeClr val="bg1"/>
                </a:solidFill>
              </a:rPr>
              <a:t>Em uma das descrições bíblicas de Satanás – em que ele diz: “serei semelhante ao Altíssimo’” (</a:t>
            </a:r>
            <a:r>
              <a:rPr lang="pt-BR" sz="4000" dirty="0" err="1">
                <a:solidFill>
                  <a:schemeClr val="bg1"/>
                </a:solidFill>
              </a:rPr>
              <a:t>Is</a:t>
            </a:r>
            <a:r>
              <a:rPr lang="pt-BR" sz="4000" dirty="0">
                <a:solidFill>
                  <a:schemeClr val="bg1"/>
                </a:solidFill>
              </a:rPr>
              <a:t> 14:14) – o inimigo é chamado primeiro de “rei da Babilônia” (v. 4), representando Babel.</a:t>
            </a:r>
          </a:p>
        </p:txBody>
      </p:sp>
    </p:spTree>
    <p:extLst>
      <p:ext uri="{BB962C8B-B14F-4D97-AF65-F5344CB8AC3E}">
        <p14:creationId xmlns:p14="http://schemas.microsoft.com/office/powerpoint/2010/main" val="1785796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4" descr="A ascensão e queda do Império Babilônico: o que podemos aprender com os  antigos? – Portal Feedobem">
            <a:extLst>
              <a:ext uri="{FF2B5EF4-FFF2-40B4-BE49-F238E27FC236}">
                <a16:creationId xmlns:a16="http://schemas.microsoft.com/office/drawing/2014/main" id="{220F00CC-1B25-4448-9602-82CCEBE402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996"/>
          <a:stretch/>
        </p:blipFill>
        <p:spPr bwMode="auto">
          <a:xfrm>
            <a:off x="-3" y="-1"/>
            <a:ext cx="12192004"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280EC9D9-0B69-4F18-BD3D-B4E543EF29DD}"/>
              </a:ext>
            </a:extLst>
          </p:cNvPr>
          <p:cNvPicPr>
            <a:picLocks noChangeAspect="1"/>
          </p:cNvPicPr>
          <p:nvPr/>
        </p:nvPicPr>
        <p:blipFill rotWithShape="1">
          <a:blip r:embed="rId4">
            <a:extLst>
              <a:ext uri="{28A0092B-C50C-407E-A947-70E740481C1C}">
                <a14:useLocalDpi xmlns:a14="http://schemas.microsoft.com/office/drawing/2010/main" val="0"/>
              </a:ext>
            </a:extLst>
          </a:blip>
          <a:srcRect l="51847" t="6666" r="5938" b="10834"/>
          <a:stretch/>
        </p:blipFill>
        <p:spPr>
          <a:xfrm>
            <a:off x="0" y="-1"/>
            <a:ext cx="12192000" cy="6858000"/>
          </a:xfrm>
          <a:prstGeom prst="rect">
            <a:avLst/>
          </a:prstGeom>
        </p:spPr>
      </p:pic>
      <p:grpSp>
        <p:nvGrpSpPr>
          <p:cNvPr id="2" name="Agrupar 1">
            <a:extLst>
              <a:ext uri="{FF2B5EF4-FFF2-40B4-BE49-F238E27FC236}">
                <a16:creationId xmlns:a16="http://schemas.microsoft.com/office/drawing/2014/main" id="{CAE90D30-7F1B-4818-AC4F-2E794AC12B81}"/>
              </a:ext>
            </a:extLst>
          </p:cNvPr>
          <p:cNvGrpSpPr/>
          <p:nvPr/>
        </p:nvGrpSpPr>
        <p:grpSpPr>
          <a:xfrm>
            <a:off x="1676397" y="596767"/>
            <a:ext cx="8839203" cy="5664462"/>
            <a:chOff x="1676398" y="596770"/>
            <a:chExt cx="8839203" cy="5664462"/>
          </a:xfrm>
        </p:grpSpPr>
        <p:sp>
          <p:nvSpPr>
            <p:cNvPr id="7" name="Retângulo 6">
              <a:extLst>
                <a:ext uri="{FF2B5EF4-FFF2-40B4-BE49-F238E27FC236}">
                  <a16:creationId xmlns:a16="http://schemas.microsoft.com/office/drawing/2014/main" id="{5CF1BE3B-1AC8-4AF2-A15C-7595AD6B511F}"/>
                </a:ext>
              </a:extLst>
            </p:cNvPr>
            <p:cNvSpPr/>
            <p:nvPr/>
          </p:nvSpPr>
          <p:spPr>
            <a:xfrm>
              <a:off x="1676398" y="920620"/>
              <a:ext cx="8839203" cy="5340612"/>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rot="16200000">
              <a:off x="5772148" y="-1279983"/>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 name="CaixaDeTexto 5">
            <a:extLst>
              <a:ext uri="{FF2B5EF4-FFF2-40B4-BE49-F238E27FC236}">
                <a16:creationId xmlns:a16="http://schemas.microsoft.com/office/drawing/2014/main" id="{11E75EE0-051F-4FB7-88EE-32F850EA2D6C}"/>
              </a:ext>
            </a:extLst>
          </p:cNvPr>
          <p:cNvSpPr txBox="1"/>
          <p:nvPr/>
        </p:nvSpPr>
        <p:spPr>
          <a:xfrm>
            <a:off x="2271662" y="1860022"/>
            <a:ext cx="7648670" cy="3785652"/>
          </a:xfrm>
          <a:prstGeom prst="rect">
            <a:avLst/>
          </a:prstGeom>
          <a:noFill/>
        </p:spPr>
        <p:txBody>
          <a:bodyPr wrap="square" rtlCol="0">
            <a:spAutoFit/>
          </a:bodyPr>
          <a:lstStyle/>
          <a:p>
            <a:pPr algn="ctr"/>
            <a:r>
              <a:rPr lang="pt-BR" sz="4000" dirty="0">
                <a:solidFill>
                  <a:schemeClr val="bg1"/>
                </a:solidFill>
              </a:rPr>
              <a:t>Muitas das imagens da Babilônia do tempo do fim, descrita no Apocalipse, foram extraídas diretamente da mesma Babilônia do Antigo Testamento, Babilônia havia sido um império gigantesco.</a:t>
            </a:r>
          </a:p>
        </p:txBody>
      </p:sp>
    </p:spTree>
    <p:extLst>
      <p:ext uri="{BB962C8B-B14F-4D97-AF65-F5344CB8AC3E}">
        <p14:creationId xmlns:p14="http://schemas.microsoft.com/office/powerpoint/2010/main" val="734207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Igreja Adventista do Sétimo Dia Central de Taguatinga | Estudo Bíblico">
            <a:extLst>
              <a:ext uri="{FF2B5EF4-FFF2-40B4-BE49-F238E27FC236}">
                <a16:creationId xmlns:a16="http://schemas.microsoft.com/office/drawing/2014/main" id="{4DBC980F-2E29-4934-8176-C18E6F1962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21" t="34767" r="1158" b="9678"/>
          <a:stretch/>
        </p:blipFill>
        <p:spPr bwMode="auto">
          <a:xfrm flipH="1">
            <a:off x="-3" y="1"/>
            <a:ext cx="121920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32DBC597-AC07-4F3F-AE15-A780337C5C3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666" r="5938" b="10834"/>
          <a:stretch/>
        </p:blipFill>
        <p:spPr>
          <a:xfrm>
            <a:off x="-3" y="0"/>
            <a:ext cx="12192000" cy="6858000"/>
          </a:xfrm>
          <a:prstGeom prst="rect">
            <a:avLst/>
          </a:prstGeom>
        </p:spPr>
      </p:pic>
      <p:grpSp>
        <p:nvGrpSpPr>
          <p:cNvPr id="10" name="Agrupar 9">
            <a:extLst>
              <a:ext uri="{FF2B5EF4-FFF2-40B4-BE49-F238E27FC236}">
                <a16:creationId xmlns:a16="http://schemas.microsoft.com/office/drawing/2014/main" id="{4E374077-13F2-4B23-B414-2CB7DFE9857B}"/>
              </a:ext>
            </a:extLst>
          </p:cNvPr>
          <p:cNvGrpSpPr/>
          <p:nvPr/>
        </p:nvGrpSpPr>
        <p:grpSpPr>
          <a:xfrm>
            <a:off x="1104899" y="920620"/>
            <a:ext cx="9982198" cy="5016758"/>
            <a:chOff x="914400" y="920620"/>
            <a:chExt cx="9982198" cy="5016758"/>
          </a:xfrm>
        </p:grpSpPr>
        <p:sp>
          <p:nvSpPr>
            <p:cNvPr id="7" name="Retângulo 6">
              <a:extLst>
                <a:ext uri="{FF2B5EF4-FFF2-40B4-BE49-F238E27FC236}">
                  <a16:creationId xmlns:a16="http://schemas.microsoft.com/office/drawing/2014/main" id="{5CF1BE3B-1AC8-4AF2-A15C-7595AD6B511F}"/>
                </a:ext>
              </a:extLst>
            </p:cNvPr>
            <p:cNvSpPr/>
            <p:nvPr/>
          </p:nvSpPr>
          <p:spPr>
            <a:xfrm>
              <a:off x="1295398" y="920620"/>
              <a:ext cx="9601200" cy="5016758"/>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a:off x="914400" y="1228397"/>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CaixaDeTexto 4">
            <a:extLst>
              <a:ext uri="{FF2B5EF4-FFF2-40B4-BE49-F238E27FC236}">
                <a16:creationId xmlns:a16="http://schemas.microsoft.com/office/drawing/2014/main" id="{2496F435-2DBC-40AB-903D-790D0AEABCEB}"/>
              </a:ext>
            </a:extLst>
          </p:cNvPr>
          <p:cNvSpPr txBox="1"/>
          <p:nvPr/>
        </p:nvSpPr>
        <p:spPr>
          <a:xfrm>
            <a:off x="2076351" y="1228396"/>
            <a:ext cx="8686994" cy="4401205"/>
          </a:xfrm>
          <a:prstGeom prst="rect">
            <a:avLst/>
          </a:prstGeom>
          <a:noFill/>
        </p:spPr>
        <p:txBody>
          <a:bodyPr wrap="square" rtlCol="0">
            <a:spAutoFit/>
          </a:bodyPr>
          <a:lstStyle/>
          <a:p>
            <a:pPr algn="ctr"/>
            <a:r>
              <a:rPr lang="pt-BR" sz="4000" dirty="0">
                <a:solidFill>
                  <a:schemeClr val="bg1"/>
                </a:solidFill>
              </a:rPr>
              <a:t>O livro de Daniel, em três capítulos proféticos (2, 7 e 8), retratou uma série de impérios mundiais. Babilônia, Média-Pérsia, Grécia e, finalmente, Roma, que permanece até o fim do mundo e tem um papel a desempenhar nos eventos dos últimos dias.</a:t>
            </a:r>
          </a:p>
        </p:txBody>
      </p:sp>
    </p:spTree>
    <p:extLst>
      <p:ext uri="{BB962C8B-B14F-4D97-AF65-F5344CB8AC3E}">
        <p14:creationId xmlns:p14="http://schemas.microsoft.com/office/powerpoint/2010/main" val="515194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40" name="Picture 4" descr="Fim e começo – Revista Adventista">
            <a:extLst>
              <a:ext uri="{FF2B5EF4-FFF2-40B4-BE49-F238E27FC236}">
                <a16:creationId xmlns:a16="http://schemas.microsoft.com/office/drawing/2014/main" id="{B494DD65-0469-434A-A17A-17FEAED0C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5582" y="0"/>
            <a:ext cx="121064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56543" y="1405376"/>
            <a:ext cx="5763922" cy="4401205"/>
          </a:xfrm>
          <a:prstGeom prst="rect">
            <a:avLst/>
          </a:prstGeom>
          <a:noFill/>
        </p:spPr>
        <p:txBody>
          <a:bodyPr wrap="square" rtlCol="0">
            <a:spAutoFit/>
          </a:bodyPr>
          <a:lstStyle/>
          <a:p>
            <a:pPr algn="ctr"/>
            <a:r>
              <a:rPr lang="pt-BR" sz="4000" dirty="0">
                <a:solidFill>
                  <a:schemeClr val="bg1"/>
                </a:solidFill>
              </a:rPr>
              <a:t>Assim como a antiga Babilônia, que foi um vasto poder que se opôs a Deus, a Babilônia moderna faz o mesmo, só para piorar à medida que nos aproximamos do fim.</a:t>
            </a:r>
          </a:p>
        </p:txBody>
      </p:sp>
    </p:spTree>
    <p:extLst>
      <p:ext uri="{BB962C8B-B14F-4D97-AF65-F5344CB8AC3E}">
        <p14:creationId xmlns:p14="http://schemas.microsoft.com/office/powerpoint/2010/main" val="1638983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362" name="Picture 2" descr="Conheça a história do anjo Gabriel: o mensageiro de Deus | Esoterismo | O  Dia">
            <a:extLst>
              <a:ext uri="{FF2B5EF4-FFF2-40B4-BE49-F238E27FC236}">
                <a16:creationId xmlns:a16="http://schemas.microsoft.com/office/drawing/2014/main" id="{E96C0E05-9290-4126-8511-8C5802FC5B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13" r="15579" b="10793"/>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flipH="1">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890337" y="1228396"/>
            <a:ext cx="4743547" cy="3785652"/>
          </a:xfrm>
          <a:prstGeom prst="rect">
            <a:avLst/>
          </a:prstGeom>
          <a:noFill/>
        </p:spPr>
        <p:txBody>
          <a:bodyPr wrap="square" rtlCol="0">
            <a:spAutoFit/>
          </a:bodyPr>
          <a:lstStyle/>
          <a:p>
            <a:pPr algn="ctr"/>
            <a:r>
              <a:rPr lang="pt-BR" sz="4000" dirty="0">
                <a:solidFill>
                  <a:schemeClr val="bg1"/>
                </a:solidFill>
              </a:rPr>
              <a:t>A imagem de “fornicação” expressa a mesma ideia: falsas doutrinas, assim como a infidelidade a Deus e à Sua verdade.</a:t>
            </a:r>
          </a:p>
        </p:txBody>
      </p:sp>
    </p:spTree>
    <p:extLst>
      <p:ext uri="{BB962C8B-B14F-4D97-AF65-F5344CB8AC3E}">
        <p14:creationId xmlns:p14="http://schemas.microsoft.com/office/powerpoint/2010/main" val="900389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0AB863E-0EDD-4F75-860A-4818A79F1601}"/>
              </a:ext>
            </a:extLst>
          </p:cNvPr>
          <p:cNvSpPr txBox="1"/>
          <p:nvPr/>
        </p:nvSpPr>
        <p:spPr>
          <a:xfrm>
            <a:off x="4503904" y="6460960"/>
            <a:ext cx="2648482" cy="369332"/>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bg1"/>
                </a:solidFill>
              </a:rPr>
              <a:t>UNIÃO NORTE BRASILEIRA</a:t>
            </a:r>
          </a:p>
        </p:txBody>
      </p:sp>
    </p:spTree>
    <p:extLst>
      <p:ext uri="{BB962C8B-B14F-4D97-AF65-F5344CB8AC3E}">
        <p14:creationId xmlns:p14="http://schemas.microsoft.com/office/powerpoint/2010/main" val="3008713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020AE5EE-9B98-4D4B-87C9-049FD11B216D}"/>
              </a:ext>
            </a:extLst>
          </p:cNvPr>
          <p:cNvSpPr/>
          <p:nvPr/>
        </p:nvSpPr>
        <p:spPr>
          <a:xfrm>
            <a:off x="0" y="0"/>
            <a:ext cx="12192000" cy="6872182"/>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B3ED2D86-C0E0-463D-BD71-F82FF0446DCA}"/>
              </a:ext>
            </a:extLst>
          </p:cNvPr>
          <p:cNvPicPr>
            <a:picLocks noChangeAspect="1"/>
          </p:cNvPicPr>
          <p:nvPr/>
        </p:nvPicPr>
        <p:blipFill rotWithShape="1">
          <a:blip r:embed="rId3"/>
          <a:srcRect l="10632" t="16173" r="70562" b="37443"/>
          <a:stretch/>
        </p:blipFill>
        <p:spPr>
          <a:xfrm>
            <a:off x="1857375" y="252663"/>
            <a:ext cx="7755857" cy="6287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701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35CB25A5-1D50-4DEE-9F13-1A71B10EC24F}"/>
              </a:ext>
            </a:extLst>
          </p:cNvPr>
          <p:cNvSpPr/>
          <p:nvPr/>
        </p:nvSpPr>
        <p:spPr>
          <a:xfrm>
            <a:off x="0" y="-14182"/>
            <a:ext cx="12192000" cy="6872182"/>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72FD6762-F24F-40DA-BA4D-6F3E0DCE75DD}"/>
              </a:ext>
            </a:extLst>
          </p:cNvPr>
          <p:cNvPicPr>
            <a:picLocks noChangeAspect="1"/>
          </p:cNvPicPr>
          <p:nvPr/>
        </p:nvPicPr>
        <p:blipFill rotWithShape="1">
          <a:blip r:embed="rId3"/>
          <a:srcRect l="10609" t="16035" r="70500" b="41466"/>
          <a:stretch/>
        </p:blipFill>
        <p:spPr>
          <a:xfrm>
            <a:off x="1858357" y="288758"/>
            <a:ext cx="8621148" cy="63741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1626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Abra a bíblia sagrada e vela em uma tabela de madeira velha do carvalho. belo fundo dourado. conceito de religião. Foto gratuita">
            <a:extLst>
              <a:ext uri="{FF2B5EF4-FFF2-40B4-BE49-F238E27FC236}">
                <a16:creationId xmlns:a16="http://schemas.microsoft.com/office/drawing/2014/main" id="{11BFC819-5E8A-4008-B54E-F4430719ED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65" r="14281"/>
          <a:stretch/>
        </p:blipFill>
        <p:spPr bwMode="auto">
          <a:xfrm>
            <a:off x="2779296" y="121920"/>
            <a:ext cx="9306024" cy="633043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9370F5D6-BD30-4035-8367-71D0AC501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21106" y="612843"/>
            <a:ext cx="4740441" cy="5632311"/>
          </a:xfrm>
          <a:prstGeom prst="rect">
            <a:avLst/>
          </a:prstGeom>
          <a:noFill/>
        </p:spPr>
        <p:txBody>
          <a:bodyPr wrap="square" rtlCol="0">
            <a:spAutoFit/>
          </a:bodyPr>
          <a:lstStyle/>
          <a:p>
            <a:pPr algn="ctr"/>
            <a:r>
              <a:rPr lang="pt-BR" sz="3600" dirty="0">
                <a:solidFill>
                  <a:schemeClr val="bg1"/>
                </a:solidFill>
              </a:rPr>
              <a:t>Graças a Jesus e à Sua vitória na cruz, o pecado, o mal, Satanás, o conflito cósmico, Babilônia do tempo do fim, bem como suas falsas doutrinas e seus falsos ensinos, serão erradicados para sempre!</a:t>
            </a:r>
          </a:p>
        </p:txBody>
      </p:sp>
    </p:spTree>
    <p:extLst>
      <p:ext uri="{BB962C8B-B14F-4D97-AF65-F5344CB8AC3E}">
        <p14:creationId xmlns:p14="http://schemas.microsoft.com/office/powerpoint/2010/main" val="1074856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Você sabe o que é Parusia? - Diário Espiritual">
            <a:extLst>
              <a:ext uri="{FF2B5EF4-FFF2-40B4-BE49-F238E27FC236}">
                <a16:creationId xmlns:a16="http://schemas.microsoft.com/office/drawing/2014/main" id="{8756B6B1-8AE1-4975-A2B2-1CA6E85A6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 t="15972" r="666" b="10026"/>
          <a:stretch/>
        </p:blipFill>
        <p:spPr bwMode="auto">
          <a:xfrm>
            <a:off x="0" y="-1"/>
            <a:ext cx="12192000" cy="6857997"/>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1951393B-9C4C-41A0-9461-49C297D20555}"/>
              </a:ext>
            </a:extLst>
          </p:cNvPr>
          <p:cNvPicPr>
            <a:picLocks noChangeAspect="1"/>
          </p:cNvPicPr>
          <p:nvPr/>
        </p:nvPicPr>
        <p:blipFill rotWithShape="1">
          <a:blip r:embed="rId4">
            <a:extLst>
              <a:ext uri="{28A0092B-C50C-407E-A947-70E740481C1C}">
                <a14:useLocalDpi xmlns:a14="http://schemas.microsoft.com/office/drawing/2010/main" val="0"/>
              </a:ext>
            </a:extLst>
          </a:blip>
          <a:srcRect l="50629" t="6666" r="5939" b="10834"/>
          <a:stretch/>
        </p:blipFill>
        <p:spPr>
          <a:xfrm>
            <a:off x="0" y="-3"/>
            <a:ext cx="12191999" cy="6858000"/>
          </a:xfrm>
          <a:prstGeom prst="rect">
            <a:avLst/>
          </a:prstGeom>
        </p:spPr>
      </p:pic>
      <p:sp>
        <p:nvSpPr>
          <p:cNvPr id="8" name="Retângulo 7">
            <a:extLst>
              <a:ext uri="{FF2B5EF4-FFF2-40B4-BE49-F238E27FC236}">
                <a16:creationId xmlns:a16="http://schemas.microsoft.com/office/drawing/2014/main" id="{541574B1-1EA0-4262-9A75-29775F82F0F7}"/>
              </a:ext>
            </a:extLst>
          </p:cNvPr>
          <p:cNvSpPr/>
          <p:nvPr/>
        </p:nvSpPr>
        <p:spPr>
          <a:xfrm>
            <a:off x="820051" y="678540"/>
            <a:ext cx="10551884" cy="5500914"/>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A8063B0-9A6C-46D3-9CF0-963EBD876784}"/>
              </a:ext>
            </a:extLst>
          </p:cNvPr>
          <p:cNvSpPr txBox="1"/>
          <p:nvPr/>
        </p:nvSpPr>
        <p:spPr>
          <a:xfrm>
            <a:off x="1625119" y="1161692"/>
            <a:ext cx="8941747" cy="4524315"/>
          </a:xfrm>
          <a:prstGeom prst="rect">
            <a:avLst/>
          </a:prstGeom>
          <a:noFill/>
        </p:spPr>
        <p:txBody>
          <a:bodyPr wrap="square" rtlCol="0">
            <a:spAutoFit/>
          </a:bodyPr>
          <a:lstStyle/>
          <a:p>
            <a:pPr algn="ctr"/>
            <a:r>
              <a:rPr lang="pt-BR" sz="3600" dirty="0">
                <a:solidFill>
                  <a:schemeClr val="bg1"/>
                </a:solidFill>
              </a:rPr>
              <a:t>“Então ouvi o que parecia ser a voz de uma grande multidão, uma voz como de muitas águas e como de fortes trovões, dizendo: ‘Aleluia! Pois reina o Senhor, nosso Deus, o Todo-Poderoso. Alegremo-nos, exultemos e demos-Lhe a glória, porque chegou a hora das bodas do Cordeiro, e a noiva Dele já se preparou’” (Apocalipse 19:6, 7).</a:t>
            </a:r>
          </a:p>
        </p:txBody>
      </p:sp>
      <p:sp>
        <p:nvSpPr>
          <p:cNvPr id="11" name="Retângulo 10">
            <a:extLst>
              <a:ext uri="{FF2B5EF4-FFF2-40B4-BE49-F238E27FC236}">
                <a16:creationId xmlns:a16="http://schemas.microsoft.com/office/drawing/2014/main" id="{DEEF807D-7CFC-44BA-ACAE-43BCDDD5E0A4}"/>
              </a:ext>
            </a:extLst>
          </p:cNvPr>
          <p:cNvSpPr/>
          <p:nvPr/>
        </p:nvSpPr>
        <p:spPr>
          <a:xfrm>
            <a:off x="596034" y="1860122"/>
            <a:ext cx="448034" cy="3137750"/>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482FE91F-F95F-4AF8-90DC-D60C106C4B98}"/>
              </a:ext>
            </a:extLst>
          </p:cNvPr>
          <p:cNvSpPr/>
          <p:nvPr/>
        </p:nvSpPr>
        <p:spPr>
          <a:xfrm>
            <a:off x="11147918" y="1854975"/>
            <a:ext cx="448034" cy="3137750"/>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18421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2">
            <a:extLst>
              <a:ext uri="{FF2B5EF4-FFF2-40B4-BE49-F238E27FC236}">
                <a16:creationId xmlns:a16="http://schemas.microsoft.com/office/drawing/2014/main" id="{D07F54F2-B0A7-48AF-9156-E094D4F70221}"/>
              </a:ext>
            </a:extLst>
          </p:cNvPr>
          <p:cNvSpPr txBox="1"/>
          <p:nvPr/>
        </p:nvSpPr>
        <p:spPr>
          <a:xfrm>
            <a:off x="4503904" y="6460960"/>
            <a:ext cx="2648482" cy="369332"/>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bg1"/>
                </a:solidFill>
              </a:rPr>
              <a:t>UNIÃO NORTE BRASILEIRA</a:t>
            </a:r>
          </a:p>
        </p:txBody>
      </p:sp>
      <p:sp>
        <p:nvSpPr>
          <p:cNvPr id="3" name="CaixaDeTexto 2">
            <a:extLst>
              <a:ext uri="{FF2B5EF4-FFF2-40B4-BE49-F238E27FC236}">
                <a16:creationId xmlns:a16="http://schemas.microsoft.com/office/drawing/2014/main" id="{F1D9CEB8-748E-477C-834D-DDA6A6ABA9E8}"/>
              </a:ext>
            </a:extLst>
          </p:cNvPr>
          <p:cNvSpPr txBox="1"/>
          <p:nvPr/>
        </p:nvSpPr>
        <p:spPr>
          <a:xfrm>
            <a:off x="4616381" y="1021347"/>
            <a:ext cx="3319114" cy="646331"/>
          </a:xfrm>
          <a:prstGeom prst="rect">
            <a:avLst/>
          </a:prstGeom>
          <a:noFill/>
        </p:spPr>
        <p:txBody>
          <a:bodyPr wrap="none" rtlCol="0">
            <a:spAutoFit/>
          </a:bodyPr>
          <a:lstStyle/>
          <a:p>
            <a:r>
              <a:rPr lang="pt-BR" sz="3600" b="1" dirty="0">
                <a:solidFill>
                  <a:srgbClr val="FFC000"/>
                </a:solidFill>
              </a:rPr>
              <a:t>PRÓXIMO TEMA</a:t>
            </a:r>
          </a:p>
        </p:txBody>
      </p:sp>
    </p:spTree>
    <p:extLst>
      <p:ext uri="{BB962C8B-B14F-4D97-AF65-F5344CB8AC3E}">
        <p14:creationId xmlns:p14="http://schemas.microsoft.com/office/powerpoint/2010/main" val="156309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A Torre de Babel de Pieter Bruegel (1563) | Ani Dabar">
            <a:extLst>
              <a:ext uri="{FF2B5EF4-FFF2-40B4-BE49-F238E27FC236}">
                <a16:creationId xmlns:a16="http://schemas.microsoft.com/office/drawing/2014/main" id="{76243EB1-6062-47D5-9102-85C7076DDB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31" t="8091" b="209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208358" y="1536174"/>
            <a:ext cx="5473570" cy="3785652"/>
          </a:xfrm>
          <a:prstGeom prst="rect">
            <a:avLst/>
          </a:prstGeom>
          <a:noFill/>
        </p:spPr>
        <p:txBody>
          <a:bodyPr wrap="square" rtlCol="0">
            <a:spAutoFit/>
          </a:bodyPr>
          <a:lstStyle/>
          <a:p>
            <a:pPr algn="ctr"/>
            <a:r>
              <a:rPr lang="pt-BR" sz="4000" dirty="0">
                <a:solidFill>
                  <a:schemeClr val="bg1"/>
                </a:solidFill>
              </a:rPr>
              <a:t>Trata-se de um episódio fascinante, envolto por mistérios criados tão somente pelo tempo, uma vez que ocorreu em um passado distante. </a:t>
            </a:r>
          </a:p>
        </p:txBody>
      </p:sp>
    </p:spTree>
    <p:extLst>
      <p:ext uri="{BB962C8B-B14F-4D97-AF65-F5344CB8AC3E}">
        <p14:creationId xmlns:p14="http://schemas.microsoft.com/office/powerpoint/2010/main" val="264024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Ama estudar línguas? Conheça as profissões tradutor e intérprete - Wizard  Idiomas">
            <a:extLst>
              <a:ext uri="{FF2B5EF4-FFF2-40B4-BE49-F238E27FC236}">
                <a16:creationId xmlns:a16="http://schemas.microsoft.com/office/drawing/2014/main" id="{320A79C5-52D0-4F69-8EA9-CD1FB30A16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415"/>
          <a:stretch/>
        </p:blipFill>
        <p:spPr bwMode="auto">
          <a:xfrm>
            <a:off x="4195921" y="0"/>
            <a:ext cx="799607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548312" y="960600"/>
            <a:ext cx="5668780" cy="2554545"/>
          </a:xfrm>
          <a:prstGeom prst="rect">
            <a:avLst/>
          </a:prstGeom>
          <a:noFill/>
        </p:spPr>
        <p:txBody>
          <a:bodyPr wrap="square" rtlCol="0">
            <a:spAutoFit/>
          </a:bodyPr>
          <a:lstStyle/>
          <a:p>
            <a:pPr algn="ctr"/>
            <a:r>
              <a:rPr lang="pt-BR" sz="4000" dirty="0">
                <a:solidFill>
                  <a:schemeClr val="bg1"/>
                </a:solidFill>
              </a:rPr>
              <a:t>“Em toda a Terra havia apenas uma língua e uma só maneira de falar” (Gênesis 11:1) </a:t>
            </a:r>
          </a:p>
        </p:txBody>
      </p:sp>
      <p:sp>
        <p:nvSpPr>
          <p:cNvPr id="5" name="CaixaDeTexto 4">
            <a:extLst>
              <a:ext uri="{FF2B5EF4-FFF2-40B4-BE49-F238E27FC236}">
                <a16:creationId xmlns:a16="http://schemas.microsoft.com/office/drawing/2014/main" id="{C97B6E04-584A-487C-A26D-EAE338C28EAF}"/>
              </a:ext>
            </a:extLst>
          </p:cNvPr>
          <p:cNvSpPr txBox="1"/>
          <p:nvPr/>
        </p:nvSpPr>
        <p:spPr>
          <a:xfrm>
            <a:off x="680660" y="4283242"/>
            <a:ext cx="5668780" cy="1323439"/>
          </a:xfrm>
          <a:prstGeom prst="rect">
            <a:avLst/>
          </a:prstGeom>
          <a:noFill/>
        </p:spPr>
        <p:txBody>
          <a:bodyPr wrap="square" rtlCol="0">
            <a:spAutoFit/>
          </a:bodyPr>
          <a:lstStyle/>
          <a:p>
            <a:pPr algn="ctr"/>
            <a:r>
              <a:rPr lang="pt-BR" sz="4000" b="1" dirty="0">
                <a:solidFill>
                  <a:srgbClr val="FFC20D"/>
                </a:solidFill>
              </a:rPr>
              <a:t>UM DEUS, UM POVO, </a:t>
            </a:r>
          </a:p>
          <a:p>
            <a:pPr algn="ctr"/>
            <a:r>
              <a:rPr lang="pt-BR" sz="4000" b="1" dirty="0">
                <a:solidFill>
                  <a:srgbClr val="FFC20D"/>
                </a:solidFill>
              </a:rPr>
              <a:t>UM IDIOMA.</a:t>
            </a:r>
          </a:p>
        </p:txBody>
      </p:sp>
    </p:spTree>
    <p:extLst>
      <p:ext uri="{BB962C8B-B14F-4D97-AF65-F5344CB8AC3E}">
        <p14:creationId xmlns:p14="http://schemas.microsoft.com/office/powerpoint/2010/main" val="3529092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6" name="Picture 4" descr="Conheça a verdadeira história da Torre de Babel">
            <a:extLst>
              <a:ext uri="{FF2B5EF4-FFF2-40B4-BE49-F238E27FC236}">
                <a16:creationId xmlns:a16="http://schemas.microsoft.com/office/drawing/2014/main" id="{23BF2F91-BDAF-4FE8-974F-797CDFB581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636"/>
          <a:stretch/>
        </p:blipFill>
        <p:spPr bwMode="auto">
          <a:xfrm>
            <a:off x="6376604" y="3316371"/>
            <a:ext cx="5481391" cy="33021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rá que todos os idiomas vieram da “Torre de Babel”?">
            <a:extLst>
              <a:ext uri="{FF2B5EF4-FFF2-40B4-BE49-F238E27FC236}">
                <a16:creationId xmlns:a16="http://schemas.microsoft.com/office/drawing/2014/main" id="{BD5A7F51-064F-44F4-9D32-64103BE47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9196" y="483010"/>
            <a:ext cx="5891980" cy="294599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369266" y="920621"/>
            <a:ext cx="5238021" cy="5016758"/>
          </a:xfrm>
          <a:prstGeom prst="rect">
            <a:avLst/>
          </a:prstGeom>
          <a:noFill/>
        </p:spPr>
        <p:txBody>
          <a:bodyPr wrap="square" rtlCol="0">
            <a:spAutoFit/>
          </a:bodyPr>
          <a:lstStyle/>
          <a:p>
            <a:pPr algn="ctr"/>
            <a:r>
              <a:rPr lang="pt-BR" sz="4000" b="1" dirty="0">
                <a:solidFill>
                  <a:srgbClr val="FFC20D"/>
                </a:solidFill>
              </a:rPr>
              <a:t>A PRIMEIRA BABEL</a:t>
            </a:r>
          </a:p>
          <a:p>
            <a:pPr algn="ctr"/>
            <a:endParaRPr lang="pt-BR" sz="4000" b="1" dirty="0">
              <a:solidFill>
                <a:schemeClr val="bg1"/>
              </a:solidFill>
            </a:endParaRPr>
          </a:p>
          <a:p>
            <a:pPr algn="ctr"/>
            <a:r>
              <a:rPr lang="pt-BR" sz="4000" dirty="0">
                <a:solidFill>
                  <a:schemeClr val="bg1"/>
                </a:solidFill>
              </a:rPr>
              <a:t>A construção de uma torre elevada “cujo topo chegue até os céus” simbolizava rebelião contra Deus e Suas promessas.</a:t>
            </a:r>
          </a:p>
        </p:txBody>
      </p:sp>
    </p:spTree>
    <p:extLst>
      <p:ext uri="{BB962C8B-B14F-4D97-AF65-F5344CB8AC3E}">
        <p14:creationId xmlns:p14="http://schemas.microsoft.com/office/powerpoint/2010/main" val="190313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descr="Os 3 tipos de arrogância, de acordo com a ciência">
            <a:extLst>
              <a:ext uri="{FF2B5EF4-FFF2-40B4-BE49-F238E27FC236}">
                <a16:creationId xmlns:a16="http://schemas.microsoft.com/office/drawing/2014/main" id="{BD4F6A1B-D98D-4EDF-88E4-A974A06251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869" b="9775"/>
          <a:stretch/>
        </p:blipFill>
        <p:spPr bwMode="auto">
          <a:xfrm>
            <a:off x="2297373" y="0"/>
            <a:ext cx="98946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00211" y="780127"/>
            <a:ext cx="5895789" cy="2554545"/>
          </a:xfrm>
          <a:prstGeom prst="rect">
            <a:avLst/>
          </a:prstGeom>
          <a:noFill/>
        </p:spPr>
        <p:txBody>
          <a:bodyPr wrap="square" rtlCol="0">
            <a:spAutoFit/>
          </a:bodyPr>
          <a:lstStyle/>
          <a:p>
            <a:pPr algn="ctr"/>
            <a:r>
              <a:rPr lang="pt-BR" sz="4000" b="1" dirty="0">
                <a:solidFill>
                  <a:srgbClr val="FFC20D"/>
                </a:solidFill>
              </a:rPr>
              <a:t>“Tornemos célebre o nosso nome” </a:t>
            </a:r>
            <a:r>
              <a:rPr lang="pt-BR" sz="4000" dirty="0">
                <a:solidFill>
                  <a:schemeClr val="bg1"/>
                </a:solidFill>
              </a:rPr>
              <a:t>retrata também a arrogância e a insolência humanas. </a:t>
            </a:r>
          </a:p>
        </p:txBody>
      </p:sp>
      <p:sp>
        <p:nvSpPr>
          <p:cNvPr id="6" name="CaixaDeTexto 5">
            <a:extLst>
              <a:ext uri="{FF2B5EF4-FFF2-40B4-BE49-F238E27FC236}">
                <a16:creationId xmlns:a16="http://schemas.microsoft.com/office/drawing/2014/main" id="{35AE19A7-7B6A-4A3F-B758-A7F606501EF1}"/>
              </a:ext>
            </a:extLst>
          </p:cNvPr>
          <p:cNvSpPr txBox="1"/>
          <p:nvPr/>
        </p:nvSpPr>
        <p:spPr>
          <a:xfrm>
            <a:off x="388706" y="3665175"/>
            <a:ext cx="6986652" cy="2862322"/>
          </a:xfrm>
          <a:prstGeom prst="rect">
            <a:avLst/>
          </a:prstGeom>
          <a:noFill/>
        </p:spPr>
        <p:txBody>
          <a:bodyPr wrap="square" rtlCol="0">
            <a:spAutoFit/>
          </a:bodyPr>
          <a:lstStyle/>
          <a:p>
            <a:pPr algn="ctr"/>
            <a:r>
              <a:rPr lang="pt-BR" sz="3600" dirty="0">
                <a:solidFill>
                  <a:schemeClr val="bg1"/>
                </a:solidFill>
              </a:rPr>
              <a:t>Não muito tempo antes do dilúvio e não muito tempo depois, a ideia de ter um </a:t>
            </a:r>
            <a:r>
              <a:rPr lang="pt-BR" sz="3600" b="1" dirty="0">
                <a:solidFill>
                  <a:srgbClr val="FFC20D"/>
                </a:solidFill>
              </a:rPr>
              <a:t>“nome” </a:t>
            </a:r>
            <a:r>
              <a:rPr lang="pt-BR" sz="3600" dirty="0">
                <a:solidFill>
                  <a:schemeClr val="bg1"/>
                </a:solidFill>
              </a:rPr>
              <a:t>é apresentada pela Bíblia como sendo motivada por uma intenção negativa!</a:t>
            </a:r>
          </a:p>
        </p:txBody>
      </p:sp>
    </p:spTree>
    <p:extLst>
      <p:ext uri="{BB962C8B-B14F-4D97-AF65-F5344CB8AC3E}">
        <p14:creationId xmlns:p14="http://schemas.microsoft.com/office/powerpoint/2010/main" val="84957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126" name="Picture 6" descr="Nur Übersetzen reicht nicht - IT&amp;Production">
            <a:extLst>
              <a:ext uri="{FF2B5EF4-FFF2-40B4-BE49-F238E27FC236}">
                <a16:creationId xmlns:a16="http://schemas.microsoft.com/office/drawing/2014/main" id="{D4EA651B-ED0D-4C1E-9074-DE97CF78B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410" y="285750"/>
            <a:ext cx="6293874" cy="629387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380495" y="1228396"/>
            <a:ext cx="4877305" cy="4401205"/>
          </a:xfrm>
          <a:prstGeom prst="rect">
            <a:avLst/>
          </a:prstGeom>
          <a:noFill/>
        </p:spPr>
        <p:txBody>
          <a:bodyPr wrap="square" rtlCol="0">
            <a:spAutoFit/>
          </a:bodyPr>
          <a:lstStyle/>
          <a:p>
            <a:pPr algn="ctr"/>
            <a:r>
              <a:rPr lang="pt-BR" sz="4000" dirty="0">
                <a:solidFill>
                  <a:schemeClr val="bg1"/>
                </a:solidFill>
              </a:rPr>
              <a:t>“Venham, vamos descer e confundir a língua que eles falam, para que um não entenda o que o outro está dizendo.”</a:t>
            </a:r>
          </a:p>
          <a:p>
            <a:pPr algn="ctr"/>
            <a:r>
              <a:rPr lang="pt-BR" sz="4000" dirty="0">
                <a:solidFill>
                  <a:schemeClr val="bg1"/>
                </a:solidFill>
              </a:rPr>
              <a:t>(Gênesis 11:6-8)</a:t>
            </a:r>
          </a:p>
        </p:txBody>
      </p:sp>
    </p:spTree>
    <p:extLst>
      <p:ext uri="{BB962C8B-B14F-4D97-AF65-F5344CB8AC3E}">
        <p14:creationId xmlns:p14="http://schemas.microsoft.com/office/powerpoint/2010/main" val="2847428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E49C181-5735-4FF7-AB21-0A6973A080D2}"/>
              </a:ext>
            </a:extLst>
          </p:cNvPr>
          <p:cNvPicPr>
            <a:picLocks noChangeAspect="1"/>
          </p:cNvPicPr>
          <p:nvPr/>
        </p:nvPicPr>
        <p:blipFill rotWithShape="1">
          <a:blip r:embed="rId3"/>
          <a:srcRect l="17316" t="16667" r="13420" b="5411"/>
          <a:stretch/>
        </p:blipFill>
        <p:spPr>
          <a:xfrm>
            <a:off x="0" y="0"/>
            <a:ext cx="12192000" cy="6858000"/>
          </a:xfrm>
          <a:prstGeom prst="rect">
            <a:avLst/>
          </a:prstGeom>
        </p:spPr>
      </p:pic>
      <p:pic>
        <p:nvPicPr>
          <p:cNvPr id="12" name="Imagem 11">
            <a:extLst>
              <a:ext uri="{FF2B5EF4-FFF2-40B4-BE49-F238E27FC236}">
                <a16:creationId xmlns:a16="http://schemas.microsoft.com/office/drawing/2014/main" id="{32DBC597-AC07-4F3F-AE15-A780337C5C35}"/>
              </a:ext>
            </a:extLst>
          </p:cNvPr>
          <p:cNvPicPr>
            <a:picLocks noChangeAspect="1"/>
          </p:cNvPicPr>
          <p:nvPr/>
        </p:nvPicPr>
        <p:blipFill rotWithShape="1">
          <a:blip r:embed="rId4">
            <a:extLst>
              <a:ext uri="{28A0092B-C50C-407E-A947-70E740481C1C}">
                <a14:useLocalDpi xmlns:a14="http://schemas.microsoft.com/office/drawing/2010/main" val="0"/>
              </a:ext>
            </a:extLst>
          </a:blip>
          <a:srcRect l="50689" t="6666" r="5937" b="14042"/>
          <a:stretch/>
        </p:blipFill>
        <p:spPr>
          <a:xfrm>
            <a:off x="0" y="-1"/>
            <a:ext cx="12172950" cy="6858001"/>
          </a:xfrm>
          <a:prstGeom prst="rect">
            <a:avLst/>
          </a:prstGeom>
        </p:spPr>
      </p:pic>
      <p:grpSp>
        <p:nvGrpSpPr>
          <p:cNvPr id="10" name="Agrupar 9">
            <a:extLst>
              <a:ext uri="{FF2B5EF4-FFF2-40B4-BE49-F238E27FC236}">
                <a16:creationId xmlns:a16="http://schemas.microsoft.com/office/drawing/2014/main" id="{4E374077-13F2-4B23-B414-2CB7DFE9857B}"/>
              </a:ext>
            </a:extLst>
          </p:cNvPr>
          <p:cNvGrpSpPr/>
          <p:nvPr/>
        </p:nvGrpSpPr>
        <p:grpSpPr>
          <a:xfrm>
            <a:off x="1104899" y="920620"/>
            <a:ext cx="9982198" cy="5016758"/>
            <a:chOff x="914400" y="920620"/>
            <a:chExt cx="9982198" cy="5016758"/>
          </a:xfrm>
        </p:grpSpPr>
        <p:sp>
          <p:nvSpPr>
            <p:cNvPr id="7" name="Retângulo 6">
              <a:extLst>
                <a:ext uri="{FF2B5EF4-FFF2-40B4-BE49-F238E27FC236}">
                  <a16:creationId xmlns:a16="http://schemas.microsoft.com/office/drawing/2014/main" id="{5CF1BE3B-1AC8-4AF2-A15C-7595AD6B511F}"/>
                </a:ext>
              </a:extLst>
            </p:cNvPr>
            <p:cNvSpPr/>
            <p:nvPr/>
          </p:nvSpPr>
          <p:spPr>
            <a:xfrm>
              <a:off x="1295398" y="920620"/>
              <a:ext cx="9601200" cy="5016758"/>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a:off x="914400" y="1228397"/>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CaixaDeTexto 4">
            <a:extLst>
              <a:ext uri="{FF2B5EF4-FFF2-40B4-BE49-F238E27FC236}">
                <a16:creationId xmlns:a16="http://schemas.microsoft.com/office/drawing/2014/main" id="{2496F435-2DBC-40AB-903D-790D0AEABCEB}"/>
              </a:ext>
            </a:extLst>
          </p:cNvPr>
          <p:cNvSpPr txBox="1"/>
          <p:nvPr/>
        </p:nvSpPr>
        <p:spPr>
          <a:xfrm>
            <a:off x="2266897" y="1536173"/>
            <a:ext cx="8039199" cy="3785652"/>
          </a:xfrm>
          <a:prstGeom prst="rect">
            <a:avLst/>
          </a:prstGeom>
          <a:noFill/>
        </p:spPr>
        <p:txBody>
          <a:bodyPr wrap="square" rtlCol="0">
            <a:spAutoFit/>
          </a:bodyPr>
          <a:lstStyle/>
          <a:p>
            <a:pPr algn="ctr"/>
            <a:r>
              <a:rPr lang="pt-BR" sz="4000" dirty="0">
                <a:solidFill>
                  <a:schemeClr val="bg1"/>
                </a:solidFill>
              </a:rPr>
              <a:t>Eles devem ter se sentido atônitos, temerosos, irados e frustrados por algo que jamais haviam vivenciado. Mas o plano de Deus deu certo: eles cessaram; a cidade e a torre permaneceram inacabadas;</a:t>
            </a:r>
          </a:p>
        </p:txBody>
      </p:sp>
    </p:spTree>
    <p:extLst>
      <p:ext uri="{BB962C8B-B14F-4D97-AF65-F5344CB8AC3E}">
        <p14:creationId xmlns:p14="http://schemas.microsoft.com/office/powerpoint/2010/main" val="4194592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A Torre de Babel de Pieter Bruegel (1563) | Ani Dabar">
            <a:extLst>
              <a:ext uri="{FF2B5EF4-FFF2-40B4-BE49-F238E27FC236}">
                <a16:creationId xmlns:a16="http://schemas.microsoft.com/office/drawing/2014/main" id="{08C1AA2B-33CA-4BEA-A8E6-B0F5F8B1F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213" y="0"/>
            <a:ext cx="90947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ADAEF401-E366-4D87-B54C-3689E8CE7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11E75EE0-051F-4FB7-88EE-32F850EA2D6C}"/>
              </a:ext>
            </a:extLst>
          </p:cNvPr>
          <p:cNvSpPr txBox="1"/>
          <p:nvPr/>
        </p:nvSpPr>
        <p:spPr>
          <a:xfrm>
            <a:off x="547246" y="1228397"/>
            <a:ext cx="5867591" cy="4401205"/>
          </a:xfrm>
          <a:prstGeom prst="rect">
            <a:avLst/>
          </a:prstGeom>
          <a:noFill/>
        </p:spPr>
        <p:txBody>
          <a:bodyPr wrap="square" rtlCol="0">
            <a:spAutoFit/>
          </a:bodyPr>
          <a:lstStyle/>
          <a:p>
            <a:pPr algn="ctr"/>
            <a:r>
              <a:rPr lang="pt-BR" sz="4000" dirty="0">
                <a:solidFill>
                  <a:schemeClr val="bg1"/>
                </a:solidFill>
              </a:rPr>
              <a:t>“Por isso a cidade foi chamada de Babel, porque ali o Senhor confundiu a língua de toda a terra e dali o Senhor os dispersou por toda a superfície dela</a:t>
            </a:r>
            <a:r>
              <a:rPr lang="pt-BR" sz="4000" b="1" dirty="0">
                <a:solidFill>
                  <a:schemeClr val="bg1"/>
                </a:solidFill>
              </a:rPr>
              <a:t>”</a:t>
            </a:r>
          </a:p>
          <a:p>
            <a:pPr algn="ctr"/>
            <a:r>
              <a:rPr lang="pt-BR" sz="4000" b="1" dirty="0">
                <a:solidFill>
                  <a:schemeClr val="bg1"/>
                </a:solidFill>
              </a:rPr>
              <a:t>(v. 9). </a:t>
            </a:r>
          </a:p>
        </p:txBody>
      </p:sp>
    </p:spTree>
    <p:extLst>
      <p:ext uri="{BB962C8B-B14F-4D97-AF65-F5344CB8AC3E}">
        <p14:creationId xmlns:p14="http://schemas.microsoft.com/office/powerpoint/2010/main" val="3731028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749</TotalTime>
  <Words>3130</Words>
  <Application>Microsoft Office PowerPoint</Application>
  <PresentationFormat>Widescreen</PresentationFormat>
  <Paragraphs>79</Paragraphs>
  <Slides>24</Slides>
  <Notes>21</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24</vt:i4>
      </vt:variant>
    </vt:vector>
  </HeadingPairs>
  <TitlesOfParts>
    <vt:vector size="29" baseType="lpstr">
      <vt:lpstr>Arial</vt:lpstr>
      <vt:lpstr>Calibri</vt:lpstr>
      <vt:lpstr>Calibri Light</vt:lpstr>
      <vt:lpstr>WarnockPro-Regular</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weber di castro</dc:creator>
  <cp:lastModifiedBy>weber di castro</cp:lastModifiedBy>
  <cp:revision>35</cp:revision>
  <dcterms:created xsi:type="dcterms:W3CDTF">2022-03-12T10:24:24Z</dcterms:created>
  <dcterms:modified xsi:type="dcterms:W3CDTF">2022-03-31T20:01:29Z</dcterms:modified>
</cp:coreProperties>
</file>