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8" r:id="rId3"/>
    <p:sldId id="309" r:id="rId4"/>
    <p:sldId id="259" r:id="rId5"/>
    <p:sldId id="257" r:id="rId6"/>
    <p:sldId id="260" r:id="rId7"/>
    <p:sldId id="261" r:id="rId8"/>
    <p:sldId id="262" r:id="rId9"/>
    <p:sldId id="310" r:id="rId10"/>
    <p:sldId id="287" r:id="rId11"/>
    <p:sldId id="282" r:id="rId12"/>
    <p:sldId id="290" r:id="rId13"/>
    <p:sldId id="311" r:id="rId14"/>
    <p:sldId id="312" r:id="rId15"/>
    <p:sldId id="300" r:id="rId16"/>
    <p:sldId id="289" r:id="rId17"/>
    <p:sldId id="302" r:id="rId18"/>
    <p:sldId id="303" r:id="rId19"/>
    <p:sldId id="291" r:id="rId20"/>
    <p:sldId id="298" r:id="rId21"/>
    <p:sldId id="313" r:id="rId22"/>
    <p:sldId id="314" r:id="rId23"/>
    <p:sldId id="288" r:id="rId24"/>
    <p:sldId id="296" r:id="rId25"/>
    <p:sldId id="304" r:id="rId26"/>
    <p:sldId id="305" r:id="rId27"/>
    <p:sldId id="315" r:id="rId28"/>
    <p:sldId id="306" r:id="rId29"/>
    <p:sldId id="307" r:id="rId30"/>
    <p:sldId id="285" r:id="rId31"/>
    <p:sldId id="30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0D"/>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3" autoAdjust="0"/>
    <p:restoredTop sz="74684" autoAdjust="0"/>
  </p:normalViewPr>
  <p:slideViewPr>
    <p:cSldViewPr snapToGrid="0">
      <p:cViewPr>
        <p:scale>
          <a:sx n="50" d="100"/>
          <a:sy n="50" d="100"/>
        </p:scale>
        <p:origin x="1258"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A0BCE-11B7-493E-9DFE-80B97EE7D077}" type="datetimeFigureOut">
              <a:rPr lang="pt-BR" smtClean="0"/>
              <a:t>31/03/2022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AFE0B-08FE-4957-8771-767A5F144C81}" type="slidenum">
              <a:rPr lang="pt-BR" smtClean="0"/>
              <a:t>‹nº›</a:t>
            </a:fld>
            <a:endParaRPr lang="pt-BR"/>
          </a:p>
        </p:txBody>
      </p:sp>
    </p:spTree>
    <p:extLst>
      <p:ext uri="{BB962C8B-B14F-4D97-AF65-F5344CB8AC3E}">
        <p14:creationId xmlns:p14="http://schemas.microsoft.com/office/powerpoint/2010/main" val="173286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 </a:t>
            </a:r>
            <a:br>
              <a:rPr lang="pt-BR" sz="1800" dirty="0"/>
            </a:br>
            <a:endParaRPr lang="pt-BR" sz="1200" b="0" i="0" dirty="0">
              <a:solidFill>
                <a:srgbClr val="242021"/>
              </a:solidFill>
              <a:effectLst/>
              <a:latin typeface="WarnockPro-Regular"/>
            </a:endParaRPr>
          </a:p>
          <a:p>
            <a:r>
              <a:rPr lang="pt-BR" sz="1800" b="0" i="0" dirty="0">
                <a:solidFill>
                  <a:srgbClr val="242021"/>
                </a:solidFill>
                <a:effectLst/>
                <a:latin typeface="MrEavesXLSanNarOT-Reg"/>
              </a:rPr>
              <a:t>A </a:t>
            </a:r>
            <a:r>
              <a:rPr lang="pt-BR" sz="1800" b="0" i="0" dirty="0">
                <a:solidFill>
                  <a:srgbClr val="242021"/>
                </a:solidFill>
                <a:effectLst/>
                <a:latin typeface="WarnockPro-Regular"/>
              </a:rPr>
              <a:t>mensagem do terceiro anjo é uma advertência: “Se alguém adora a besta e a sua imagem e recebe a sua marca na testa ou na mão, também esse beberá do vinho do furor de Deus, preparado, sem mistura, -  no cálice da Sua ira, e será atormentado com fogo e enxofre, diante dos santos anjos e na presença do Cordeiro. A fumaça do seu tormento sobe para todo o sempre. E os adoradores da besta e da sua imagem e quem quer que receba a marca do nome da besta não têm descanso algum, nem de dia nem de noite. Aqui está a perseverança dos santos, os que guardam os mandamentos de Deus e a fé em Jesus” (Apocalipse 14:9-12).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a:t>
            </a:fld>
            <a:endParaRPr lang="pt-BR"/>
          </a:p>
        </p:txBody>
      </p:sp>
    </p:spTree>
    <p:extLst>
      <p:ext uri="{BB962C8B-B14F-4D97-AF65-F5344CB8AC3E}">
        <p14:creationId xmlns:p14="http://schemas.microsoft.com/office/powerpoint/2010/main" val="168741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Roma admite ter mudado o sinal fundamental de Deus como o nosso Criador para outro dia, o domingo? Leia mais um texto:</a:t>
            </a:r>
            <a:br>
              <a:rPr lang="pt-BR" sz="1800" b="0" i="0" dirty="0">
                <a:solidFill>
                  <a:srgbClr val="242021"/>
                </a:solidFill>
                <a:effectLst/>
                <a:latin typeface="WarnockPro-Regular"/>
              </a:rPr>
            </a:br>
            <a:r>
              <a:rPr lang="pt-BR" sz="1800" b="0" i="0" dirty="0">
                <a:solidFill>
                  <a:srgbClr val="242021"/>
                </a:solidFill>
                <a:effectLst/>
                <a:latin typeface="WarnockPro-Regular"/>
              </a:rPr>
              <a:t>Pergunta: Que prova há de que a igreja tem poder para ordenar festas e dias santos?</a:t>
            </a:r>
            <a:r>
              <a:rPr lang="pt-BR" sz="2800" dirty="0"/>
              <a:t> </a:t>
            </a:r>
            <a:br>
              <a:rPr lang="pt-BR" sz="2800" dirty="0"/>
            </a:br>
            <a:r>
              <a:rPr lang="pt-BR" sz="1800" b="0" i="0" dirty="0">
                <a:solidFill>
                  <a:srgbClr val="242021"/>
                </a:solidFill>
                <a:effectLst/>
                <a:latin typeface="WarnockPro-Regular"/>
              </a:rPr>
              <a:t>Resposta: Pelo próprio ato da mudança do sábado para o domingo, que os protestantes compactuam. Assim, eles se contradizem, guardando o domingo de forma estrita e transgredindo a maioria das outras festas ordenadas pela mesma igreja.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800" b="0" i="0" dirty="0">
              <a:solidFill>
                <a:srgbClr val="242021"/>
              </a:solidFill>
              <a:effectLst/>
              <a:latin typeface="Warnock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Pergunta: Como é possível provar isso? Resposta: Porque, ao guardar o domingo, reconhecem o poder da igreja para ordenar festas e instituí-las sob pena de pecado. E, ao não guardar o restante [das festas] por ela ordenadas, negam mais uma vez o mesmo poder.</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12</a:t>
            </a:fld>
            <a:endParaRPr lang="pt-BR"/>
          </a:p>
        </p:txBody>
      </p:sp>
    </p:spTree>
    <p:extLst>
      <p:ext uri="{BB962C8B-B14F-4D97-AF65-F5344CB8AC3E}">
        <p14:creationId xmlns:p14="http://schemas.microsoft.com/office/powerpoint/2010/main" val="1880291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Roma admite ter mudado o sinal fundamental de Deus como o nosso Criador para outro dia, o domingo? Leia mais um texto:</a:t>
            </a:r>
            <a:br>
              <a:rPr lang="pt-BR" sz="1800" b="0" i="0" dirty="0">
                <a:solidFill>
                  <a:srgbClr val="242021"/>
                </a:solidFill>
                <a:effectLst/>
                <a:latin typeface="WarnockPro-Regular"/>
              </a:rPr>
            </a:br>
            <a:r>
              <a:rPr lang="pt-BR" sz="1800" b="0" i="0" dirty="0">
                <a:solidFill>
                  <a:srgbClr val="242021"/>
                </a:solidFill>
                <a:effectLst/>
                <a:latin typeface="WarnockPro-Regular"/>
              </a:rPr>
              <a:t>Pergunta: Que prova há de que a igreja tem poder para ordenar festas e dias santos?</a:t>
            </a:r>
            <a:r>
              <a:rPr lang="pt-BR" sz="2800" dirty="0"/>
              <a:t> </a:t>
            </a:r>
            <a:br>
              <a:rPr lang="pt-BR" sz="2800" dirty="0"/>
            </a:br>
            <a:r>
              <a:rPr lang="pt-BR" sz="1800" b="0" i="0" dirty="0">
                <a:solidFill>
                  <a:srgbClr val="242021"/>
                </a:solidFill>
                <a:effectLst/>
                <a:latin typeface="WarnockPro-Regular"/>
              </a:rPr>
              <a:t>Resposta: Pelo próprio ato da mudança do sábado para o domingo, que os protestantes compactuam. Assim, eles se contradizem, guardando o domingo de forma estrita e transgredindo a maioria das outras festas ordenadas pela mesma igreja.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800" b="0" i="0" dirty="0">
              <a:solidFill>
                <a:srgbClr val="242021"/>
              </a:solidFill>
              <a:effectLst/>
              <a:latin typeface="WarnockPr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Pergunta: Como é possível provar isso? Resposta: Porque, ao guardar o domingo, reconhecem o poder da igreja para ordenar festas e instituí-las sob pena de pecado. E, ao não guardar o restante [das festas] por ela ordenadas, negam mais uma vez o mesmo poder.</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13</a:t>
            </a:fld>
            <a:endParaRPr lang="pt-BR"/>
          </a:p>
        </p:txBody>
      </p:sp>
    </p:spTree>
    <p:extLst>
      <p:ext uri="{BB962C8B-B14F-4D97-AF65-F5344CB8AC3E}">
        <p14:creationId xmlns:p14="http://schemas.microsoft.com/office/powerpoint/2010/main" val="2331859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Pergunta: A igreja [de Roma] tem poder para fazer qualquer alteração nos mandamentos de Deus?</a:t>
            </a:r>
            <a:br>
              <a:rPr lang="pt-BR" sz="1800" b="0" i="0" dirty="0">
                <a:solidFill>
                  <a:srgbClr val="242021"/>
                </a:solidFill>
                <a:effectLst/>
                <a:latin typeface="WarnockPro-Regular"/>
              </a:rPr>
            </a:br>
            <a:r>
              <a:rPr lang="pt-BR" sz="1800" b="0" i="0" dirty="0">
                <a:solidFill>
                  <a:srgbClr val="242021"/>
                </a:solidFill>
                <a:effectLst/>
                <a:latin typeface="WarnockPro-Regular"/>
              </a:rPr>
              <a:t>Resposta: Em lugar do sétimo dia e das outras festas designadas pela antiga lei, a igreja prescreveu que os domingos e dias santos sejam separados para a adoração a Deus. E agora somos obrigados a guardá-los em consequência do mandamento divino, em vez do antigo sábado.</a:t>
            </a:r>
            <a:r>
              <a:rPr lang="pt-BR" sz="2800" dirty="0"/>
              <a:t> </a:t>
            </a:r>
            <a:br>
              <a:rPr lang="pt-BR" sz="2800"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14</a:t>
            </a:fld>
            <a:endParaRPr lang="pt-BR"/>
          </a:p>
        </p:txBody>
      </p:sp>
    </p:spTree>
    <p:extLst>
      <p:ext uri="{BB962C8B-B14F-4D97-AF65-F5344CB8AC3E}">
        <p14:creationId xmlns:p14="http://schemas.microsoft.com/office/powerpoint/2010/main" val="316312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Veja esta explicação de um expoente da igreja romana sobre o fato de</a:t>
            </a:r>
          </a:p>
          <a:p>
            <a:br>
              <a:rPr lang="pt-BR" sz="1800" b="0" i="0" dirty="0">
                <a:solidFill>
                  <a:srgbClr val="242021"/>
                </a:solidFill>
                <a:effectLst/>
                <a:latin typeface="WarnockPro-Regular"/>
              </a:rPr>
            </a:br>
            <a:r>
              <a:rPr lang="pt-BR" sz="1800" b="0" i="0" dirty="0">
                <a:solidFill>
                  <a:srgbClr val="242021"/>
                </a:solidFill>
                <a:effectLst/>
                <a:latin typeface="WarnockPro-Regular"/>
              </a:rPr>
              <a:t>que a Bíblia jamais ensinou que o domingo é dia de descanso: Não deve todo cristão santificar o domingo e se abster, nesse dia, de trabalho servil desnecessário? A observância dessa lei não está entre nossos deveres sagrados mais proeminentes? Mas</a:t>
            </a:r>
            <a:br>
              <a:rPr lang="pt-BR" sz="1800" b="0" i="0" dirty="0">
                <a:solidFill>
                  <a:srgbClr val="242021"/>
                </a:solidFill>
                <a:effectLst/>
                <a:latin typeface="WarnockPro-Regular"/>
              </a:rPr>
            </a:br>
            <a:r>
              <a:rPr lang="pt-BR" sz="1800" b="0" i="0" dirty="0">
                <a:solidFill>
                  <a:srgbClr val="242021"/>
                </a:solidFill>
                <a:effectLst/>
                <a:latin typeface="WarnockPro-Regular"/>
              </a:rPr>
              <a:t>você pode ler a Bíblia do Gênesis ao Apocalipse que não encontrará um único verso autorizando a santificação do domingo. As Escrituras ordenam a observância religiosa do sábado, dia que jamais santificamos.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15</a:t>
            </a:fld>
            <a:endParaRPr lang="pt-BR"/>
          </a:p>
        </p:txBody>
      </p:sp>
    </p:spTree>
    <p:extLst>
      <p:ext uri="{BB962C8B-B14F-4D97-AF65-F5344CB8AC3E}">
        <p14:creationId xmlns:p14="http://schemas.microsoft.com/office/powerpoint/2010/main" val="127474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Alguns protestantes admitem, com relutância, que não há evidência bíblica para a guarda do domingo ao invés do sábado. O líder de um grupo cristão dos Estados Unidos dedicado à observância do domingo admitiu exatamente isso. James </a:t>
            </a:r>
            <a:r>
              <a:rPr lang="pt-BR" sz="1800" b="0" i="0" dirty="0" err="1">
                <a:solidFill>
                  <a:srgbClr val="242021"/>
                </a:solidFill>
                <a:effectLst/>
                <a:latin typeface="WarnockPro-Regular"/>
              </a:rPr>
              <a:t>Westberry</a:t>
            </a:r>
            <a:r>
              <a:rPr lang="pt-BR" sz="1800" b="0" i="0" dirty="0">
                <a:solidFill>
                  <a:srgbClr val="242021"/>
                </a:solidFill>
                <a:effectLst/>
                <a:latin typeface="WarnockPro-Regular"/>
              </a:rPr>
              <a:t> escreveu: “Não há registro de qualquer declaração por parte de Jesus autorizando essa mudança, tampouco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16</a:t>
            </a:fld>
            <a:endParaRPr lang="pt-BR"/>
          </a:p>
        </p:txBody>
      </p:sp>
    </p:spTree>
    <p:extLst>
      <p:ext uri="{BB962C8B-B14F-4D97-AF65-F5344CB8AC3E}">
        <p14:creationId xmlns:p14="http://schemas.microsoft.com/office/powerpoint/2010/main" val="152516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No livro </a:t>
            </a:r>
            <a:r>
              <a:rPr lang="pt-BR" sz="1800" b="0" i="1" dirty="0">
                <a:solidFill>
                  <a:srgbClr val="242021"/>
                </a:solidFill>
                <a:effectLst/>
                <a:latin typeface="WarnockPro-It"/>
              </a:rPr>
              <a:t>The </a:t>
            </a:r>
            <a:r>
              <a:rPr lang="pt-BR" sz="1800" b="0" i="1" dirty="0" err="1">
                <a:solidFill>
                  <a:srgbClr val="242021"/>
                </a:solidFill>
                <a:effectLst/>
                <a:latin typeface="WarnockPro-It"/>
              </a:rPr>
              <a:t>Lord’s</a:t>
            </a:r>
            <a:r>
              <a:rPr lang="pt-BR" sz="1800" b="0" i="1" dirty="0">
                <a:solidFill>
                  <a:srgbClr val="242021"/>
                </a:solidFill>
                <a:effectLst/>
                <a:latin typeface="WarnockPro-It"/>
              </a:rPr>
              <a:t> Day </a:t>
            </a:r>
            <a:r>
              <a:rPr lang="pt-BR" sz="1800" b="0" i="0" dirty="0">
                <a:solidFill>
                  <a:srgbClr val="242021"/>
                </a:solidFill>
                <a:effectLst/>
                <a:latin typeface="WarnockPro-Regular"/>
              </a:rPr>
              <a:t>[O Dia do Senhor], dedicado à observância do domingo, Samuel </a:t>
            </a:r>
            <a:r>
              <a:rPr lang="pt-BR" sz="1800" b="0" i="0" dirty="0" err="1">
                <a:solidFill>
                  <a:srgbClr val="242021"/>
                </a:solidFill>
                <a:effectLst/>
                <a:latin typeface="WarnockPro-Regular"/>
              </a:rPr>
              <a:t>Cartledge</a:t>
            </a:r>
            <a:r>
              <a:rPr lang="pt-BR" sz="1800" b="0" i="0" dirty="0">
                <a:solidFill>
                  <a:srgbClr val="242021"/>
                </a:solidFill>
                <a:effectLst/>
                <a:latin typeface="WarnockPro-Regular"/>
              </a:rPr>
              <a:t> escreveu: “Precisamos admitir que não podemos apontar para nenhuma ordem direta que nos instrua a deixar de guardar o sétimo dia e começar a adorar no primeiro dia”.6 Eles não conseguem encontrar uma ordem sequer, pois não existe na Bíblia tal ordem, direta ou indireta, que altere o sábado instituído no sétimo dia da criação para o domingo – dia esse que a Bíblia jamais tratou como santo.</a:t>
            </a:r>
            <a:r>
              <a:rPr lang="pt-BR" dirty="0"/>
              <a:t> </a:t>
            </a:r>
            <a:br>
              <a:rPr lang="pt-BR" dirty="0"/>
            </a:b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17</a:t>
            </a:fld>
            <a:endParaRPr lang="pt-BR"/>
          </a:p>
        </p:txBody>
      </p:sp>
    </p:spTree>
    <p:extLst>
      <p:ext uri="{BB962C8B-B14F-4D97-AF65-F5344CB8AC3E}">
        <p14:creationId xmlns:p14="http://schemas.microsoft.com/office/powerpoint/2010/main" val="336970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Estariam os evangélicos dizendo, sem ir direto ao ponto, que aceitaram a mudança do sábado efetuada por Roma? Reconhecem a alteração desse símbolo fundamental que remonta ao próprio Éden e a Deus, o nosso Criador?</a:t>
            </a:r>
            <a:r>
              <a:rPr lang="pt-BR" sz="2800" dirty="0"/>
              <a:t> </a:t>
            </a:r>
            <a:br>
              <a:rPr lang="pt-BR" sz="2800" dirty="0"/>
            </a:br>
            <a:br>
              <a:rPr lang="pt-BR" sz="2800" dirty="0"/>
            </a:b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18</a:t>
            </a:fld>
            <a:endParaRPr lang="pt-BR"/>
          </a:p>
        </p:txBody>
      </p:sp>
    </p:spTree>
    <p:extLst>
      <p:ext uri="{BB962C8B-B14F-4D97-AF65-F5344CB8AC3E}">
        <p14:creationId xmlns:p14="http://schemas.microsoft.com/office/powerpoint/2010/main" val="1268507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MrEavesXLSanNarOT-Reg"/>
              </a:rPr>
              <a:t>Alterações ilegais</a:t>
            </a:r>
          </a:p>
          <a:p>
            <a:br>
              <a:rPr lang="pt-BR" sz="1800" b="0" i="0" dirty="0">
                <a:solidFill>
                  <a:srgbClr val="242021"/>
                </a:solidFill>
                <a:effectLst/>
                <a:latin typeface="MrEavesXLSanNarOT-Reg"/>
              </a:rPr>
            </a:br>
            <a:r>
              <a:rPr lang="pt-BR" sz="1800" b="0" i="0" dirty="0">
                <a:solidFill>
                  <a:srgbClr val="242021"/>
                </a:solidFill>
                <a:effectLst/>
                <a:latin typeface="WarnockPro-Regular"/>
              </a:rPr>
              <a:t>Cerca de 600 anos antes de Cristo, no contexto da Babilônia antiga, Daniel 2 (profecia paralela a Daniel 7) apresentou uma predição extraordinária que abrange a história do mundo desde a Babilônia antiga, passando por nossos dias, até Deus fundar o Seu reino eterno. Na profecia em si, após a divisão de Roma pagã nas nações que conhecemos atualmente como a Europa moderna, o texto diz: “Mas, nos dias desses reis [ou governantes], o Deus do Céu levantará um reino que jamais será destruído e que não passará a outro povo. Esse reino despedaçará e consumirá todos esses outros reinos, mas ele mesmo subsistirá para sempre” (Daniel 2:44).</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19</a:t>
            </a:fld>
            <a:endParaRPr lang="pt-BR"/>
          </a:p>
        </p:txBody>
      </p:sp>
    </p:spTree>
    <p:extLst>
      <p:ext uri="{BB962C8B-B14F-4D97-AF65-F5344CB8AC3E}">
        <p14:creationId xmlns:p14="http://schemas.microsoft.com/office/powerpoint/2010/main" val="36865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Em algum momento, nos dias da Europa moderna, Deus estabelecerá Seu reino. Esse reino, que dará fim a todos os outros, existirá para sempre. A grande promessa do “evangelho eterno” é que, pela fé em Jesus, todos temos um lugar nele. “Na casa de Meu Pai há muitas moradas. Se não fosse assim, Eu já lhes teria dito. Pois vou preparar um lugar para vocês. E, quando Eu for e preparar um lugar, voltarei e os receberei para Mim mesmo, para que, onde Eu estou, vocês estejam também” (João 14:2, 3). Apenas o que pode nos deixar de fora dessa promessa são nossas más escolhas.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20</a:t>
            </a:fld>
            <a:endParaRPr lang="pt-BR"/>
          </a:p>
        </p:txBody>
      </p:sp>
    </p:spTree>
    <p:extLst>
      <p:ext uri="{BB962C8B-B14F-4D97-AF65-F5344CB8AC3E}">
        <p14:creationId xmlns:p14="http://schemas.microsoft.com/office/powerpoint/2010/main" val="4048693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Em algum momento, nos dias da Europa moderna, Deus estabelecerá Seu reino. Esse reino, que dará fim a todos os outros, existirá para sempre. A grande promessa do “evangelho eterno” é que, pela fé em Jesus, todos temos um lugar nele. “Na casa de Meu Pai há muitas moradas. Se não fosse assim, Eu já lhes teria dito. Pois vou preparar um lugar para vocês. E, quando Eu for e preparar um lugar, voltarei e os receberei para Mim mesmo, para que, onde Eu estou, vocês estejam também” (João 14:2, 3). Apenas o que pode nos deixar de fora dessa promessa são nossas más escolhas.</a:t>
            </a:r>
            <a:r>
              <a:rPr lang="pt-BR" sz="1800" dirty="0"/>
              <a:t> </a:t>
            </a:r>
            <a:br>
              <a:rPr lang="pt-BR" sz="1800" dirty="0"/>
            </a:br>
            <a:endParaRPr lang="pt-BR" sz="1800"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21</a:t>
            </a:fld>
            <a:endParaRPr lang="pt-BR"/>
          </a:p>
        </p:txBody>
      </p:sp>
    </p:spTree>
    <p:extLst>
      <p:ext uri="{BB962C8B-B14F-4D97-AF65-F5344CB8AC3E}">
        <p14:creationId xmlns:p14="http://schemas.microsoft.com/office/powerpoint/2010/main" val="262915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 </a:t>
            </a:r>
            <a:br>
              <a:rPr lang="pt-BR" sz="1800" dirty="0"/>
            </a:br>
            <a:endParaRPr lang="pt-BR" sz="1200" b="0" i="0" dirty="0">
              <a:solidFill>
                <a:srgbClr val="242021"/>
              </a:solidFill>
              <a:effectLst/>
              <a:latin typeface="WarnockPro-Regular"/>
            </a:endParaRPr>
          </a:p>
          <a:p>
            <a:r>
              <a:rPr lang="pt-BR" sz="1800" b="0" i="0" dirty="0">
                <a:solidFill>
                  <a:srgbClr val="242021"/>
                </a:solidFill>
                <a:effectLst/>
                <a:latin typeface="MrEavesXLSanNarOT-Reg"/>
              </a:rPr>
              <a:t>A </a:t>
            </a:r>
            <a:r>
              <a:rPr lang="pt-BR" sz="1800" b="0" i="0" dirty="0">
                <a:solidFill>
                  <a:srgbClr val="242021"/>
                </a:solidFill>
                <a:effectLst/>
                <a:latin typeface="WarnockPro-Regular"/>
              </a:rPr>
              <a:t>mensagem do terceiro anjo é uma advertência: “Se alguém adora a besta e a sua imagem e recebe a sua marca na testa ou na mão, também esse beberá do vinho do furor de Deus, preparado, sem mistura, -  no cálice da Sua ira, e será atormentado com fogo e enxofre, diante dos santos anjos e na presença do Cordeiro. A fumaça do seu tormento sobe para todo o sempre. E os adoradores da besta e da sua imagem e quem quer que receba a marca do nome da besta não têm descanso algum, nem de dia nem de noite. Aqui está a perseverança dos santos, os que guardam os mandamentos de Deus e a fé em Jesus” (Apocalipse 14:9-12).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4</a:t>
            </a:fld>
            <a:endParaRPr lang="pt-BR"/>
          </a:p>
        </p:txBody>
      </p:sp>
    </p:spTree>
    <p:extLst>
      <p:ext uri="{BB962C8B-B14F-4D97-AF65-F5344CB8AC3E}">
        <p14:creationId xmlns:p14="http://schemas.microsoft.com/office/powerpoint/2010/main" val="1132478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Em algum momento, nos dias da Europa moderna, Deus estabelecerá Seu reino. Esse reino, que dará fim a todos os outros, existirá para sempre. A grande promessa do “evangelho eterno” é que, pela fé em Jesus, todos temos um lugar nele. “Na casa de Meu Pai há muitas moradas. Se não fosse assim, Eu já lhes teria dito. Pois vou preparar um lugar para vocês. E, quando Eu for e preparar um lugar, voltarei e os receberei para Mim mesmo, para que, onde Eu estou, vocês estejam também” (João 14:2, 3). Apenas o que pode nos deixar de fora dessa promessa são nossas más escolhas.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22</a:t>
            </a:fld>
            <a:endParaRPr lang="pt-BR"/>
          </a:p>
        </p:txBody>
      </p:sp>
    </p:spTree>
    <p:extLst>
      <p:ext uri="{BB962C8B-B14F-4D97-AF65-F5344CB8AC3E}">
        <p14:creationId xmlns:p14="http://schemas.microsoft.com/office/powerpoint/2010/main" val="2447960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A profecia de Daniel 2, em suma, apresenta a seguinte sequência: Babilônia, Média-Pérsia, Grécia, Roma e reino eterno de Deus (onde Jesus preparou um “lugar” para nós). Conforme demonstramos, em Daniel 7 a </a:t>
            </a:r>
            <a:r>
              <a:rPr lang="pt-BR" sz="1800" b="0" i="0" dirty="0">
                <a:solidFill>
                  <a:srgbClr val="242021"/>
                </a:solidFill>
                <a:effectLst/>
                <a:latin typeface="MrEavesXLModNarOT-Reg"/>
              </a:rPr>
              <a:t>70 </a:t>
            </a:r>
            <a:r>
              <a:rPr lang="pt-BR" sz="1800" b="0" i="0" dirty="0">
                <a:solidFill>
                  <a:srgbClr val="242021"/>
                </a:solidFill>
                <a:effectLst/>
                <a:latin typeface="MrEavesXLSanNarOT-Reg"/>
              </a:rPr>
              <a:t>O Último Convite </a:t>
            </a:r>
            <a:r>
              <a:rPr lang="pt-BR" sz="1800" b="0" i="0" dirty="0">
                <a:solidFill>
                  <a:srgbClr val="242021"/>
                </a:solidFill>
                <a:effectLst/>
                <a:latin typeface="WarnockPro-Regular"/>
              </a:rPr>
              <a:t>mesma sequência de impérios é profetizada: Babilônia, Media-Pérsia, Grécia, Roma e Reino eterno de Deus (onde Jesus preparou um “lugar” para nós).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23</a:t>
            </a:fld>
            <a:endParaRPr lang="pt-BR"/>
          </a:p>
        </p:txBody>
      </p:sp>
    </p:spTree>
    <p:extLst>
      <p:ext uri="{BB962C8B-B14F-4D97-AF65-F5344CB8AC3E}">
        <p14:creationId xmlns:p14="http://schemas.microsoft.com/office/powerpoint/2010/main" val="295128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Nas duas profecias, o reino humano final, aquele que surge após a Grécia antiga e permanece até Deus fundar Seu “reino que jamais será destruído” (Daniel 2:44) é Roma. Embora Roma pagã tenha desaparecido há 1.500 anos, Roma papal permanece e continuará até o triunfo completo do reino de Deus ao fim deste mundo.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24</a:t>
            </a:fld>
            <a:endParaRPr lang="pt-BR"/>
          </a:p>
        </p:txBody>
      </p:sp>
    </p:spTree>
    <p:extLst>
      <p:ext uri="{BB962C8B-B14F-4D97-AF65-F5344CB8AC3E}">
        <p14:creationId xmlns:p14="http://schemas.microsoft.com/office/powerpoint/2010/main" val="1645343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Daniel 7, usando diferentes imagens, nos deu mais detalhes acerca desses reinos do que Daniel 2, sobretudo em relação ao último, Roma, e, em especial, acerca da sua fase papal, que incluiu uma parte infeliz da história – “destruirá os santos do Altíssimo” (Daniel 7:25, ARC). Levando em conta que Roma afirma ter instituído a guarda do domingo, um dia que tanto evangélicos como católicos admitem não ter apoio bíblico, esse verso é significativo.</a:t>
            </a:r>
            <a:r>
              <a:rPr lang="pt-BR" sz="2800" dirty="0"/>
              <a:t> </a:t>
            </a:r>
            <a:br>
              <a:rPr lang="pt-BR" sz="2800" dirty="0"/>
            </a:br>
            <a:br>
              <a:rPr lang="pt-BR" sz="2800" dirty="0"/>
            </a:b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25</a:t>
            </a:fld>
            <a:endParaRPr lang="pt-BR"/>
          </a:p>
        </p:txBody>
      </p:sp>
    </p:spTree>
    <p:extLst>
      <p:ext uri="{BB962C8B-B14F-4D97-AF65-F5344CB8AC3E}">
        <p14:creationId xmlns:p14="http://schemas.microsoft.com/office/powerpoint/2010/main" val="2367173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Note: o texto diz que ele “</a:t>
            </a:r>
            <a:r>
              <a:rPr lang="pt-BR" sz="1800" b="0" i="1" dirty="0">
                <a:solidFill>
                  <a:srgbClr val="242021"/>
                </a:solidFill>
                <a:effectLst/>
                <a:latin typeface="WarnockPro-It"/>
              </a:rPr>
              <a:t>cuidará </a:t>
            </a:r>
            <a:r>
              <a:rPr lang="pt-BR" sz="1800" b="0" i="0" dirty="0">
                <a:solidFill>
                  <a:srgbClr val="242021"/>
                </a:solidFill>
                <a:effectLst/>
                <a:latin typeface="WarnockPro-Regular"/>
              </a:rPr>
              <a:t>em mudar os tempos e a lei”. A lei de Deus, inclusive o quarto mandamento, foi escrita em pedra pelo dedo do próprio Deus: “O Senhor me deu as duas tábuas de pedra, escritas com o dedo de Deus. Nelas estavam todas as palavras que o Senhor havia falado com vocês no monte, do meio do fogo, quando todo o povo estava reunido” (Deuteronômio 9:10; confira Êxodo 31:18). Nenhum poder humano é capaz de mudar isso! A Nova Versão Internacional diz que Roma “tentará mudar os tempos e as leis”. </a:t>
            </a:r>
            <a:r>
              <a:rPr lang="pt-BR" sz="1800" b="0" i="1" dirty="0">
                <a:solidFill>
                  <a:srgbClr val="242021"/>
                </a:solidFill>
                <a:effectLst/>
                <a:latin typeface="WarnockPro-It"/>
              </a:rPr>
              <a:t>Tentar </a:t>
            </a:r>
            <a:r>
              <a:rPr lang="pt-BR" sz="1800" b="0" i="0" dirty="0">
                <a:solidFill>
                  <a:srgbClr val="242021"/>
                </a:solidFill>
                <a:effectLst/>
                <a:latin typeface="WarnockPro-Regular"/>
              </a:rPr>
              <a:t>não é o mesmo que </a:t>
            </a:r>
            <a:r>
              <a:rPr lang="pt-BR" sz="1800" b="0" i="1" dirty="0">
                <a:solidFill>
                  <a:srgbClr val="242021"/>
                </a:solidFill>
                <a:effectLst/>
                <a:latin typeface="WarnockPro-It"/>
              </a:rPr>
              <a:t>conseguir</a:t>
            </a:r>
            <a:r>
              <a:rPr lang="pt-BR" sz="1800" b="0" i="0" dirty="0">
                <a:solidFill>
                  <a:srgbClr val="242021"/>
                </a:solidFill>
                <a:effectLst/>
                <a:latin typeface="WarnockPro-Regular"/>
              </a:rPr>
              <a:t>!</a:t>
            </a:r>
            <a:r>
              <a:rPr lang="pt-BR" sz="2800" dirty="0"/>
              <a:t> </a:t>
            </a:r>
            <a:br>
              <a:rPr lang="pt-BR" sz="2800" dirty="0"/>
            </a:b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26</a:t>
            </a:fld>
            <a:endParaRPr lang="pt-BR"/>
          </a:p>
        </p:txBody>
      </p:sp>
    </p:spTree>
    <p:extLst>
      <p:ext uri="{BB962C8B-B14F-4D97-AF65-F5344CB8AC3E}">
        <p14:creationId xmlns:p14="http://schemas.microsoft.com/office/powerpoint/2010/main" val="1584785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Note: o texto diz que ele “</a:t>
            </a:r>
            <a:r>
              <a:rPr lang="pt-BR" sz="1800" b="0" i="1" dirty="0">
                <a:solidFill>
                  <a:srgbClr val="242021"/>
                </a:solidFill>
                <a:effectLst/>
                <a:latin typeface="WarnockPro-It"/>
              </a:rPr>
              <a:t>cuidará </a:t>
            </a:r>
            <a:r>
              <a:rPr lang="pt-BR" sz="1800" b="0" i="0" dirty="0">
                <a:solidFill>
                  <a:srgbClr val="242021"/>
                </a:solidFill>
                <a:effectLst/>
                <a:latin typeface="WarnockPro-Regular"/>
              </a:rPr>
              <a:t>em mudar os tempos e a lei”. A lei de Deus, inclusive o quarto mandamento, foi escrita em pedra pelo dedo do próprio Deus: “O Senhor me deu as duas tábuas de pedra, escritas com o dedo de Deus. Nelas estavam todas as palavras que o Senhor havia falado com vocês no monte, do meio do fogo, quando todo o povo estava reunido” (Deuteronômio 9:10; confira Êxodo 31:18). Nenhum poder humano é capaz de mudar isso! A Nova Versão Internacional diz que Roma “tentará mudar os tempos e as leis”. </a:t>
            </a:r>
            <a:r>
              <a:rPr lang="pt-BR" sz="1800" b="0" i="1" dirty="0">
                <a:solidFill>
                  <a:srgbClr val="242021"/>
                </a:solidFill>
                <a:effectLst/>
                <a:latin typeface="WarnockPro-It"/>
              </a:rPr>
              <a:t>Tentar </a:t>
            </a:r>
            <a:r>
              <a:rPr lang="pt-BR" sz="1800" b="0" i="0" dirty="0">
                <a:solidFill>
                  <a:srgbClr val="242021"/>
                </a:solidFill>
                <a:effectLst/>
                <a:latin typeface="WarnockPro-Regular"/>
              </a:rPr>
              <a:t>não é o mesmo que </a:t>
            </a:r>
            <a:r>
              <a:rPr lang="pt-BR" sz="1800" b="0" i="1" dirty="0">
                <a:solidFill>
                  <a:srgbClr val="242021"/>
                </a:solidFill>
                <a:effectLst/>
                <a:latin typeface="WarnockPro-It"/>
              </a:rPr>
              <a:t>conseguir</a:t>
            </a:r>
            <a:r>
              <a:rPr lang="pt-BR" sz="1800" b="0" i="0" dirty="0">
                <a:solidFill>
                  <a:srgbClr val="242021"/>
                </a:solidFill>
                <a:effectLst/>
                <a:latin typeface="WarnockPro-Regular"/>
              </a:rPr>
              <a:t>!</a:t>
            </a:r>
            <a:r>
              <a:rPr lang="pt-BR" sz="2800" dirty="0"/>
              <a:t> </a:t>
            </a:r>
            <a:br>
              <a:rPr lang="pt-BR" sz="2800" dirty="0"/>
            </a:b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27</a:t>
            </a:fld>
            <a:endParaRPr lang="pt-BR"/>
          </a:p>
        </p:txBody>
      </p:sp>
    </p:spTree>
    <p:extLst>
      <p:ext uri="{BB962C8B-B14F-4D97-AF65-F5344CB8AC3E}">
        <p14:creationId xmlns:p14="http://schemas.microsoft.com/office/powerpoint/2010/main" val="1157091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A morte de Jesus na cruz, por causa do pecado, que é definido como “a transgressão da lei” (1 João 3:4), prova a imutabilidade da lei de Deus. Não teria sido mais fácil mudar a lei, alterando as regras no meio do jogo, a fim de resolver o problema do sem que Jesus precisasse morrer por eles (confira 1 Coríntios 15:3)? Claro que sim! Afirmar que a guarda do sábado não é mais necessária seria o mesmo que tentar “derrubar” lei da gravidade. As coisas cairiam na mesma aceleração, a despeito de qualquer tentativa de mudança.</a:t>
            </a:r>
            <a:r>
              <a:rPr lang="pt-BR" sz="2800" dirty="0"/>
              <a:t> </a:t>
            </a:r>
            <a:br>
              <a:rPr lang="pt-BR" sz="2800" dirty="0"/>
            </a:b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28</a:t>
            </a:fld>
            <a:endParaRPr lang="pt-BR"/>
          </a:p>
        </p:txBody>
      </p:sp>
    </p:spTree>
    <p:extLst>
      <p:ext uri="{BB962C8B-B14F-4D97-AF65-F5344CB8AC3E}">
        <p14:creationId xmlns:p14="http://schemas.microsoft.com/office/powerpoint/2010/main" val="2629358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Contudo, essa tentativa de mudar a lei de Deus assumirá importância  tremenda quando o mundo inteiro se envolver e fizer “morrer todos os que não” adorassem “a imagem da besta” (Apocalipse 13:15). É justamente contra essa adoração forçada que a mensagem do terceiro anjo adverte de maneira contundente (Apocalipse 14:9-11). Enquanto muitos adorarão a besta e sua imagem, outros adorarão “Aquele que fez o céu, a terra, o mar e as fontes das águas” (v. 7). No Éden, a adoração ao Criador tem como marca o sábado do sétimo dia – “Deus abençoou o sétimo dia e o santificou; porque nele descansou de toda a obra que, como Criador, tinha feito” (Gênesis 2:3). Essa verdade também foi imortalizada no quarto mandamento: “Porque em seis dias o Senhor fez os céus e a terra, o mar e tudo o que neles há e, ao sétimo dia, descansou; por isso o Senhor abençoou o dia de sábado e o santificou” (Êxodo 20:11).</a:t>
            </a:r>
            <a:r>
              <a:rPr lang="pt-BR" sz="2800" dirty="0"/>
              <a:t> </a:t>
            </a:r>
            <a:br>
              <a:rPr lang="pt-BR" sz="2800" dirty="0"/>
            </a:b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29</a:t>
            </a:fld>
            <a:endParaRPr lang="pt-BR"/>
          </a:p>
        </p:txBody>
      </p:sp>
    </p:spTree>
    <p:extLst>
      <p:ext uri="{BB962C8B-B14F-4D97-AF65-F5344CB8AC3E}">
        <p14:creationId xmlns:p14="http://schemas.microsoft.com/office/powerpoint/2010/main" val="1549303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Adorar a imagem? Adorar o Criador? É um ou outro. Essa será a escolha colocada diante do mundo inteiro.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30</a:t>
            </a:fld>
            <a:endParaRPr lang="pt-BR"/>
          </a:p>
        </p:txBody>
      </p:sp>
    </p:spTree>
    <p:extLst>
      <p:ext uri="{BB962C8B-B14F-4D97-AF65-F5344CB8AC3E}">
        <p14:creationId xmlns:p14="http://schemas.microsoft.com/office/powerpoint/2010/main" val="3458722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Observe as imagens usadas no texto, extraídas diretamente do livro de Daniel, no qual as pessoas foram forçadas a adorar “a imagem” (Daniel 3:5, 7, 10, 14, 15, 18) sob ameaça de morte. A advertência na mensagem terceiro anjo em Apocalipse 14 ecoa  Apocalipse 13 também, no qual as pessoas devem, assim como em Daniel 3, adorar uma imagem ou enfrentar a morte: “e fizesse morrer todos os que não adorassem a imagem da besta” (Apocalipse 13:15).</a:t>
            </a:r>
            <a:r>
              <a:rPr lang="pt-BR" sz="2800" dirty="0"/>
              <a:t> </a:t>
            </a:r>
            <a:br>
              <a:rPr lang="pt-BR" sz="2800" dirty="0"/>
            </a:b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5</a:t>
            </a:fld>
            <a:endParaRPr lang="pt-BR"/>
          </a:p>
        </p:txBody>
      </p:sp>
    </p:spTree>
    <p:extLst>
      <p:ext uri="{BB962C8B-B14F-4D97-AF65-F5344CB8AC3E}">
        <p14:creationId xmlns:p14="http://schemas.microsoft.com/office/powerpoint/2010/main" val="129278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Além disso, não se esqueça: a mensagem do terceiro anjo é anunciada logo depois da proclamação da segunda mensagem angélica acerca da queda de </a:t>
            </a:r>
            <a:r>
              <a:rPr lang="pt-BR" sz="1800" b="0" i="1" dirty="0">
                <a:solidFill>
                  <a:srgbClr val="242021"/>
                </a:solidFill>
                <a:effectLst/>
                <a:latin typeface="WarnockPro-It"/>
              </a:rPr>
              <a:t>Babilônia </a:t>
            </a:r>
            <a:r>
              <a:rPr lang="pt-BR" sz="1800" b="0" i="0" dirty="0">
                <a:solidFill>
                  <a:srgbClr val="242021"/>
                </a:solidFill>
                <a:effectLst/>
                <a:latin typeface="WarnockPro-Regular"/>
              </a:rPr>
              <a:t>(Apocalipse 14:8). Que império no Antigo Testamento forçou a adoração de uma imagem? Babilônia (Daniel 3:1).</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6</a:t>
            </a:fld>
            <a:endParaRPr lang="pt-BR"/>
          </a:p>
        </p:txBody>
      </p:sp>
    </p:spTree>
    <p:extLst>
      <p:ext uri="{BB962C8B-B14F-4D97-AF65-F5344CB8AC3E}">
        <p14:creationId xmlns:p14="http://schemas.microsoft.com/office/powerpoint/2010/main" val="57755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MrEavesXLSanNarOT-Reg"/>
              </a:rPr>
              <a:t>Um dia em questão</a:t>
            </a:r>
          </a:p>
          <a:p>
            <a:pPr marL="0" marR="0" lvl="0" indent="0" algn="l" defTabSz="914400" rtl="0" eaLnBrk="1" fontAlgn="auto" latinLnBrk="0" hangingPunct="1">
              <a:lnSpc>
                <a:spcPct val="100000"/>
              </a:lnSpc>
              <a:spcBef>
                <a:spcPts val="0"/>
              </a:spcBef>
              <a:spcAft>
                <a:spcPts val="0"/>
              </a:spcAft>
              <a:buClrTx/>
              <a:buSzTx/>
              <a:buFontTx/>
              <a:buNone/>
              <a:tabLst/>
              <a:defRPr/>
            </a:pPr>
            <a:br>
              <a:rPr lang="pt-BR" sz="1800" b="0" i="0" dirty="0">
                <a:solidFill>
                  <a:srgbClr val="242021"/>
                </a:solidFill>
                <a:effectLst/>
                <a:latin typeface="MrEavesXLSanNarOT-Reg"/>
              </a:rPr>
            </a:br>
            <a:r>
              <a:rPr lang="pt-BR" sz="1800" b="0" i="0" dirty="0">
                <a:solidFill>
                  <a:srgbClr val="242021"/>
                </a:solidFill>
                <a:effectLst/>
                <a:latin typeface="WarnockPro-Regular"/>
              </a:rPr>
              <a:t>Tanto na Babilônia antiga como na moderna, a grande questão é a adoração. A mensagem do primeiro anjo conclama o mundo a adorar o Criador, “que fez o céu, a terra, o mar e as fontes das águas” (Apocalipse 14:7).</a:t>
            </a:r>
            <a:r>
              <a:rPr lang="pt-BR" dirty="0"/>
              <a:t>  </a:t>
            </a:r>
            <a:r>
              <a:rPr lang="pt-BR" sz="1800" b="0" i="0" dirty="0">
                <a:solidFill>
                  <a:srgbClr val="242021"/>
                </a:solidFill>
                <a:effectLst/>
                <a:latin typeface="WarnockPro-Regular"/>
              </a:rPr>
              <a:t>Essa linguagem é extraída diretamente dos Dez Mandamentos, especificamente do quarto: “Porque em seis dias o Senhor fez os céus e a terra, o mar e tudo o que neles há e, ao sétimo dia, descansou; por isso o Senhor </a:t>
            </a:r>
            <a:r>
              <a:rPr lang="pt-BR" sz="1800" b="0" i="1" dirty="0">
                <a:solidFill>
                  <a:srgbClr val="242021"/>
                </a:solidFill>
                <a:effectLst/>
                <a:latin typeface="WarnockPro-It"/>
              </a:rPr>
              <a:t>abençoou o dia de sábado e o santificou</a:t>
            </a:r>
            <a:r>
              <a:rPr lang="pt-BR" sz="1800" b="0" i="0" dirty="0">
                <a:solidFill>
                  <a:srgbClr val="242021"/>
                </a:solidFill>
                <a:effectLst/>
                <a:latin typeface="WarnockPro-Regular"/>
              </a:rPr>
              <a:t>” (Êxodo 20:11), o qual, por sua vez, provém diretamente do relato da criação em Gênesis 2:3, como já vimos.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7</a:t>
            </a:fld>
            <a:endParaRPr lang="pt-BR"/>
          </a:p>
        </p:txBody>
      </p:sp>
    </p:spTree>
    <p:extLst>
      <p:ext uri="{BB962C8B-B14F-4D97-AF65-F5344CB8AC3E}">
        <p14:creationId xmlns:p14="http://schemas.microsoft.com/office/powerpoint/2010/main" val="397995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Logo, as três mensagens angélicas apresentam a grande questão que o mundo enfrentará nos últimos dias: adoraremos o Criador ou “a besta e a sua imagem” (Apocalipse 14:9)? A resposta deveria ser óbvia: devemos adorar a Deus porque Ele é o Criador.  Não há nada mais elementar, e símbolo mais básico de quem Ele é como Criador, do que o sétimo dia, o sábado. Esse dia foi abençoado e santificado na primeira semana da criação; foi considerado por Deus como sendo tão importante que Ele o menciona claramente nos Dez Mandamentos!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8</a:t>
            </a:fld>
            <a:endParaRPr lang="pt-BR"/>
          </a:p>
        </p:txBody>
      </p:sp>
    </p:spTree>
    <p:extLst>
      <p:ext uri="{BB962C8B-B14F-4D97-AF65-F5344CB8AC3E}">
        <p14:creationId xmlns:p14="http://schemas.microsoft.com/office/powerpoint/2010/main" val="2379589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Logo, as três mensagens angélicas apresentam a grande questão que o mundo enfrentará nos últimos dias: adoraremos o Criador ou “a besta e a sua imagem” (Apocalipse 14:9)? A resposta deveria ser óbvia: devemos adorar a Deus porque Ele é o Criador.  Não há nada mais elementar, e símbolo mais básico de quem Ele é como Criador, do que o sétimo dia, o sábado. Esse dia foi abençoado e santificado na primeira semana da criação; foi considerado por Deus como sendo tão importante que Ele o menciona claramente nos Dez Mandamentos!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9</a:t>
            </a:fld>
            <a:endParaRPr lang="pt-BR"/>
          </a:p>
        </p:txBody>
      </p:sp>
    </p:spTree>
    <p:extLst>
      <p:ext uri="{BB962C8B-B14F-4D97-AF65-F5344CB8AC3E}">
        <p14:creationId xmlns:p14="http://schemas.microsoft.com/office/powerpoint/2010/main" val="425849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Contudo, essa verdade bíblica profunda conduz a uma pergunta importante: Por que, na maior parte do mundo cristão, guarda-se o domingo, o primeiro dia da semana, em lugar do sétimo dia, o sábado, o sinal bíblico do Deus Criador?</a:t>
            </a:r>
            <a:r>
              <a:rPr lang="pt-BR" sz="2800" dirty="0"/>
              <a:t> </a:t>
            </a:r>
            <a:br>
              <a:rPr lang="pt-BR" sz="2800" dirty="0"/>
            </a:b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10</a:t>
            </a:fld>
            <a:endParaRPr lang="pt-BR"/>
          </a:p>
        </p:txBody>
      </p:sp>
    </p:spTree>
    <p:extLst>
      <p:ext uri="{BB962C8B-B14F-4D97-AF65-F5344CB8AC3E}">
        <p14:creationId xmlns:p14="http://schemas.microsoft.com/office/powerpoint/2010/main" val="2790060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Contudo, essa verdade bíblica profunda conduz a uma pergunta importante: Por que, na maior parte do mundo cristão, guarda-se o domingo, o</a:t>
            </a:r>
            <a:br>
              <a:rPr lang="pt-BR" sz="1800" b="0" i="0" dirty="0">
                <a:solidFill>
                  <a:srgbClr val="242021"/>
                </a:solidFill>
                <a:effectLst/>
                <a:latin typeface="WarnockPro-Regular"/>
              </a:rPr>
            </a:br>
            <a:r>
              <a:rPr lang="pt-BR" sz="1800" b="0" i="0" dirty="0">
                <a:solidFill>
                  <a:srgbClr val="242021"/>
                </a:solidFill>
                <a:effectLst/>
                <a:latin typeface="WarnockPro-Regular"/>
              </a:rPr>
              <a:t>primeiro dia da semana, em lugar do sétimo dia, o sábado, o sinal bíblico do Deus Criador?</a:t>
            </a:r>
            <a:br>
              <a:rPr lang="pt-BR" sz="1800" b="0" i="0" dirty="0">
                <a:solidFill>
                  <a:srgbClr val="242021"/>
                </a:solidFill>
                <a:effectLst/>
                <a:latin typeface="WarnockPro-Regular"/>
              </a:rPr>
            </a:br>
            <a:r>
              <a:rPr lang="pt-BR" sz="1800" b="0" i="0" dirty="0">
                <a:solidFill>
                  <a:srgbClr val="242021"/>
                </a:solidFill>
                <a:effectLst/>
                <a:latin typeface="WarnockPro-Regular"/>
              </a:rPr>
              <a:t>As citações a seguir explicam o motivo.</a:t>
            </a:r>
            <a:br>
              <a:rPr lang="pt-BR" sz="1800" b="0" i="0" dirty="0">
                <a:solidFill>
                  <a:srgbClr val="242021"/>
                </a:solidFill>
                <a:effectLst/>
                <a:latin typeface="WarnockPro-Regular"/>
              </a:rPr>
            </a:br>
            <a:r>
              <a:rPr lang="pt-BR" sz="1800" b="0" i="0" dirty="0">
                <a:solidFill>
                  <a:srgbClr val="242021"/>
                </a:solidFill>
                <a:effectLst/>
                <a:latin typeface="WarnockPro-Regular"/>
              </a:rPr>
              <a:t>A edição de 1977 do catecismo da doutrina romana diz o seguinte:</a:t>
            </a:r>
            <a:r>
              <a:rPr lang="pt-BR" sz="2800" dirty="0"/>
              <a:t> </a:t>
            </a:r>
            <a:br>
              <a:rPr lang="pt-BR" sz="2800" dirty="0"/>
            </a:br>
            <a:endParaRPr lang="pt-BR" sz="1800" b="0" i="0" dirty="0">
              <a:solidFill>
                <a:srgbClr val="242021"/>
              </a:solidFill>
              <a:effectLst/>
              <a:latin typeface="WarnockPro-Regular"/>
            </a:endParaRPr>
          </a:p>
          <a:p>
            <a:r>
              <a:rPr lang="pt-BR" sz="1800" b="0" i="0" dirty="0">
                <a:solidFill>
                  <a:srgbClr val="242021"/>
                </a:solidFill>
                <a:effectLst/>
                <a:latin typeface="WarnockPro-Regular"/>
              </a:rPr>
              <a:t>Pergunta: Que dia é o sábado?</a:t>
            </a:r>
            <a:br>
              <a:rPr lang="pt-BR" sz="1800" b="0" i="0" dirty="0">
                <a:solidFill>
                  <a:srgbClr val="242021"/>
                </a:solidFill>
                <a:effectLst/>
                <a:latin typeface="WarnockPro-Regular"/>
              </a:rPr>
            </a:br>
            <a:r>
              <a:rPr lang="pt-BR" sz="1800" b="0" i="0" dirty="0">
                <a:solidFill>
                  <a:srgbClr val="242021"/>
                </a:solidFill>
                <a:effectLst/>
                <a:latin typeface="WarnockPro-Regular"/>
              </a:rPr>
              <a:t>Resposta: O sétimo dia é o sábado.</a:t>
            </a:r>
            <a:br>
              <a:rPr lang="pt-BR" sz="1800" b="0" i="0" dirty="0">
                <a:solidFill>
                  <a:srgbClr val="242021"/>
                </a:solidFill>
                <a:effectLst/>
                <a:latin typeface="WarnockPro-Regular"/>
              </a:rPr>
            </a:br>
            <a:r>
              <a:rPr lang="pt-BR" sz="1800" b="0" i="0" dirty="0">
                <a:solidFill>
                  <a:srgbClr val="242021"/>
                </a:solidFill>
                <a:effectLst/>
                <a:latin typeface="WarnockPro-Regular"/>
              </a:rPr>
              <a:t>Pergunta: Por que guardamos o domingo em lugar do sábado?</a:t>
            </a:r>
            <a:br>
              <a:rPr lang="pt-BR" sz="1800" b="0" i="0" dirty="0">
                <a:solidFill>
                  <a:srgbClr val="242021"/>
                </a:solidFill>
                <a:effectLst/>
                <a:latin typeface="WarnockPro-Regular"/>
              </a:rPr>
            </a:br>
            <a:r>
              <a:rPr lang="pt-BR" sz="1800" b="0" i="0" dirty="0">
                <a:solidFill>
                  <a:srgbClr val="242021"/>
                </a:solidFill>
                <a:effectLst/>
                <a:latin typeface="WarnockPro-Regular"/>
              </a:rPr>
              <a:t>Resposta: Guardamos o domingo em lugar do sábado porque a</a:t>
            </a:r>
            <a:br>
              <a:rPr lang="pt-BR" sz="1800" b="0" i="0" dirty="0">
                <a:solidFill>
                  <a:srgbClr val="242021"/>
                </a:solidFill>
                <a:effectLst/>
                <a:latin typeface="WarnockPro-Regular"/>
              </a:rPr>
            </a:br>
            <a:r>
              <a:rPr lang="pt-BR" sz="1800" b="0" i="0" dirty="0">
                <a:solidFill>
                  <a:srgbClr val="242021"/>
                </a:solidFill>
                <a:effectLst/>
                <a:latin typeface="WarnockPro-Regular"/>
              </a:rPr>
              <a:t>Igreja [...] transferiu a solenidade do sábado para o domingo.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11</a:t>
            </a:fld>
            <a:endParaRPr lang="pt-BR"/>
          </a:p>
        </p:txBody>
      </p:sp>
    </p:spTree>
    <p:extLst>
      <p:ext uri="{BB962C8B-B14F-4D97-AF65-F5344CB8AC3E}">
        <p14:creationId xmlns:p14="http://schemas.microsoft.com/office/powerpoint/2010/main" val="135325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16384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87191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262465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37A965FA-A824-4982-9955-9F457242E959}"/>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3C99CEF-2CEB-40A5-9A5D-E1CA05BEE5C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20A3BC6-B0C4-44F7-9CF1-5E8F42FCC788}"/>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4523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77593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60244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27742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806778F-117A-4B71-8748-3B937E5782F3}" type="datetimeFigureOut">
              <a:rPr lang="pt-BR" smtClean="0"/>
              <a:t>31/03/2022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82129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806778F-117A-4B71-8748-3B937E5782F3}" type="datetimeFigureOut">
              <a:rPr lang="pt-BR" smtClean="0"/>
              <a:t>31/03/2022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64290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6778F-117A-4B71-8748-3B937E5782F3}" type="datetimeFigureOut">
              <a:rPr lang="pt-BR" smtClean="0"/>
              <a:t>31/03/2022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54621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427222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703793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6778F-117A-4B71-8748-3B937E5782F3}" type="datetimeFigureOut">
              <a:rPr lang="pt-BR" smtClean="0"/>
              <a:t>31/03/2022</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BA706-A5BF-41C2-8EF0-6FEFD778AE7D}" type="slidenum">
              <a:rPr lang="pt-BR" smtClean="0"/>
              <a:t>‹nº›</a:t>
            </a:fld>
            <a:endParaRPr lang="pt-BR"/>
          </a:p>
        </p:txBody>
      </p:sp>
    </p:spTree>
    <p:extLst>
      <p:ext uri="{BB962C8B-B14F-4D97-AF65-F5344CB8AC3E}">
        <p14:creationId xmlns:p14="http://schemas.microsoft.com/office/powerpoint/2010/main" val="1530984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6.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73D5967-6A2B-45E5-973D-0B55BF91A098}"/>
              </a:ext>
            </a:extLst>
          </p:cNvPr>
          <p:cNvSpPr txBox="1"/>
          <p:nvPr/>
        </p:nvSpPr>
        <p:spPr>
          <a:xfrm>
            <a:off x="4771759" y="6456010"/>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1820672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 descr="Por que descansar em meio a rotina? - Fundação Matias Machline">
            <a:extLst>
              <a:ext uri="{FF2B5EF4-FFF2-40B4-BE49-F238E27FC236}">
                <a16:creationId xmlns:a16="http://schemas.microsoft.com/office/drawing/2014/main" id="{9A0FCA19-BF9A-401A-840B-93895AEDCF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370"/>
          <a:stretch/>
        </p:blipFill>
        <p:spPr bwMode="auto">
          <a:xfrm>
            <a:off x="5543550" y="0"/>
            <a:ext cx="6648450" cy="686134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27220" y="1051473"/>
            <a:ext cx="5668780" cy="4401205"/>
          </a:xfrm>
          <a:prstGeom prst="rect">
            <a:avLst/>
          </a:prstGeom>
          <a:noFill/>
        </p:spPr>
        <p:txBody>
          <a:bodyPr wrap="square" rtlCol="0">
            <a:spAutoFit/>
          </a:bodyPr>
          <a:lstStyle/>
          <a:p>
            <a:pPr algn="ctr"/>
            <a:r>
              <a:rPr lang="pt-BR" sz="4000" dirty="0">
                <a:solidFill>
                  <a:schemeClr val="bg1"/>
                </a:solidFill>
              </a:rPr>
              <a:t> Por que, na maior parte do mundo cristão, guarda-se o domingo, o primeiro dia da semana, em lugar do sétimo dia, o sábado, o sinal bíblico do Deus Criador? </a:t>
            </a:r>
          </a:p>
        </p:txBody>
      </p:sp>
    </p:spTree>
    <p:extLst>
      <p:ext uri="{BB962C8B-B14F-4D97-AF65-F5344CB8AC3E}">
        <p14:creationId xmlns:p14="http://schemas.microsoft.com/office/powerpoint/2010/main" val="3130015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32DBC597-AC07-4F3F-AE15-A780337C5C35}"/>
              </a:ext>
            </a:extLst>
          </p:cNvPr>
          <p:cNvPicPr>
            <a:picLocks noChangeAspect="1"/>
          </p:cNvPicPr>
          <p:nvPr/>
        </p:nvPicPr>
        <p:blipFill rotWithShape="1">
          <a:blip r:embed="rId3">
            <a:extLst>
              <a:ext uri="{28A0092B-C50C-407E-A947-70E740481C1C}">
                <a14:useLocalDpi xmlns:a14="http://schemas.microsoft.com/office/drawing/2010/main" val="0"/>
              </a:ext>
            </a:extLst>
          </a:blip>
          <a:srcRect l="73540" t="6666" r="5938" b="10834"/>
          <a:stretch/>
        </p:blipFill>
        <p:spPr>
          <a:xfrm>
            <a:off x="6513534" y="-1"/>
            <a:ext cx="5678466" cy="6858000"/>
          </a:xfrm>
          <a:prstGeom prst="rect">
            <a:avLst/>
          </a:prstGeom>
        </p:spPr>
      </p:pic>
      <p:pic>
        <p:nvPicPr>
          <p:cNvPr id="5122" name="Picture 2" descr="Paisagens da Terra">
            <a:extLst>
              <a:ext uri="{FF2B5EF4-FFF2-40B4-BE49-F238E27FC236}">
                <a16:creationId xmlns:a16="http://schemas.microsoft.com/office/drawing/2014/main" id="{CDED3818-13BA-4E1A-A75A-7EC62F6A81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3" t="15609" r="49025"/>
          <a:stretch/>
        </p:blipFill>
        <p:spPr bwMode="auto">
          <a:xfrm>
            <a:off x="6096000" y="-1"/>
            <a:ext cx="5828778"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217730F9-AD4B-4041-86DF-D7608513C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292" y="0"/>
            <a:ext cx="8922707" cy="6858000"/>
          </a:xfrm>
          <a:prstGeom prst="rect">
            <a:avLst/>
          </a:prstGeom>
        </p:spPr>
      </p:pic>
      <p:sp>
        <p:nvSpPr>
          <p:cNvPr id="11" name="CaixaDeTexto 10">
            <a:extLst>
              <a:ext uri="{FF2B5EF4-FFF2-40B4-BE49-F238E27FC236}">
                <a16:creationId xmlns:a16="http://schemas.microsoft.com/office/drawing/2014/main" id="{FB915065-62E1-47BC-A83C-8508DED03151}"/>
              </a:ext>
            </a:extLst>
          </p:cNvPr>
          <p:cNvSpPr txBox="1"/>
          <p:nvPr/>
        </p:nvSpPr>
        <p:spPr>
          <a:xfrm>
            <a:off x="267222" y="1016529"/>
            <a:ext cx="6976997" cy="5509200"/>
          </a:xfrm>
          <a:prstGeom prst="rect">
            <a:avLst/>
          </a:prstGeom>
          <a:noFill/>
        </p:spPr>
        <p:txBody>
          <a:bodyPr wrap="square" rtlCol="0">
            <a:spAutoFit/>
          </a:bodyPr>
          <a:lstStyle/>
          <a:p>
            <a:pPr algn="ctr"/>
            <a:r>
              <a:rPr lang="pt-BR" sz="3600" b="1" dirty="0">
                <a:solidFill>
                  <a:srgbClr val="FFC20D"/>
                </a:solidFill>
              </a:rPr>
              <a:t>Pergunta: </a:t>
            </a:r>
            <a:r>
              <a:rPr lang="pt-BR" sz="3600" dirty="0">
                <a:solidFill>
                  <a:schemeClr val="bg1"/>
                </a:solidFill>
              </a:rPr>
              <a:t>Que dia é o sábado?</a:t>
            </a:r>
          </a:p>
          <a:p>
            <a:pPr algn="ctr"/>
            <a:r>
              <a:rPr lang="pt-BR" sz="3600" b="1" dirty="0">
                <a:solidFill>
                  <a:srgbClr val="FFC20D"/>
                </a:solidFill>
              </a:rPr>
              <a:t>Resposta:</a:t>
            </a:r>
            <a:r>
              <a:rPr lang="pt-BR" sz="3600" dirty="0">
                <a:solidFill>
                  <a:schemeClr val="bg1"/>
                </a:solidFill>
              </a:rPr>
              <a:t> O sétimo dia é o sábado.</a:t>
            </a:r>
          </a:p>
          <a:p>
            <a:pPr algn="ctr"/>
            <a:r>
              <a:rPr lang="pt-BR" sz="3600" b="1" dirty="0">
                <a:solidFill>
                  <a:srgbClr val="FFC20D"/>
                </a:solidFill>
              </a:rPr>
              <a:t>Pergunta: </a:t>
            </a:r>
            <a:r>
              <a:rPr lang="pt-BR" sz="3600" dirty="0">
                <a:solidFill>
                  <a:schemeClr val="bg1"/>
                </a:solidFill>
              </a:rPr>
              <a:t>Por que guardamos o domingo em lugar do sábado?</a:t>
            </a:r>
          </a:p>
          <a:p>
            <a:pPr algn="ctr"/>
            <a:r>
              <a:rPr lang="pt-BR" sz="3600" b="1" dirty="0">
                <a:solidFill>
                  <a:srgbClr val="FFC20D"/>
                </a:solidFill>
              </a:rPr>
              <a:t>Resposta</a:t>
            </a:r>
            <a:r>
              <a:rPr lang="pt-BR" sz="3600" dirty="0">
                <a:solidFill>
                  <a:srgbClr val="FFC20D"/>
                </a:solidFill>
              </a:rPr>
              <a:t>:</a:t>
            </a:r>
            <a:r>
              <a:rPr lang="pt-BR" sz="3600" dirty="0">
                <a:solidFill>
                  <a:schemeClr val="bg1"/>
                </a:solidFill>
              </a:rPr>
              <a:t> Guardamos o domingo em lugar do sábado porque a</a:t>
            </a:r>
            <a:br>
              <a:rPr lang="pt-BR" sz="3600" dirty="0">
                <a:solidFill>
                  <a:schemeClr val="bg1"/>
                </a:solidFill>
              </a:rPr>
            </a:br>
            <a:r>
              <a:rPr lang="pt-BR" sz="3600" dirty="0">
                <a:solidFill>
                  <a:schemeClr val="bg1"/>
                </a:solidFill>
              </a:rPr>
              <a:t>Igreja [...] transferiu a solenidade do sábado para o domingo.</a:t>
            </a:r>
          </a:p>
          <a:p>
            <a:pPr algn="ctr"/>
            <a:r>
              <a:rPr lang="pt-BR" sz="2800" b="1" dirty="0">
                <a:solidFill>
                  <a:schemeClr val="bg1"/>
                </a:solidFill>
              </a:rPr>
              <a:t>(Edição de 1977 do catecismo) </a:t>
            </a:r>
            <a:br>
              <a:rPr lang="pt-BR" sz="3600" dirty="0">
                <a:solidFill>
                  <a:schemeClr val="bg1"/>
                </a:solidFill>
              </a:rPr>
            </a:br>
            <a:endParaRPr lang="pt-BR" sz="3600" dirty="0">
              <a:solidFill>
                <a:schemeClr val="bg1"/>
              </a:solidFill>
            </a:endParaRPr>
          </a:p>
        </p:txBody>
      </p:sp>
    </p:spTree>
    <p:extLst>
      <p:ext uri="{BB962C8B-B14F-4D97-AF65-F5344CB8AC3E}">
        <p14:creationId xmlns:p14="http://schemas.microsoft.com/office/powerpoint/2010/main" val="4194592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1000"/>
                                        <p:tgtEl>
                                          <p:spTgt spid="11">
                                            <p:txEl>
                                              <p:pRg st="3" end="3"/>
                                            </p:txEl>
                                          </p:spTgt>
                                        </p:tgtEl>
                                      </p:cBhvr>
                                    </p:animEffect>
                                    <p:anim calcmode="lin" valueType="num">
                                      <p:cBhvr>
                                        <p:cTn id="2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fade">
                                      <p:cBhvr>
                                        <p:cTn id="26" dur="1000"/>
                                        <p:tgtEl>
                                          <p:spTgt spid="11">
                                            <p:txEl>
                                              <p:pRg st="4" end="4"/>
                                            </p:txEl>
                                          </p:spTgt>
                                        </p:tgtEl>
                                      </p:cBhvr>
                                    </p:animEffect>
                                    <p:anim calcmode="lin" valueType="num">
                                      <p:cBhvr>
                                        <p:cTn id="27"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Igrejas Orientais são realidade viva nos EUA, diz card. Sandri - Vatican  News">
            <a:extLst>
              <a:ext uri="{FF2B5EF4-FFF2-40B4-BE49-F238E27FC236}">
                <a16:creationId xmlns:a16="http://schemas.microsoft.com/office/drawing/2014/main" id="{0FD4BFD7-0A76-48F1-B453-4EFF19E937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832"/>
          <a:stretch/>
        </p:blipFill>
        <p:spPr bwMode="auto">
          <a:xfrm>
            <a:off x="4603445" y="440646"/>
            <a:ext cx="7484172" cy="617748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D9588C0E-F4EB-4383-9A7D-8A97C3F34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155" y="0"/>
            <a:ext cx="8262844"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32179" y="612844"/>
            <a:ext cx="7393954" cy="5632311"/>
          </a:xfrm>
          <a:prstGeom prst="rect">
            <a:avLst/>
          </a:prstGeom>
          <a:noFill/>
        </p:spPr>
        <p:txBody>
          <a:bodyPr wrap="square" rtlCol="0">
            <a:spAutoFit/>
          </a:bodyPr>
          <a:lstStyle/>
          <a:p>
            <a:pPr algn="ctr"/>
            <a:r>
              <a:rPr lang="pt-BR" sz="3600" b="1" dirty="0">
                <a:solidFill>
                  <a:srgbClr val="FFC20D"/>
                </a:solidFill>
              </a:rPr>
              <a:t>Pergunta: </a:t>
            </a:r>
            <a:r>
              <a:rPr lang="pt-BR" sz="3600" dirty="0">
                <a:solidFill>
                  <a:schemeClr val="bg1"/>
                </a:solidFill>
              </a:rPr>
              <a:t>Que prova há de que a igreja tem poder para ordenar festas e dias santos? </a:t>
            </a:r>
          </a:p>
          <a:p>
            <a:pPr algn="ctr"/>
            <a:r>
              <a:rPr lang="pt-BR" sz="3600" b="1" dirty="0">
                <a:solidFill>
                  <a:srgbClr val="FFC20D"/>
                </a:solidFill>
              </a:rPr>
              <a:t>Resposta: </a:t>
            </a:r>
            <a:r>
              <a:rPr lang="pt-BR" sz="3600" dirty="0">
                <a:solidFill>
                  <a:schemeClr val="bg1"/>
                </a:solidFill>
              </a:rPr>
              <a:t>Pelo próprio ato da mudança do sábado para o domingo, que os protestantes compactuam. Assim, eles se contradizem, guardando o domingo de forma estrita e transgredindo a maioria das outras festas ordenadas pela mesma igreja.</a:t>
            </a:r>
          </a:p>
        </p:txBody>
      </p:sp>
    </p:spTree>
    <p:extLst>
      <p:ext uri="{BB962C8B-B14F-4D97-AF65-F5344CB8AC3E}">
        <p14:creationId xmlns:p14="http://schemas.microsoft.com/office/powerpoint/2010/main" val="680259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Que são as Igrejas Católicas Orientais? - FASBAM">
            <a:extLst>
              <a:ext uri="{FF2B5EF4-FFF2-40B4-BE49-F238E27FC236}">
                <a16:creationId xmlns:a16="http://schemas.microsoft.com/office/drawing/2014/main" id="{AC5355C3-71A6-44CD-8599-5A738C5C16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069"/>
          <a:stretch/>
        </p:blipFill>
        <p:spPr bwMode="auto">
          <a:xfrm>
            <a:off x="4346533" y="390533"/>
            <a:ext cx="7665928" cy="614580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D9588C0E-F4EB-4383-9A7D-8A97C3F34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211" y="0"/>
            <a:ext cx="9924788"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70173" y="612844"/>
            <a:ext cx="5817893" cy="6186309"/>
          </a:xfrm>
          <a:prstGeom prst="rect">
            <a:avLst/>
          </a:prstGeom>
          <a:noFill/>
        </p:spPr>
        <p:txBody>
          <a:bodyPr wrap="square" rtlCol="0">
            <a:spAutoFit/>
          </a:bodyPr>
          <a:lstStyle/>
          <a:p>
            <a:pPr algn="ctr"/>
            <a:r>
              <a:rPr lang="pt-BR" sz="3600" b="1" dirty="0">
                <a:solidFill>
                  <a:srgbClr val="FFC20D"/>
                </a:solidFill>
              </a:rPr>
              <a:t>Pergunta: </a:t>
            </a:r>
            <a:r>
              <a:rPr lang="pt-BR" sz="3600" dirty="0">
                <a:solidFill>
                  <a:schemeClr val="bg1"/>
                </a:solidFill>
              </a:rPr>
              <a:t>Como é possível provar isso? </a:t>
            </a:r>
          </a:p>
          <a:p>
            <a:pPr algn="ctr"/>
            <a:r>
              <a:rPr lang="pt-BR" sz="3600" b="1" dirty="0">
                <a:solidFill>
                  <a:srgbClr val="FFC20D"/>
                </a:solidFill>
              </a:rPr>
              <a:t>Resposta: </a:t>
            </a:r>
            <a:r>
              <a:rPr lang="pt-BR" sz="3600" dirty="0">
                <a:solidFill>
                  <a:schemeClr val="bg1"/>
                </a:solidFill>
              </a:rPr>
              <a:t>Porque, ao guardar o domingo, reconhecem o poder da igreja para ordenar festas e instituí-las sob pena de pecado. E, ao não guardar o restante [das festas] por ela ordenadas, negam mais uma vez o mesmo poder. </a:t>
            </a:r>
            <a:br>
              <a:rPr lang="pt-BR" sz="3600" dirty="0">
                <a:solidFill>
                  <a:schemeClr val="bg1"/>
                </a:solidFill>
              </a:rPr>
            </a:br>
            <a:endParaRPr lang="pt-BR" sz="3600" dirty="0">
              <a:solidFill>
                <a:schemeClr val="bg1"/>
              </a:solidFill>
            </a:endParaRPr>
          </a:p>
        </p:txBody>
      </p:sp>
    </p:spTree>
    <p:extLst>
      <p:ext uri="{BB962C8B-B14F-4D97-AF65-F5344CB8AC3E}">
        <p14:creationId xmlns:p14="http://schemas.microsoft.com/office/powerpoint/2010/main" val="2691617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 descr="Igreja Católica abre Quaresma e lança Campanha da Fraternidade 2020">
            <a:extLst>
              <a:ext uri="{FF2B5EF4-FFF2-40B4-BE49-F238E27FC236}">
                <a16:creationId xmlns:a16="http://schemas.microsoft.com/office/drawing/2014/main" id="{2852103D-DB02-4AE8-B434-67BCB1ADEA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736"/>
          <a:stretch/>
        </p:blipFill>
        <p:spPr bwMode="auto">
          <a:xfrm>
            <a:off x="5596524" y="341334"/>
            <a:ext cx="6415937" cy="617533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D9588C0E-F4EB-4383-9A7D-8A97C3F34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6533" y="0"/>
            <a:ext cx="7845466"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79539" y="600318"/>
            <a:ext cx="7665928" cy="6740307"/>
          </a:xfrm>
          <a:prstGeom prst="rect">
            <a:avLst/>
          </a:prstGeom>
          <a:noFill/>
        </p:spPr>
        <p:txBody>
          <a:bodyPr wrap="square" rtlCol="0">
            <a:spAutoFit/>
          </a:bodyPr>
          <a:lstStyle/>
          <a:p>
            <a:pPr algn="ctr"/>
            <a:r>
              <a:rPr lang="pt-BR" sz="3600" b="1" dirty="0">
                <a:solidFill>
                  <a:srgbClr val="FFC20D"/>
                </a:solidFill>
              </a:rPr>
              <a:t>Pergunta: </a:t>
            </a:r>
            <a:r>
              <a:rPr lang="pt-BR" sz="3600" dirty="0">
                <a:solidFill>
                  <a:schemeClr val="bg1"/>
                </a:solidFill>
              </a:rPr>
              <a:t>A igreja [de Roma] tem poder para fazer qualquer alteração nos mandamentos de Deus?</a:t>
            </a:r>
          </a:p>
          <a:p>
            <a:pPr algn="ctr"/>
            <a:r>
              <a:rPr lang="pt-BR" sz="3600" b="1" dirty="0">
                <a:solidFill>
                  <a:srgbClr val="FFC20D"/>
                </a:solidFill>
              </a:rPr>
              <a:t>Resposta: </a:t>
            </a:r>
            <a:r>
              <a:rPr lang="pt-BR" sz="3600" dirty="0">
                <a:solidFill>
                  <a:schemeClr val="bg1"/>
                </a:solidFill>
              </a:rPr>
              <a:t>Em lugar do sétimo dia e das outras festas designadas pela antiga lei, a igreja prescreveu que os domingos e dias santos sejam separados para a adoração a Deus. E agora somos obrigados a guardá-los em consequência do mandamento divino, em vez do antigo sábado. </a:t>
            </a:r>
            <a:br>
              <a:rPr lang="pt-BR" sz="3600" dirty="0">
                <a:solidFill>
                  <a:schemeClr val="bg1"/>
                </a:solidFill>
              </a:rPr>
            </a:br>
            <a:endParaRPr lang="pt-BR" sz="3600" dirty="0">
              <a:solidFill>
                <a:schemeClr val="bg1"/>
              </a:solidFill>
            </a:endParaRPr>
          </a:p>
        </p:txBody>
      </p:sp>
    </p:spTree>
    <p:extLst>
      <p:ext uri="{BB962C8B-B14F-4D97-AF65-F5344CB8AC3E}">
        <p14:creationId xmlns:p14="http://schemas.microsoft.com/office/powerpoint/2010/main" val="36710281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218" name="Picture 2" descr="5 dicas para ler a Bíblia - Universal.org - Portal Oficial da Igreja  Universal do Reino de Deus - Universal.org – Portal Oficial da Igreja  Universal do Reino de Deus">
            <a:extLst>
              <a:ext uri="{FF2B5EF4-FFF2-40B4-BE49-F238E27FC236}">
                <a16:creationId xmlns:a16="http://schemas.microsoft.com/office/drawing/2014/main" id="{1868EA3A-5932-4F57-828B-0763352272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91" r="14622" b="-2891"/>
          <a:stretch/>
        </p:blipFill>
        <p:spPr bwMode="auto">
          <a:xfrm>
            <a:off x="4045663" y="489164"/>
            <a:ext cx="8146337" cy="636883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58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50521" y="889843"/>
            <a:ext cx="5060515" cy="5078313"/>
          </a:xfrm>
          <a:prstGeom prst="rect">
            <a:avLst/>
          </a:prstGeom>
          <a:noFill/>
        </p:spPr>
        <p:txBody>
          <a:bodyPr wrap="square" rtlCol="0">
            <a:spAutoFit/>
          </a:bodyPr>
          <a:lstStyle/>
          <a:p>
            <a:pPr algn="ctr"/>
            <a:r>
              <a:rPr lang="pt-BR" sz="3600" dirty="0">
                <a:solidFill>
                  <a:schemeClr val="bg1"/>
                </a:solidFill>
              </a:rPr>
              <a:t> A observância dessa lei não está entre nossos deveres sagrados mais proeminentes? Mas</a:t>
            </a:r>
            <a:br>
              <a:rPr lang="pt-BR" sz="3600" dirty="0">
                <a:solidFill>
                  <a:schemeClr val="bg1"/>
                </a:solidFill>
              </a:rPr>
            </a:br>
            <a:r>
              <a:rPr lang="pt-BR" sz="3600" dirty="0">
                <a:solidFill>
                  <a:schemeClr val="bg1"/>
                </a:solidFill>
              </a:rPr>
              <a:t>você pode ler a Bíblia do Gênesis ao Apocalipse que não encontrará um único verso autorizando a santificação do domingo. </a:t>
            </a:r>
          </a:p>
        </p:txBody>
      </p:sp>
    </p:spTree>
    <p:extLst>
      <p:ext uri="{BB962C8B-B14F-4D97-AF65-F5344CB8AC3E}">
        <p14:creationId xmlns:p14="http://schemas.microsoft.com/office/powerpoint/2010/main" val="258680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42" name="Picture 2" descr="Jesus Cristo é nosso Salvador | vindeacristo">
            <a:extLst>
              <a:ext uri="{FF2B5EF4-FFF2-40B4-BE49-F238E27FC236}">
                <a16:creationId xmlns:a16="http://schemas.microsoft.com/office/drawing/2014/main" id="{6FF4FBF5-D670-4764-936E-5D4BE4D5FE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93" t="100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096000" y="1348284"/>
            <a:ext cx="5660571" cy="5016758"/>
          </a:xfrm>
          <a:prstGeom prst="rect">
            <a:avLst/>
          </a:prstGeom>
          <a:noFill/>
        </p:spPr>
        <p:txBody>
          <a:bodyPr wrap="square" rtlCol="0">
            <a:spAutoFit/>
          </a:bodyPr>
          <a:lstStyle/>
          <a:p>
            <a:pPr algn="ctr"/>
            <a:r>
              <a:rPr lang="pt-BR" sz="4000" dirty="0">
                <a:solidFill>
                  <a:schemeClr val="bg1"/>
                </a:solidFill>
              </a:rPr>
              <a:t>“Não há registro de qualquer declaração por parte de Jesus autorizando essa mudança, tampouco por parte dos apóstolos.” </a:t>
            </a:r>
          </a:p>
          <a:p>
            <a:pPr algn="ctr"/>
            <a:r>
              <a:rPr lang="pt-BR" sz="4000" dirty="0">
                <a:solidFill>
                  <a:schemeClr val="bg1"/>
                </a:solidFill>
              </a:rPr>
              <a:t>(James </a:t>
            </a:r>
            <a:r>
              <a:rPr lang="pt-BR" sz="4000" dirty="0" err="1">
                <a:solidFill>
                  <a:schemeClr val="bg1"/>
                </a:solidFill>
              </a:rPr>
              <a:t>Westberry</a:t>
            </a:r>
            <a:r>
              <a:rPr lang="pt-BR" sz="4000" dirty="0">
                <a:solidFill>
                  <a:schemeClr val="bg1"/>
                </a:solidFill>
              </a:rPr>
              <a:t>)</a:t>
            </a:r>
            <a:br>
              <a:rPr lang="pt-BR" sz="4000" dirty="0">
                <a:solidFill>
                  <a:schemeClr val="bg1"/>
                </a:solidFill>
              </a:rPr>
            </a:br>
            <a:endParaRPr lang="pt-BR" sz="4000" dirty="0">
              <a:solidFill>
                <a:schemeClr val="bg1"/>
              </a:solidFill>
            </a:endParaRPr>
          </a:p>
        </p:txBody>
      </p:sp>
    </p:spTree>
    <p:extLst>
      <p:ext uri="{BB962C8B-B14F-4D97-AF65-F5344CB8AC3E}">
        <p14:creationId xmlns:p14="http://schemas.microsoft.com/office/powerpoint/2010/main" val="1785796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266" name="Picture 2" descr="Como adorar a Deus no silêncio da sua casa">
            <a:extLst>
              <a:ext uri="{FF2B5EF4-FFF2-40B4-BE49-F238E27FC236}">
                <a16:creationId xmlns:a16="http://schemas.microsoft.com/office/drawing/2014/main" id="{AD6863D8-DDF2-4A1B-977C-6F213E41E3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647" b="3486"/>
          <a:stretch/>
        </p:blipFill>
        <p:spPr bwMode="auto">
          <a:xfrm>
            <a:off x="3309469" y="0"/>
            <a:ext cx="88825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00211" y="1154002"/>
            <a:ext cx="6078669" cy="5016758"/>
          </a:xfrm>
          <a:prstGeom prst="rect">
            <a:avLst/>
          </a:prstGeom>
          <a:noFill/>
        </p:spPr>
        <p:txBody>
          <a:bodyPr wrap="square" rtlCol="0">
            <a:spAutoFit/>
          </a:bodyPr>
          <a:lstStyle/>
          <a:p>
            <a:pPr algn="ctr"/>
            <a:r>
              <a:rPr lang="pt-BR" sz="4000" dirty="0">
                <a:solidFill>
                  <a:schemeClr val="bg1"/>
                </a:solidFill>
              </a:rPr>
              <a:t>“Precisamos admitir que não podemos apontar para nenhuma ordem direta que nos instrua a deixar de guardar o sétimo dia e começar a adorar no primeiro dia”</a:t>
            </a:r>
          </a:p>
          <a:p>
            <a:pPr algn="ctr"/>
            <a:r>
              <a:rPr lang="pt-BR" sz="4000" dirty="0">
                <a:solidFill>
                  <a:schemeClr val="bg1"/>
                </a:solidFill>
              </a:rPr>
              <a:t>(Samuel </a:t>
            </a:r>
            <a:r>
              <a:rPr lang="pt-BR" sz="4000" dirty="0" err="1">
                <a:solidFill>
                  <a:schemeClr val="bg1"/>
                </a:solidFill>
              </a:rPr>
              <a:t>Cartledge</a:t>
            </a:r>
            <a:r>
              <a:rPr lang="pt-BR" sz="4000" dirty="0">
                <a:solidFill>
                  <a:schemeClr val="bg1"/>
                </a:solidFill>
              </a:rPr>
              <a:t>).</a:t>
            </a:r>
          </a:p>
        </p:txBody>
      </p:sp>
    </p:spTree>
    <p:extLst>
      <p:ext uri="{BB962C8B-B14F-4D97-AF65-F5344CB8AC3E}">
        <p14:creationId xmlns:p14="http://schemas.microsoft.com/office/powerpoint/2010/main" val="166362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292" name="Picture 4" descr="Como entrar no jardim do Éden? – Bispo Júlio Freitas – Blog Oficial">
            <a:extLst>
              <a:ext uri="{FF2B5EF4-FFF2-40B4-BE49-F238E27FC236}">
                <a16:creationId xmlns:a16="http://schemas.microsoft.com/office/drawing/2014/main" id="{B1B0C4D3-926D-457F-80B6-E401F0324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013" y="0"/>
            <a:ext cx="6884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6A5589FD-8498-4573-9D9B-B333445E4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080" y="0"/>
            <a:ext cx="8884919"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99610" y="612844"/>
            <a:ext cx="6434590" cy="5632311"/>
          </a:xfrm>
          <a:prstGeom prst="rect">
            <a:avLst/>
          </a:prstGeom>
          <a:noFill/>
        </p:spPr>
        <p:txBody>
          <a:bodyPr wrap="square" rtlCol="0">
            <a:spAutoFit/>
          </a:bodyPr>
          <a:lstStyle/>
          <a:p>
            <a:pPr algn="ctr"/>
            <a:r>
              <a:rPr lang="pt-BR" sz="4000" dirty="0">
                <a:solidFill>
                  <a:schemeClr val="bg1"/>
                </a:solidFill>
              </a:rPr>
              <a:t>Estariam os evangélicos dizendo que aceitaram a mudança do sábado efetuada por Roma? </a:t>
            </a:r>
          </a:p>
          <a:p>
            <a:pPr algn="ctr"/>
            <a:r>
              <a:rPr lang="pt-BR" sz="4000" dirty="0">
                <a:solidFill>
                  <a:schemeClr val="bg1"/>
                </a:solidFill>
              </a:rPr>
              <a:t> </a:t>
            </a:r>
          </a:p>
          <a:p>
            <a:pPr algn="ctr"/>
            <a:r>
              <a:rPr lang="pt-BR" sz="4000" dirty="0">
                <a:solidFill>
                  <a:schemeClr val="bg1"/>
                </a:solidFill>
              </a:rPr>
              <a:t>Reconhecem a alteração desse símbolo fundamental que remonta ao próprio Éden e a Deus, o nosso Criador? </a:t>
            </a:r>
          </a:p>
        </p:txBody>
      </p:sp>
    </p:spTree>
    <p:extLst>
      <p:ext uri="{BB962C8B-B14F-4D97-AF65-F5344CB8AC3E}">
        <p14:creationId xmlns:p14="http://schemas.microsoft.com/office/powerpoint/2010/main" val="1752691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314" name="Picture 2" descr="Como Será o Reino dos Céus? - Partículas de Luz">
            <a:extLst>
              <a:ext uri="{FF2B5EF4-FFF2-40B4-BE49-F238E27FC236}">
                <a16:creationId xmlns:a16="http://schemas.microsoft.com/office/drawing/2014/main" id="{1AFD32D5-002B-4B1B-B896-2F179E970A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62" r="28551"/>
          <a:stretch/>
        </p:blipFill>
        <p:spPr bwMode="auto">
          <a:xfrm>
            <a:off x="2200274" y="-1"/>
            <a:ext cx="9991726" cy="67056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33246" y="536643"/>
            <a:ext cx="5364584" cy="5632311"/>
          </a:xfrm>
          <a:prstGeom prst="rect">
            <a:avLst/>
          </a:prstGeom>
          <a:noFill/>
        </p:spPr>
        <p:txBody>
          <a:bodyPr wrap="square" rtlCol="0">
            <a:spAutoFit/>
          </a:bodyPr>
          <a:lstStyle/>
          <a:p>
            <a:pPr algn="ctr"/>
            <a:r>
              <a:rPr lang="pt-BR" sz="3600" dirty="0">
                <a:solidFill>
                  <a:schemeClr val="bg1"/>
                </a:solidFill>
              </a:rPr>
              <a:t>“Mas, nos dias desses reis [ou governantes], o Deus do Céu levantará um reino que jamais será destruído e que não passará a outro povo. Esse reino despedaçará e consumirá todos esses outros reinos, mas ele mesmo subsistirá para sempre” (Daniel 2:44). </a:t>
            </a:r>
          </a:p>
        </p:txBody>
      </p:sp>
    </p:spTree>
    <p:extLst>
      <p:ext uri="{BB962C8B-B14F-4D97-AF65-F5344CB8AC3E}">
        <p14:creationId xmlns:p14="http://schemas.microsoft.com/office/powerpoint/2010/main" val="3468690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2D4CD04-551C-4AC1-ABE6-EEA78CCEA36F}"/>
              </a:ext>
            </a:extLst>
          </p:cNvPr>
          <p:cNvSpPr txBox="1"/>
          <p:nvPr/>
        </p:nvSpPr>
        <p:spPr>
          <a:xfrm>
            <a:off x="4771759" y="6456010"/>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3008713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2" descr="Por que o &quot;Evangelho de Judas&quot; não faz parte da Bíblia?">
            <a:extLst>
              <a:ext uri="{FF2B5EF4-FFF2-40B4-BE49-F238E27FC236}">
                <a16:creationId xmlns:a16="http://schemas.microsoft.com/office/drawing/2014/main" id="{3649E31F-0591-423C-9D94-B50D4E0218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88"/>
          <a:stretch/>
        </p:blipFill>
        <p:spPr bwMode="auto">
          <a:xfrm>
            <a:off x="0" y="-2857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0" y="28575"/>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370320" y="1843950"/>
            <a:ext cx="5151120" cy="3170099"/>
          </a:xfrm>
          <a:prstGeom prst="rect">
            <a:avLst/>
          </a:prstGeom>
          <a:noFill/>
        </p:spPr>
        <p:txBody>
          <a:bodyPr wrap="square" rtlCol="0">
            <a:spAutoFit/>
          </a:bodyPr>
          <a:lstStyle/>
          <a:p>
            <a:pPr algn="ctr"/>
            <a:r>
              <a:rPr lang="pt-BR" sz="4000" dirty="0">
                <a:solidFill>
                  <a:schemeClr val="bg1"/>
                </a:solidFill>
              </a:rPr>
              <a:t>A grande promessa do </a:t>
            </a:r>
            <a:r>
              <a:rPr lang="pt-BR" sz="4000" b="1" dirty="0">
                <a:solidFill>
                  <a:srgbClr val="FFC20D"/>
                </a:solidFill>
              </a:rPr>
              <a:t>“EVANGELHO ETERNO” </a:t>
            </a:r>
            <a:r>
              <a:rPr lang="pt-BR" sz="4000" dirty="0">
                <a:solidFill>
                  <a:schemeClr val="bg1"/>
                </a:solidFill>
              </a:rPr>
              <a:t>é que, pela fé em Jesus, todos temos um lugar no Seu reino. </a:t>
            </a:r>
          </a:p>
        </p:txBody>
      </p:sp>
    </p:spTree>
    <p:extLst>
      <p:ext uri="{BB962C8B-B14F-4D97-AF65-F5344CB8AC3E}">
        <p14:creationId xmlns:p14="http://schemas.microsoft.com/office/powerpoint/2010/main" val="900389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314" name="Picture 2" descr="Como Será o Reino dos Céus? - Partículas de Luz">
            <a:extLst>
              <a:ext uri="{FF2B5EF4-FFF2-40B4-BE49-F238E27FC236}">
                <a16:creationId xmlns:a16="http://schemas.microsoft.com/office/drawing/2014/main" id="{1AFD32D5-002B-4B1B-B896-2F179E970A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62" r="28551"/>
          <a:stretch/>
        </p:blipFill>
        <p:spPr bwMode="auto">
          <a:xfrm>
            <a:off x="2200274" y="-1"/>
            <a:ext cx="9991726" cy="67056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
            <a:ext cx="11430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48486" y="519290"/>
            <a:ext cx="5581754" cy="6186309"/>
          </a:xfrm>
          <a:prstGeom prst="rect">
            <a:avLst/>
          </a:prstGeom>
          <a:noFill/>
        </p:spPr>
        <p:txBody>
          <a:bodyPr wrap="square" rtlCol="0">
            <a:spAutoFit/>
          </a:bodyPr>
          <a:lstStyle/>
          <a:p>
            <a:pPr algn="ctr"/>
            <a:r>
              <a:rPr lang="pt-BR" sz="3600" dirty="0">
                <a:solidFill>
                  <a:schemeClr val="bg1"/>
                </a:solidFill>
              </a:rPr>
              <a:t>“Na casa de Meu Pai há muitas moradas. Se não fosse assim, Eu já lhes teria dito. Pois vou preparar um lugar para vocês. E, quando Eu for e preparar um lugar, voltarei e os receberei para Mim mesmo, para que, onde Eu estou, vocês estejam também” </a:t>
            </a:r>
          </a:p>
          <a:p>
            <a:pPr algn="ctr"/>
            <a:r>
              <a:rPr lang="pt-BR" sz="3600" dirty="0">
                <a:solidFill>
                  <a:schemeClr val="bg1"/>
                </a:solidFill>
              </a:rPr>
              <a:t>(João 14:2, 3). </a:t>
            </a:r>
          </a:p>
        </p:txBody>
      </p:sp>
    </p:spTree>
    <p:extLst>
      <p:ext uri="{BB962C8B-B14F-4D97-AF65-F5344CB8AC3E}">
        <p14:creationId xmlns:p14="http://schemas.microsoft.com/office/powerpoint/2010/main" val="13627238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6E22194-7BC1-420F-BB4A-A910EBCB1EAC}"/>
              </a:ext>
            </a:extLst>
          </p:cNvPr>
          <p:cNvPicPr>
            <a:picLocks noChangeAspect="1"/>
          </p:cNvPicPr>
          <p:nvPr/>
        </p:nvPicPr>
        <p:blipFill rotWithShape="1">
          <a:blip r:embed="rId4"/>
          <a:srcRect r="20781"/>
          <a:stretch/>
        </p:blipFill>
        <p:spPr>
          <a:xfrm>
            <a:off x="4794417" y="335280"/>
            <a:ext cx="7397583" cy="6233160"/>
          </a:xfrm>
          <a:prstGeom prst="rect">
            <a:avLst/>
          </a:prstGeom>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5288280" y="-651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386840" y="1722030"/>
            <a:ext cx="4892040" cy="3785652"/>
          </a:xfrm>
          <a:prstGeom prst="rect">
            <a:avLst/>
          </a:prstGeom>
          <a:noFill/>
        </p:spPr>
        <p:txBody>
          <a:bodyPr wrap="square" rtlCol="0">
            <a:spAutoFit/>
          </a:bodyPr>
          <a:lstStyle/>
          <a:p>
            <a:pPr algn="ctr"/>
            <a:r>
              <a:rPr lang="pt-BR" sz="4000" b="1" dirty="0">
                <a:solidFill>
                  <a:srgbClr val="FFC20D"/>
                </a:solidFill>
              </a:rPr>
              <a:t>APENAS O QUE PODE NOS DEIXAR DE FORA DESSA PROMESSA SÃO NOSSAS MÁS ESCOLHAS. </a:t>
            </a:r>
            <a:br>
              <a:rPr lang="pt-BR" sz="4000" dirty="0">
                <a:solidFill>
                  <a:schemeClr val="bg1"/>
                </a:solidFill>
              </a:rPr>
            </a:br>
            <a:endParaRPr lang="pt-BR" sz="4000" dirty="0">
              <a:solidFill>
                <a:schemeClr val="bg1"/>
              </a:solidFill>
            </a:endParaRPr>
          </a:p>
        </p:txBody>
      </p:sp>
    </p:spTree>
    <p:extLst>
      <p:ext uri="{BB962C8B-B14F-4D97-AF65-F5344CB8AC3E}">
        <p14:creationId xmlns:p14="http://schemas.microsoft.com/office/powerpoint/2010/main" val="21829979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362" name="Picture 2" descr="O que é profecia? | Perguntas Bíblicas Respondidas">
            <a:extLst>
              <a:ext uri="{FF2B5EF4-FFF2-40B4-BE49-F238E27FC236}">
                <a16:creationId xmlns:a16="http://schemas.microsoft.com/office/drawing/2014/main" id="{5BC2E5B1-B7D8-4163-8C32-33B9029755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9" r="19117" b="14216"/>
          <a:stretch/>
        </p:blipFill>
        <p:spPr bwMode="auto">
          <a:xfrm>
            <a:off x="6525721" y="228600"/>
            <a:ext cx="566627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428260" y="724168"/>
            <a:ext cx="5238021" cy="5016758"/>
          </a:xfrm>
          <a:prstGeom prst="rect">
            <a:avLst/>
          </a:prstGeom>
          <a:noFill/>
        </p:spPr>
        <p:txBody>
          <a:bodyPr wrap="square" rtlCol="0">
            <a:spAutoFit/>
          </a:bodyPr>
          <a:lstStyle/>
          <a:p>
            <a:pPr algn="ctr"/>
            <a:r>
              <a:rPr lang="pt-BR" sz="4000" dirty="0">
                <a:solidFill>
                  <a:schemeClr val="bg1"/>
                </a:solidFill>
              </a:rPr>
              <a:t>A profecia de Daniel 2, em suma, apresenta a seguinte sequência: Babilônia, Média-Pérsia, Grécia, Roma e reino eterno de Deus (onde Jesus preparou um “lugar” para nós).</a:t>
            </a:r>
          </a:p>
        </p:txBody>
      </p:sp>
      <p:pic>
        <p:nvPicPr>
          <p:cNvPr id="15364" name="Picture 4" descr="4 Letter Words That End With Oth">
            <a:extLst>
              <a:ext uri="{FF2B5EF4-FFF2-40B4-BE49-F238E27FC236}">
                <a16:creationId xmlns:a16="http://schemas.microsoft.com/office/drawing/2014/main" id="{E7D00DFD-C262-4C7A-9012-5AFB612CC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5721" y="3429000"/>
            <a:ext cx="5238019"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65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386" name="Picture 2" descr="Grécia Antiga: História, características, cultura, política e economia">
            <a:extLst>
              <a:ext uri="{FF2B5EF4-FFF2-40B4-BE49-F238E27FC236}">
                <a16:creationId xmlns:a16="http://schemas.microsoft.com/office/drawing/2014/main" id="{4523ECF8-60A3-424B-AEC2-946AE7BB01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8" r="141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56825" y="1634062"/>
            <a:ext cx="5895789" cy="4401205"/>
          </a:xfrm>
          <a:prstGeom prst="rect">
            <a:avLst/>
          </a:prstGeom>
          <a:noFill/>
        </p:spPr>
        <p:txBody>
          <a:bodyPr wrap="square" rtlCol="0">
            <a:spAutoFit/>
          </a:bodyPr>
          <a:lstStyle/>
          <a:p>
            <a:pPr algn="ctr"/>
            <a:r>
              <a:rPr lang="pt-BR" sz="4000" b="1" dirty="0">
                <a:solidFill>
                  <a:schemeClr val="bg1"/>
                </a:solidFill>
              </a:rPr>
              <a:t>Nas duas profecias, o reino humano final, aquele que surge após a Grécia antiga e permanece até Deus fundar Seu “reino que jamais será destruído” (Daniel 2:44) </a:t>
            </a:r>
          </a:p>
        </p:txBody>
      </p:sp>
    </p:spTree>
    <p:extLst>
      <p:ext uri="{BB962C8B-B14F-4D97-AF65-F5344CB8AC3E}">
        <p14:creationId xmlns:p14="http://schemas.microsoft.com/office/powerpoint/2010/main" val="1638983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410" name="Picture 2" descr="10 coisas que você deve saber para evangelizar | Conhecendo a Bíblia">
            <a:extLst>
              <a:ext uri="{FF2B5EF4-FFF2-40B4-BE49-F238E27FC236}">
                <a16:creationId xmlns:a16="http://schemas.microsoft.com/office/drawing/2014/main" id="{948232B4-5DAD-4273-B800-4E903C54DF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51"/>
          <a:stretch/>
        </p:blipFill>
        <p:spPr bwMode="auto">
          <a:xfrm>
            <a:off x="146935" y="0"/>
            <a:ext cx="129349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228820" cy="6858001"/>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293870" y="613323"/>
            <a:ext cx="5668780" cy="5016758"/>
          </a:xfrm>
          <a:prstGeom prst="rect">
            <a:avLst/>
          </a:prstGeom>
          <a:noFill/>
        </p:spPr>
        <p:txBody>
          <a:bodyPr wrap="square" rtlCol="0">
            <a:spAutoFit/>
          </a:bodyPr>
          <a:lstStyle/>
          <a:p>
            <a:pPr algn="ctr"/>
            <a:r>
              <a:rPr lang="pt-BR" sz="4000" b="1" dirty="0">
                <a:solidFill>
                  <a:schemeClr val="bg1"/>
                </a:solidFill>
              </a:rPr>
              <a:t>Levando em conta que Roma afirma ter instituído a guarda do domingo, um dia que tanto evangélicos como católicos admitem não ter apoio bíblico, esse verso é significativo. </a:t>
            </a:r>
          </a:p>
        </p:txBody>
      </p:sp>
    </p:spTree>
    <p:extLst>
      <p:ext uri="{BB962C8B-B14F-4D97-AF65-F5344CB8AC3E}">
        <p14:creationId xmlns:p14="http://schemas.microsoft.com/office/powerpoint/2010/main" val="3438109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434" name="Picture 2" descr="O plano de Deus para você – Revista Adventista">
            <a:extLst>
              <a:ext uri="{FF2B5EF4-FFF2-40B4-BE49-F238E27FC236}">
                <a16:creationId xmlns:a16="http://schemas.microsoft.com/office/drawing/2014/main" id="{687DED1A-AB26-4291-B4C9-20BF8CF31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412064"/>
            <a:ext cx="5272270" cy="299934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atholic.by - Рэкалекцыі цвярозасці ў Вялікім посце пройдуць у Баранавічах">
            <a:extLst>
              <a:ext uri="{FF2B5EF4-FFF2-40B4-BE49-F238E27FC236}">
                <a16:creationId xmlns:a16="http://schemas.microsoft.com/office/drawing/2014/main" id="{6BEDECE9-71E0-4ED4-85EA-CBF0EBAB8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3446588"/>
            <a:ext cx="5272270" cy="328114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88"/>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76200" y="737741"/>
            <a:ext cx="5943600" cy="5632311"/>
          </a:xfrm>
          <a:prstGeom prst="rect">
            <a:avLst/>
          </a:prstGeom>
          <a:noFill/>
        </p:spPr>
        <p:txBody>
          <a:bodyPr wrap="square" rtlCol="0">
            <a:spAutoFit/>
          </a:bodyPr>
          <a:lstStyle/>
          <a:p>
            <a:pPr algn="ctr"/>
            <a:r>
              <a:rPr lang="pt-BR" sz="4000" dirty="0">
                <a:solidFill>
                  <a:schemeClr val="bg1"/>
                </a:solidFill>
              </a:rPr>
              <a:t>“O Senhor me deu as duas tábuas de pedra, </a:t>
            </a:r>
            <a:r>
              <a:rPr lang="pt-BR" sz="4000" b="1" dirty="0">
                <a:solidFill>
                  <a:srgbClr val="FFC20D"/>
                </a:solidFill>
              </a:rPr>
              <a:t>escritas com o dedo de Deus. </a:t>
            </a:r>
            <a:r>
              <a:rPr lang="pt-BR" sz="4000" dirty="0">
                <a:solidFill>
                  <a:schemeClr val="bg1"/>
                </a:solidFill>
              </a:rPr>
              <a:t>Nelas estavam todas as palavras que o Senhor havia falado com vocês no monte, do meio do fogo, quando todo o povo estava reunido”</a:t>
            </a:r>
          </a:p>
          <a:p>
            <a:pPr algn="ctr"/>
            <a:r>
              <a:rPr lang="pt-BR" sz="4000" dirty="0">
                <a:solidFill>
                  <a:schemeClr val="bg1"/>
                </a:solidFill>
              </a:rPr>
              <a:t>(Deuteronômio 9:10) </a:t>
            </a:r>
          </a:p>
        </p:txBody>
      </p:sp>
    </p:spTree>
    <p:extLst>
      <p:ext uri="{BB962C8B-B14F-4D97-AF65-F5344CB8AC3E}">
        <p14:creationId xmlns:p14="http://schemas.microsoft.com/office/powerpoint/2010/main" val="90279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434" name="Picture 2" descr="O plano de Deus para você – Revista Adventista">
            <a:extLst>
              <a:ext uri="{FF2B5EF4-FFF2-40B4-BE49-F238E27FC236}">
                <a16:creationId xmlns:a16="http://schemas.microsoft.com/office/drawing/2014/main" id="{687DED1A-AB26-4291-B4C9-20BF8CF31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412064"/>
            <a:ext cx="5272270" cy="299934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atholic.by - Рэкалекцыі цвярозасці ў Вялікім посце пройдуць у Баранавічах">
            <a:extLst>
              <a:ext uri="{FF2B5EF4-FFF2-40B4-BE49-F238E27FC236}">
                <a16:creationId xmlns:a16="http://schemas.microsoft.com/office/drawing/2014/main" id="{6BEDECE9-71E0-4ED4-85EA-CBF0EBAB8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3446588"/>
            <a:ext cx="5272270" cy="328114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88"/>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404630" y="981581"/>
            <a:ext cx="5600701" cy="5632311"/>
          </a:xfrm>
          <a:prstGeom prst="rect">
            <a:avLst/>
          </a:prstGeom>
          <a:noFill/>
        </p:spPr>
        <p:txBody>
          <a:bodyPr wrap="square" rtlCol="0">
            <a:spAutoFit/>
          </a:bodyPr>
          <a:lstStyle/>
          <a:p>
            <a:pPr algn="ctr"/>
            <a:r>
              <a:rPr lang="pt-BR" sz="4000" dirty="0">
                <a:solidFill>
                  <a:schemeClr val="bg1"/>
                </a:solidFill>
              </a:rPr>
              <a:t>Nenhum poder humano é capaz de mudar isso! </a:t>
            </a:r>
          </a:p>
          <a:p>
            <a:pPr algn="ctr"/>
            <a:r>
              <a:rPr lang="pt-BR" sz="4000" dirty="0">
                <a:solidFill>
                  <a:schemeClr val="bg1"/>
                </a:solidFill>
              </a:rPr>
              <a:t>A Nova Versão Internacional diz que Roma “tentará mudar os tempos e as leis”. </a:t>
            </a:r>
          </a:p>
          <a:p>
            <a:pPr algn="ctr"/>
            <a:r>
              <a:rPr lang="pt-BR" sz="4000" dirty="0">
                <a:solidFill>
                  <a:schemeClr val="bg1"/>
                </a:solidFill>
              </a:rPr>
              <a:t>Tentar não é o mesmo que conseguir! </a:t>
            </a:r>
            <a:br>
              <a:rPr lang="pt-BR" sz="4000" dirty="0">
                <a:solidFill>
                  <a:schemeClr val="bg1"/>
                </a:solidFill>
              </a:rPr>
            </a:br>
            <a:endParaRPr lang="pt-BR" sz="4000" dirty="0">
              <a:solidFill>
                <a:schemeClr val="bg1"/>
              </a:solidFill>
            </a:endParaRPr>
          </a:p>
        </p:txBody>
      </p:sp>
    </p:spTree>
    <p:extLst>
      <p:ext uri="{BB962C8B-B14F-4D97-AF65-F5344CB8AC3E}">
        <p14:creationId xmlns:p14="http://schemas.microsoft.com/office/powerpoint/2010/main" val="20691437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458" name="Picture 2" descr="Conversando sobre a lei - Blog Cristão do PCamaral">
            <a:extLst>
              <a:ext uri="{FF2B5EF4-FFF2-40B4-BE49-F238E27FC236}">
                <a16:creationId xmlns:a16="http://schemas.microsoft.com/office/drawing/2014/main" id="{7B59CB5B-6446-47D0-ADA4-4D6B744CB1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9"/>
          <a:stretch/>
        </p:blipFill>
        <p:spPr bwMode="auto">
          <a:xfrm>
            <a:off x="0" y="0"/>
            <a:ext cx="12192000" cy="690186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096000" y="889843"/>
            <a:ext cx="5660571" cy="5078313"/>
          </a:xfrm>
          <a:prstGeom prst="rect">
            <a:avLst/>
          </a:prstGeom>
          <a:noFill/>
        </p:spPr>
        <p:txBody>
          <a:bodyPr wrap="square" rtlCol="0">
            <a:spAutoFit/>
          </a:bodyPr>
          <a:lstStyle/>
          <a:p>
            <a:pPr algn="ctr"/>
            <a:r>
              <a:rPr lang="pt-BR" sz="3600" dirty="0">
                <a:solidFill>
                  <a:schemeClr val="bg1"/>
                </a:solidFill>
              </a:rPr>
              <a:t>Afirmar que a guarda do sábado não é mais necessária seria o mesmo que tentar “derrubar” lei da gravidade.</a:t>
            </a:r>
          </a:p>
          <a:p>
            <a:pPr algn="ctr"/>
            <a:r>
              <a:rPr lang="pt-BR" sz="3600" dirty="0">
                <a:solidFill>
                  <a:schemeClr val="bg1"/>
                </a:solidFill>
              </a:rPr>
              <a:t>As coisas cairiam na mesma aceleração, a despeito de qualquer tentativa de mudança. </a:t>
            </a:r>
          </a:p>
        </p:txBody>
      </p:sp>
    </p:spTree>
    <p:extLst>
      <p:ext uri="{BB962C8B-B14F-4D97-AF65-F5344CB8AC3E}">
        <p14:creationId xmlns:p14="http://schemas.microsoft.com/office/powerpoint/2010/main" val="2575503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0" name="Picture 2" descr="DEUS SÓ TEM COMPROMISSO COM A CRIAÇÃO">
            <a:extLst>
              <a:ext uri="{FF2B5EF4-FFF2-40B4-BE49-F238E27FC236}">
                <a16:creationId xmlns:a16="http://schemas.microsoft.com/office/drawing/2014/main" id="{7019DBB1-EA10-4D33-838A-820965927A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983"/>
          <a:stretch/>
        </p:blipFill>
        <p:spPr bwMode="auto">
          <a:xfrm>
            <a:off x="5465201" y="283516"/>
            <a:ext cx="6544023" cy="629096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 y="-1"/>
            <a:ext cx="1129284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82776" y="283516"/>
            <a:ext cx="5684624" cy="7294305"/>
          </a:xfrm>
          <a:prstGeom prst="rect">
            <a:avLst/>
          </a:prstGeom>
          <a:noFill/>
        </p:spPr>
        <p:txBody>
          <a:bodyPr wrap="square" rtlCol="0">
            <a:spAutoFit/>
          </a:bodyPr>
          <a:lstStyle/>
          <a:p>
            <a:pPr algn="ctr"/>
            <a:r>
              <a:rPr lang="pt-BR" sz="3600" dirty="0">
                <a:solidFill>
                  <a:schemeClr val="bg1"/>
                </a:solidFill>
              </a:rPr>
              <a:t>A verdade sobre a guarda do sábado também foi imortalizada no quarto mandamento: </a:t>
            </a:r>
          </a:p>
          <a:p>
            <a:pPr algn="ctr"/>
            <a:r>
              <a:rPr lang="pt-BR" sz="3600" dirty="0">
                <a:solidFill>
                  <a:schemeClr val="bg1"/>
                </a:solidFill>
              </a:rPr>
              <a:t>“Porque em seis dias o Senhor fez os céus e a terra, o mar e tudo o que neles há e, ao sétimo dia, descansou; por isso o Senhor abençoou o dia de sábado e o santificou” </a:t>
            </a:r>
            <a:r>
              <a:rPr lang="pt-BR" sz="3200" dirty="0">
                <a:solidFill>
                  <a:srgbClr val="FFC20D"/>
                </a:solidFill>
              </a:rPr>
              <a:t>(Êxodo 20:11). </a:t>
            </a:r>
            <a:br>
              <a:rPr lang="pt-BR" sz="3600" dirty="0">
                <a:solidFill>
                  <a:schemeClr val="bg1"/>
                </a:solidFill>
              </a:rPr>
            </a:br>
            <a:br>
              <a:rPr lang="pt-BR" sz="3600" dirty="0">
                <a:solidFill>
                  <a:schemeClr val="bg1"/>
                </a:solidFill>
              </a:rPr>
            </a:br>
            <a:endParaRPr lang="pt-BR" sz="3600" dirty="0">
              <a:solidFill>
                <a:schemeClr val="bg1"/>
              </a:solidFill>
            </a:endParaRPr>
          </a:p>
        </p:txBody>
      </p:sp>
    </p:spTree>
    <p:extLst>
      <p:ext uri="{BB962C8B-B14F-4D97-AF65-F5344CB8AC3E}">
        <p14:creationId xmlns:p14="http://schemas.microsoft.com/office/powerpoint/2010/main" val="276928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30" name="Picture 6" descr="A Besta&quot;: os portugueses estão a adorar o novo filme de pancadaria da  Netflix - NiT">
            <a:extLst>
              <a:ext uri="{FF2B5EF4-FFF2-40B4-BE49-F238E27FC236}">
                <a16:creationId xmlns:a16="http://schemas.microsoft.com/office/drawing/2014/main" id="{FC7CD170-C53D-42F7-A461-6141974284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393"/>
          <a:stretch/>
        </p:blipFill>
        <p:spPr bwMode="auto">
          <a:xfrm>
            <a:off x="5467354" y="3392091"/>
            <a:ext cx="64579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Besta | Site oficial da Netflix">
            <a:extLst>
              <a:ext uri="{FF2B5EF4-FFF2-40B4-BE49-F238E27FC236}">
                <a16:creationId xmlns:a16="http://schemas.microsoft.com/office/drawing/2014/main" id="{A75F35A4-BC02-4E1B-A155-4A477AAEF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359566"/>
            <a:ext cx="5391154" cy="30325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0" y="-36909"/>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495297" y="2263522"/>
            <a:ext cx="5200654" cy="1938992"/>
          </a:xfrm>
          <a:prstGeom prst="rect">
            <a:avLst/>
          </a:prstGeom>
          <a:noFill/>
        </p:spPr>
        <p:txBody>
          <a:bodyPr wrap="square" rtlCol="0">
            <a:spAutoFit/>
          </a:bodyPr>
          <a:lstStyle/>
          <a:p>
            <a:pPr algn="ctr"/>
            <a:r>
              <a:rPr lang="pt-BR" sz="4000" b="1" dirty="0">
                <a:solidFill>
                  <a:srgbClr val="FFC20D"/>
                </a:solidFill>
              </a:rPr>
              <a:t>A MENSAGEM DO TERCEIRO ANJO É UMA ADVERTÊNCIA: </a:t>
            </a:r>
            <a:endParaRPr lang="pt-BR" sz="2800" b="1" dirty="0">
              <a:solidFill>
                <a:srgbClr val="FFC20D"/>
              </a:solidFill>
            </a:endParaRPr>
          </a:p>
        </p:txBody>
      </p:sp>
    </p:spTree>
    <p:extLst>
      <p:ext uri="{BB962C8B-B14F-4D97-AF65-F5344CB8AC3E}">
        <p14:creationId xmlns:p14="http://schemas.microsoft.com/office/powerpoint/2010/main" val="40385268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or que Jesus disse que é o “Caminho”, a “Verdade” e a “Vida”? -  Universal.org - Portal Oficial da Igreja Universal do Reino de Deus -  Universal.org – Portal Oficial da Igreja">
            <a:extLst>
              <a:ext uri="{FF2B5EF4-FFF2-40B4-BE49-F238E27FC236}">
                <a16:creationId xmlns:a16="http://schemas.microsoft.com/office/drawing/2014/main" id="{9F376523-5E61-4F93-BD88-FD797F36DF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C4A80883-4076-45B8-A844-B274F63CDDCB}"/>
              </a:ext>
            </a:extLst>
          </p:cNvPr>
          <p:cNvPicPr>
            <a:picLocks noChangeAspect="1"/>
          </p:cNvPicPr>
          <p:nvPr/>
        </p:nvPicPr>
        <p:blipFill rotWithShape="1">
          <a:blip r:embed="rId4">
            <a:extLst>
              <a:ext uri="{28A0092B-C50C-407E-A947-70E740481C1C}">
                <a14:useLocalDpi xmlns:a14="http://schemas.microsoft.com/office/drawing/2010/main" val="0"/>
              </a:ext>
            </a:extLst>
          </a:blip>
          <a:srcRect l="7476" r="216"/>
          <a:stretch/>
        </p:blipFill>
        <p:spPr>
          <a:xfrm>
            <a:off x="-5288280" y="-651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918203" y="1166842"/>
            <a:ext cx="5299717" cy="4216539"/>
          </a:xfrm>
          <a:prstGeom prst="rect">
            <a:avLst/>
          </a:prstGeom>
          <a:noFill/>
        </p:spPr>
        <p:txBody>
          <a:bodyPr wrap="square" rtlCol="0">
            <a:spAutoFit/>
          </a:bodyPr>
          <a:lstStyle/>
          <a:p>
            <a:pPr algn="ctr"/>
            <a:r>
              <a:rPr lang="pt-BR" sz="4400" dirty="0">
                <a:solidFill>
                  <a:schemeClr val="bg1"/>
                </a:solidFill>
              </a:rPr>
              <a:t>Adorar a imagem? Adorar o Criador? </a:t>
            </a:r>
          </a:p>
          <a:p>
            <a:pPr algn="ctr"/>
            <a:r>
              <a:rPr lang="pt-BR" sz="4800" b="1" dirty="0">
                <a:solidFill>
                  <a:srgbClr val="FFC20D"/>
                </a:solidFill>
              </a:rPr>
              <a:t>É UM OU OUTRO. </a:t>
            </a:r>
          </a:p>
          <a:p>
            <a:pPr algn="ctr"/>
            <a:r>
              <a:rPr lang="pt-BR" sz="4400" dirty="0">
                <a:solidFill>
                  <a:schemeClr val="bg1"/>
                </a:solidFill>
              </a:rPr>
              <a:t>Essa será a escolha colocada diante do mundo inteiro. </a:t>
            </a:r>
          </a:p>
        </p:txBody>
      </p:sp>
    </p:spTree>
    <p:extLst>
      <p:ext uri="{BB962C8B-B14F-4D97-AF65-F5344CB8AC3E}">
        <p14:creationId xmlns:p14="http://schemas.microsoft.com/office/powerpoint/2010/main" val="2218421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8DC93BE-2516-4A03-82B3-61BECFFCB37B}"/>
              </a:ext>
            </a:extLst>
          </p:cNvPr>
          <p:cNvSpPr txBox="1"/>
          <p:nvPr/>
        </p:nvSpPr>
        <p:spPr>
          <a:xfrm>
            <a:off x="4771759" y="6456010"/>
            <a:ext cx="2648482" cy="369332"/>
          </a:xfrm>
          <a:prstGeom prst="rect">
            <a:avLst/>
          </a:prstGeom>
          <a:noFill/>
        </p:spPr>
        <p:txBody>
          <a:bodyPr wrap="none" rtlCol="0">
            <a:spAutoFit/>
          </a:bodyPr>
          <a:lstStyle/>
          <a:p>
            <a:r>
              <a:rPr lang="pt-BR" dirty="0">
                <a:solidFill>
                  <a:schemeClr val="bg1"/>
                </a:solidFill>
              </a:rPr>
              <a:t>UNIÃO NORTE BRASILEIRA</a:t>
            </a:r>
          </a:p>
        </p:txBody>
      </p:sp>
      <p:sp>
        <p:nvSpPr>
          <p:cNvPr id="3" name="CaixaDeTexto 2">
            <a:extLst>
              <a:ext uri="{FF2B5EF4-FFF2-40B4-BE49-F238E27FC236}">
                <a16:creationId xmlns:a16="http://schemas.microsoft.com/office/drawing/2014/main" id="{6930FDCE-D2A5-48C6-80F6-69D1A64792B0}"/>
              </a:ext>
            </a:extLst>
          </p:cNvPr>
          <p:cNvSpPr txBox="1"/>
          <p:nvPr/>
        </p:nvSpPr>
        <p:spPr>
          <a:xfrm>
            <a:off x="4808886" y="1117600"/>
            <a:ext cx="3319114" cy="646331"/>
          </a:xfrm>
          <a:prstGeom prst="rect">
            <a:avLst/>
          </a:prstGeom>
          <a:noFill/>
        </p:spPr>
        <p:txBody>
          <a:bodyPr wrap="none" rtlCol="0">
            <a:spAutoFit/>
          </a:bodyPr>
          <a:lstStyle/>
          <a:p>
            <a:r>
              <a:rPr lang="pt-BR" sz="3600" b="1" dirty="0">
                <a:solidFill>
                  <a:srgbClr val="FFC000"/>
                </a:solidFill>
              </a:rPr>
              <a:t>PRÓXIMO TEMA</a:t>
            </a:r>
          </a:p>
        </p:txBody>
      </p:sp>
    </p:spTree>
    <p:extLst>
      <p:ext uri="{BB962C8B-B14F-4D97-AF65-F5344CB8AC3E}">
        <p14:creationId xmlns:p14="http://schemas.microsoft.com/office/powerpoint/2010/main" val="4084916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AE876FB2-22C4-49C9-A0B8-DDAE4925534B}"/>
              </a:ext>
            </a:extLst>
          </p:cNvPr>
          <p:cNvPicPr>
            <a:picLocks noChangeAspect="1"/>
          </p:cNvPicPr>
          <p:nvPr/>
        </p:nvPicPr>
        <p:blipFill rotWithShape="1">
          <a:blip r:embed="rId4">
            <a:extLst>
              <a:ext uri="{28A0092B-C50C-407E-A947-70E740481C1C}">
                <a14:useLocalDpi xmlns:a14="http://schemas.microsoft.com/office/drawing/2010/main" val="0"/>
              </a:ext>
            </a:extLst>
          </a:blip>
          <a:srcRect l="50267" r="217"/>
          <a:stretch/>
        </p:blipFill>
        <p:spPr>
          <a:xfrm>
            <a:off x="0" y="-1"/>
            <a:ext cx="12403016"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832338" y="532270"/>
            <a:ext cx="10527323" cy="6155531"/>
          </a:xfrm>
          <a:prstGeom prst="rect">
            <a:avLst/>
          </a:prstGeom>
          <a:noFill/>
        </p:spPr>
        <p:txBody>
          <a:bodyPr wrap="square" rtlCol="0">
            <a:spAutoFit/>
          </a:bodyPr>
          <a:lstStyle/>
          <a:p>
            <a:pPr algn="ctr"/>
            <a:r>
              <a:rPr lang="pt-BR" sz="3400" dirty="0">
                <a:solidFill>
                  <a:schemeClr val="bg1"/>
                </a:solidFill>
              </a:rPr>
              <a:t>“Se alguém adora a besta e a sua imagem e recebe a sua marca na testa ou na mão, também esse beberá do vinho do furor de Deus, preparado, sem mistura, -  no cálice da Sua ira, e será atormentado com fogo e enxofre, diante dos santos anjos e na presença do Cordeiro. A fumaça do seu tormento sobe para todo o sempre. E os adoradores da besta e da sua imagem e quem quer que receba a marca do nome da besta não têm descanso algum, nem de dia nem de noite. Aqui está a perseverança dos santos, os que guardam os mandamentos de Deus e a fé em Jesus” (Apocalipse 14:9-12). </a:t>
            </a:r>
            <a:br>
              <a:rPr lang="pt-BR" sz="3200" dirty="0">
                <a:solidFill>
                  <a:schemeClr val="bg1"/>
                </a:solidFill>
              </a:rPr>
            </a:br>
            <a:endParaRPr lang="pt-BR" sz="2000" dirty="0">
              <a:solidFill>
                <a:schemeClr val="bg1">
                  <a:lumMod val="95000"/>
                </a:schemeClr>
              </a:solidFill>
            </a:endParaRPr>
          </a:p>
        </p:txBody>
      </p:sp>
    </p:spTree>
    <p:extLst>
      <p:ext uri="{BB962C8B-B14F-4D97-AF65-F5344CB8AC3E}">
        <p14:creationId xmlns:p14="http://schemas.microsoft.com/office/powerpoint/2010/main" val="190313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508" name="Picture 4" descr="Brasileiros estudam a Bíblia sob os olhos da história e da arqueologia -  Revista Galileu | História">
            <a:extLst>
              <a:ext uri="{FF2B5EF4-FFF2-40B4-BE49-F238E27FC236}">
                <a16:creationId xmlns:a16="http://schemas.microsoft.com/office/drawing/2014/main" id="{14DAA701-1D5B-477A-BB97-C693E590F3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472"/>
          <a:stretch/>
        </p:blipFill>
        <p:spPr bwMode="auto">
          <a:xfrm>
            <a:off x="4319567" y="0"/>
            <a:ext cx="78724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75991" y="1104083"/>
            <a:ext cx="5323560"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dirty="0">
                <a:solidFill>
                  <a:schemeClr val="bg1">
                    <a:lumMod val="95000"/>
                  </a:schemeClr>
                </a:solidFill>
                <a:latin typeface="WarnockPro-Regular"/>
              </a:rPr>
              <a:t>A advertência na mensagem do terceiro anjo em Apocalipse 14 ecoa, no qual as pessoas devem, assim como em Daniel 3, adorar uma imagem ou enfrentar a morte!</a:t>
            </a:r>
            <a:endParaRPr lang="pt-BR" sz="2400" dirty="0">
              <a:solidFill>
                <a:schemeClr val="bg1">
                  <a:lumMod val="95000"/>
                </a:schemeClr>
              </a:solidFill>
            </a:endParaRPr>
          </a:p>
        </p:txBody>
      </p:sp>
    </p:spTree>
    <p:extLst>
      <p:ext uri="{BB962C8B-B14F-4D97-AF65-F5344CB8AC3E}">
        <p14:creationId xmlns:p14="http://schemas.microsoft.com/office/powerpoint/2010/main" val="352909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A parábola da denominação rejeitada – A Última Trombeta">
            <a:extLst>
              <a:ext uri="{FF2B5EF4-FFF2-40B4-BE49-F238E27FC236}">
                <a16:creationId xmlns:a16="http://schemas.microsoft.com/office/drawing/2014/main" id="{7D32EEC4-4717-4046-9832-9F12A0EF65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45"/>
          <a:stretch/>
        </p:blipFill>
        <p:spPr bwMode="auto">
          <a:xfrm>
            <a:off x="0" y="304042"/>
            <a:ext cx="6576165" cy="624991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r="216"/>
          <a:stretch/>
        </p:blipFill>
        <p:spPr>
          <a:xfrm>
            <a:off x="-97972" y="-1"/>
            <a:ext cx="12442371"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409150" y="1228396"/>
            <a:ext cx="5227529" cy="4401205"/>
          </a:xfrm>
          <a:prstGeom prst="rect">
            <a:avLst/>
          </a:prstGeom>
          <a:noFill/>
        </p:spPr>
        <p:txBody>
          <a:bodyPr wrap="square" rtlCol="0">
            <a:spAutoFit/>
          </a:bodyPr>
          <a:lstStyle/>
          <a:p>
            <a:pPr algn="ctr"/>
            <a:r>
              <a:rPr lang="pt-BR" sz="4000" dirty="0">
                <a:solidFill>
                  <a:schemeClr val="bg1"/>
                </a:solidFill>
              </a:rPr>
              <a:t>A mensagem do terceiro anjo é anunciada logo depois da proclamação da segunda mensagem angélica acerca da queda de Babilônia (Apocalipse 14:8). </a:t>
            </a:r>
          </a:p>
        </p:txBody>
      </p:sp>
    </p:spTree>
    <p:extLst>
      <p:ext uri="{BB962C8B-B14F-4D97-AF65-F5344CB8AC3E}">
        <p14:creationId xmlns:p14="http://schemas.microsoft.com/office/powerpoint/2010/main" val="264024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2BC852A-3D24-4814-9A6A-4707837D4A8C}"/>
              </a:ext>
            </a:extLst>
          </p:cNvPr>
          <p:cNvPicPr>
            <a:picLocks noChangeAspect="1"/>
          </p:cNvPicPr>
          <p:nvPr/>
        </p:nvPicPr>
        <p:blipFill rotWithShape="1">
          <a:blip r:embed="rId4"/>
          <a:srcRect r="20781"/>
          <a:stretch/>
        </p:blipFill>
        <p:spPr>
          <a:xfrm>
            <a:off x="4052851" y="-6510"/>
            <a:ext cx="8139150" cy="6858000"/>
          </a:xfrm>
          <a:prstGeom prst="rect">
            <a:avLst/>
          </a:prstGeom>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1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84498" y="492429"/>
            <a:ext cx="6228828" cy="8156079"/>
          </a:xfrm>
          <a:prstGeom prst="rect">
            <a:avLst/>
          </a:prstGeom>
          <a:noFill/>
        </p:spPr>
        <p:txBody>
          <a:bodyPr wrap="square" rtlCol="0">
            <a:spAutoFit/>
          </a:bodyPr>
          <a:lstStyle/>
          <a:p>
            <a:pPr algn="ctr"/>
            <a:r>
              <a:rPr lang="pt-BR" sz="4000" b="1" dirty="0">
                <a:solidFill>
                  <a:srgbClr val="FFC20D"/>
                </a:solidFill>
                <a:effectLst/>
              </a:rPr>
              <a:t>UM DIA EM QUESTÃO</a:t>
            </a:r>
            <a:endParaRPr lang="pt-BR" sz="4000" b="1" dirty="0">
              <a:solidFill>
                <a:srgbClr val="FFC20D"/>
              </a:solidFill>
            </a:endParaRPr>
          </a:p>
          <a:p>
            <a:pPr algn="ctr"/>
            <a:endParaRPr lang="pt-BR" sz="4000" b="0" i="0" dirty="0">
              <a:solidFill>
                <a:schemeClr val="bg1">
                  <a:lumMod val="95000"/>
                </a:schemeClr>
              </a:solidFill>
              <a:effectLst/>
              <a:latin typeface="MrEavesXLSanNarOT-Reg"/>
            </a:endParaRPr>
          </a:p>
          <a:p>
            <a:pPr algn="ctr"/>
            <a:r>
              <a:rPr lang="pt-BR" sz="3600" dirty="0">
                <a:solidFill>
                  <a:schemeClr val="bg1"/>
                </a:solidFill>
              </a:rPr>
              <a:t>Tanto na Babilônia antiga como na moderna, a grande questão é a adoração. </a:t>
            </a:r>
          </a:p>
          <a:p>
            <a:pPr algn="ctr"/>
            <a:endParaRPr lang="pt-BR" sz="3600" dirty="0">
              <a:solidFill>
                <a:schemeClr val="bg1"/>
              </a:solidFill>
            </a:endParaRPr>
          </a:p>
          <a:p>
            <a:pPr algn="ctr"/>
            <a:r>
              <a:rPr lang="pt-BR" sz="3600" dirty="0">
                <a:solidFill>
                  <a:schemeClr val="bg1"/>
                </a:solidFill>
              </a:rPr>
              <a:t>A mensagem do primeiro anjo conclama o mundo a adorar o Criador, “que fez o céu, a terra, o mar e as fontes das águas” (Apocalipse 14:7). </a:t>
            </a:r>
          </a:p>
          <a:p>
            <a:pPr algn="ctr"/>
            <a:endParaRPr lang="pt-BR" sz="4000" b="1" dirty="0">
              <a:solidFill>
                <a:schemeClr val="bg1"/>
              </a:solidFill>
            </a:endParaRPr>
          </a:p>
          <a:p>
            <a:pPr algn="ctr"/>
            <a:endParaRPr lang="pt-BR" sz="4000" b="1" dirty="0">
              <a:solidFill>
                <a:schemeClr val="bg1"/>
              </a:solidFill>
            </a:endParaRPr>
          </a:p>
          <a:p>
            <a:pPr algn="ctr"/>
            <a:endParaRPr lang="pt-BR" sz="4000" b="1" dirty="0">
              <a:solidFill>
                <a:schemeClr val="bg1"/>
              </a:solidFill>
            </a:endParaRPr>
          </a:p>
        </p:txBody>
      </p:sp>
    </p:spTree>
    <p:extLst>
      <p:ext uri="{BB962C8B-B14F-4D97-AF65-F5344CB8AC3E}">
        <p14:creationId xmlns:p14="http://schemas.microsoft.com/office/powerpoint/2010/main" val="84957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7 Atitudes de verdadeiros adoradores [Estudo da vida de Jó]">
            <a:extLst>
              <a:ext uri="{FF2B5EF4-FFF2-40B4-BE49-F238E27FC236}">
                <a16:creationId xmlns:a16="http://schemas.microsoft.com/office/drawing/2014/main" id="{B4237010-4DAA-4E50-9F86-9017852B52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170"/>
          <a:stretch/>
        </p:blipFill>
        <p:spPr bwMode="auto">
          <a:xfrm>
            <a:off x="2152650" y="285749"/>
            <a:ext cx="10039350" cy="62864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31001" y="4199508"/>
            <a:ext cx="5421734" cy="2308324"/>
          </a:xfrm>
          <a:prstGeom prst="rect">
            <a:avLst/>
          </a:prstGeom>
          <a:noFill/>
        </p:spPr>
        <p:txBody>
          <a:bodyPr wrap="square" rtlCol="0">
            <a:spAutoFit/>
          </a:bodyPr>
          <a:lstStyle/>
          <a:p>
            <a:pPr algn="ctr"/>
            <a:r>
              <a:rPr lang="pt-BR" sz="3600" dirty="0">
                <a:solidFill>
                  <a:schemeClr val="bg1"/>
                </a:solidFill>
              </a:rPr>
              <a:t> A resposta deveria ser óbvia: devemos adorar a </a:t>
            </a:r>
            <a:r>
              <a:rPr lang="pt-BR" sz="3600" b="1" dirty="0">
                <a:solidFill>
                  <a:schemeClr val="bg1"/>
                </a:solidFill>
              </a:rPr>
              <a:t>Deus porque Ele é o Criador. </a:t>
            </a:r>
          </a:p>
        </p:txBody>
      </p:sp>
      <p:sp>
        <p:nvSpPr>
          <p:cNvPr id="6" name="CaixaDeTexto 5">
            <a:extLst>
              <a:ext uri="{FF2B5EF4-FFF2-40B4-BE49-F238E27FC236}">
                <a16:creationId xmlns:a16="http://schemas.microsoft.com/office/drawing/2014/main" id="{7A035FDB-642A-436D-A4E0-C4BB8F4AB28E}"/>
              </a:ext>
            </a:extLst>
          </p:cNvPr>
          <p:cNvSpPr txBox="1"/>
          <p:nvPr/>
        </p:nvSpPr>
        <p:spPr>
          <a:xfrm>
            <a:off x="186350" y="229190"/>
            <a:ext cx="5311036" cy="3970318"/>
          </a:xfrm>
          <a:prstGeom prst="rect">
            <a:avLst/>
          </a:prstGeom>
          <a:noFill/>
        </p:spPr>
        <p:txBody>
          <a:bodyPr wrap="square" rtlCol="0">
            <a:spAutoFit/>
          </a:bodyPr>
          <a:lstStyle/>
          <a:p>
            <a:pPr algn="ctr"/>
            <a:r>
              <a:rPr lang="pt-BR" sz="3600" dirty="0">
                <a:solidFill>
                  <a:schemeClr val="bg1"/>
                </a:solidFill>
              </a:rPr>
              <a:t> As três mensagens angélicas apresentam a grande questão que o mundo enfrentará nos últimos dias: adoraremos o Criador ou “a besta e a sua imagem” </a:t>
            </a:r>
            <a:endParaRPr lang="pt-BR" sz="3600" b="1" dirty="0">
              <a:solidFill>
                <a:schemeClr val="bg1"/>
              </a:solidFill>
            </a:endParaRPr>
          </a:p>
        </p:txBody>
      </p:sp>
    </p:spTree>
    <p:extLst>
      <p:ext uri="{BB962C8B-B14F-4D97-AF65-F5344CB8AC3E}">
        <p14:creationId xmlns:p14="http://schemas.microsoft.com/office/powerpoint/2010/main" val="2847428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756492C-02D8-4E5A-BDAB-2A7D07E402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342"/>
          <a:stretch/>
        </p:blipFill>
        <p:spPr bwMode="auto">
          <a:xfrm>
            <a:off x="3746923" y="335842"/>
            <a:ext cx="8328168" cy="618630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40" y="-1"/>
            <a:ext cx="10488460" cy="6858000"/>
          </a:xfrm>
          <a:prstGeom prst="rect">
            <a:avLst/>
          </a:prstGeom>
        </p:spPr>
      </p:pic>
      <p:sp>
        <p:nvSpPr>
          <p:cNvPr id="6" name="CaixaDeTexto 5">
            <a:extLst>
              <a:ext uri="{FF2B5EF4-FFF2-40B4-BE49-F238E27FC236}">
                <a16:creationId xmlns:a16="http://schemas.microsoft.com/office/drawing/2014/main" id="{7A035FDB-642A-436D-A4E0-C4BB8F4AB28E}"/>
              </a:ext>
            </a:extLst>
          </p:cNvPr>
          <p:cNvSpPr txBox="1"/>
          <p:nvPr/>
        </p:nvSpPr>
        <p:spPr>
          <a:xfrm>
            <a:off x="386765" y="335843"/>
            <a:ext cx="5801091" cy="6186309"/>
          </a:xfrm>
          <a:prstGeom prst="rect">
            <a:avLst/>
          </a:prstGeom>
          <a:noFill/>
        </p:spPr>
        <p:txBody>
          <a:bodyPr wrap="square" rtlCol="0">
            <a:spAutoFit/>
          </a:bodyPr>
          <a:lstStyle/>
          <a:p>
            <a:pPr algn="ctr"/>
            <a:r>
              <a:rPr lang="pt-BR" sz="3600" dirty="0">
                <a:solidFill>
                  <a:schemeClr val="bg1"/>
                </a:solidFill>
              </a:rPr>
              <a:t>Não há nada mais elementar, e símbolo mais básico de quem Ele é como Criador, do que o sétimo dia, o sábado. Esse dia foi abençoado e santificado na primeira semana da criação; foi considerado por Deus como sendo tão importante que Ele o menciona claramente nos Dez Mandamentos! </a:t>
            </a:r>
            <a:endParaRPr lang="pt-BR" sz="3600" b="1" dirty="0">
              <a:solidFill>
                <a:schemeClr val="bg1"/>
              </a:solidFill>
            </a:endParaRPr>
          </a:p>
        </p:txBody>
      </p:sp>
    </p:spTree>
    <p:extLst>
      <p:ext uri="{BB962C8B-B14F-4D97-AF65-F5344CB8AC3E}">
        <p14:creationId xmlns:p14="http://schemas.microsoft.com/office/powerpoint/2010/main" val="33340932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788</TotalTime>
  <Words>4218</Words>
  <Application>Microsoft Office PowerPoint</Application>
  <PresentationFormat>Widescreen</PresentationFormat>
  <Paragraphs>123</Paragraphs>
  <Slides>31</Slides>
  <Notes>28</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31</vt:i4>
      </vt:variant>
    </vt:vector>
  </HeadingPairs>
  <TitlesOfParts>
    <vt:vector size="39" baseType="lpstr">
      <vt:lpstr>Arial</vt:lpstr>
      <vt:lpstr>Calibri</vt:lpstr>
      <vt:lpstr>Calibri Light</vt:lpstr>
      <vt:lpstr>MrEavesXLModNarOT-Reg</vt:lpstr>
      <vt:lpstr>MrEavesXLSanNarOT-Reg</vt:lpstr>
      <vt:lpstr>WarnockPro-It</vt:lpstr>
      <vt:lpstr>WarnockPro-Regular</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weber di castro</dc:creator>
  <cp:lastModifiedBy>weber di castro</cp:lastModifiedBy>
  <cp:revision>19</cp:revision>
  <dcterms:created xsi:type="dcterms:W3CDTF">2022-03-12T10:24:24Z</dcterms:created>
  <dcterms:modified xsi:type="dcterms:W3CDTF">2022-03-31T18:42:42Z</dcterms:modified>
</cp:coreProperties>
</file>