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61" r:id="rId6"/>
    <p:sldId id="265" r:id="rId7"/>
    <p:sldId id="262" r:id="rId8"/>
    <p:sldId id="267" r:id="rId9"/>
    <p:sldId id="260" r:id="rId10"/>
    <p:sldId id="266" r:id="rId11"/>
    <p:sldId id="278" r:id="rId12"/>
    <p:sldId id="271" r:id="rId13"/>
    <p:sldId id="277" r:id="rId14"/>
    <p:sldId id="276" r:id="rId15"/>
    <p:sldId id="279" r:id="rId16"/>
    <p:sldId id="272" r:id="rId17"/>
    <p:sldId id="273" r:id="rId18"/>
    <p:sldId id="280" r:id="rId19"/>
    <p:sldId id="281" r:id="rId20"/>
    <p:sldId id="282" r:id="rId21"/>
    <p:sldId id="274" r:id="rId22"/>
    <p:sldId id="283" r:id="rId23"/>
    <p:sldId id="284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42" autoAdjust="0"/>
  </p:normalViewPr>
  <p:slideViewPr>
    <p:cSldViewPr snapToGrid="0">
      <p:cViewPr>
        <p:scale>
          <a:sx n="66" d="100"/>
          <a:sy n="66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A0BCE-11B7-493E-9DFE-80B97EE7D077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AFE0B-08FE-4957-8771-767A5F144C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86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072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Logo, na vida de Jesus, podemos encontrar pistas do que enfrentarão aqueles “que guardam os mandamentos de Deus e a fé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em Jesus” (Apocalipse 14:12): a tradição humana em conflito com a lei de Deus.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sz="2800" dirty="0"/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De que modo essa ideia – da marca da besta centrada na contrafação do sábado bíblico, o sétimo dia da semana, pelo estabelecimento da tradição humana,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o primeiro dia – se harmoniza com a advertência acerca do poder no tempo do fim que “a todos, os pequenos e os grandes, os ricos e os pobres, os livres e os escravos, faz com que lhes seja dada certa marca na mão direita ou na testa, para que ninguém possa comprar ou vender, senão aquele que tem a marca, o nome da besta ou o número do seu nome” (Apocalipse 13:16,17)?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266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Ao longo dos séculos, muita especulação surgiu acerca do que significa a “marca na mão direita ou na testa”. Seguindo, porém, o princípio de que o Antigo Testamento detém a chave para a interpretação de Apocalipse, podemos encontrar alguns indícios do que o Apocalipse quer dizer aqui.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Antes de os filhos de Israel entrarem na terra prometida, Moisés os advertiu diversas vezes contra a falsa adoração e os relembrou dos mandamentos de Deus, ou seja, da Sua lei. Então declarou: “Ponham estas Minhas palavras no seu coração e na sua alma. Amarrem-nas como sinal na mão, para que sejam por frontal entre os olhos” (Deuteronômio 11:18).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61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Não sabemos de que forma exata eles deveriam amarrar as palavras de Deus na mão e entre os olhos (a prática moderna de usar </a:t>
            </a:r>
            <a:r>
              <a:rPr lang="pt-BR" sz="1800" b="0" i="1" dirty="0" err="1">
                <a:solidFill>
                  <a:srgbClr val="242021"/>
                </a:solidFill>
                <a:effectLst/>
                <a:latin typeface="WarnockPro-It"/>
              </a:rPr>
              <a:t>tefilins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enrolados, comum entre os judeus religiosos, é uma interpretação). Mas eles deveriam guardar essas palavras, a lei de Deus, “no seu coração e na sua alma”. Essa adesão fiel à lei de Deus deveria se manifestar pelas palavras colocadas na mão, que simbolizavam os feitos e as ações; e na cabeça, que representavam o conhecimento da lei de Deus. Desse modo, a “marca na mão direita ou na testa”, recebida pelos seguidores da besta, representa a fidelidade de seus seguidores à contrafação dos mandamentos divinos, especialmente à mudança naquele que identifica o Deus Criador. Esse fato distingue os que adoram a besta e a sua imagem daqueles que “guardam os mandamentos de Deus e a fé em Jesus” (Apocalipse 14:12).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27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Precisa ficar claro, porém, que a marca entrará em vigor somente quando essas questões acontecerem nos últimos dias. Por isso, as pessoas que guardam o domingo hoje não estão com “a marca da besta”. Finalmente, uma pergunta: Como algo assim pode acontecer? A resposta é: nós não sabemos. Embora o Apocalipse nos diga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o que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vai ocorrer, não explica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como.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Se, porém, a pandemia da covid-19 nos ensinou alguma coisa, é que o nosso mundo – o planeta inteiro – pode mudar, de forma drástica, rápida e perigosa. Se, no início de 2019, as pessoas fossem informadas de tudo que passaríamos (isolamento social, restrições de locomoção, quarentena, uso de máscara), a maioria não acreditaria. Após a covid-19, precisamos estar cientes de que qualquer coisa, até mesmo as mais inesperadas, pode acontecer, inclusive, conforme adverte o terceiro anjo, “a marca da besta”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669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Precisa ficar claro, porém, que a marca entrará em vigor somente quando essas questões acontecerem nos últimos dias. Por isso, as pessoas que guardam o domingo hoje não estão com “a marca da besta”. Finalmente, uma pergunta: Como algo assim pode acontecer? A resposta é: nós não sabemos. Embora o Apocalipse nos diga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o que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vai ocorrer, não explica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como.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Se, porém, a pandemia da covid-19 nos ensinou alguma coisa, é que o nosso mundo – o planeta inteiro – pode mudar, de forma drástica, rápida e perigosa. Se, no início de 2019, as pessoas fossem informadas de tudo que passaríamos (isolamento social, restrições de locomoção, quarentena, uso de máscara), a maioria não acreditaria. Após a covid-19, precisamos estar cientes de que qualquer coisa, até mesmo as mais inesperadas, pode acontecer, inclusive, conforme adverte o terceiro anjo, “a marca da besta”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347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Conclusão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primeira mensagem angélica começa com o “evangelho eterno” (Apocalipse 14:6). A terceira termina com ele: “Aqui está a perseverança dos santos, os que guardam os mandamentos de Deus e a fé em Jesus” (v. 12). Fé (“a fé em Jesus”) e obediência (“guardam os mandamentos de Deus”) resumem a essência do “evangelho eterno”. Há um debate sobre o significado preciso da expressão “fé em Jesus”. Seria a fé de Jesus, ou seja, uma fé que reflete a fé manifesta por Jesus quando viveu neste mundo? Ou a fé que os fiéis depositam em Jesus?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De qualquer forma, a Bíblia diz: “E é evidente que, pela lei, ninguém é justificado diante de Deus, porque ‘o justo viverá pela fé’” (Gálatas 3:11).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De que outro modo, senão pela fé? Considerando que o poder que criou o espaço, o tempo, a matéria e a energia, ou seja, o Universo, se “diminuiu”, tornando-se um de nós e se oferecendo como sacrifício pelos nossos pecados,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queremos acrescentar algo mais a isso?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Como se, de algum modo, a morte do Criador não fosse suficiente para pagar nossos pecados? Não importa quão mau você tenha sido, o sacrifício Daquele que “é antes de todas as coisas” e “Nele tudo subsiste” (Colossenses 1:17), sem dúvida, foi mais do que o bastante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para livrar você. E pela fé, “a fé em Jesus”, você pode reivindicar a morte de Cristo em seu favor agora mesmo e comparecer perfeito perante Seu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Criador como se jamais tivesse pecado. </a:t>
            </a: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Imagine </a:t>
            </a: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 “os mandamentos de Deus”? Que mandamentos são esses? Segundo a última contagem, eram dez. O livro do Apocalipse faz outras referências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80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sz="1800" b="0" i="0" dirty="0">
                <a:solidFill>
                  <a:srgbClr val="242021"/>
                </a:solidFill>
                <a:effectLst/>
                <a:latin typeface="MrEavesXLModNarOT-Reg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eles, além da passagem em 14:12. Antes da visão que inclui as três mensagens angélicas, Apocalipse 11:19 diz: “Abriu-se, então, o santuário </a:t>
            </a:r>
            <a:r>
              <a:rPr lang="pt-BR" sz="1800" b="0" i="0" dirty="0" err="1">
                <a:solidFill>
                  <a:srgbClr val="242021"/>
                </a:solidFill>
                <a:effectLst/>
                <a:latin typeface="WarnockPro-Regular"/>
              </a:rPr>
              <a:t>deDeus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, que se acha no Céu, e foi vista a arca da Sua aliança no Seu santuário, e sobrevieram relâmpagos.” A “arca da aliança” é o lugar em que ficavam guardados os Dez Mandamentos no santuário terrestre. Mandamentos específicos também aparecem no Apocalipse. A primeira mensagem angélica ordena a adoração a Deus (Apocalipse 14:7), uma referência direta ao primeiro mandamento (Êxodo 20:1, 2) e, conforme vimos,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essa mesma mensagem usa uma linguagem extraída diretamente do quarto mandamento. O terceiro anjo adverte contra a adoração de uma imagem (a imagem da besta), apontando para o segundo mandamento, contrário à idolatria (Êxodo 20:4-6). Enquanto isso, homicídio, roubo e adultério são mencionados juntos em Apocalipse 9:20 e 21. Apocalipse 12:17, o penúltimo verso antes de Apocalipse 13, que introduz a marca da besta, descreve o povo de Deus: “O dragão ficou irado com a mulher e foi travar guerra com o restante da descendência dela, ou seja, os que guardam os mandamentos de Deus e têm o testemunho de Jesus.” Assim, no contexto dos últimos dias, por duas vezes (Apocalipse 12:17; 14:12), o povo fiel a Deus é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retratado guardando Seus mandamentos. E por que não? Um homem compareceu ao encontro de 30 anos de formatura da sua turma do ensino médio. Ao ir embora, refletindo sobre quão problemática era a vida de tantos dos antigos colegas, um pensamento lhe veio à mente: “Ah, se as pessoas guardassem os Dez Mandamentos! Como a vida delas teria sido melhor!” Imagine se todas as pessoas guardassem pelo menos alguns! Se ninguém transgredisse o sexto mandamento (matar), o sétimo (adulterar), o oitavo (roubar) e o nono (mentir), a nossa existência seria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um paraíso em comparação com o que vivenciamos agora. Pense um pouco: Em qual país você preferiria viver e criar a sua família? Em um país onde todos obedecessem aos Dez Mandamentos ou em um no qual ninguém os obedece? A resposta a essa simples pergunta revela como os “mandamentos de Deus” são benéficos para nós.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 as boas-novas do “evangelho eterno” são que a fé em Jesus, que se apropria da justiça de Cristo, a que cobre os nossos pecados, é a mesma fé que toma posse da justiça de Cristo para limpar os nossos pecados e nos transformar. “E, assim, se alguém está em Cristo, é nova criatura; as coisas antigas já passaram; eis que se fizeram novas” (2 Coríntios 5:17).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6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sz="1800" b="0" i="0" dirty="0">
                <a:solidFill>
                  <a:srgbClr val="242021"/>
                </a:solidFill>
                <a:effectLst/>
                <a:latin typeface="MrEavesXLModNarOT-Reg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eles, além da passagem em 14:12. Antes da visão que inclui as três mensagens angélicas, Apocalipse 11:19 diz: “Abriu-se, então, o santuário </a:t>
            </a:r>
            <a:r>
              <a:rPr lang="pt-BR" sz="1800" b="0" i="0" dirty="0" err="1">
                <a:solidFill>
                  <a:srgbClr val="242021"/>
                </a:solidFill>
                <a:effectLst/>
                <a:latin typeface="WarnockPro-Regular"/>
              </a:rPr>
              <a:t>deDeus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, que se acha no Céu, e foi vista a arca da Sua aliança no Seu santuário, e sobrevieram relâmpagos.” A “arca da aliança” é o lugar em que ficavam guardados os Dez Mandamentos no santuário terrestre. Mandamentos específicos também aparecem no Apocalipse. A primeira mensagem angélica ordena a adoração a Deus (Apocalipse 14:7), uma referência direta ao primeiro mandamento (Êxodo 20:1, 2) e, conforme vimos,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essa mesma mensagem usa uma linguagem extraída diretamente do quarto mandamento. O terceiro anjo adverte contra a adoração de uma imagem (a imagem da besta), apontando para o segundo mandamento, contrário à idolatria (Êxodo 20:4-6). Enquanto isso, homicídio, roubo e adultério são mencionados juntos em Apocalipse 9:20 e 21. Apocalipse 12:17, o penúltimo verso antes de Apocalipse 13, que introduz a marca da besta, descreve o povo de Deus: “O dragão ficou irado com a mulher e foi travar guerra com o restante da descendência dela, ou seja, os que guardam os mandamentos de Deus e têm o testemunho de Jesus.” Assim, no contexto dos últimos dias, por duas vezes (Apocalipse 12:17; 14:12), o povo fiel a Deus é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retratado guardando Seus mandamentos. E por que não? Um homem compareceu ao encontro de 30 anos de formatura da sua turma do ensino médio. Ao ir embora, refletindo sobre quão problemática era a vida de tantos dos antigos colegas, um pensamento lhe veio à mente: “Ah, se as pessoas guardassem os Dez Mandamentos! Como a vida delas teria sido melhor!” Imagine se todas as pessoas guardassem pelo menos alguns! Se ninguém transgredisse o sexto mandamento (matar), o sétimo (adulterar), o oitavo (roubar) e o nono (mentir), a nossa existência seria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um paraíso em comparação com o que vivenciamos agora. Pense um pouco: Em qual país você preferiria viver e criar a sua família? Em um país onde todos obedecessem aos Dez Mandamentos ou em um no qual ninguém os obedece? A resposta a essa simples pergunta revela como os “mandamentos de Deus” são benéficos para nós.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 as boas-novas do “evangelho eterno” são que a fé em Jesus, que se apropria da justiça de Cristo, a que cobre os nossos pecados, é a mesma fé que toma posse da justiça de Cristo para limpar os nossos pecados e nos transformar. “E, assim, se alguém está em Cristo, é nova criatura; as coisas antigas já passaram; eis que se fizeram novas” (2 Coríntios 5:17).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526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sz="1800" b="0" i="0" dirty="0">
                <a:solidFill>
                  <a:srgbClr val="242021"/>
                </a:solidFill>
                <a:effectLst/>
                <a:latin typeface="MrEavesXLModNarOT-Reg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eles, além da passagem em 14:12. Antes da visão que inclui as três mensagens angélicas, Apocalipse 11:19 diz: “Abriu-se, então, o santuário </a:t>
            </a:r>
            <a:r>
              <a:rPr lang="pt-BR" sz="1800" b="0" i="0" dirty="0" err="1">
                <a:solidFill>
                  <a:srgbClr val="242021"/>
                </a:solidFill>
                <a:effectLst/>
                <a:latin typeface="WarnockPro-Regular"/>
              </a:rPr>
              <a:t>deDeus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, que se acha no Céu, e foi vista a arca da Sua aliança no Seu santuário, e sobrevieram relâmpagos.” A “arca da aliança” é o lugar em que ficavam guardados os Dez Mandamentos no santuário terrestre. Mandamentos específicos também aparecem no Apocalipse. A primeira mensagem angélica ordena a adoração a Deus (Apocalipse 14:7), uma referência direta ao primeiro mandamento (Êxodo 20:1, 2) e, conforme vimos,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essa mesma mensagem usa uma linguagem extraída diretamente do quarto mandamento. O terceiro anjo adverte contra a adoração de uma imagem (a imagem da besta), apontando para o segundo mandamento, contrário à idolatria (Êxodo 20:4-6). Enquanto isso, homicídio, roubo e adultério são mencionados juntos em Apocalipse 9:20 e 21. Apocalipse 12:17, o penúltimo verso antes de Apocalipse 13, que introduz a marca da besta, descreve o povo de Deus: “O dragão ficou irado com a mulher e foi travar guerra com o restante da descendência dela, ou seja, os que guardam os mandamentos de Deus e têm o testemunho de Jesus.” Assim, no contexto dos últimos dias, por duas vezes (Apocalipse 12:17; 14:12), o povo fiel a Deus é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retratado guardando Seus mandamentos. E por que não? Um homem compareceu ao encontro de 30 anos de formatura da sua turma do ensino médio. Ao ir embora, refletindo sobre quão problemática era a vida de tantos dos antigos colegas, um pensamento lhe veio à mente: “Ah, se as pessoas guardassem os Dez Mandamentos! Como a vida delas teria sido melhor!” Imagine se todas as pessoas guardassem pelo menos alguns! Se ninguém transgredisse o sexto mandamento (matar), o sétimo (adulterar), o oitavo (roubar) e o nono (mentir), a nossa existência seria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um paraíso em comparação com o que vivenciamos agora. Pense um pouco: Em qual país você preferiria viver e criar a sua família? Em um país onde todos obedecessem aos Dez Mandamentos ou em um no qual ninguém os obedece? A resposta a essa simples pergunta revela como os “mandamentos de Deus” são benéficos para nós.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 as boas-novas do “evangelho eterno” são que a fé em Jesus, que se apropria da justiça de Cristo, a que cobre os nossos pecados, é a mesma fé que toma posse da justiça de Cristo para limpar os nossos pecados e nos transformar. “E, assim, se alguém está em Cristo, é nova criatura; as coisas antigas já passaram; eis que se fizeram novas” (2 Coríntios 5:17).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006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O Último Convite</a:t>
            </a:r>
          </a:p>
          <a:p>
            <a:endParaRPr lang="pt-BR" sz="1800" b="0" i="0" dirty="0">
              <a:solidFill>
                <a:srgbClr val="242021"/>
              </a:solidFill>
              <a:effectLst/>
              <a:latin typeface="MrEavesXLSanNarOT-Reg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Recebemos de Deus a promessa de poder para obedecer aos mandamentos e vencer as tentações. Veja alguns versos nesse sentido: “Não sobreveio a vocês nenhuma tentação que não fosse humana; mas Deus é fiel e não permitirá que vocês sejam tentados além do que podem suportar; pelo contrário, juntamente com a tentação proverá livramento, para que vocês a possam suportar” (1 Coríntios 10:13). “Porque todo o que é nascido de Deus vence o mundo. E esta é a vitória que vence o mundo: a nossa fé” (1 João 5:4). “Tudo posso Naquele que me fortalece” (Filipenses 4:13). “Sabendo isto: que a nossa velha natureza foi crucificada com Ele, para que o corpo do pecado seja destruído, e não sejamos mais escravos do pecado” (Romanos 6:6). “E ao Deus que é poderoso para evitar que vocês tropecem e que pode apresentá-los irrepreensíveis diante da Sua glória, com grande alegria” (Judas 24). </a:t>
            </a:r>
          </a:p>
          <a:p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Não mais dor</a:t>
            </a:r>
          </a:p>
          <a:p>
            <a:endParaRPr lang="pt-BR" sz="1800" b="0" i="0" dirty="0">
              <a:solidFill>
                <a:srgbClr val="242021"/>
              </a:solidFill>
              <a:effectLst/>
              <a:latin typeface="MrEavesXLSanNarOT-Reg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Sim, pela graça de Deus, podemos guardar Seus mandamentos. Só não podemos guardá-los o suficiente para ser salvos por eles. É por isso que a salvação acontece pela fé, não pela lei. “O ser humano é justificado pela fé, independentemente das obras da lei” (Romanos 3:28) porque os atos da lei não podem nos justificar. Se pudessem, por que então Jesus não evitou a cruz? Por que Ele não veio simplesmente à Terra, nos mostrou como obedecer e então voltou para o Céu? Porque, por mais que necessitássemos de um Exemplo, precisávamos também de um Substituto. É por isso que Ele morreu na cruz e sofreu em Si a pena da nossa transgressão da lei divina. “Mas Deus prova o Seu próprio amor para conosco pelo fato de Cristo ter morrido por nós quando ainda éramos pecadores” (Romanos 5:8). A cruz revela a inutilidade das obras humanas para a salvação. Nós necessitamos ser salvos, não é mesmo? Sem dúvida! Por pior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que este mundo seja, vai piorar ainda mais. Daniel adverte quanto a um “tempo de angústia, como nunca houve, desde que existem nações” (Daniel 12:1). No entanto, mesmo que, a princípio, as coisas piorem, elas vão melhorar. Ficarão melhores do que qualquer cenário imaginável. “Pois eis que Eu crio novos céus e nova terra; e não haverá lembrança das coisas passadas, jamais haverá memória delas” (Isaías 65:17).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00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rgbClr val="242021"/>
                </a:solidFill>
                <a:effectLst/>
                <a:latin typeface="WarnockPro-Regular"/>
              </a:rPr>
              <a:t>Apocalipse 13 resgata várias imagens extraídas diretamente de Daniel 7, inclusive a perseguição de Roma ao povo de Deus no passado, como vimos nos capítulos anteriores. Assim como destruiu os santos no passado (Daniel 7:25, ARC), Roma irá “guerrear contra os santos” (Apocalipse 13:7, NVI). O mesmo verso que retrata essa perseguição (Daniel 7:25) também fala sobre tentativa de Roma de mudar a lei. E o ponto de controvérsia final sobre a lei está justamente na mensagem enfatizada na proclamação dos três anjos: a adoração Àquele “que fez</a:t>
            </a:r>
            <a:br>
              <a:rPr lang="pt-BR" sz="12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200" b="0" i="0" dirty="0">
                <a:solidFill>
                  <a:srgbClr val="242021"/>
                </a:solidFill>
                <a:effectLst/>
                <a:latin typeface="WarnockPro-Regular"/>
              </a:rPr>
              <a:t>o céu, a terra, o mar e as fontes das águas” (Apocalipse 14:7), ou seja, o quarto mandamento.</a:t>
            </a:r>
            <a:r>
              <a:rPr lang="pt-BR" sz="1800" dirty="0"/>
              <a:t> </a:t>
            </a:r>
            <a:br>
              <a:rPr lang="pt-BR" sz="1800" dirty="0"/>
            </a:b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85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O Último Convite</a:t>
            </a:r>
          </a:p>
          <a:p>
            <a:endParaRPr lang="pt-BR" sz="1800" b="0" i="0" dirty="0">
              <a:solidFill>
                <a:srgbClr val="242021"/>
              </a:solidFill>
              <a:effectLst/>
              <a:latin typeface="MrEavesXLSanNarOT-Reg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Recebemos de Deus a promessa de poder para obedecer aos mandamentos e vencer as tentações. Veja alguns versos nesse sentido: “Não sobreveio a vocês nenhuma tentação que não fosse humana; mas Deus é fiel e não permitirá que vocês sejam tentados além do que podem suportar; pelo contrário, juntamente com a tentação proverá livramento, para que vocês a possam suportar” (1 Coríntios 10:13). “Porque todo o que é nascido de Deus vence o mundo. E esta é a vitória que vence o mundo: a nossa fé” (1 João 5:4). “Tudo posso Naquele que me fortalece” (Filipenses 4:13). “Sabendo isto: que a nossa velha natureza foi crucificada com Ele, para que o corpo do pecado seja destruído, e não sejamos mais escravos do pecado” (Romanos 6:6). “E ao Deus que é poderoso para evitar que vocês tropecem e que pode apresentá-los irrepreensíveis diante da Sua glória, com grande alegria” (Judas 24). </a:t>
            </a:r>
          </a:p>
          <a:p>
            <a:endParaRPr lang="pt-BR" sz="1800" b="0" i="0" dirty="0">
              <a:solidFill>
                <a:srgbClr val="242021"/>
              </a:solidFill>
              <a:effectLst/>
              <a:latin typeface="WarnockPro-Regular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Não mais dor</a:t>
            </a:r>
          </a:p>
          <a:p>
            <a:endParaRPr lang="pt-BR" sz="1800" b="0" i="0" dirty="0">
              <a:solidFill>
                <a:srgbClr val="242021"/>
              </a:solidFill>
              <a:effectLst/>
              <a:latin typeface="MrEavesXLSanNarOT-Reg"/>
            </a:endParaRPr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Sim, pela graça de Deus, podemos guardar Seus mandamentos. Só não podemos guardá-los o suficiente para ser salvos por eles. É por isso que a salvação acontece pela fé, não pela lei. “O ser humano é justificado pela fé, independentemente das obras da lei” (Romanos 3:28) porque os atos da lei não podem nos justificar. Se pudessem, por que então Jesus não evitou a cruz? Por que Ele não veio simplesmente à Terra, nos mostrou como obedecer e então voltou para o Céu? Porque, por mais que necessitássemos de um Exemplo, precisávamos também de um Substituto. É por isso que Ele morreu na cruz e sofreu em Si a pena da nossa transgressão da lei divina. “Mas Deus prova o Seu próprio amor para conosco pelo fato de Cristo ter morrido por nós quando ainda éramos pecadores” (Romanos 5:8). A cruz revela a inutilidade das obras humanas para a salvação. Nós necessitamos ser salvos, não é mesmo? Sem dúvida! Por pior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que este mundo seja, vai piorar ainda mais. Daniel adverte quanto a um “tempo de angústia, como nunca houve, desde que existem nações” (Daniel 12:1). No entanto, mesmo que, a princípio, as coisas piorem, elas vão melhorar. Ficarão melhores do que qualquer cenário imaginável. “Pois eis que Eu crio novos céus e nova terra; e não haverá lembrança das coisas passadas, jamais haverá memória delas” (Isaías 65:17).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743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“Nós, porém, segundo a promessa de Deus, esperamos novos céus e nova terra, nos quais habita a justiça” (2 Pedro 3:13). “E vi novo céu e nova terra,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pois o primeiro céu e a primeira terra passaram, e o mar já não existe” (Apocalipse 21:1). “E lhes enxugará dos olhos toda lágrima. E já não existirá mais morte, já não haverá luto, nem pranto, nem dor, porque as primeiras coisas passaram” (v. 4).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Não mais morte? Não mais tristeza? Não mais dor? É uma existência que nós, que só conhecemos morte, tristeza e dor, nem conseguimos vislumbrar. Essas “primeiras coisas”, que jamais deveriam ter acontecido, passarão, e uma nova existência será nossa para sempre. É isso que promete o “evangelho eterno”, formulado “antes dos tempos eternos” (2 Timóteo 1:9). É para essa nova existência que apontam, em última instância, as três mensagens angélicas. É sobre isso que os profetas sonharam, tiveram visões, pregaram e escreveram. E foi por isso, em sentido supremo, que Jesus morreu. “Ele verá o fruto do trabalho de Sua alma e ficará satisfeito” (Isaías 53:11). Ao viver neste nosso tempo, podemos ser as pessoas com as quais o profeta sonhou, aquelas que, pela fé, a “fé em Jesus”, um dia proclamarão: “Eis que este é o nosso Deus, em quem esperávamos, e Ele nos salvará; este é o Senhor, a quem aguardávamos; na Sua salvação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exultaremos e nos alegraremos” (Isaías 25:9)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40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questão se torna mais clara porque, logo após advertir contra a falsa adoração, a mensagem do terceiro anjo retrata o povo de Deus da seguinte forma: “Aqui está a perseverança dos santos, os que guardam os mandamentos de Deus e a fé em Jesus” (Apocalipse 14:12). Em contraste direto com aqueles que adoram a besta e sua imagem, o povo de Deus é caracterizado como aqueles que, além de ter “a fé em Jesus”, guardam os mandamentos de Deus, os quais incluem o mandamento que aponta para Ele como o Criador!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47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Adorar o Criador? Ou adorar a besta e a sua imagem? A questão de adorar a besta e a sua imagem ou adorar o Criador Jesus (confira João 1:1-3;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Hebreus 1:1, 2; 1 Coríntios 8:6; Colossenses 1:15-17) de fato pode ser manifestada abertamente na questão do sábado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versus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domingo? De que outra forma? Adoramos a Deus porque, sendo o Criador, só Ele é digno de adoração (Apocalipse 5:9). Não há um símbolo mais elementar de Deus como Criador do que o sábado, o sétimo dia – abençoado e</a:t>
            </a:r>
          </a:p>
          <a:p>
            <a:br>
              <a:rPr lang="pt-BR" sz="2800" dirty="0"/>
            </a:br>
            <a:r>
              <a:rPr lang="pt-BR" sz="1800" b="0" i="0" dirty="0">
                <a:solidFill>
                  <a:srgbClr val="242021"/>
                </a:solidFill>
                <a:effectLst/>
                <a:latin typeface="MrEavesXLSanNarOT-Reg"/>
              </a:rPr>
              <a:t>Mudanças Repentinas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MrEavesXLModNarOT-Reg"/>
              </a:rPr>
              <a:t>73</a:t>
            </a:r>
          </a:p>
          <a:p>
            <a:br>
              <a:rPr lang="pt-BR" sz="1800" b="0" i="0" dirty="0">
                <a:solidFill>
                  <a:srgbClr val="242021"/>
                </a:solidFill>
                <a:effectLst/>
                <a:latin typeface="MrEavesXLModNarOT-Reg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santificado na própria criação. Logo, um poder humano tentar mudar e usurpar o sinal mais básico (o sétimo dia, o sábado) da doutrina mais básica (a criação) é o mesmo que tentar usurpar autoridade do Senhor como Criador. É uma clara tentativa do ser humano de se colocar no lugar que pertence unicamente a Deus.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95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Qual é a importância de adorar o Criador no cristianismo? É de importância tão fundamental que Deus ordena que um sétimo de nossa vida, semanalmente, seja dedicado para nos lembrar desse fato, como já vimos. É por isso que a controvérsia acerca da adoração – adorar a besta e a sua imagem (o poder que tentou mudar o sábado) ou adorar o Criador – não poderia girar em torno de outra coisa além do dia que Deus estabeleceu como memorial a Ele como Criador. Tudo isso contrasta com o dia que o poder humano instituiu em seu lugar</a:t>
            </a:r>
            <a:r>
              <a:rPr lang="pt-BR" sz="4000" dirty="0"/>
              <a:t> </a:t>
            </a:r>
            <a:br>
              <a:rPr lang="pt-BR" sz="4000" dirty="0"/>
            </a:b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64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endParaRPr lang="pt-BR" dirty="0"/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Perseguir e matar pessoas por causa do sétimo dia? Isso poderá mesmo acontecer? Bem, já aconteceu! Os próprios evangelhos nos apresentam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essa realidade: aqueles que promoviam a tradição humana queriam matar por causa do sétimo dia.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58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Tendo Jesus saído dali, entrou na sinagoga deles. Achava-se ali um homem que tinha uma das mãos ressequida. Então, a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fim de o acusar, perguntaram a Jesus: É lícito curar no sábado? Ao que lhes respondeu: Quem de vocês será o homem que, tendo uma ovelha, e, num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sábado, esta cair numa cova, não fará todo o esforço para tirá-la dali? Ora, quanto mais vale um homem do que uma ovelha! Logo, é lícito nos sábados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fazer o bem. Então Jesus disse ao homem: – Estenda a mão. O homem estendeu a mão, e ela foi restaurada e ficou sã como a outra” (Mateus 12:9-13).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Como os líderes religiosos reagiram a essa expressão extraordinária de poder divino? “Mas os fariseus, saindo dali, conspiravam contra Ele, procurando ver como O matariam” (v. 14). Matar Jesus? Morte por causa do sétimo dia? Em João 5:1 a 16, após outra cura milagrosa no sábado, os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líderes religiosos “perseguiram Jesus e procuravam matá-Lo, porque fazia essas coisas no sábado” (v. 16, ARC)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667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Procurar matar por causa do sábado? Morte por causa de uma tradição humana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versus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o sétimo dia? Exatamente! Embora a questão específica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não seja a mesma que o mundo enfrentará nos dias finais, é uma situação próxima o suficiente: a lei humana </a:t>
            </a:r>
            <a:r>
              <a:rPr lang="pt-BR" sz="1800" b="0" i="1" dirty="0">
                <a:solidFill>
                  <a:srgbClr val="242021"/>
                </a:solidFill>
                <a:effectLst/>
                <a:latin typeface="WarnockPro-It"/>
              </a:rPr>
              <a:t>versus </a:t>
            </a: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a lei de Deus e, nos dois casos, a parte da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lei divina em questão é o mandamento do sábado, o único que mostra a base da razão para adorar somente ao Deus Criador – e nada nem ninguém mais.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55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Logo, na vida de Jesus, podemos encontrar pistas do que enfrentarão aqueles “que guardam os mandamentos de Deus e a fé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em Jesus” (Apocalipse 14:12): a tradição humana em conflito com a lei de Deus.</a:t>
            </a:r>
            <a:r>
              <a:rPr lang="pt-BR" sz="2800" dirty="0"/>
              <a:t> </a:t>
            </a:r>
            <a:br>
              <a:rPr lang="pt-BR" sz="2800" dirty="0"/>
            </a:br>
            <a:endParaRPr lang="pt-BR" sz="2800" dirty="0"/>
          </a:p>
          <a:p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De que modo essa ideia – da marca da besta centrada na contrafação do sábado bíblico, o sétimo dia da semana, pelo estabelecimento da tradição humana,</a:t>
            </a:r>
            <a:b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</a:br>
            <a:r>
              <a:rPr lang="pt-BR" sz="1800" b="0" i="0" dirty="0">
                <a:solidFill>
                  <a:srgbClr val="242021"/>
                </a:solidFill>
                <a:effectLst/>
                <a:latin typeface="WarnockPro-Regular"/>
              </a:rPr>
              <a:t>o primeiro dia – se harmoniza com a advertência acerca do poder no tempo do fim que “a todos, os pequenos e os grandes, os ricos e os pobres, os livres e os escravos, faz com que lhes seja dada certa marca na mão direita ou na testa, para que ninguém possa comprar ou vender, senão aquele que tem a marca, o nome da besta ou o número do seu nome” (Apocalipse 13:16, 17)?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86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A965FA-A824-4982-9955-9F457242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C99CEF-2CEB-40A5-9A5D-E1CA05BE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0A3BC6-B0C4-44F7-9CF1-5E8F42FC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558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F192E-106C-4BF6-8EB8-F3805681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7644703-E719-4125-977B-7B63AF8E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4C8667-9F8E-41D4-BF7A-1EC83840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65BD1E-C387-4F69-BB63-13A3FF69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FB5935-8DD2-441C-AE8A-B0E1C1EA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03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2E1876-622B-4A46-8733-BB12F26C4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4A684B-5BDE-4FBD-A9DD-3755A7A94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C2C6D9-B733-4716-89F2-88E6ED73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BA1F6C-F8EE-4AAB-B32D-1C759495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2108A-FC4D-4083-B700-852E75F8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29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79250-81CC-402D-B02F-FBF23428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C5CC19-9A9D-466E-AB8F-0ED23A03D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3346A6-E98E-46A0-A7CA-1CAA8C11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CFD5-218A-42F9-B500-EAF223FA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95E0A5-07B3-48F7-AF9A-AC6FF2BC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17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7ECA9-7232-462A-A507-87F37EB4B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277F8A-59E1-44FD-A7FB-3EAF768C2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CDAE3A-8B25-4B9C-89DE-9B010008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EFF151-EDC7-442B-A8B8-59CF61140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79383B-1336-4EE6-B5B1-33FA3EE3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02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DC32A-0420-4CA9-9441-ECAB9E935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017617-BE74-48C9-8277-DD1B803C2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28F713-4D45-487B-AA72-D9A667744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501D41-CBDB-449A-9FE5-6D88E280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8CDF7E-2969-42F9-A0C8-D632BA07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B1EE8E-8A28-4433-8FBF-2A415885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90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DCBE5-0269-4660-8F58-1DDA3E84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E8E0DE-A141-4DFA-AC4C-1F00A0682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6B06BF-6A03-4290-9616-44CA3600F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8AFBED-8B3B-4580-B61C-5EC5B6ED7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E68462-DEA2-4FF2-920F-5E988501A0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7D3054D-6BE6-44B7-8CAC-7502D8C5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8BD05-D36C-4A7F-B65D-06670201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1E0A96C-5919-49C6-AB9B-0371C087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97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FF323-B8A2-4FE2-AD57-48A193F5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FB2CEF-7873-415E-BB0D-F606688C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F092A3-1383-48BB-B2D1-88F69062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A78E2D-C56C-4ED7-AA07-8DDBB882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21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4B3B51A-3609-4205-867B-08E8CF4E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48B5C8-46C1-4529-BEDA-C41DF2FC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E1FFBB-6E1F-4F9A-AE7E-2B34EC13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71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2F8D9-4CFD-4C4F-94D3-40283BDD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DA7422-8A9E-4DC8-B7DB-AA4EC843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9FD83B-25C2-480A-8F16-A3B604941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BF4B6E-98A0-4D6B-9C2D-A44EE9BF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AB351A-FD35-4561-A224-25BD0B85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66531A-690F-4ECC-B70D-4D73A043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5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99DCC-47D7-422A-A58D-7A85DC9D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10DFE2C-121B-4A77-A64A-09C0D4CEA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0F8139-4911-497D-A6D5-63DF71ACA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1A98CE-AD37-49F4-9860-A2E65305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5A729-9C4F-4D44-A427-CE84F79B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57DC00-E3D7-4094-A78D-924FEE38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AD3BDF-4AA3-4E35-AECC-C395AF8E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57F902-77F3-4BA4-A301-FBEF23AA6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278ED8-F600-440A-9097-FD6B61DB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CDEB75-6377-41BE-840C-B31747AFF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C2F20D-D258-4AB2-ADDE-5CD67B091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42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03EA549-09FE-44E0-B0BF-BE87A4DD2D95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182067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Quem ama a Deus guarda Seus mandamentos">
            <a:extLst>
              <a:ext uri="{FF2B5EF4-FFF2-40B4-BE49-F238E27FC236}">
                <a16:creationId xmlns:a16="http://schemas.microsoft.com/office/drawing/2014/main" id="{40C6DE82-BE89-4B7B-8811-F1E716515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r="28189"/>
          <a:stretch/>
        </p:blipFill>
        <p:spPr bwMode="auto">
          <a:xfrm>
            <a:off x="4610099" y="-1"/>
            <a:ext cx="7581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22275" y="920620"/>
            <a:ext cx="58737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Na vida de Jesus, podemos encontrar pistas do que enfrentarão aqueles que guardam os mandamentos de Deus e a fé em Jesus.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A tradição humana em conflito com a lei de Deus. </a:t>
            </a:r>
          </a:p>
        </p:txBody>
      </p:sp>
    </p:spTree>
    <p:extLst>
      <p:ext uri="{BB962C8B-B14F-4D97-AF65-F5344CB8AC3E}">
        <p14:creationId xmlns:p14="http://schemas.microsoft.com/office/powerpoint/2010/main" val="25814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Quem ama a Deus guarda Seus mandamentos">
            <a:extLst>
              <a:ext uri="{FF2B5EF4-FFF2-40B4-BE49-F238E27FC236}">
                <a16:creationId xmlns:a16="http://schemas.microsoft.com/office/drawing/2014/main" id="{40C6DE82-BE89-4B7B-8811-F1E716515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r="28189"/>
          <a:stretch/>
        </p:blipFill>
        <p:spPr bwMode="auto">
          <a:xfrm>
            <a:off x="4610099" y="-1"/>
            <a:ext cx="7581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E671BA-5676-4847-A078-8534A36EE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1110996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22275" y="335844"/>
            <a:ext cx="57365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 “a todos, os pequenos e os grandes, os ricos e os pobres, os livres e os escravos, faz com que lhes seja dada certa marca na mão direita ou na testa, para que ninguém possa comprar ou vender, senão aquele que tem a marca, o nome da besta ou o número do seu nome” (Apocalipse 13:16,17)</a:t>
            </a:r>
            <a:endParaRPr lang="pt-B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1 Versículos sobre Adorador - BibliaComentada">
            <a:extLst>
              <a:ext uri="{FF2B5EF4-FFF2-40B4-BE49-F238E27FC236}">
                <a16:creationId xmlns:a16="http://schemas.microsoft.com/office/drawing/2014/main" id="{1490FFFD-E2CA-461A-A179-CFB11A85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18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D82650-65E2-41A7-8A1B-3E2866A2F9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7"/>
          <a:stretch/>
        </p:blipFill>
        <p:spPr>
          <a:xfrm>
            <a:off x="0" y="0"/>
            <a:ext cx="1261872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1237769" y="905083"/>
            <a:ext cx="101431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Antes de os filhos de Israel entrarem na terra prometida, Moisés os advertiu diversas vezes contra a falsa adoração e os relembrou dos mandamentos de Deus, ou seja, da Sua lei. Então declarou: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 “Ponham estas Minhas palavras no seu coração e na sua alma. Amarrem-nas como </a:t>
            </a:r>
            <a:r>
              <a:rPr lang="pt-BR" sz="3600" b="1" dirty="0">
                <a:solidFill>
                  <a:srgbClr val="FFC000"/>
                </a:solidFill>
              </a:rPr>
              <a:t>sinal na mão</a:t>
            </a:r>
            <a:r>
              <a:rPr lang="pt-BR" sz="3600" dirty="0">
                <a:solidFill>
                  <a:schemeClr val="bg1"/>
                </a:solidFill>
              </a:rPr>
              <a:t>, para que sejam por </a:t>
            </a:r>
            <a:r>
              <a:rPr lang="pt-BR" sz="3600" b="1" dirty="0">
                <a:solidFill>
                  <a:srgbClr val="FFC000"/>
                </a:solidFill>
              </a:rPr>
              <a:t>frontal entre os olhos</a:t>
            </a:r>
            <a:r>
              <a:rPr lang="pt-BR" sz="3600" dirty="0">
                <a:solidFill>
                  <a:schemeClr val="bg1"/>
                </a:solidFill>
              </a:rPr>
              <a:t>”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(Deuteronômio 11:18). </a:t>
            </a:r>
            <a:br>
              <a:rPr lang="pt-BR" sz="3600" dirty="0">
                <a:solidFill>
                  <a:schemeClr val="bg1"/>
                </a:solidFill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274320" y="335280"/>
            <a:ext cx="5668011" cy="628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 “marca na mão direita ou na testa”, recebida pelos seguidores da besta, representa a fidelidade de seus seguidores à contrafação dos mandamentos divinos, especialmente à mudança naquele que identifica o Deus Criador. </a:t>
            </a:r>
          </a:p>
        </p:txBody>
      </p:sp>
      <p:pic>
        <p:nvPicPr>
          <p:cNvPr id="6146" name="Picture 2" descr="Como dizer não: aprenda aqui e livre-se de muitos problemas!">
            <a:extLst>
              <a:ext uri="{FF2B5EF4-FFF2-40B4-BE49-F238E27FC236}">
                <a16:creationId xmlns:a16="http://schemas.microsoft.com/office/drawing/2014/main" id="{D965C97F-BA32-4F42-8F71-6ED4554B7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4" r="8355"/>
          <a:stretch/>
        </p:blipFill>
        <p:spPr bwMode="auto">
          <a:xfrm>
            <a:off x="6522720" y="449580"/>
            <a:ext cx="5196840" cy="595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5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419375" y="1084926"/>
            <a:ext cx="5448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A pandemia da covid-19 nos ensinou alguma coisa, é que o nosso mundo – o planeta inteiro – pode mudar, de forma drástica, rápida e perigosa. </a:t>
            </a:r>
          </a:p>
        </p:txBody>
      </p:sp>
      <p:pic>
        <p:nvPicPr>
          <p:cNvPr id="7170" name="Picture 2" descr="Covid-19: Brasil tem 126 mortes nas últimas 24 horas; total ultrapassa 609  mil - Olhar Digital">
            <a:extLst>
              <a:ext uri="{FF2B5EF4-FFF2-40B4-BE49-F238E27FC236}">
                <a16:creationId xmlns:a16="http://schemas.microsoft.com/office/drawing/2014/main" id="{DBBDD4BA-EB78-46FB-A1A9-484C3E46B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t="-182" r="12925" b="182"/>
          <a:stretch/>
        </p:blipFill>
        <p:spPr bwMode="auto">
          <a:xfrm>
            <a:off x="6568439" y="420187"/>
            <a:ext cx="5204185" cy="5995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3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312694" y="612844"/>
            <a:ext cx="56004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Após a covid-19, precisamos estar cientes de que qualquer coisa, até mesmo as mais inesperadas, pode acontecer, inclusive, conforme adverte o terceiro anjo, </a:t>
            </a: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“a marca da besta” </a:t>
            </a:r>
          </a:p>
        </p:txBody>
      </p:sp>
      <p:pic>
        <p:nvPicPr>
          <p:cNvPr id="8194" name="Picture 2" descr="Mais de 9 mil mortes por Covid-19 no mundo, diz universidade | Coronavírus  | G1">
            <a:extLst>
              <a:ext uri="{FF2B5EF4-FFF2-40B4-BE49-F238E27FC236}">
                <a16:creationId xmlns:a16="http://schemas.microsoft.com/office/drawing/2014/main" id="{7799F1AF-930B-48B3-9B82-B72E14CC0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r="20381"/>
          <a:stretch/>
        </p:blipFill>
        <p:spPr bwMode="auto">
          <a:xfrm>
            <a:off x="6736079" y="612844"/>
            <a:ext cx="4831081" cy="56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0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6453F93-6BE7-46B1-84B3-E9AEB691B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76"/>
          <a:stretch/>
        </p:blipFill>
        <p:spPr>
          <a:xfrm>
            <a:off x="5715000" y="365759"/>
            <a:ext cx="6553198" cy="61312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01EC9BB-D6F1-42A3-8996-9564CB0B8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0"/>
            <a:ext cx="931163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45720" y="475952"/>
            <a:ext cx="72009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 primeira mensagem angélica começa com o </a:t>
            </a:r>
            <a:r>
              <a:rPr lang="pt-BR" sz="3600" b="1" dirty="0">
                <a:solidFill>
                  <a:srgbClr val="FFC000"/>
                </a:solidFill>
              </a:rPr>
              <a:t>“evangelho eterno” </a:t>
            </a:r>
            <a:r>
              <a:rPr lang="pt-BR" sz="3600" dirty="0">
                <a:solidFill>
                  <a:schemeClr val="bg1"/>
                </a:solidFill>
              </a:rPr>
              <a:t>(Apocalipse 14:6).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A terceira termina com ele: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“Aqui está a perseverança dos santos, os que guardam os mandamentos de Deus e a fé em Jesus” (v. 12).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Fé (“a fé em Jesus”) e obediência (“guardam os mandamentos de Deus”) resumem a essência do </a:t>
            </a:r>
            <a:r>
              <a:rPr lang="pt-BR" sz="3600" b="1" dirty="0">
                <a:solidFill>
                  <a:srgbClr val="FFC000"/>
                </a:solidFill>
              </a:rPr>
              <a:t>“evangelho eterno”. </a:t>
            </a:r>
          </a:p>
        </p:txBody>
      </p:sp>
    </p:spTree>
    <p:extLst>
      <p:ext uri="{BB962C8B-B14F-4D97-AF65-F5344CB8AC3E}">
        <p14:creationId xmlns:p14="http://schemas.microsoft.com/office/powerpoint/2010/main" val="40510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MULHER E O DRAGÃO">
            <a:extLst>
              <a:ext uri="{FF2B5EF4-FFF2-40B4-BE49-F238E27FC236}">
                <a16:creationId xmlns:a16="http://schemas.microsoft.com/office/drawing/2014/main" id="{9E09F172-D6DB-4ABD-B804-F43DCBED7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20197" b="8897"/>
          <a:stretch/>
        </p:blipFill>
        <p:spPr bwMode="auto">
          <a:xfrm>
            <a:off x="5904230" y="305068"/>
            <a:ext cx="5963920" cy="62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0"/>
            <a:ext cx="109880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35908" y="612844"/>
            <a:ext cx="57661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“O dragão ficou irado com a mulher e foi travar guerra com o restante da descendência dela, ou seja, os que guardam os mandamentos de Deus e têm o testemunho de Jesus”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(Apocalipse 12:17)</a:t>
            </a:r>
          </a:p>
        </p:txBody>
      </p:sp>
    </p:spTree>
    <p:extLst>
      <p:ext uri="{BB962C8B-B14F-4D97-AF65-F5344CB8AC3E}">
        <p14:creationId xmlns:p14="http://schemas.microsoft.com/office/powerpoint/2010/main" val="15129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2C4C003-6CC0-4322-BD72-167BB7521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69"/>
          <a:stretch/>
        </p:blipFill>
        <p:spPr>
          <a:xfrm>
            <a:off x="5349240" y="273010"/>
            <a:ext cx="6842760" cy="61735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0"/>
            <a:ext cx="109880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23850" y="920621"/>
            <a:ext cx="5344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Em qual país você preferiria viver e criar a sua família?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Em um país onde todos obedecessem aos Dez Mandamentos ou em um no qual ninguém os obedece? </a:t>
            </a:r>
          </a:p>
        </p:txBody>
      </p:sp>
    </p:spTree>
    <p:extLst>
      <p:ext uri="{BB962C8B-B14F-4D97-AF65-F5344CB8AC3E}">
        <p14:creationId xmlns:p14="http://schemas.microsoft.com/office/powerpoint/2010/main" val="156648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nhecendo Jesus: O que você precisa saber. - Aproxime-se de Deus todos os  dias">
            <a:extLst>
              <a:ext uri="{FF2B5EF4-FFF2-40B4-BE49-F238E27FC236}">
                <a16:creationId xmlns:a16="http://schemas.microsoft.com/office/drawing/2014/main" id="{63CA4492-6004-4284-8316-98CF1C0F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0058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0"/>
            <a:ext cx="109880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60985" y="305068"/>
            <a:ext cx="59093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As boas-novas do </a:t>
            </a:r>
            <a:r>
              <a:rPr lang="pt-BR" sz="4000" b="1" dirty="0">
                <a:solidFill>
                  <a:srgbClr val="FFC000"/>
                </a:solidFill>
              </a:rPr>
              <a:t>“EVANGELHO ETERNO” </a:t>
            </a:r>
            <a:r>
              <a:rPr lang="pt-BR" sz="4000" dirty="0">
                <a:solidFill>
                  <a:schemeClr val="bg1"/>
                </a:solidFill>
              </a:rPr>
              <a:t>são que a fé em Jesus, que se apropria da justiça de Cristo, a que cobre os nossos pecados, é a mesma fé que toma posse da justiça de Cristo para limpar os nossos pecados e nos transformar. </a:t>
            </a:r>
          </a:p>
        </p:txBody>
      </p:sp>
    </p:spTree>
    <p:extLst>
      <p:ext uri="{BB962C8B-B14F-4D97-AF65-F5344CB8AC3E}">
        <p14:creationId xmlns:p14="http://schemas.microsoft.com/office/powerpoint/2010/main" val="159236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5E6B1B6-F189-478C-9EFF-1509FE0A1DF0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3008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>
            <a:extLst>
              <a:ext uri="{FF2B5EF4-FFF2-40B4-BE49-F238E27FC236}">
                <a16:creationId xmlns:a16="http://schemas.microsoft.com/office/drawing/2014/main" id="{87DC7DAF-FB51-4ADC-AB44-37E28A345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34"/>
          <a:stretch/>
        </p:blipFill>
        <p:spPr bwMode="auto">
          <a:xfrm>
            <a:off x="4123592" y="347437"/>
            <a:ext cx="7910616" cy="61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DF8C0F-E2CB-4285-B260-339A09381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57792" y="1950630"/>
            <a:ext cx="5448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</a:rPr>
              <a:t>RECEBEMOS DE DEUS A PROMESSA DE PODER PARA OBEDECER AOS MANDAMENTOS E VENCER AS TENTAÇÕES. </a:t>
            </a:r>
          </a:p>
        </p:txBody>
      </p:sp>
    </p:spTree>
    <p:extLst>
      <p:ext uri="{BB962C8B-B14F-4D97-AF65-F5344CB8AC3E}">
        <p14:creationId xmlns:p14="http://schemas.microsoft.com/office/powerpoint/2010/main" val="357727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in em Naova">
            <a:extLst>
              <a:ext uri="{FF2B5EF4-FFF2-40B4-BE49-F238E27FC236}">
                <a16:creationId xmlns:a16="http://schemas.microsoft.com/office/drawing/2014/main" id="{69F63503-1165-456D-92BF-220CC41ED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4"/>
          <a:stretch/>
        </p:blipFill>
        <p:spPr bwMode="auto">
          <a:xfrm>
            <a:off x="5597843" y="347055"/>
            <a:ext cx="6380797" cy="616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9EB2A4-D41A-4313-99DC-65B578AD1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0"/>
            <a:ext cx="109880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401632" y="1536174"/>
            <a:ext cx="5448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“Pois eis que Eu crio novos céus e nova terra; e não haverá lembrança das coisas passadas, jamais haverá memória delas” (Isaías 65:17)</a:t>
            </a:r>
          </a:p>
        </p:txBody>
      </p:sp>
    </p:spTree>
    <p:extLst>
      <p:ext uri="{BB962C8B-B14F-4D97-AF65-F5344CB8AC3E}">
        <p14:creationId xmlns:p14="http://schemas.microsoft.com/office/powerpoint/2010/main" val="22836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genealogia de Jesus - Instituto Aliança">
            <a:extLst>
              <a:ext uri="{FF2B5EF4-FFF2-40B4-BE49-F238E27FC236}">
                <a16:creationId xmlns:a16="http://schemas.microsoft.com/office/drawing/2014/main" id="{A7291D9E-70C2-40E9-A3E3-DF17244BD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9"/>
          <a:stretch/>
        </p:blipFill>
        <p:spPr bwMode="auto">
          <a:xfrm>
            <a:off x="1878642" y="0"/>
            <a:ext cx="10313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9EB2A4-D41A-4313-99DC-65B578AD1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0"/>
            <a:ext cx="109880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28600" y="612844"/>
            <a:ext cx="57432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“Eis que este é o nosso Deus, em quem esperávamos, e Ele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nos salvará; este é o Senhor, a quem aguardávamos; na Sua salvação exultaremos e nos alegraremos”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(Isaías 25:9).</a:t>
            </a:r>
          </a:p>
        </p:txBody>
      </p:sp>
    </p:spTree>
    <p:extLst>
      <p:ext uri="{BB962C8B-B14F-4D97-AF65-F5344CB8AC3E}">
        <p14:creationId xmlns:p14="http://schemas.microsoft.com/office/powerpoint/2010/main" val="376661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9B9B567-1991-4957-BBA3-792DA69419D5}"/>
              </a:ext>
            </a:extLst>
          </p:cNvPr>
          <p:cNvSpPr txBox="1"/>
          <p:nvPr/>
        </p:nvSpPr>
        <p:spPr>
          <a:xfrm>
            <a:off x="4771759" y="645601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174377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istianismo: Os primeiros santos da história | Super">
            <a:extLst>
              <a:ext uri="{FF2B5EF4-FFF2-40B4-BE49-F238E27FC236}">
                <a16:creationId xmlns:a16="http://schemas.microsoft.com/office/drawing/2014/main" id="{9C15DED5-C5B0-46A0-83C9-368586588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1"/>
          <a:stretch/>
        </p:blipFill>
        <p:spPr bwMode="auto">
          <a:xfrm>
            <a:off x="4770119" y="-42393"/>
            <a:ext cx="7421881" cy="690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D09B45-F899-4C2D-A1B4-B46A4B750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274354" y="617120"/>
            <a:ext cx="5448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Apocalipse 13 resgata várias imagens extraídas diretamente de Daniel 7, -  A perseguição de Roma ao povo de Deus no passado.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A tentativa da Roma de mudar a lei.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É possível ser íntimo de Deus mesmo sendo um terrível pecador?">
            <a:extLst>
              <a:ext uri="{FF2B5EF4-FFF2-40B4-BE49-F238E27FC236}">
                <a16:creationId xmlns:a16="http://schemas.microsoft.com/office/drawing/2014/main" id="{7E53E8D6-3FD4-47EE-B4DA-1C8BB190C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324" b="18392"/>
          <a:stretch/>
        </p:blipFill>
        <p:spPr bwMode="auto">
          <a:xfrm>
            <a:off x="6515102" y="3429000"/>
            <a:ext cx="5234938" cy="30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uais são os dez mandamentos da lei de Deus?">
            <a:extLst>
              <a:ext uri="{FF2B5EF4-FFF2-40B4-BE49-F238E27FC236}">
                <a16:creationId xmlns:a16="http://schemas.microsoft.com/office/drawing/2014/main" id="{E45C12FF-9ED2-40D7-8162-61BE8C52B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2137"/>
          <a:stretch/>
        </p:blipFill>
        <p:spPr bwMode="auto">
          <a:xfrm>
            <a:off x="6515102" y="457200"/>
            <a:ext cx="52349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228599" y="1536174"/>
            <a:ext cx="5448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“Aqui está a perseverança dos santos, os que guardam os mandamentos de Deus e a fé em Jesus” (Apocalipse 14:12). </a:t>
            </a:r>
          </a:p>
        </p:txBody>
      </p:sp>
    </p:spTree>
    <p:extLst>
      <p:ext uri="{BB962C8B-B14F-4D97-AF65-F5344CB8AC3E}">
        <p14:creationId xmlns:p14="http://schemas.microsoft.com/office/powerpoint/2010/main" val="190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57999CE-6F9F-4AD1-A4B9-F8EC637FE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76"/>
          <a:stretch/>
        </p:blipFill>
        <p:spPr>
          <a:xfrm>
            <a:off x="5257800" y="365759"/>
            <a:ext cx="6553198" cy="61312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0A6B0E-C1FE-43AD-874D-2309DB3D6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42900" y="0"/>
            <a:ext cx="51587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ADORAR O CRIADOR? </a:t>
            </a: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OU ADORAR A BESTA E A SUA IMAGEM? </a:t>
            </a:r>
          </a:p>
          <a:p>
            <a:pPr algn="ctr"/>
            <a:endParaRPr lang="pt-BR" sz="4000" b="1" dirty="0">
              <a:solidFill>
                <a:srgbClr val="FFC000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Adoramos a Deus porque, sendo o Criador, só Ele é digno de adoração (Apocalipse 5:9)</a:t>
            </a:r>
          </a:p>
        </p:txBody>
      </p:sp>
    </p:spTree>
    <p:extLst>
      <p:ext uri="{BB962C8B-B14F-4D97-AF65-F5344CB8AC3E}">
        <p14:creationId xmlns:p14="http://schemas.microsoft.com/office/powerpoint/2010/main" val="8495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sus Cristo">
            <a:extLst>
              <a:ext uri="{FF2B5EF4-FFF2-40B4-BE49-F238E27FC236}">
                <a16:creationId xmlns:a16="http://schemas.microsoft.com/office/drawing/2014/main" id="{114E749D-7ABA-4F42-A46C-83410FDC0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6" b="21187"/>
          <a:stretch/>
        </p:blipFill>
        <p:spPr bwMode="auto">
          <a:xfrm>
            <a:off x="0" y="300036"/>
            <a:ext cx="10149840" cy="623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440" y="0"/>
            <a:ext cx="145694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5978969" y="682288"/>
            <a:ext cx="5065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</a:rPr>
              <a:t>Qual é a importância de adorar o Criador no cristianismo?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266F7B-B65E-4121-B005-2BD66BB81953}"/>
              </a:ext>
            </a:extLst>
          </p:cNvPr>
          <p:cNvSpPr txBox="1"/>
          <p:nvPr/>
        </p:nvSpPr>
        <p:spPr>
          <a:xfrm>
            <a:off x="5684521" y="2765256"/>
            <a:ext cx="5923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É de importância tão fundamental que Deus ordena que um sétimo de nossa vida, semanalmente, seja dedicado para nos lembrar desse fato, como já vimos. </a:t>
            </a:r>
          </a:p>
        </p:txBody>
      </p:sp>
    </p:spTree>
    <p:extLst>
      <p:ext uri="{BB962C8B-B14F-4D97-AF65-F5344CB8AC3E}">
        <p14:creationId xmlns:p14="http://schemas.microsoft.com/office/powerpoint/2010/main" val="26443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NHO QUE ME EXPRESSAR, NÃO POSSO ME CALAR! | Pastor Daniel Nunes">
            <a:extLst>
              <a:ext uri="{FF2B5EF4-FFF2-40B4-BE49-F238E27FC236}">
                <a16:creationId xmlns:a16="http://schemas.microsoft.com/office/drawing/2014/main" id="{08932E79-672B-4ECB-9C05-5621EF846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2" t="5000" r="23125" b="-2500"/>
          <a:stretch/>
        </p:blipFill>
        <p:spPr bwMode="auto">
          <a:xfrm>
            <a:off x="6096000" y="148936"/>
            <a:ext cx="570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393700" y="1709767"/>
            <a:ext cx="523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Perseguir e matar pessoas por causa do sétimo dia?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Isso poderá mesmo acontecer? </a:t>
            </a:r>
          </a:p>
        </p:txBody>
      </p:sp>
    </p:spTree>
    <p:extLst>
      <p:ext uri="{BB962C8B-B14F-4D97-AF65-F5344CB8AC3E}">
        <p14:creationId xmlns:p14="http://schemas.microsoft.com/office/powerpoint/2010/main" val="28474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Qual o maior dos Mandamentos? | Diário de Olímpia">
            <a:extLst>
              <a:ext uri="{FF2B5EF4-FFF2-40B4-BE49-F238E27FC236}">
                <a16:creationId xmlns:a16="http://schemas.microsoft.com/office/drawing/2014/main" id="{68C1995C-23C0-4625-A2E5-5AF32E36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64" y="304799"/>
            <a:ext cx="831673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38759" y="920620"/>
            <a:ext cx="52669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após outra cura milagrosa no sábado, os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líderes religiosos “perseguiram Jesus e procuravam matá-Lo, porque fazia essas coisas no sábado”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(João 5:16, ARC) </a:t>
            </a:r>
          </a:p>
        </p:txBody>
      </p:sp>
    </p:spTree>
    <p:extLst>
      <p:ext uri="{BB962C8B-B14F-4D97-AF65-F5344CB8AC3E}">
        <p14:creationId xmlns:p14="http://schemas.microsoft.com/office/powerpoint/2010/main" val="28427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ercenários, caso Cláudio e outros homicídios serão julgados em agosto |  Ponto na Curva">
            <a:extLst>
              <a:ext uri="{FF2B5EF4-FFF2-40B4-BE49-F238E27FC236}">
                <a16:creationId xmlns:a16="http://schemas.microsoft.com/office/drawing/2014/main" id="{DE03B1C4-0EFE-418E-BD55-DDE4FEF9E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/>
          <a:stretch/>
        </p:blipFill>
        <p:spPr bwMode="auto">
          <a:xfrm>
            <a:off x="-1" y="309133"/>
            <a:ext cx="6870317" cy="62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690360" y="920620"/>
            <a:ext cx="50291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Embora a questão específica não seja a mesma que o mundo enfrentará nos dias finais é uma situação próxima o suficiente:</a:t>
            </a:r>
          </a:p>
          <a:p>
            <a:pPr algn="ctr"/>
            <a:r>
              <a:rPr lang="pt-BR" sz="4000" b="1" dirty="0">
                <a:solidFill>
                  <a:srgbClr val="FFC000"/>
                </a:solidFill>
              </a:rPr>
              <a:t>A LEI HUMANA VERSUS A LEI DE DEUS </a:t>
            </a:r>
          </a:p>
        </p:txBody>
      </p:sp>
    </p:spTree>
    <p:extLst>
      <p:ext uri="{BB962C8B-B14F-4D97-AF65-F5344CB8AC3E}">
        <p14:creationId xmlns:p14="http://schemas.microsoft.com/office/powerpoint/2010/main" val="26402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5756</Words>
  <Application>Microsoft Office PowerPoint</Application>
  <PresentationFormat>Widescreen</PresentationFormat>
  <Paragraphs>106</Paragraphs>
  <Slides>23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MrEavesXLModNarOT-Reg</vt:lpstr>
      <vt:lpstr>MrEavesXLSanNarOT-Reg</vt:lpstr>
      <vt:lpstr>WarnockPro-It</vt:lpstr>
      <vt:lpstr>WarnockPro-Regular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weber di castro</dc:creator>
  <cp:lastModifiedBy>weber di castro</cp:lastModifiedBy>
  <cp:revision>10</cp:revision>
  <dcterms:created xsi:type="dcterms:W3CDTF">2022-03-12T10:24:24Z</dcterms:created>
  <dcterms:modified xsi:type="dcterms:W3CDTF">2022-03-31T19:53:28Z</dcterms:modified>
</cp:coreProperties>
</file>