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50" r:id="rId2"/>
    <p:sldId id="584" r:id="rId3"/>
    <p:sldId id="674" r:id="rId4"/>
    <p:sldId id="604" r:id="rId5"/>
    <p:sldId id="605" r:id="rId6"/>
    <p:sldId id="585" r:id="rId7"/>
    <p:sldId id="607" r:id="rId8"/>
    <p:sldId id="651" r:id="rId9"/>
    <p:sldId id="589" r:id="rId10"/>
    <p:sldId id="608" r:id="rId11"/>
    <p:sldId id="652" r:id="rId12"/>
    <p:sldId id="653" r:id="rId13"/>
    <p:sldId id="571" r:id="rId14"/>
    <p:sldId id="654" r:id="rId15"/>
    <p:sldId id="613" r:id="rId16"/>
    <p:sldId id="614" r:id="rId17"/>
    <p:sldId id="590" r:id="rId18"/>
    <p:sldId id="591" r:id="rId19"/>
    <p:sldId id="618" r:id="rId20"/>
    <p:sldId id="655" r:id="rId21"/>
    <p:sldId id="615" r:id="rId22"/>
    <p:sldId id="616" r:id="rId23"/>
    <p:sldId id="656" r:id="rId24"/>
    <p:sldId id="657" r:id="rId25"/>
    <p:sldId id="658" r:id="rId26"/>
    <p:sldId id="659" r:id="rId27"/>
    <p:sldId id="617" r:id="rId28"/>
    <p:sldId id="661" r:id="rId29"/>
    <p:sldId id="619" r:id="rId30"/>
    <p:sldId id="620" r:id="rId31"/>
    <p:sldId id="662" r:id="rId32"/>
    <p:sldId id="663" r:id="rId33"/>
    <p:sldId id="622" r:id="rId34"/>
    <p:sldId id="623" r:id="rId35"/>
    <p:sldId id="664" r:id="rId36"/>
    <p:sldId id="665" r:id="rId37"/>
    <p:sldId id="666" r:id="rId38"/>
    <p:sldId id="624" r:id="rId39"/>
    <p:sldId id="667" r:id="rId40"/>
    <p:sldId id="621" r:id="rId41"/>
    <p:sldId id="669" r:id="rId42"/>
    <p:sldId id="626" r:id="rId43"/>
    <p:sldId id="625" r:id="rId44"/>
    <p:sldId id="627" r:id="rId45"/>
    <p:sldId id="670" r:id="rId46"/>
    <p:sldId id="671" r:id="rId47"/>
    <p:sldId id="672" r:id="rId48"/>
    <p:sldId id="673" r:id="rId49"/>
    <p:sldId id="629" r:id="rId50"/>
    <p:sldId id="630" r:id="rId51"/>
    <p:sldId id="632" r:id="rId52"/>
    <p:sldId id="633" r:id="rId53"/>
    <p:sldId id="634" r:id="rId54"/>
    <p:sldId id="635" r:id="rId55"/>
    <p:sldId id="636" r:id="rId56"/>
    <p:sldId id="638" r:id="rId57"/>
    <p:sldId id="639" r:id="rId58"/>
    <p:sldId id="519" r:id="rId59"/>
    <p:sldId id="642" r:id="rId6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2208"/>
    <a:srgbClr val="080808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2610" y="-8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63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920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778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69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639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6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3140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853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53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9094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27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97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w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duardo\Desktop\seminario_esperanca_para_viver\jpg\_capas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528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Images\H_2300d\H_0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558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D:\Images\I_Judge\I_0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073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D:\Images\H_2300d\H_1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517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475656" y="332656"/>
            <a:ext cx="70567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“Continuei olhando, e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até que foram postos uns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tronos, e o Ancião de Dias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assentou; sua veste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 branca como a neve,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os cabelos da cabeça,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a pura lã; o seu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trono eram chamas de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fogo, e suas rodas eram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fogo ardente. 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9608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475656" y="332656"/>
            <a:ext cx="70567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rio de fogo manava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saia de diante dele;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milhares de milhares 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serviam, e miríades de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miríades estavam diante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dele; assentou-se 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tribunal e abriram-se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livros.”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7: 9, 10</a:t>
            </a:r>
          </a:p>
        </p:txBody>
      </p:sp>
    </p:spTree>
    <p:extLst>
      <p:ext uri="{BB962C8B-B14F-4D97-AF65-F5344CB8AC3E}">
        <p14:creationId xmlns:p14="http://schemas.microsoft.com/office/powerpoint/2010/main" val="1353934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D:\Images\H_2300d\H_10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288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29" descr="D:\Images\H_2300d\H_10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698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Images\H_2300d\H_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704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jesus\volta crist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9"/>
          <a:stretch/>
        </p:blipFill>
        <p:spPr bwMode="auto">
          <a:xfrm>
            <a:off x="19678" y="0"/>
            <a:ext cx="91243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704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27584" y="332656"/>
            <a:ext cx="74168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“Porque importa que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todos nós compareçamos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perante o tribunal de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Cristo, para que cada um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receba segundo o bem ou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mal que tiver feito por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meio do corpo.”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Coríntios 5: 10</a:t>
            </a:r>
          </a:p>
        </p:txBody>
      </p:sp>
    </p:spTree>
    <p:extLst>
      <p:ext uri="{BB962C8B-B14F-4D97-AF65-F5344CB8AC3E}">
        <p14:creationId xmlns:p14="http://schemas.microsoft.com/office/powerpoint/2010/main" val="1931836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Eduardo\Desktop\seminario_esperanca_para_viver\jpg\tematico\megafon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00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265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209924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2650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Eduardo\Desktop\seminario_esperanca_para_viver\jpg\tematico\0507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913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475656" y="332656"/>
            <a:ext cx="70567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“Vi outro anjo voando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pelo meio do céu, tendo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evangelho eterno para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pregar aos que se assentam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sobre a terra, e a cada nação,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tribo e língua e povo,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dizendo em grande voz: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4550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475656" y="332656"/>
            <a:ext cx="70567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Temei a Deus e dai-lhe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glória, pois é chagada a hora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seu juízo; e adorai aquele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fez o céu, e a terra,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o mar, e as fontes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águas.”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Apocalipse 14: 6, 7</a:t>
            </a:r>
          </a:p>
        </p:txBody>
      </p:sp>
    </p:spTree>
    <p:extLst>
      <p:ext uri="{BB962C8B-B14F-4D97-AF65-F5344CB8AC3E}">
        <p14:creationId xmlns:p14="http://schemas.microsoft.com/office/powerpoint/2010/main" val="2536401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76132" name="Picture 4" descr="D:\REV12\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918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77156" name="Picture 4" descr="D:\REV12\0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344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Imagens\Imagens Diversas\antigas\Imagens\Volta de Jesus\Volta (7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76" y="-1"/>
            <a:ext cx="9171676" cy="687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976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116632"/>
            <a:ext cx="7416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PREGAÇÃO SOBRE</a:t>
            </a:r>
            <a:b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VOLTA DE CRISTO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009936" y="1980123"/>
            <a:ext cx="74168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América Latina – Padre </a:t>
            </a:r>
            <a:r>
              <a:rPr lang="pt-BR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Lacunza</a:t>
            </a:r>
            <a:endParaRPr lang="pt-B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Inglaterra – Igreja Anglicana</a:t>
            </a:r>
          </a:p>
          <a:p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 – Guilherme Müller</a:t>
            </a:r>
          </a:p>
          <a:p>
            <a:endParaRPr lang="pt-B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Também na Europa, </a:t>
            </a: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Austrália </a:t>
            </a: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África era </a:t>
            </a: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proclamado o segundo advento.</a:t>
            </a:r>
            <a:endParaRPr lang="pt-BR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220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116632"/>
            <a:ext cx="7416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PREGAÇÃO SOBRE</a:t>
            </a:r>
            <a:b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VOLTA DE CRISTO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009936" y="1980123"/>
            <a:ext cx="7416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DATA:</a:t>
            </a:r>
          </a:p>
          <a:p>
            <a:r>
              <a:rPr 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DE OUTUBRO DE 1844.</a:t>
            </a:r>
          </a:p>
        </p:txBody>
      </p:sp>
    </p:spTree>
    <p:extLst>
      <p:ext uri="{BB962C8B-B14F-4D97-AF65-F5344CB8AC3E}">
        <p14:creationId xmlns:p14="http://schemas.microsoft.com/office/powerpoint/2010/main" val="1706667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27584" y="332656"/>
            <a:ext cx="74168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“Fui, pois, ao anjo, dizendo-lhe que me desse o livrinho. Ele, então,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 falou: Toma-o e devora-o; certamente, ele será amargo ao teu estômago, mas, na tua boca doce como mel.” </a:t>
            </a:r>
          </a:p>
          <a:p>
            <a:pPr algn="r"/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Apocalipse 10:9</a:t>
            </a:r>
          </a:p>
        </p:txBody>
      </p:sp>
    </p:spTree>
    <p:extLst>
      <p:ext uri="{BB962C8B-B14F-4D97-AF65-F5344CB8AC3E}">
        <p14:creationId xmlns:p14="http://schemas.microsoft.com/office/powerpoint/2010/main" val="1931836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Eduardo\Desktop\seminario_esperanca_para_viver\jpg\tematico\feto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137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Images\H_2300d\H_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836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116632"/>
            <a:ext cx="741682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GRANDES EVENTOS DE</a:t>
            </a:r>
            <a:b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1844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55576" y="2786152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Juízo Investigativo – </a:t>
            </a:r>
            <a:r>
              <a:rPr 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Céu</a:t>
            </a:r>
            <a:r>
              <a:rPr lang="pt-B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3530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116632"/>
            <a:ext cx="741682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GRANDES EVENTOS DE</a:t>
            </a:r>
            <a:b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1844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55576" y="2786152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Juízo Investigativo – </a:t>
            </a:r>
            <a:r>
              <a:rPr 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Céu</a:t>
            </a:r>
            <a:r>
              <a:rPr lang="pt-B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Proclamação do Advento </a:t>
            </a:r>
            <a:r>
              <a:rPr 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na Terra.</a:t>
            </a:r>
          </a:p>
          <a:p>
            <a:endParaRPr lang="pt-BR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8040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835696" y="332656"/>
            <a:ext cx="66967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“No monte das Oliveiras,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achava-se Jesus assentado, quando se aproximaram dele os discípulos, em particular,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lhe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pediram: Dize-nos quando sucederão estas coisas e que sinal haverá da Tua vinda e da consumação do século.”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Mateus 24: 3</a:t>
            </a:r>
          </a:p>
        </p:txBody>
      </p:sp>
    </p:spTree>
    <p:extLst>
      <p:ext uri="{BB962C8B-B14F-4D97-AF65-F5344CB8AC3E}">
        <p14:creationId xmlns:p14="http://schemas.microsoft.com/office/powerpoint/2010/main" val="2050169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475656" y="332656"/>
            <a:ext cx="70567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“Mas a respeito  daquele dia e hora ninguém sabe, nem os anjos dos céus, nem o Filho, senão o Pai.”</a:t>
            </a:r>
          </a:p>
          <a:p>
            <a:pPr algn="r"/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Mateus 24:36</a:t>
            </a:r>
          </a:p>
        </p:txBody>
      </p:sp>
    </p:spTree>
    <p:extLst>
      <p:ext uri="{BB962C8B-B14F-4D97-AF65-F5344CB8AC3E}">
        <p14:creationId xmlns:p14="http://schemas.microsoft.com/office/powerpoint/2010/main" val="2050169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116632"/>
            <a:ext cx="74168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É UM</a:t>
            </a:r>
            <a:b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ADVENTISTA?</a:t>
            </a:r>
            <a:endParaRPr lang="pt-BR" sz="8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55576" y="2564904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a pessoa que crê, deseja e espera o </a:t>
            </a:r>
            <a:b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ADVENTO DE CRISTO.</a:t>
            </a:r>
          </a:p>
          <a:p>
            <a:endParaRPr lang="pt-BR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8126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16632"/>
            <a:ext cx="842493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É UM</a:t>
            </a:r>
            <a:b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ADVENTISTA DO </a:t>
            </a:r>
            <a:r>
              <a:rPr lang="pt-BR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SÉTIMO DIA</a:t>
            </a:r>
            <a:r>
              <a:rPr lang="pt-BR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pt-BR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55576" y="2564904"/>
            <a:ext cx="82089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a pessoa que prega e aguarda o </a:t>
            </a:r>
            <a:b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ADVENTO DE CRISTO</a:t>
            </a:r>
            <a:r>
              <a:rPr lang="pt-B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pt-BR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a pessoa que prega guarda o “SÉTIMO DIA” </a:t>
            </a:r>
            <a:r>
              <a:rPr lang="pt-B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</a:t>
            </a:r>
            <a:r>
              <a:rPr 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Deus estabeleceu e Cristo observou.</a:t>
            </a:r>
          </a:p>
          <a:p>
            <a:endParaRPr lang="pt-BR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4357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16632"/>
            <a:ext cx="84249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Características do </a:t>
            </a:r>
            <a:b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Movimento Adventista:</a:t>
            </a:r>
            <a:endParaRPr lang="pt-BR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55576" y="2276872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Chamar atenção para Adoração do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Criador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Contrapor Suposições Evolucionistas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Pregar o Evangelho Eterno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Restaurar as Verdades Lançadas por Terra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Proclamar o Evangelho Mundialmente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Alcançar Todos os Países</a:t>
            </a:r>
          </a:p>
          <a:p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itchFamily="34" charset="0"/>
              <a:buChar char="•"/>
            </a:pPr>
            <a:endParaRPr lang="pt-BR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itchFamily="34" charset="0"/>
              <a:buChar char="•"/>
            </a:pPr>
            <a:endParaRPr lang="pt-BR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1808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logo universo dark cópia.jpg"/>
          <p:cNvPicPr>
            <a:picLocks noChangeAspect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5286375"/>
            <a:ext cx="5072063" cy="15716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753553" y="4581128"/>
            <a:ext cx="18742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TV</a:t>
            </a:r>
          </a:p>
          <a:p>
            <a:r>
              <a:rPr lang="pt-BR" sz="3200" b="1" dirty="0" smtClean="0">
                <a:solidFill>
                  <a:schemeClr val="bg1"/>
                </a:solidFill>
              </a:rPr>
              <a:t>RÁDIO</a:t>
            </a:r>
          </a:p>
          <a:p>
            <a:r>
              <a:rPr lang="pt-BR" sz="3200" b="1" dirty="0" smtClean="0">
                <a:solidFill>
                  <a:schemeClr val="bg1"/>
                </a:solidFill>
              </a:rPr>
              <a:t>INTERNET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71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tematico\educacao_adventist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70"/>
          <a:stretch/>
        </p:blipFill>
        <p:spPr bwMode="auto">
          <a:xfrm>
            <a:off x="-1" y="1"/>
            <a:ext cx="916712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413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Temp\DISCOVERY_1\GOD\0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545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Eduardo\Desktop\seminario_esperanca_para_viver\jpg\tematico\M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5"/>
          <a:stretch/>
        </p:blipFill>
        <p:spPr bwMode="auto">
          <a:xfrm>
            <a:off x="0" y="0"/>
            <a:ext cx="94579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836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tematico\Mutirão-de-Nat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511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27584" y="332656"/>
            <a:ext cx="741682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“Tendo em conta, antes de tudo,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nos últimos dias,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virão escarnecedores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os seus escárnios, andando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segundo as próprias paixões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dizendo: Onde está a promessa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Sua vinda? Porque, desde que os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pais dormiram, todas as coisas permanecem como desde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princípio da criação.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4477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27584" y="332656"/>
            <a:ext cx="74168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Porque, deliberadamente,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esquecem que, de longo tempo,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houve céus bem como terra,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qual surgiu da água pela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palavra de Deus,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pela qual veio a perecer 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mundo daquele tempo,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afogado em água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4477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835696" y="332656"/>
            <a:ext cx="64087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Ora, os céus que agora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existem e a terra, pela mesma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palavra, têm sido entesourados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fogo, estando reservados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o Dia do Juízo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destruição dos homens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ímpios.”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Pedro 3: 3-7</a:t>
            </a:r>
          </a:p>
        </p:txBody>
      </p:sp>
    </p:spTree>
    <p:extLst>
      <p:ext uri="{BB962C8B-B14F-4D97-AF65-F5344CB8AC3E}">
        <p14:creationId xmlns:p14="http://schemas.microsoft.com/office/powerpoint/2010/main" val="2924872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97636" name="Picture 4" descr="D:\Temp\DISCOVERY_1\REV\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630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98660" name="Picture 4" descr="D:\Temp\DISCOVERY_1\REV\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97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96612" name="Picture 4" descr="D:\Images\C_signs\C_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13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99684" name="Picture 4" descr="D:\Temp\DISCOVERY_1\REV\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287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339752" y="332656"/>
            <a:ext cx="61926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“Pois assim como foi nos dias de Noé, também será a vinda 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Filho do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Homem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quanto, assim como nos dias anteriores ao dilúvio comiam e bebiam, casavam  e davam-se em casamento, até ao dia em que Noé entrou na arca,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5347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Eduardo\Desktop\seminario_esperanca_para_viver\jpg\objetos\unverso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6" r="-6506"/>
          <a:stretch/>
        </p:blipFill>
        <p:spPr bwMode="auto">
          <a:xfrm>
            <a:off x="0" y="0"/>
            <a:ext cx="10388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545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339752" y="332656"/>
            <a:ext cx="61926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não o perceberam, senão quando veio o dilúvio e os levou a todos, assim será também a vinda do Filho do Homem.”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Mateus 24:37-39</a:t>
            </a:r>
          </a:p>
        </p:txBody>
      </p:sp>
    </p:spTree>
    <p:extLst>
      <p:ext uri="{BB962C8B-B14F-4D97-AF65-F5344CB8AC3E}">
        <p14:creationId xmlns:p14="http://schemas.microsoft.com/office/powerpoint/2010/main" val="2782890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95736" y="332656"/>
            <a:ext cx="60486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“Então,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aproximando-se dele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discípulos, disseram: Sabes que os fariseus, ouvindo a tua palavra, se escandalizaram?</a:t>
            </a:r>
          </a:p>
        </p:txBody>
      </p:sp>
    </p:spTree>
    <p:extLst>
      <p:ext uri="{BB962C8B-B14F-4D97-AF65-F5344CB8AC3E}">
        <p14:creationId xmlns:p14="http://schemas.microsoft.com/office/powerpoint/2010/main" val="1604834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95736" y="332656"/>
            <a:ext cx="60486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Ele, porém, respondeu: Toda planta que Meu Pai celestial não plantou será arrancada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Deixai-os; são cegos, guias de cegos. Ora, se um cego guiar outro cego, cairão ambos no barranco.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4834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95736" y="332656"/>
            <a:ext cx="60486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Então, lhe disse Pedro; Explica-nos a parábola. Jesus, porém, disse: Também vós não entendeis ainda?”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Mateus 15:12-16</a:t>
            </a:r>
          </a:p>
        </p:txBody>
      </p:sp>
    </p:spTree>
    <p:extLst>
      <p:ext uri="{BB962C8B-B14F-4D97-AF65-F5344CB8AC3E}">
        <p14:creationId xmlns:p14="http://schemas.microsoft.com/office/powerpoint/2010/main" val="1604834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tematico\eu_e_jes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822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580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339752" y="332656"/>
            <a:ext cx="61926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“Não temais, ó pequenino rebanho; porque vosso Pai Se agradou em dar-vos o seu reino.”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Lucas 12:32</a:t>
            </a:r>
          </a:p>
        </p:txBody>
      </p:sp>
    </p:spTree>
    <p:extLst>
      <p:ext uri="{BB962C8B-B14F-4D97-AF65-F5344CB8AC3E}">
        <p14:creationId xmlns:p14="http://schemas.microsoft.com/office/powerpoint/2010/main" val="399532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SECCOM\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785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421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Eduardo\Desktop\seminario_esperanca_para_viver\jpg\_capas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143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27584" y="332656"/>
            <a:ext cx="74168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“Lembrai-vos das coisas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passadas da antiguidade: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Eu Sou Deus; e não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 outro, Eu Sou Deus,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não há outro semelhante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mim.</a:t>
            </a:r>
          </a:p>
        </p:txBody>
      </p:sp>
    </p:spTree>
    <p:extLst>
      <p:ext uri="{BB962C8B-B14F-4D97-AF65-F5344CB8AC3E}">
        <p14:creationId xmlns:p14="http://schemas.microsoft.com/office/powerpoint/2010/main" val="891220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27584" y="332656"/>
            <a:ext cx="74168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desde o princípio anuncio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há de acontecer e desde a antiguidade, as coisas que ainda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sucederam; que digo: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Meu conselho permanecerá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pé, farei toda a minha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vontade.”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Isaias 46: 9, 10</a:t>
            </a:r>
          </a:p>
        </p:txBody>
      </p:sp>
    </p:spTree>
    <p:extLst>
      <p:ext uri="{BB962C8B-B14F-4D97-AF65-F5344CB8AC3E}">
        <p14:creationId xmlns:p14="http://schemas.microsoft.com/office/powerpoint/2010/main" val="2907771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 descr="D:\BACKGRND\G-R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795" name="Line 3"/>
          <p:cNvSpPr>
            <a:spLocks noChangeShapeType="1"/>
          </p:cNvSpPr>
          <p:nvPr/>
        </p:nvSpPr>
        <p:spPr bwMode="auto">
          <a:xfrm>
            <a:off x="0" y="4079875"/>
            <a:ext cx="9144000" cy="0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1796" name="Line 4"/>
          <p:cNvSpPr>
            <a:spLocks noChangeShapeType="1"/>
          </p:cNvSpPr>
          <p:nvPr/>
        </p:nvSpPr>
        <p:spPr bwMode="auto">
          <a:xfrm>
            <a:off x="511175" y="2457450"/>
            <a:ext cx="0" cy="1604963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1797" name="Line 5"/>
          <p:cNvSpPr>
            <a:spLocks noChangeShapeType="1"/>
          </p:cNvSpPr>
          <p:nvPr/>
        </p:nvSpPr>
        <p:spPr bwMode="auto">
          <a:xfrm>
            <a:off x="1687513" y="2486025"/>
            <a:ext cx="0" cy="1604963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1798" name="Line 6"/>
          <p:cNvSpPr>
            <a:spLocks noChangeShapeType="1"/>
          </p:cNvSpPr>
          <p:nvPr/>
        </p:nvSpPr>
        <p:spPr bwMode="auto">
          <a:xfrm>
            <a:off x="3533775" y="2514600"/>
            <a:ext cx="0" cy="1604963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1799" name="Line 7"/>
          <p:cNvSpPr>
            <a:spLocks noChangeShapeType="1"/>
          </p:cNvSpPr>
          <p:nvPr/>
        </p:nvSpPr>
        <p:spPr bwMode="auto">
          <a:xfrm>
            <a:off x="4302125" y="1752600"/>
            <a:ext cx="0" cy="236061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1800" name="Line 8"/>
          <p:cNvSpPr>
            <a:spLocks noChangeShapeType="1"/>
          </p:cNvSpPr>
          <p:nvPr/>
        </p:nvSpPr>
        <p:spPr bwMode="auto">
          <a:xfrm>
            <a:off x="5108575" y="2466975"/>
            <a:ext cx="0" cy="1604963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1801" name="Text Box 9"/>
          <p:cNvSpPr txBox="1">
            <a:spLocks noChangeArrowheads="1"/>
          </p:cNvSpPr>
          <p:nvPr/>
        </p:nvSpPr>
        <p:spPr bwMode="auto">
          <a:xfrm>
            <a:off x="0" y="4221163"/>
            <a:ext cx="1012825" cy="3667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sz="1800" b="1">
                <a:solidFill>
                  <a:srgbClr val="00FF00"/>
                </a:solidFill>
                <a:latin typeface="Verdana" pitchFamily="34" charset="0"/>
              </a:rPr>
              <a:t>457AC</a:t>
            </a:r>
          </a:p>
        </p:txBody>
      </p:sp>
      <p:sp>
        <p:nvSpPr>
          <p:cNvPr id="161802" name="Text Box 10"/>
          <p:cNvSpPr txBox="1">
            <a:spLocks noChangeArrowheads="1"/>
          </p:cNvSpPr>
          <p:nvPr/>
        </p:nvSpPr>
        <p:spPr bwMode="auto">
          <a:xfrm>
            <a:off x="1284288" y="4248150"/>
            <a:ext cx="1012825" cy="3667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sz="1800" b="1">
                <a:solidFill>
                  <a:srgbClr val="00FF00"/>
                </a:solidFill>
                <a:latin typeface="Verdana" pitchFamily="34" charset="0"/>
              </a:rPr>
              <a:t>408AC</a:t>
            </a:r>
          </a:p>
        </p:txBody>
      </p:sp>
      <p:sp>
        <p:nvSpPr>
          <p:cNvPr id="161803" name="Text Box 11"/>
          <p:cNvSpPr txBox="1">
            <a:spLocks noChangeArrowheads="1"/>
          </p:cNvSpPr>
          <p:nvPr/>
        </p:nvSpPr>
        <p:spPr bwMode="auto">
          <a:xfrm>
            <a:off x="3048000" y="4221163"/>
            <a:ext cx="863600" cy="3667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sz="1800" b="1">
                <a:solidFill>
                  <a:srgbClr val="00FF00"/>
                </a:solidFill>
                <a:latin typeface="Verdana" pitchFamily="34" charset="0"/>
              </a:rPr>
              <a:t>27DC</a:t>
            </a:r>
          </a:p>
        </p:txBody>
      </p:sp>
      <p:sp>
        <p:nvSpPr>
          <p:cNvPr id="161804" name="Text Box 12"/>
          <p:cNvSpPr txBox="1">
            <a:spLocks noChangeArrowheads="1"/>
          </p:cNvSpPr>
          <p:nvPr/>
        </p:nvSpPr>
        <p:spPr bwMode="auto">
          <a:xfrm>
            <a:off x="3962400" y="4221163"/>
            <a:ext cx="863600" cy="3667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sz="1800" b="1">
                <a:solidFill>
                  <a:srgbClr val="00FF00"/>
                </a:solidFill>
                <a:latin typeface="Verdana" pitchFamily="34" charset="0"/>
              </a:rPr>
              <a:t>31DC</a:t>
            </a:r>
          </a:p>
        </p:txBody>
      </p:sp>
      <p:sp>
        <p:nvSpPr>
          <p:cNvPr id="161805" name="Text Box 13"/>
          <p:cNvSpPr txBox="1">
            <a:spLocks noChangeArrowheads="1"/>
          </p:cNvSpPr>
          <p:nvPr/>
        </p:nvSpPr>
        <p:spPr bwMode="auto">
          <a:xfrm>
            <a:off x="4794250" y="4195763"/>
            <a:ext cx="863600" cy="3667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sz="1800" b="1">
                <a:solidFill>
                  <a:srgbClr val="00FF00"/>
                </a:solidFill>
                <a:latin typeface="Verdana" pitchFamily="34" charset="0"/>
              </a:rPr>
              <a:t>34DC</a:t>
            </a:r>
          </a:p>
        </p:txBody>
      </p:sp>
      <p:sp>
        <p:nvSpPr>
          <p:cNvPr id="161806" name="Line 14"/>
          <p:cNvSpPr>
            <a:spLocks noChangeShapeType="1"/>
          </p:cNvSpPr>
          <p:nvPr/>
        </p:nvSpPr>
        <p:spPr bwMode="auto">
          <a:xfrm>
            <a:off x="3505200" y="2209800"/>
            <a:ext cx="1600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161807" name="AutoShape 15"/>
          <p:cNvCxnSpPr>
            <a:cxnSpLocks noChangeShapeType="1"/>
            <a:stCxn id="161801" idx="2"/>
            <a:endCxn id="161805" idx="2"/>
          </p:cNvCxnSpPr>
          <p:nvPr/>
        </p:nvCxnSpPr>
        <p:spPr bwMode="auto">
          <a:xfrm rot="5400000" flipH="1" flipV="1">
            <a:off x="2853532" y="2215356"/>
            <a:ext cx="25400" cy="4719637"/>
          </a:xfrm>
          <a:prstGeom prst="curvedConnector3">
            <a:avLst>
              <a:gd name="adj1" fmla="val -900000"/>
            </a:avLst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1808" name="Text Box 16"/>
          <p:cNvSpPr txBox="1">
            <a:spLocks noChangeArrowheads="1"/>
          </p:cNvSpPr>
          <p:nvPr/>
        </p:nvSpPr>
        <p:spPr bwMode="auto">
          <a:xfrm>
            <a:off x="1295400" y="5440363"/>
            <a:ext cx="25320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s-ES_tradnl" sz="3200" b="1">
                <a:solidFill>
                  <a:srgbClr val="FFFF00"/>
                </a:solidFill>
                <a:latin typeface="Verdana" pitchFamily="34" charset="0"/>
              </a:rPr>
              <a:t>490 anos</a:t>
            </a:r>
          </a:p>
        </p:txBody>
      </p:sp>
      <p:sp>
        <p:nvSpPr>
          <p:cNvPr id="161809" name="Text Box 17"/>
          <p:cNvSpPr txBox="1">
            <a:spLocks noChangeArrowheads="1"/>
          </p:cNvSpPr>
          <p:nvPr/>
        </p:nvSpPr>
        <p:spPr bwMode="auto">
          <a:xfrm>
            <a:off x="5791200" y="5516563"/>
            <a:ext cx="2560638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sz="3200" b="1">
                <a:solidFill>
                  <a:srgbClr val="FFFF00"/>
                </a:solidFill>
                <a:latin typeface="Verdana" pitchFamily="34" charset="0"/>
              </a:rPr>
              <a:t>1810 anos</a:t>
            </a:r>
          </a:p>
        </p:txBody>
      </p:sp>
      <p:sp>
        <p:nvSpPr>
          <p:cNvPr id="161810" name="Text Box 18"/>
          <p:cNvSpPr txBox="1">
            <a:spLocks noChangeArrowheads="1"/>
          </p:cNvSpPr>
          <p:nvPr/>
        </p:nvSpPr>
        <p:spPr bwMode="auto">
          <a:xfrm>
            <a:off x="533400" y="3001963"/>
            <a:ext cx="1147763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1400" b="1">
                <a:solidFill>
                  <a:schemeClr val="accent1"/>
                </a:solidFill>
                <a:latin typeface="Verdana" pitchFamily="34" charset="0"/>
              </a:rPr>
              <a:t>7 </a:t>
            </a:r>
            <a:br>
              <a:rPr lang="es-ES_tradnl" sz="1400" b="1">
                <a:solidFill>
                  <a:schemeClr val="accent1"/>
                </a:solidFill>
                <a:latin typeface="Verdana" pitchFamily="34" charset="0"/>
              </a:rPr>
            </a:br>
            <a:r>
              <a:rPr lang="es-ES_tradnl" sz="1400" b="1">
                <a:solidFill>
                  <a:schemeClr val="accent1"/>
                </a:solidFill>
                <a:latin typeface="Verdana" pitchFamily="34" charset="0"/>
              </a:rPr>
              <a:t>Semanas </a:t>
            </a:r>
          </a:p>
          <a:p>
            <a:pPr algn="ctr" eaLnBrk="0" hangingPunct="0"/>
            <a:r>
              <a:rPr lang="es-ES_tradnl" sz="1400" b="1">
                <a:solidFill>
                  <a:schemeClr val="accent1"/>
                </a:solidFill>
                <a:latin typeface="Verdana" pitchFamily="34" charset="0"/>
              </a:rPr>
              <a:t>49 </a:t>
            </a:r>
            <a:br>
              <a:rPr lang="es-ES_tradnl" sz="1400" b="1">
                <a:solidFill>
                  <a:schemeClr val="accent1"/>
                </a:solidFill>
                <a:latin typeface="Verdana" pitchFamily="34" charset="0"/>
              </a:rPr>
            </a:br>
            <a:r>
              <a:rPr lang="es-ES_tradnl" sz="1400" b="1">
                <a:solidFill>
                  <a:schemeClr val="accent1"/>
                </a:solidFill>
                <a:latin typeface="Verdana" pitchFamily="34" charset="0"/>
              </a:rPr>
              <a:t>anos</a:t>
            </a:r>
          </a:p>
        </p:txBody>
      </p:sp>
      <p:sp>
        <p:nvSpPr>
          <p:cNvPr id="161811" name="Text Box 19"/>
          <p:cNvSpPr txBox="1">
            <a:spLocks noChangeArrowheads="1"/>
          </p:cNvSpPr>
          <p:nvPr/>
        </p:nvSpPr>
        <p:spPr bwMode="auto">
          <a:xfrm>
            <a:off x="2157413" y="3001963"/>
            <a:ext cx="1087437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1400" b="1">
                <a:solidFill>
                  <a:schemeClr val="accent1"/>
                </a:solidFill>
                <a:latin typeface="Verdana" pitchFamily="34" charset="0"/>
              </a:rPr>
              <a:t>62 </a:t>
            </a:r>
            <a:br>
              <a:rPr lang="es-ES_tradnl" sz="1400" b="1">
                <a:solidFill>
                  <a:schemeClr val="accent1"/>
                </a:solidFill>
                <a:latin typeface="Verdana" pitchFamily="34" charset="0"/>
              </a:rPr>
            </a:br>
            <a:r>
              <a:rPr lang="es-ES_tradnl" sz="1400" b="1">
                <a:solidFill>
                  <a:schemeClr val="accent1"/>
                </a:solidFill>
                <a:latin typeface="Verdana" pitchFamily="34" charset="0"/>
              </a:rPr>
              <a:t>Semanas</a:t>
            </a:r>
          </a:p>
          <a:p>
            <a:pPr algn="ctr" eaLnBrk="0" hangingPunct="0"/>
            <a:r>
              <a:rPr lang="es-ES_tradnl" sz="1400" b="1">
                <a:solidFill>
                  <a:schemeClr val="accent1"/>
                </a:solidFill>
                <a:latin typeface="Verdana" pitchFamily="34" charset="0"/>
              </a:rPr>
              <a:t>434 </a:t>
            </a:r>
            <a:br>
              <a:rPr lang="es-ES_tradnl" sz="1400" b="1">
                <a:solidFill>
                  <a:schemeClr val="accent1"/>
                </a:solidFill>
                <a:latin typeface="Verdana" pitchFamily="34" charset="0"/>
              </a:rPr>
            </a:br>
            <a:r>
              <a:rPr lang="es-ES_tradnl" sz="1400" b="1">
                <a:solidFill>
                  <a:schemeClr val="accent1"/>
                </a:solidFill>
                <a:latin typeface="Verdana" pitchFamily="34" charset="0"/>
              </a:rPr>
              <a:t>Anos</a:t>
            </a:r>
          </a:p>
        </p:txBody>
      </p:sp>
      <p:sp>
        <p:nvSpPr>
          <p:cNvPr id="161812" name="Text Box 20"/>
          <p:cNvSpPr txBox="1">
            <a:spLocks noChangeArrowheads="1"/>
          </p:cNvSpPr>
          <p:nvPr/>
        </p:nvSpPr>
        <p:spPr bwMode="auto">
          <a:xfrm>
            <a:off x="3733800" y="1143000"/>
            <a:ext cx="13096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1600" b="1">
                <a:solidFill>
                  <a:schemeClr val="accent1"/>
                </a:solidFill>
                <a:latin typeface="Verdana" pitchFamily="34" charset="0"/>
              </a:rPr>
              <a:t>1 Semana</a:t>
            </a:r>
          </a:p>
          <a:p>
            <a:pPr algn="ctr" eaLnBrk="0" hangingPunct="0"/>
            <a:r>
              <a:rPr lang="es-ES_tradnl" sz="1600" b="1">
                <a:solidFill>
                  <a:schemeClr val="accent1"/>
                </a:solidFill>
                <a:latin typeface="Verdana" pitchFamily="34" charset="0"/>
              </a:rPr>
              <a:t>7 Anos</a:t>
            </a:r>
          </a:p>
        </p:txBody>
      </p:sp>
      <p:sp>
        <p:nvSpPr>
          <p:cNvPr id="161813" name="Text Box 21"/>
          <p:cNvSpPr txBox="1">
            <a:spLocks noChangeArrowheads="1"/>
          </p:cNvSpPr>
          <p:nvPr/>
        </p:nvSpPr>
        <p:spPr bwMode="auto">
          <a:xfrm>
            <a:off x="3581400" y="3078163"/>
            <a:ext cx="7508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1400" b="1">
                <a:solidFill>
                  <a:schemeClr val="accent1"/>
                </a:solidFill>
                <a:latin typeface="Verdana" pitchFamily="34" charset="0"/>
              </a:rPr>
              <a:t>3.1/2</a:t>
            </a:r>
          </a:p>
          <a:p>
            <a:pPr algn="ctr" eaLnBrk="0" hangingPunct="0"/>
            <a:r>
              <a:rPr lang="es-ES_tradnl" sz="1400" b="1">
                <a:solidFill>
                  <a:schemeClr val="accent1"/>
                </a:solidFill>
                <a:latin typeface="Verdana" pitchFamily="34" charset="0"/>
              </a:rPr>
              <a:t>Anos</a:t>
            </a:r>
          </a:p>
        </p:txBody>
      </p:sp>
      <p:sp>
        <p:nvSpPr>
          <p:cNvPr id="161814" name="Text Box 22"/>
          <p:cNvSpPr txBox="1">
            <a:spLocks noChangeArrowheads="1"/>
          </p:cNvSpPr>
          <p:nvPr/>
        </p:nvSpPr>
        <p:spPr bwMode="auto">
          <a:xfrm>
            <a:off x="4354513" y="3078163"/>
            <a:ext cx="7508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1400" b="1">
                <a:solidFill>
                  <a:schemeClr val="accent1"/>
                </a:solidFill>
                <a:latin typeface="Verdana" pitchFamily="34" charset="0"/>
              </a:rPr>
              <a:t>3.1/2</a:t>
            </a:r>
          </a:p>
          <a:p>
            <a:pPr algn="ctr" eaLnBrk="0" hangingPunct="0"/>
            <a:r>
              <a:rPr lang="es-ES_tradnl" sz="1400" b="1">
                <a:solidFill>
                  <a:schemeClr val="accent1"/>
                </a:solidFill>
                <a:latin typeface="Verdana" pitchFamily="34" charset="0"/>
              </a:rPr>
              <a:t>Anos</a:t>
            </a:r>
          </a:p>
        </p:txBody>
      </p:sp>
      <p:sp>
        <p:nvSpPr>
          <p:cNvPr id="161815" name="Line 23"/>
          <p:cNvSpPr>
            <a:spLocks noChangeShapeType="1"/>
          </p:cNvSpPr>
          <p:nvPr/>
        </p:nvSpPr>
        <p:spPr bwMode="auto">
          <a:xfrm>
            <a:off x="8931275" y="2495550"/>
            <a:ext cx="0" cy="1604963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1816" name="Text Box 24"/>
          <p:cNvSpPr txBox="1">
            <a:spLocks noChangeArrowheads="1"/>
          </p:cNvSpPr>
          <p:nvPr/>
        </p:nvSpPr>
        <p:spPr bwMode="auto">
          <a:xfrm>
            <a:off x="8350250" y="4265613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sz="1800" b="1">
                <a:solidFill>
                  <a:srgbClr val="00FF00"/>
                </a:solidFill>
                <a:latin typeface="Verdana" pitchFamily="34" charset="0"/>
              </a:rPr>
              <a:t>1844</a:t>
            </a:r>
          </a:p>
        </p:txBody>
      </p:sp>
      <p:cxnSp>
        <p:nvCxnSpPr>
          <p:cNvPr id="161817" name="AutoShape 25"/>
          <p:cNvCxnSpPr>
            <a:cxnSpLocks noChangeShapeType="1"/>
            <a:stCxn id="161805" idx="2"/>
            <a:endCxn id="161816" idx="2"/>
          </p:cNvCxnSpPr>
          <p:nvPr/>
        </p:nvCxnSpPr>
        <p:spPr bwMode="auto">
          <a:xfrm rot="16200000" flipH="1">
            <a:off x="6961188" y="2827337"/>
            <a:ext cx="69850" cy="3540125"/>
          </a:xfrm>
          <a:prstGeom prst="curvedConnector3">
            <a:avLst>
              <a:gd name="adj1" fmla="val 427273"/>
            </a:avLst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1818" name="AutoShape 26"/>
          <p:cNvCxnSpPr>
            <a:cxnSpLocks noChangeShapeType="1"/>
            <a:stCxn id="161796" idx="0"/>
            <a:endCxn id="161815" idx="0"/>
          </p:cNvCxnSpPr>
          <p:nvPr/>
        </p:nvCxnSpPr>
        <p:spPr bwMode="auto">
          <a:xfrm rot="5400000" flipV="1">
            <a:off x="4702175" y="-1771650"/>
            <a:ext cx="38100" cy="8420100"/>
          </a:xfrm>
          <a:prstGeom prst="curvedConnector3">
            <a:avLst>
              <a:gd name="adj1" fmla="val -5075005"/>
            </a:avLst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1819" name="Text Box 27"/>
          <p:cNvSpPr txBox="1">
            <a:spLocks noChangeArrowheads="1"/>
          </p:cNvSpPr>
          <p:nvPr/>
        </p:nvSpPr>
        <p:spPr bwMode="auto">
          <a:xfrm>
            <a:off x="3505200" y="533400"/>
            <a:ext cx="24241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sz="2800" b="1">
                <a:solidFill>
                  <a:srgbClr val="FFCC00"/>
                </a:solidFill>
                <a:latin typeface="Verdana" pitchFamily="34" charset="0"/>
              </a:rPr>
              <a:t>2300 Anos </a:t>
            </a:r>
          </a:p>
        </p:txBody>
      </p:sp>
      <p:sp>
        <p:nvSpPr>
          <p:cNvPr id="161820" name="Text Box 28"/>
          <p:cNvSpPr txBox="1">
            <a:spLocks noChangeArrowheads="1"/>
          </p:cNvSpPr>
          <p:nvPr/>
        </p:nvSpPr>
        <p:spPr bwMode="auto">
          <a:xfrm>
            <a:off x="1600200" y="4983163"/>
            <a:ext cx="2093913" cy="4270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sz="2200" b="1">
                <a:solidFill>
                  <a:schemeClr val="bg1"/>
                </a:solidFill>
                <a:latin typeface="Verdana" pitchFamily="34" charset="0"/>
              </a:rPr>
              <a:t>70 Semanas</a:t>
            </a:r>
          </a:p>
        </p:txBody>
      </p:sp>
    </p:spTree>
    <p:extLst>
      <p:ext uri="{BB962C8B-B14F-4D97-AF65-F5344CB8AC3E}">
        <p14:creationId xmlns:p14="http://schemas.microsoft.com/office/powerpoint/2010/main" val="3561105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Images\H_2300d\H_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172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2428</TotalTime>
  <Words>429</Words>
  <Application>Microsoft Office PowerPoint</Application>
  <PresentationFormat>Apresentação na tela (4:3)</PresentationFormat>
  <Paragraphs>87</Paragraphs>
  <Slides>59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59</vt:i4>
      </vt:variant>
    </vt:vector>
  </HeadingPairs>
  <TitlesOfParts>
    <vt:vector size="61" baseType="lpstr">
      <vt:lpstr>Tema do Office</vt:lpstr>
      <vt:lpstr>Slide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SM8061-SM8086</dc:title>
  <dc:subject>ESPERANCA PARA VIVER</dc:subject>
  <dc:creator>Pr. MARCELO AUGUSTO DE CARVALHO</dc:creator>
  <cp:keywords>www.4tons.com</cp:keywords>
  <dc:description>COMÉRCIO PROIBIDO. USO PESSOAL</dc:description>
  <cp:lastModifiedBy>Pedro Eduardo de Morais</cp:lastModifiedBy>
  <cp:revision>191</cp:revision>
  <dcterms:created xsi:type="dcterms:W3CDTF">2013-04-24T18:59:19Z</dcterms:created>
  <dcterms:modified xsi:type="dcterms:W3CDTF">2013-07-26T13:34:55Z</dcterms:modified>
  <cp:category>SM-EVANGELISMO</cp:category>
</cp:coreProperties>
</file>