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66" r:id="rId1"/>
  </p:sldMasterIdLst>
  <p:sldIdLst>
    <p:sldId id="371" r:id="rId2"/>
    <p:sldId id="258" r:id="rId3"/>
    <p:sldId id="259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4" r:id="rId14"/>
    <p:sldId id="262" r:id="rId15"/>
    <p:sldId id="325" r:id="rId16"/>
    <p:sldId id="326" r:id="rId17"/>
    <p:sldId id="327" r:id="rId18"/>
    <p:sldId id="282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7" r:id="rId27"/>
    <p:sldId id="336" r:id="rId28"/>
    <p:sldId id="339" r:id="rId29"/>
    <p:sldId id="340" r:id="rId30"/>
    <p:sldId id="341" r:id="rId31"/>
    <p:sldId id="342" r:id="rId32"/>
    <p:sldId id="343" r:id="rId33"/>
    <p:sldId id="344" r:id="rId34"/>
    <p:sldId id="348" r:id="rId35"/>
    <p:sldId id="349" r:id="rId36"/>
    <p:sldId id="354" r:id="rId37"/>
    <p:sldId id="351" r:id="rId38"/>
    <p:sldId id="352" r:id="rId39"/>
    <p:sldId id="353" r:id="rId40"/>
    <p:sldId id="357" r:id="rId41"/>
    <p:sldId id="363" r:id="rId42"/>
    <p:sldId id="358" r:id="rId43"/>
    <p:sldId id="361" r:id="rId44"/>
    <p:sldId id="362" r:id="rId45"/>
    <p:sldId id="364" r:id="rId46"/>
    <p:sldId id="370" r:id="rId47"/>
    <p:sldId id="368" r:id="rId48"/>
    <p:sldId id="369" r:id="rId49"/>
    <p:sldId id="366" r:id="rId50"/>
    <p:sldId id="311" r:id="rId51"/>
    <p:sldId id="260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671"/>
    <a:srgbClr val="60C000"/>
    <a:srgbClr val="336600"/>
    <a:srgbClr val="EEF8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42" autoAdjust="0"/>
    <p:restoredTop sz="86358" autoAdjust="0"/>
  </p:normalViewPr>
  <p:slideViewPr>
    <p:cSldViewPr snapToGrid="0">
      <p:cViewPr>
        <p:scale>
          <a:sx n="80" d="100"/>
          <a:sy n="80" d="100"/>
        </p:scale>
        <p:origin x="-234" y="-6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8400" y="3159761"/>
            <a:ext cx="6096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1219200"/>
            <a:ext cx="100584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4800" y="3375491"/>
            <a:ext cx="82296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4800" y="685802"/>
            <a:ext cx="7721600" cy="3505199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2800" y="609601"/>
            <a:ext cx="2844800" cy="51816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0800" y="685801"/>
            <a:ext cx="6705600" cy="45720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89600" y="4074498"/>
            <a:ext cx="6096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4267368"/>
            <a:ext cx="49784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1905000"/>
            <a:ext cx="804672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792224" y="658368"/>
            <a:ext cx="4364736" cy="34290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705600" y="658368"/>
            <a:ext cx="4364736" cy="34321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816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2224" y="1371600"/>
            <a:ext cx="43688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60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600" y="1371600"/>
            <a:ext cx="4364736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8853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3707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05227" y="1774588"/>
            <a:ext cx="6096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685801"/>
            <a:ext cx="57912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0" y="685801"/>
            <a:ext cx="34544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5600" y="612775"/>
            <a:ext cx="89408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0" y="3453047"/>
            <a:ext cx="67056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7136" y="3331464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830961" y="1038441"/>
            <a:ext cx="965416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557464" y="419132"/>
            <a:ext cx="5538472" cy="597394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4370607" y="116855"/>
            <a:ext cx="8639149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6320" y="4876800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800" y="685802"/>
            <a:ext cx="8128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547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80" y="6154739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" y="5842000"/>
            <a:ext cx="28448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ci.barbosa.DSA\Desktop\Portugues\fundo Powerpoint entrada - P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297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01608" y="2031281"/>
            <a:ext cx="783078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4800" b="1" dirty="0" smtClean="0">
              <a:gradFill flip="none"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25000">
                    <a:schemeClr val="accent2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BR" sz="4800" b="1" dirty="0" smtClean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Elogio</a:t>
            </a:r>
            <a:r>
              <a:rPr lang="pt-BR" sz="4800" b="1" dirty="0" smtClean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Timóteo era o Pastor. </a:t>
            </a: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Pelo seu </a:t>
            </a:r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zelo, trabalho, lealdade às doutrinas e porque reprovavam as obras dos nicolaítas</a:t>
            </a: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485920" y="867074"/>
            <a:ext cx="21226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Éfeso</a:t>
            </a:r>
            <a:endParaRPr lang="pt-BR" sz="36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2377809" y="990771"/>
            <a:ext cx="778933" cy="923330"/>
            <a:chOff x="1955800" y="990771"/>
            <a:chExt cx="778933" cy="923330"/>
          </a:xfrm>
        </p:grpSpPr>
        <p:sp>
          <p:nvSpPr>
            <p:cNvPr id="6" name="Retângulo 5"/>
            <p:cNvSpPr/>
            <p:nvPr/>
          </p:nvSpPr>
          <p:spPr>
            <a:xfrm>
              <a:off x="1955800" y="1074510"/>
              <a:ext cx="778933" cy="71195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2099666" y="990771"/>
              <a:ext cx="53091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400" b="1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pt-BR" sz="5400" dirty="0"/>
            </a:p>
          </p:txBody>
        </p:sp>
      </p:grpSp>
      <p:cxnSp>
        <p:nvCxnSpPr>
          <p:cNvPr id="9" name="Conector reto 8"/>
          <p:cNvCxnSpPr/>
          <p:nvPr/>
        </p:nvCxnSpPr>
        <p:spPr>
          <a:xfrm>
            <a:off x="3168730" y="177932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09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01608" y="2031281"/>
            <a:ext cx="783078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Reprovação:</a:t>
            </a:r>
          </a:p>
          <a:p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abandono do primeiro </a:t>
            </a: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amor. O </a:t>
            </a:r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mistério da iniquidade de que falou apóstolo </a:t>
            </a: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Paulo </a:t>
            </a:r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estava começando, os lobos vorazes começaram a entrar na </a:t>
            </a: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Igreja.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485920" y="867074"/>
            <a:ext cx="21226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Éfeso</a:t>
            </a:r>
            <a:endParaRPr lang="pt-BR" sz="36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2377809" y="990771"/>
            <a:ext cx="778933" cy="923330"/>
            <a:chOff x="1955800" y="990771"/>
            <a:chExt cx="778933" cy="923330"/>
          </a:xfrm>
        </p:grpSpPr>
        <p:sp>
          <p:nvSpPr>
            <p:cNvPr id="6" name="Retângulo 5"/>
            <p:cNvSpPr/>
            <p:nvPr/>
          </p:nvSpPr>
          <p:spPr>
            <a:xfrm>
              <a:off x="1955800" y="1074510"/>
              <a:ext cx="778933" cy="71195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2099666" y="990771"/>
              <a:ext cx="53091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400" b="1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pt-BR" sz="5400" dirty="0"/>
            </a:p>
          </p:txBody>
        </p:sp>
      </p:grpSp>
      <p:cxnSp>
        <p:nvCxnSpPr>
          <p:cNvPr id="9" name="Conector reto 8"/>
          <p:cNvCxnSpPr/>
          <p:nvPr/>
        </p:nvCxnSpPr>
        <p:spPr>
          <a:xfrm>
            <a:off x="3168730" y="177932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8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01608" y="2031281"/>
            <a:ext cx="78307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Conselho</a:t>
            </a:r>
            <a:r>
              <a:rPr lang="pt-BR" sz="4800" b="1" dirty="0" smtClean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endParaRPr lang="pt-BR" sz="4800" b="1" dirty="0" smtClean="0">
              <a:gradFill flip="none"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25000">
                    <a:schemeClr val="accent2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“Lembra-te, pois, de onde caíste, arrepende-te e volta à prática das primeiras obras…” 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(Ap. 2:5).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485920" y="867074"/>
            <a:ext cx="21226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Éfeso</a:t>
            </a:r>
            <a:endParaRPr lang="pt-BR" sz="36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2377809" y="990771"/>
            <a:ext cx="778933" cy="923330"/>
            <a:chOff x="1955800" y="990771"/>
            <a:chExt cx="778933" cy="923330"/>
          </a:xfrm>
        </p:grpSpPr>
        <p:sp>
          <p:nvSpPr>
            <p:cNvPr id="6" name="Retângulo 5"/>
            <p:cNvSpPr/>
            <p:nvPr/>
          </p:nvSpPr>
          <p:spPr>
            <a:xfrm>
              <a:off x="1955800" y="1074510"/>
              <a:ext cx="778933" cy="71195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2099666" y="990771"/>
              <a:ext cx="53091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400" b="1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pt-BR" sz="5400" dirty="0"/>
            </a:p>
          </p:txBody>
        </p:sp>
      </p:grpSp>
      <p:cxnSp>
        <p:nvCxnSpPr>
          <p:cNvPr id="9" name="Conector reto 8"/>
          <p:cNvCxnSpPr/>
          <p:nvPr/>
        </p:nvCxnSpPr>
        <p:spPr>
          <a:xfrm>
            <a:off x="3168730" y="177932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10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01608" y="2031281"/>
            <a:ext cx="783078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4800" b="1" dirty="0" smtClean="0">
              <a:gradFill flip="none"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25000">
                    <a:schemeClr val="accent2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BR" sz="4800" b="1" dirty="0" smtClean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Promessa</a:t>
            </a:r>
            <a:r>
              <a:rPr lang="pt-BR" sz="4800" b="1" dirty="0" smtClean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“… Ao </a:t>
            </a:r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vencedor, dar-lhe-ei que se alimente da árvore da vida que se encontra no paraíso de Deus</a:t>
            </a: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(Ap. 2:7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pt-BR" sz="4000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485920" y="867074"/>
            <a:ext cx="21226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Éfeso</a:t>
            </a:r>
            <a:endParaRPr lang="pt-BR" sz="36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2377809" y="990771"/>
            <a:ext cx="778933" cy="923330"/>
            <a:chOff x="1955800" y="990771"/>
            <a:chExt cx="778933" cy="923330"/>
          </a:xfrm>
        </p:grpSpPr>
        <p:sp>
          <p:nvSpPr>
            <p:cNvPr id="6" name="Retângulo 5"/>
            <p:cNvSpPr/>
            <p:nvPr/>
          </p:nvSpPr>
          <p:spPr>
            <a:xfrm>
              <a:off x="1955800" y="1074510"/>
              <a:ext cx="778933" cy="71195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2099666" y="990771"/>
              <a:ext cx="53091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400" b="1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pt-BR" sz="5400" dirty="0"/>
            </a:p>
          </p:txBody>
        </p:sp>
      </p:grpSp>
      <p:cxnSp>
        <p:nvCxnSpPr>
          <p:cNvPr id="9" name="Conector reto 8"/>
          <p:cNvCxnSpPr/>
          <p:nvPr/>
        </p:nvCxnSpPr>
        <p:spPr>
          <a:xfrm>
            <a:off x="3168730" y="177932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62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31521" y="2075902"/>
            <a:ext cx="75289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Éfeso representa o primeiro período do cristianismo na terra. </a:t>
            </a:r>
            <a:r>
              <a:rPr lang="pt-BR" sz="4400" b="1" i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</a:t>
            </a:r>
            <a:r>
              <a:rPr lang="pt-BR" sz="4400" b="1" i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cristianismo puro, fervoroso e cheio de amor.</a:t>
            </a:r>
            <a:r>
              <a:rPr lang="pt-BR" sz="44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BR" sz="4400" b="1" dirty="0" smtClean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628650"/>
            <a:r>
              <a:rPr lang="pt-BR" sz="44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Corresponde </a:t>
            </a:r>
            <a:r>
              <a:rPr lang="pt-BR" sz="44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 época dos apóstolos. </a:t>
            </a:r>
            <a:endParaRPr lang="pt-BR" sz="4400" b="1" dirty="0" smtClean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eta para a direita 1"/>
          <p:cNvSpPr/>
          <p:nvPr/>
        </p:nvSpPr>
        <p:spPr>
          <a:xfrm>
            <a:off x="2470067" y="5082641"/>
            <a:ext cx="427512" cy="320633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855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63239" y="2031281"/>
            <a:ext cx="78070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4400" b="1" dirty="0" smtClean="0">
              <a:gradFill flip="none"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25000">
                    <a:schemeClr val="accent2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BR" sz="4400" b="1" dirty="0" smtClean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Cheiro </a:t>
            </a:r>
            <a:r>
              <a:rPr lang="pt-BR" sz="4400" b="1" dirty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Suave </a:t>
            </a:r>
            <a:r>
              <a:rPr lang="pt-BR" sz="4400" b="1" dirty="0" smtClean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pt-BR" sz="4200" b="1" dirty="0" smtClean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 </a:t>
            </a:r>
            <a:r>
              <a:rPr lang="pt-BR" sz="4200" b="1" dirty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323 </a:t>
            </a:r>
            <a:r>
              <a:rPr lang="pt-BR" sz="4200" b="1" dirty="0" smtClean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DC.</a:t>
            </a:r>
          </a:p>
          <a:p>
            <a:r>
              <a:rPr lang="pt-BR" sz="48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cidade possuía uma planta aromática chamada mirra. Seu perfume era suave.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485920" y="867074"/>
            <a:ext cx="30476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Esmirna</a:t>
            </a:r>
            <a:endParaRPr lang="pt-BR" sz="36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2377809" y="990771"/>
            <a:ext cx="778933" cy="923330"/>
            <a:chOff x="1955800" y="990771"/>
            <a:chExt cx="778933" cy="923330"/>
          </a:xfrm>
        </p:grpSpPr>
        <p:sp>
          <p:nvSpPr>
            <p:cNvPr id="6" name="Retângulo 5"/>
            <p:cNvSpPr/>
            <p:nvPr/>
          </p:nvSpPr>
          <p:spPr>
            <a:xfrm>
              <a:off x="1955800" y="1074510"/>
              <a:ext cx="778933" cy="71195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2099666" y="990771"/>
              <a:ext cx="53091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pt-BR" sz="5400" dirty="0"/>
            </a:p>
          </p:txBody>
        </p:sp>
      </p:grpSp>
      <p:cxnSp>
        <p:nvCxnSpPr>
          <p:cNvPr id="9" name="Conector reto 8"/>
          <p:cNvCxnSpPr/>
          <p:nvPr/>
        </p:nvCxnSpPr>
        <p:spPr>
          <a:xfrm>
            <a:off x="3168730" y="177932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98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01608" y="2031281"/>
            <a:ext cx="783078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4800" b="1" dirty="0" smtClean="0">
              <a:gradFill flip="none"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25000">
                    <a:schemeClr val="accent2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BR" sz="4800" b="1" dirty="0" smtClean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Elogio</a:t>
            </a:r>
            <a:r>
              <a:rPr lang="pt-BR" sz="4800" b="1" dirty="0" smtClean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Policarpo era o Pastor da Igreja cristã em Esmirna. “Conheço a tua tribulação, a tua pobreza, mas tu és rico…” (Ap. 2:9).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485920" y="867074"/>
            <a:ext cx="30476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Esmirna</a:t>
            </a:r>
            <a:endParaRPr lang="pt-BR" sz="36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2377809" y="990771"/>
            <a:ext cx="778933" cy="923330"/>
            <a:chOff x="1955800" y="990771"/>
            <a:chExt cx="778933" cy="923330"/>
          </a:xfrm>
        </p:grpSpPr>
        <p:sp>
          <p:nvSpPr>
            <p:cNvPr id="6" name="Retângulo 5"/>
            <p:cNvSpPr/>
            <p:nvPr/>
          </p:nvSpPr>
          <p:spPr>
            <a:xfrm>
              <a:off x="1955800" y="1074510"/>
              <a:ext cx="778933" cy="71195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2099666" y="990771"/>
              <a:ext cx="53091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pt-BR" sz="5400" dirty="0"/>
            </a:p>
          </p:txBody>
        </p:sp>
      </p:grpSp>
      <p:cxnSp>
        <p:nvCxnSpPr>
          <p:cNvPr id="9" name="Conector reto 8"/>
          <p:cNvCxnSpPr/>
          <p:nvPr/>
        </p:nvCxnSpPr>
        <p:spPr>
          <a:xfrm>
            <a:off x="3168730" y="177932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40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01608" y="2031281"/>
            <a:ext cx="783078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4800" b="1" dirty="0" smtClean="0">
              <a:gradFill flip="none"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25000">
                    <a:schemeClr val="accent2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BR" sz="4800" b="1" dirty="0" smtClean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Reprovação</a:t>
            </a:r>
            <a:r>
              <a:rPr lang="pt-BR" sz="4800" b="1" dirty="0" smtClean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há reprovação para esta Igreja.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485920" y="867074"/>
            <a:ext cx="30476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Esmirna</a:t>
            </a:r>
            <a:endParaRPr lang="pt-BR" sz="36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2377809" y="990771"/>
            <a:ext cx="778933" cy="923330"/>
            <a:chOff x="1955800" y="990771"/>
            <a:chExt cx="778933" cy="923330"/>
          </a:xfrm>
        </p:grpSpPr>
        <p:sp>
          <p:nvSpPr>
            <p:cNvPr id="6" name="Retângulo 5"/>
            <p:cNvSpPr/>
            <p:nvPr/>
          </p:nvSpPr>
          <p:spPr>
            <a:xfrm>
              <a:off x="1955800" y="1074510"/>
              <a:ext cx="778933" cy="71195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2099666" y="990771"/>
              <a:ext cx="53091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pt-BR" sz="5400" dirty="0"/>
            </a:p>
          </p:txBody>
        </p:sp>
      </p:grpSp>
      <p:cxnSp>
        <p:nvCxnSpPr>
          <p:cNvPr id="9" name="Conector reto 8"/>
          <p:cNvCxnSpPr/>
          <p:nvPr/>
        </p:nvCxnSpPr>
        <p:spPr>
          <a:xfrm>
            <a:off x="3168730" y="177932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6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56260" y="2659559"/>
            <a:ext cx="1050966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</a:t>
            </a:r>
            <a:r>
              <a:rPr lang="pt-BR" sz="5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303 </a:t>
            </a:r>
            <a:r>
              <a:rPr lang="pt-BR" sz="5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DC, </a:t>
            </a:r>
            <a:r>
              <a:rPr lang="pt-BR" sz="5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Esmirna </a:t>
            </a:r>
            <a:r>
              <a:rPr lang="pt-BR" sz="5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tornou-se </a:t>
            </a:r>
            <a:r>
              <a:rPr lang="pt-BR" sz="5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t-BR" sz="5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arena de morte para numerosos mártires</a:t>
            </a:r>
            <a:r>
              <a:rPr lang="pt-BR" sz="5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Esse foi um tempo terrível sob a dominação </a:t>
            </a:r>
            <a:r>
              <a:rPr lang="pt-BR" sz="5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romana!</a:t>
            </a:r>
            <a:endParaRPr lang="pt-BR" sz="5000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502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01608" y="2031281"/>
            <a:ext cx="783078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Promessa</a:t>
            </a:r>
            <a:r>
              <a:rPr lang="pt-BR" sz="4800" b="1" dirty="0" smtClean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endParaRPr lang="pt-BR" sz="4800" b="1" dirty="0" smtClean="0">
              <a:gradFill flip="none"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25000">
                    <a:schemeClr val="accent2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“‘Sê </a:t>
            </a:r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 até a morte, e dar-te-ei a coroa da </a:t>
            </a: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vida’… </a:t>
            </a:r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vencedor de nenhum modo sofrerá dano da segunda morte 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(Ap. 2:10-11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)”.</a:t>
            </a:r>
            <a:endParaRPr lang="pt-BR" sz="4000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485920" y="867074"/>
            <a:ext cx="30476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Esmirna</a:t>
            </a:r>
            <a:endParaRPr lang="pt-BR" sz="36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2377809" y="990771"/>
            <a:ext cx="778933" cy="923330"/>
            <a:chOff x="1955800" y="990771"/>
            <a:chExt cx="778933" cy="923330"/>
          </a:xfrm>
        </p:grpSpPr>
        <p:sp>
          <p:nvSpPr>
            <p:cNvPr id="6" name="Retângulo 5"/>
            <p:cNvSpPr/>
            <p:nvPr/>
          </p:nvSpPr>
          <p:spPr>
            <a:xfrm>
              <a:off x="1955800" y="1074510"/>
              <a:ext cx="778933" cy="71195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2099666" y="990771"/>
              <a:ext cx="53091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pt-BR" sz="5400" dirty="0"/>
            </a:p>
          </p:txBody>
        </p:sp>
      </p:grpSp>
      <p:cxnSp>
        <p:nvCxnSpPr>
          <p:cNvPr id="9" name="Conector reto 8"/>
          <p:cNvCxnSpPr/>
          <p:nvPr/>
        </p:nvCxnSpPr>
        <p:spPr>
          <a:xfrm>
            <a:off x="3168730" y="177932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56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793350"/>
            <a:ext cx="5194300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091543" y="2794683"/>
            <a:ext cx="60089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ESPERANÇA NÃO MORRE</a:t>
            </a:r>
          </a:p>
        </p:txBody>
      </p:sp>
    </p:spTree>
    <p:extLst>
      <p:ext uri="{BB962C8B-B14F-4D97-AF65-F5344CB8AC3E}">
        <p14:creationId xmlns:p14="http://schemas.microsoft.com/office/powerpoint/2010/main" val="361611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43147" y="2426962"/>
            <a:ext cx="1007027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2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Esmirna </a:t>
            </a:r>
            <a:r>
              <a:rPr lang="pt-BR" sz="42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representa o </a:t>
            </a:r>
            <a:r>
              <a:rPr lang="pt-BR" sz="42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segundo </a:t>
            </a:r>
            <a:r>
              <a:rPr lang="pt-BR" sz="42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período do cristianismo na </a:t>
            </a:r>
            <a:r>
              <a:rPr lang="pt-BR" sz="42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terra </a:t>
            </a:r>
            <a:r>
              <a:rPr lang="pt-BR" sz="42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 a Igreja estava começando a ser perseguida de morte por não adorar o imperador como </a:t>
            </a:r>
            <a:r>
              <a:rPr lang="pt-BR" sz="42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deus.</a:t>
            </a:r>
          </a:p>
        </p:txBody>
      </p:sp>
    </p:spTree>
    <p:extLst>
      <p:ext uri="{BB962C8B-B14F-4D97-AF65-F5344CB8AC3E}">
        <p14:creationId xmlns:p14="http://schemas.microsoft.com/office/powerpoint/2010/main" val="101496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13484" y="2031281"/>
            <a:ext cx="766552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b="1" dirty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Altura, </a:t>
            </a:r>
            <a:r>
              <a:rPr lang="pt-BR" sz="4500" b="1" dirty="0" smtClean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exaltação - </a:t>
            </a:r>
            <a:r>
              <a:rPr lang="pt-BR" sz="4500" b="1" dirty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323 a 538 </a:t>
            </a:r>
            <a:r>
              <a:rPr lang="pt-BR" sz="4500" b="1" dirty="0" smtClean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DC.</a:t>
            </a:r>
          </a:p>
          <a:p>
            <a:r>
              <a:rPr lang="pt-BR" sz="43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Pérgamo </a:t>
            </a:r>
            <a:r>
              <a:rPr lang="pt-BR" sz="43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 "cidadela"; ela estava localizada no cume de uma montanha.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485920" y="867074"/>
            <a:ext cx="35862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Pérgamo</a:t>
            </a:r>
            <a:endParaRPr lang="pt-BR" sz="36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2377809" y="990771"/>
            <a:ext cx="778933" cy="923330"/>
            <a:chOff x="1955800" y="990771"/>
            <a:chExt cx="778933" cy="923330"/>
          </a:xfrm>
        </p:grpSpPr>
        <p:sp>
          <p:nvSpPr>
            <p:cNvPr id="6" name="Retângulo 5"/>
            <p:cNvSpPr/>
            <p:nvPr/>
          </p:nvSpPr>
          <p:spPr>
            <a:xfrm>
              <a:off x="1955800" y="1074510"/>
              <a:ext cx="778933" cy="71195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2099666" y="990771"/>
              <a:ext cx="53091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400" dirty="0" smtClean="0"/>
                <a:t>3</a:t>
              </a:r>
              <a:endParaRPr lang="pt-BR" sz="5400" dirty="0"/>
            </a:p>
          </p:txBody>
        </p:sp>
      </p:grpSp>
      <p:cxnSp>
        <p:nvCxnSpPr>
          <p:cNvPr id="9" name="Conector reto 8"/>
          <p:cNvCxnSpPr/>
          <p:nvPr/>
        </p:nvCxnSpPr>
        <p:spPr>
          <a:xfrm>
            <a:off x="3168730" y="177932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61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01608" y="2031281"/>
            <a:ext cx="783078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600" b="1" dirty="0" smtClean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Elogio:</a:t>
            </a:r>
          </a:p>
          <a:p>
            <a:r>
              <a:rPr lang="pt-BR" sz="3600" b="1" dirty="0" err="1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Antipas</a:t>
            </a:r>
            <a:r>
              <a:rPr lang="pt-BR" sz="36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era o provável Pastor da Igreja. Ele foi queimado no ventre de um bezerro de latão aquecido até ficar incandescente. “Conserva o meu nome e não negaste a minha fé</a:t>
            </a:r>
            <a:r>
              <a:rPr lang="pt-BR" sz="36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pt-BR" sz="36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(Ap. 2:13</a:t>
            </a:r>
            <a:r>
              <a:rPr lang="pt-BR" sz="36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pt-BR" sz="3600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485920" y="867074"/>
            <a:ext cx="35862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Pérgamo</a:t>
            </a:r>
            <a:endParaRPr lang="pt-BR" sz="36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2377809" y="990771"/>
            <a:ext cx="778933" cy="923330"/>
            <a:chOff x="1955800" y="990771"/>
            <a:chExt cx="778933" cy="923330"/>
          </a:xfrm>
        </p:grpSpPr>
        <p:sp>
          <p:nvSpPr>
            <p:cNvPr id="6" name="Retângulo 5"/>
            <p:cNvSpPr/>
            <p:nvPr/>
          </p:nvSpPr>
          <p:spPr>
            <a:xfrm>
              <a:off x="1955800" y="1074510"/>
              <a:ext cx="778933" cy="71195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2099666" y="990771"/>
              <a:ext cx="53091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pt-BR" sz="5400" dirty="0"/>
            </a:p>
          </p:txBody>
        </p:sp>
      </p:grpSp>
      <p:cxnSp>
        <p:nvCxnSpPr>
          <p:cNvPr id="9" name="Conector reto 8"/>
          <p:cNvCxnSpPr/>
          <p:nvPr/>
        </p:nvCxnSpPr>
        <p:spPr>
          <a:xfrm>
            <a:off x="3168730" y="177932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88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75606" y="2031281"/>
            <a:ext cx="783078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Reprovação:</a:t>
            </a:r>
          </a:p>
          <a:p>
            <a:r>
              <a:rPr lang="pt-BR" sz="36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“Tenho contra ti algumas coisas, tens aí os que sustentam a doutrina de Balaão… Também tu tens os que da mesma forma sustentam a doutrina dos nicolaítas”.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485920" y="867074"/>
            <a:ext cx="35862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Pérgamo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2377809" y="990771"/>
            <a:ext cx="778933" cy="923330"/>
            <a:chOff x="1955800" y="990771"/>
            <a:chExt cx="778933" cy="923330"/>
          </a:xfrm>
        </p:grpSpPr>
        <p:sp>
          <p:nvSpPr>
            <p:cNvPr id="6" name="Retângulo 5"/>
            <p:cNvSpPr/>
            <p:nvPr/>
          </p:nvSpPr>
          <p:spPr>
            <a:xfrm>
              <a:off x="1955800" y="1074510"/>
              <a:ext cx="778933" cy="71195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2099666" y="990771"/>
              <a:ext cx="53091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pt-BR" sz="5400" dirty="0"/>
            </a:p>
          </p:txBody>
        </p:sp>
      </p:grpSp>
      <p:cxnSp>
        <p:nvCxnSpPr>
          <p:cNvPr id="9" name="Conector reto 8"/>
          <p:cNvCxnSpPr/>
          <p:nvPr/>
        </p:nvCxnSpPr>
        <p:spPr>
          <a:xfrm>
            <a:off x="3168730" y="177932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86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01608" y="2031281"/>
            <a:ext cx="783078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4800" b="1" dirty="0" smtClean="0">
              <a:gradFill flip="none"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25000">
                    <a:schemeClr val="accent2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BR" sz="4800" b="1" dirty="0" smtClean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Conselho</a:t>
            </a:r>
            <a:r>
              <a:rPr lang="pt-BR" sz="4800" b="1" dirty="0" smtClean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“Arrepende-te” 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(Ap. 2:16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pt-BR" sz="4000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485920" y="867074"/>
            <a:ext cx="35862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Pérgamo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2377809" y="990771"/>
            <a:ext cx="778933" cy="923330"/>
            <a:chOff x="1955800" y="990771"/>
            <a:chExt cx="778933" cy="923330"/>
          </a:xfrm>
        </p:grpSpPr>
        <p:sp>
          <p:nvSpPr>
            <p:cNvPr id="6" name="Retângulo 5"/>
            <p:cNvSpPr/>
            <p:nvPr/>
          </p:nvSpPr>
          <p:spPr>
            <a:xfrm>
              <a:off x="1955800" y="1074510"/>
              <a:ext cx="778933" cy="71195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2099666" y="990771"/>
              <a:ext cx="53091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pt-BR" sz="5400" dirty="0"/>
            </a:p>
          </p:txBody>
        </p:sp>
      </p:grpSp>
      <p:cxnSp>
        <p:nvCxnSpPr>
          <p:cNvPr id="9" name="Conector reto 8"/>
          <p:cNvCxnSpPr/>
          <p:nvPr/>
        </p:nvCxnSpPr>
        <p:spPr>
          <a:xfrm>
            <a:off x="3168730" y="177932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52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01608" y="2031281"/>
            <a:ext cx="783078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4800" b="1" dirty="0" smtClean="0">
              <a:gradFill flip="none"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25000">
                    <a:schemeClr val="accent2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BR" sz="4800" b="1" dirty="0" smtClean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Promessa</a:t>
            </a:r>
            <a:r>
              <a:rPr lang="pt-BR" sz="4800" b="1" dirty="0" smtClean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pt-BR" sz="3800" b="1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4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</a:rPr>
              <a:t>“</a:t>
            </a:r>
            <a:r>
              <a:rPr lang="pt-BR" sz="38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Ao vencedor, dar-lhe-ei do maná escondido, bem como uma pedrinha branca, e sobre essa pedrinha escrito um nome novo, </a:t>
            </a:r>
            <a:endParaRPr lang="pt-BR" sz="3800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485920" y="867074"/>
            <a:ext cx="35862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Pérgamo</a:t>
            </a:r>
            <a:endParaRPr lang="pt-BR" sz="36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2377809" y="990771"/>
            <a:ext cx="778933" cy="923330"/>
            <a:chOff x="1955800" y="990771"/>
            <a:chExt cx="778933" cy="923330"/>
          </a:xfrm>
        </p:grpSpPr>
        <p:sp>
          <p:nvSpPr>
            <p:cNvPr id="6" name="Retângulo 5"/>
            <p:cNvSpPr/>
            <p:nvPr/>
          </p:nvSpPr>
          <p:spPr>
            <a:xfrm>
              <a:off x="1955800" y="1074510"/>
              <a:ext cx="778933" cy="71195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2099666" y="990771"/>
              <a:ext cx="53091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pt-BR" sz="5400" dirty="0"/>
            </a:p>
          </p:txBody>
        </p:sp>
      </p:grpSp>
      <p:cxnSp>
        <p:nvCxnSpPr>
          <p:cNvPr id="9" name="Conector reto 8"/>
          <p:cNvCxnSpPr/>
          <p:nvPr/>
        </p:nvCxnSpPr>
        <p:spPr>
          <a:xfrm>
            <a:off x="3168730" y="177932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20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01608" y="2031281"/>
            <a:ext cx="783078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4800" b="1" dirty="0" smtClean="0">
              <a:gradFill flip="none"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25000">
                    <a:schemeClr val="accent2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BR" sz="4800" b="1" dirty="0" smtClean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Promessa</a:t>
            </a:r>
            <a:r>
              <a:rPr lang="pt-BR" sz="4800" b="1" dirty="0" smtClean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o qual ninguém conhece, exceto aquele que o recebe” 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(Ap. 2:17).</a:t>
            </a:r>
            <a:endParaRPr lang="pt-BR" sz="4000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485920" y="867074"/>
            <a:ext cx="35862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Pérgamo</a:t>
            </a:r>
            <a:endParaRPr lang="pt-BR" sz="36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2377809" y="990771"/>
            <a:ext cx="778933" cy="923330"/>
            <a:chOff x="1955800" y="990771"/>
            <a:chExt cx="778933" cy="923330"/>
          </a:xfrm>
        </p:grpSpPr>
        <p:sp>
          <p:nvSpPr>
            <p:cNvPr id="6" name="Retângulo 5"/>
            <p:cNvSpPr/>
            <p:nvPr/>
          </p:nvSpPr>
          <p:spPr>
            <a:xfrm>
              <a:off x="1955800" y="1074510"/>
              <a:ext cx="778933" cy="71195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2099666" y="990771"/>
              <a:ext cx="53091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pt-BR" sz="5400" dirty="0"/>
            </a:p>
          </p:txBody>
        </p:sp>
      </p:grpSp>
      <p:cxnSp>
        <p:nvCxnSpPr>
          <p:cNvPr id="9" name="Conector reto 8"/>
          <p:cNvCxnSpPr/>
          <p:nvPr/>
        </p:nvCxnSpPr>
        <p:spPr>
          <a:xfrm>
            <a:off x="3168730" y="177932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75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211282" y="2657793"/>
            <a:ext cx="935775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Pérgamo representa o terceiro período do cristianismo, quando o império romano estabelece um papa para liderar todas as igrejas cristãs. </a:t>
            </a:r>
            <a:endParaRPr lang="pt-BR" sz="4400" b="1" dirty="0" smtClean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421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63239" y="2031281"/>
            <a:ext cx="766552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4500" b="1" dirty="0" smtClean="0">
              <a:gradFill flip="none"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25000">
                    <a:schemeClr val="accent2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BR" sz="4500" b="1" dirty="0" smtClean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Sacrifício </a:t>
            </a:r>
            <a:r>
              <a:rPr lang="pt-BR" sz="4500" b="1" dirty="0" smtClean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pt-BR" sz="4500" b="1" dirty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538 a </a:t>
            </a:r>
            <a:r>
              <a:rPr lang="pt-BR" sz="4500" b="1" dirty="0" smtClean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1798 DC. </a:t>
            </a:r>
            <a:endParaRPr lang="pt-BR" sz="4500" b="1" dirty="0">
              <a:gradFill flip="none"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25000">
                    <a:schemeClr val="accent2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BR" sz="46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cidade em si dava a impressão de “fraca tornada forte”.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485920" y="867074"/>
            <a:ext cx="23711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Tiatira</a:t>
            </a:r>
            <a:endParaRPr lang="pt-BR" sz="36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2377809" y="990771"/>
            <a:ext cx="778933" cy="923330"/>
            <a:chOff x="1955800" y="990771"/>
            <a:chExt cx="778933" cy="923330"/>
          </a:xfrm>
        </p:grpSpPr>
        <p:sp>
          <p:nvSpPr>
            <p:cNvPr id="6" name="Retângulo 5"/>
            <p:cNvSpPr/>
            <p:nvPr/>
          </p:nvSpPr>
          <p:spPr>
            <a:xfrm>
              <a:off x="1955800" y="1074510"/>
              <a:ext cx="778933" cy="71195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2099666" y="990771"/>
              <a:ext cx="53091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pt-BR" sz="5400" dirty="0"/>
            </a:p>
          </p:txBody>
        </p:sp>
      </p:grpSp>
      <p:cxnSp>
        <p:nvCxnSpPr>
          <p:cNvPr id="9" name="Conector reto 8"/>
          <p:cNvCxnSpPr/>
          <p:nvPr/>
        </p:nvCxnSpPr>
        <p:spPr>
          <a:xfrm>
            <a:off x="3168730" y="177932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36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01608" y="2031281"/>
            <a:ext cx="783078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Elogio:</a:t>
            </a:r>
          </a:p>
          <a:p>
            <a:r>
              <a:rPr lang="pt-BR" sz="38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“Conheço as tuas obras, o teu amor, a tua fé, o teu serviço, a tua perseverança, e as tuas últimas obras mais numerosas do que as primeiras</a:t>
            </a:r>
            <a:r>
              <a:rPr lang="pt-BR" sz="38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pt-BR" sz="38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(Ap. 2:19</a:t>
            </a:r>
            <a:r>
              <a:rPr lang="pt-BR" sz="38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pt-BR" sz="3800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485920" y="867074"/>
            <a:ext cx="23711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Tiatira</a:t>
            </a:r>
            <a:endParaRPr lang="pt-BR" sz="36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2377809" y="990771"/>
            <a:ext cx="778933" cy="923330"/>
            <a:chOff x="1955800" y="990771"/>
            <a:chExt cx="778933" cy="923330"/>
          </a:xfrm>
        </p:grpSpPr>
        <p:sp>
          <p:nvSpPr>
            <p:cNvPr id="6" name="Retângulo 5"/>
            <p:cNvSpPr/>
            <p:nvPr/>
          </p:nvSpPr>
          <p:spPr>
            <a:xfrm>
              <a:off x="1955800" y="1074510"/>
              <a:ext cx="778933" cy="71195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2099666" y="990771"/>
              <a:ext cx="53091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pt-BR" sz="5400" dirty="0"/>
            </a:p>
          </p:txBody>
        </p:sp>
      </p:grpSp>
      <p:cxnSp>
        <p:nvCxnSpPr>
          <p:cNvPr id="9" name="Conector reto 8"/>
          <p:cNvCxnSpPr/>
          <p:nvPr/>
        </p:nvCxnSpPr>
        <p:spPr>
          <a:xfrm>
            <a:off x="3168730" y="177932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26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32462" y="2373630"/>
            <a:ext cx="732707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sete igrejas que recebem as cartas enviadas por Jesus estão localizadas na Ásia menor, atual Turquia</a:t>
            </a:r>
            <a:r>
              <a:rPr lang="pt-BR" sz="5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5000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26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98764" y="2031281"/>
            <a:ext cx="112221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Reprovação</a:t>
            </a:r>
            <a:r>
              <a:rPr lang="pt-BR" sz="4800" b="1" dirty="0" smtClean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“Tenho contra ti o tolerares que essa mulher </a:t>
            </a:r>
            <a:r>
              <a:rPr lang="pt-BR" sz="4000" b="1" dirty="0" err="1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Jezabel</a:t>
            </a:r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que assim mesma se declara profetiza, não somente ensine, mas ainda </a:t>
            </a:r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seduza os meus servos a praticarem a prostituição e a comerem coisas sacrificadas aos ídolos” 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(Ap. 2:20).</a:t>
            </a:r>
          </a:p>
          <a:p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485920" y="867074"/>
            <a:ext cx="23711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Tiatira</a:t>
            </a:r>
            <a:endParaRPr lang="pt-BR" sz="36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2377809" y="990771"/>
            <a:ext cx="778933" cy="923330"/>
            <a:chOff x="1955800" y="990771"/>
            <a:chExt cx="778933" cy="923330"/>
          </a:xfrm>
        </p:grpSpPr>
        <p:sp>
          <p:nvSpPr>
            <p:cNvPr id="6" name="Retângulo 5"/>
            <p:cNvSpPr/>
            <p:nvPr/>
          </p:nvSpPr>
          <p:spPr>
            <a:xfrm>
              <a:off x="1955800" y="1074510"/>
              <a:ext cx="778933" cy="71195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2099666" y="990771"/>
              <a:ext cx="53091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pt-BR" sz="5400" dirty="0"/>
            </a:p>
          </p:txBody>
        </p:sp>
      </p:grpSp>
      <p:cxnSp>
        <p:nvCxnSpPr>
          <p:cNvPr id="9" name="Conector reto 8"/>
          <p:cNvCxnSpPr/>
          <p:nvPr/>
        </p:nvCxnSpPr>
        <p:spPr>
          <a:xfrm>
            <a:off x="3168730" y="177932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1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01608" y="2031281"/>
            <a:ext cx="783078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4800" b="1" dirty="0" smtClean="0">
              <a:gradFill flip="none"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25000">
                    <a:schemeClr val="accent2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BR" sz="4800" b="1" dirty="0" smtClean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Conselho</a:t>
            </a:r>
            <a:r>
              <a:rPr lang="pt-BR" sz="4800" b="1" dirty="0" smtClean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“Conservai o que tendes…” 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(Ap. 2:25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pt-BR" sz="4000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485920" y="867074"/>
            <a:ext cx="23711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Tiatira</a:t>
            </a:r>
            <a:endParaRPr lang="pt-BR" sz="36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2377809" y="990771"/>
            <a:ext cx="778933" cy="923330"/>
            <a:chOff x="1955800" y="990771"/>
            <a:chExt cx="778933" cy="923330"/>
          </a:xfrm>
        </p:grpSpPr>
        <p:sp>
          <p:nvSpPr>
            <p:cNvPr id="6" name="Retângulo 5"/>
            <p:cNvSpPr/>
            <p:nvPr/>
          </p:nvSpPr>
          <p:spPr>
            <a:xfrm>
              <a:off x="1955800" y="1074510"/>
              <a:ext cx="778933" cy="71195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2099666" y="990771"/>
              <a:ext cx="53091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pt-BR" sz="5400" dirty="0"/>
            </a:p>
          </p:txBody>
        </p:sp>
      </p:grpSp>
      <p:cxnSp>
        <p:nvCxnSpPr>
          <p:cNvPr id="9" name="Conector reto 8"/>
          <p:cNvCxnSpPr/>
          <p:nvPr/>
        </p:nvCxnSpPr>
        <p:spPr>
          <a:xfrm>
            <a:off x="3168730" y="177932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97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99408" y="2031281"/>
            <a:ext cx="8932987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4800" b="1" dirty="0" smtClean="0">
              <a:gradFill flip="none"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25000">
                    <a:schemeClr val="accent2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BR" sz="4800" b="1" dirty="0" smtClean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Promessa</a:t>
            </a:r>
            <a:r>
              <a:rPr lang="pt-BR" sz="4800" b="1" dirty="0" smtClean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pt-BR" sz="38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“Ao vencedor, que guardar até o fim as minhas obras, eu lhe darei autoridade sobre as nações, e com cetro de ferro as </a:t>
            </a:r>
            <a:r>
              <a:rPr lang="pt-BR" sz="38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regerá </a:t>
            </a:r>
            <a:r>
              <a:rPr lang="pt-BR" sz="36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dar-lhe-ei ainda a estrela da manhã” </a:t>
            </a:r>
            <a:r>
              <a:rPr lang="pt-BR" sz="36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(Ap. 2:26-27).</a:t>
            </a:r>
          </a:p>
          <a:p>
            <a:endParaRPr lang="pt-BR" sz="3800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485920" y="867074"/>
            <a:ext cx="23711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Tiatira</a:t>
            </a:r>
            <a:endParaRPr lang="pt-BR" sz="36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2377809" y="990771"/>
            <a:ext cx="778933" cy="923330"/>
            <a:chOff x="1955800" y="990771"/>
            <a:chExt cx="778933" cy="923330"/>
          </a:xfrm>
        </p:grpSpPr>
        <p:sp>
          <p:nvSpPr>
            <p:cNvPr id="6" name="Retângulo 5"/>
            <p:cNvSpPr/>
            <p:nvPr/>
          </p:nvSpPr>
          <p:spPr>
            <a:xfrm>
              <a:off x="1955800" y="1074510"/>
              <a:ext cx="778933" cy="71195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2099666" y="990771"/>
              <a:ext cx="53091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pt-BR" sz="5400" dirty="0"/>
            </a:p>
          </p:txBody>
        </p:sp>
      </p:grpSp>
      <p:cxnSp>
        <p:nvCxnSpPr>
          <p:cNvPr id="9" name="Conector reto 8"/>
          <p:cNvCxnSpPr/>
          <p:nvPr/>
        </p:nvCxnSpPr>
        <p:spPr>
          <a:xfrm>
            <a:off x="3168730" y="177932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90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959429" y="2182781"/>
            <a:ext cx="79010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Tiatira representa o quarto período do cristianismo na terra, quando a Igreja Católica sob a liderança do papa passou a perseguir de morte o verdadeiro povo de Deus.</a:t>
            </a:r>
            <a:endParaRPr lang="pt-BR" sz="4000" b="1" dirty="0" smtClean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834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63239" y="2031281"/>
            <a:ext cx="766552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Cântico de Alegria </a:t>
            </a:r>
            <a:r>
              <a:rPr lang="pt-BR" sz="4400" b="1" dirty="0" smtClean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- 1798 </a:t>
            </a:r>
            <a:r>
              <a:rPr lang="pt-BR" sz="4400" b="1" dirty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</a:t>
            </a:r>
            <a:r>
              <a:rPr lang="pt-BR" sz="4400" b="1" dirty="0" smtClean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1833 DC.</a:t>
            </a:r>
          </a:p>
          <a:p>
            <a:r>
              <a:rPr lang="pt-BR" sz="44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cidade </a:t>
            </a:r>
            <a:r>
              <a:rPr lang="pt-BR" sz="44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foi </a:t>
            </a:r>
            <a:r>
              <a:rPr lang="pt-BR" sz="44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construída sobre uma </a:t>
            </a:r>
            <a:r>
              <a:rPr lang="pt-BR" sz="44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rocha, </a:t>
            </a:r>
            <a:r>
              <a:rPr lang="pt-BR" sz="44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ficava numa elevação de cerca de 500 metros.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485920" y="867074"/>
            <a:ext cx="26789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Sardes</a:t>
            </a:r>
            <a:endParaRPr lang="pt-BR" sz="36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2377809" y="990771"/>
            <a:ext cx="778933" cy="923330"/>
            <a:chOff x="1955800" y="990771"/>
            <a:chExt cx="778933" cy="923330"/>
          </a:xfrm>
        </p:grpSpPr>
        <p:sp>
          <p:nvSpPr>
            <p:cNvPr id="6" name="Retângulo 5"/>
            <p:cNvSpPr/>
            <p:nvPr/>
          </p:nvSpPr>
          <p:spPr>
            <a:xfrm>
              <a:off x="1955800" y="1074510"/>
              <a:ext cx="778933" cy="71195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2099666" y="990771"/>
              <a:ext cx="53091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pt-BR" sz="5400" dirty="0"/>
            </a:p>
          </p:txBody>
        </p:sp>
      </p:grpSp>
      <p:cxnSp>
        <p:nvCxnSpPr>
          <p:cNvPr id="9" name="Conector reto 8"/>
          <p:cNvCxnSpPr/>
          <p:nvPr/>
        </p:nvCxnSpPr>
        <p:spPr>
          <a:xfrm>
            <a:off x="3168730" y="177932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67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01608" y="2031281"/>
            <a:ext cx="763803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4800" b="1" dirty="0" smtClean="0">
              <a:gradFill flip="none"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25000">
                    <a:schemeClr val="accent2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BR" sz="4800" b="1" dirty="0" smtClean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Elogio</a:t>
            </a:r>
            <a:r>
              <a:rPr lang="pt-BR" sz="4800" b="1" dirty="0" smtClean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Muito pouco havia para ser elogiado. “Tens em </a:t>
            </a:r>
            <a:r>
              <a:rPr lang="pt-BR" sz="4000" b="1" dirty="0" err="1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Sardes</a:t>
            </a:r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umas poucas pessoas que não contaminaram as </a:t>
            </a: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suas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485920" y="867074"/>
            <a:ext cx="26789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Sardes</a:t>
            </a:r>
            <a:endParaRPr lang="pt-BR" sz="36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2377809" y="990771"/>
            <a:ext cx="778933" cy="923330"/>
            <a:chOff x="1955800" y="990771"/>
            <a:chExt cx="778933" cy="923330"/>
          </a:xfrm>
        </p:grpSpPr>
        <p:sp>
          <p:nvSpPr>
            <p:cNvPr id="6" name="Retângulo 5"/>
            <p:cNvSpPr/>
            <p:nvPr/>
          </p:nvSpPr>
          <p:spPr>
            <a:xfrm>
              <a:off x="1955800" y="1074510"/>
              <a:ext cx="778933" cy="71195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2099666" y="990771"/>
              <a:ext cx="53091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pt-BR" sz="5400" dirty="0"/>
            </a:p>
          </p:txBody>
        </p:sp>
      </p:grpSp>
      <p:cxnSp>
        <p:nvCxnSpPr>
          <p:cNvPr id="9" name="Conector reto 8"/>
          <p:cNvCxnSpPr/>
          <p:nvPr/>
        </p:nvCxnSpPr>
        <p:spPr>
          <a:xfrm>
            <a:off x="3168730" y="177932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20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75606" y="2518169"/>
            <a:ext cx="78307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Elogio:</a:t>
            </a:r>
          </a:p>
          <a:p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vestiduras…” o restante vivia de aparência, do passado. Era um vivo morto.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485920" y="867074"/>
            <a:ext cx="26789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Sardes</a:t>
            </a:r>
            <a:endParaRPr lang="pt-BR" sz="36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2377809" y="990771"/>
            <a:ext cx="778933" cy="923330"/>
            <a:chOff x="1955800" y="990771"/>
            <a:chExt cx="778933" cy="923330"/>
          </a:xfrm>
        </p:grpSpPr>
        <p:sp>
          <p:nvSpPr>
            <p:cNvPr id="6" name="Retângulo 5"/>
            <p:cNvSpPr/>
            <p:nvPr/>
          </p:nvSpPr>
          <p:spPr>
            <a:xfrm>
              <a:off x="1955800" y="1074510"/>
              <a:ext cx="778933" cy="71195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2099666" y="990771"/>
              <a:ext cx="53091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pt-BR" sz="5400" dirty="0"/>
            </a:p>
          </p:txBody>
        </p:sp>
      </p:grpSp>
      <p:cxnSp>
        <p:nvCxnSpPr>
          <p:cNvPr id="9" name="Conector reto 8"/>
          <p:cNvCxnSpPr/>
          <p:nvPr/>
        </p:nvCxnSpPr>
        <p:spPr>
          <a:xfrm>
            <a:off x="3168730" y="177932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49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01608" y="2031281"/>
            <a:ext cx="783078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Conselho:</a:t>
            </a:r>
          </a:p>
          <a:p>
            <a:r>
              <a:rPr lang="pt-BR" sz="38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“Sê vigilante e consolida o resto que estava para morrer… Lembra-te, do que tens recebido e ouvido, guarda-o e arrepende-te…” </a:t>
            </a:r>
            <a:endParaRPr lang="pt-BR" sz="3800" b="1" dirty="0" smtClean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8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pt-BR" sz="38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Ap. 3:1)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485920" y="867074"/>
            <a:ext cx="26789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Sardes</a:t>
            </a:r>
            <a:endParaRPr lang="pt-BR" sz="36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2377809" y="990771"/>
            <a:ext cx="778933" cy="923330"/>
            <a:chOff x="1955800" y="990771"/>
            <a:chExt cx="778933" cy="923330"/>
          </a:xfrm>
        </p:grpSpPr>
        <p:sp>
          <p:nvSpPr>
            <p:cNvPr id="6" name="Retângulo 5"/>
            <p:cNvSpPr/>
            <p:nvPr/>
          </p:nvSpPr>
          <p:spPr>
            <a:xfrm>
              <a:off x="1955800" y="1074510"/>
              <a:ext cx="778933" cy="71195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2099666" y="990771"/>
              <a:ext cx="53091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pt-BR" sz="5400" dirty="0"/>
            </a:p>
          </p:txBody>
        </p:sp>
      </p:grpSp>
      <p:cxnSp>
        <p:nvCxnSpPr>
          <p:cNvPr id="9" name="Conector reto 8"/>
          <p:cNvCxnSpPr/>
          <p:nvPr/>
        </p:nvCxnSpPr>
        <p:spPr>
          <a:xfrm>
            <a:off x="3168730" y="177932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87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14400" y="2031281"/>
            <a:ext cx="989214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Promessa</a:t>
            </a:r>
            <a:r>
              <a:rPr lang="pt-BR" sz="4800" b="1" dirty="0" smtClean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 vencedor será assim vestido de vestiduras brancas, e de modo nenhum apagarei o seu nome do livro da vida, pelo contrário</a:t>
            </a: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confessarei o seu nome diante de meu Pai e diante dos seus anjos” 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(Ap. 3:5).</a:t>
            </a:r>
          </a:p>
          <a:p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BR" sz="4000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485920" y="867074"/>
            <a:ext cx="26789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Sardes</a:t>
            </a:r>
            <a:endParaRPr lang="pt-BR" sz="36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2377809" y="990771"/>
            <a:ext cx="778933" cy="923330"/>
            <a:chOff x="1955800" y="990771"/>
            <a:chExt cx="778933" cy="923330"/>
          </a:xfrm>
        </p:grpSpPr>
        <p:sp>
          <p:nvSpPr>
            <p:cNvPr id="6" name="Retângulo 5"/>
            <p:cNvSpPr/>
            <p:nvPr/>
          </p:nvSpPr>
          <p:spPr>
            <a:xfrm>
              <a:off x="1955800" y="1074510"/>
              <a:ext cx="778933" cy="71195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2099666" y="990771"/>
              <a:ext cx="53091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pt-BR" sz="5400" dirty="0"/>
            </a:p>
          </p:txBody>
        </p:sp>
      </p:grpSp>
      <p:cxnSp>
        <p:nvCxnSpPr>
          <p:cNvPr id="9" name="Conector reto 8"/>
          <p:cNvCxnSpPr/>
          <p:nvPr/>
        </p:nvCxnSpPr>
        <p:spPr>
          <a:xfrm>
            <a:off x="3168730" y="177932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15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36519" y="2420288"/>
            <a:ext cx="752895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err="1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Sardes</a:t>
            </a:r>
            <a:r>
              <a:rPr lang="pt-BR" sz="44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representa o quinto período do cristianismo na terra quando ocorreu a reforma protestante sob Martinho Lutero e outros. </a:t>
            </a:r>
            <a:endParaRPr lang="pt-BR" sz="4400" b="1" dirty="0" smtClean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896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195946" y="2520477"/>
            <a:ext cx="780011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2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pt-BR" sz="48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Achei-me em </a:t>
            </a:r>
            <a:r>
              <a:rPr lang="pt-BR" sz="48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Espírito, </a:t>
            </a:r>
            <a:r>
              <a:rPr lang="pt-BR" sz="48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dia do Senhor, </a:t>
            </a:r>
            <a:r>
              <a:rPr lang="pt-BR" sz="48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ouvi por detrás de mim, grande voz, como de trombeta, </a:t>
            </a:r>
            <a:r>
              <a:rPr lang="pt-BR" sz="48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dizendo:</a:t>
            </a:r>
            <a:endParaRPr lang="pt-BR" sz="5400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041318" y="854808"/>
            <a:ext cx="61093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400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Apocalipse 1:10-12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860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496291" y="2684424"/>
            <a:ext cx="843247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Amor Fraterno </a:t>
            </a:r>
            <a:r>
              <a:rPr lang="pt-BR" sz="4000" b="1" dirty="0" smtClean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- 1833 </a:t>
            </a:r>
            <a:r>
              <a:rPr lang="pt-BR" sz="4000" b="1" dirty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</a:t>
            </a:r>
            <a:r>
              <a:rPr lang="pt-BR" sz="4000" b="1" dirty="0" smtClean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1844 </a:t>
            </a:r>
            <a:r>
              <a:rPr lang="pt-BR" sz="4000" b="1" dirty="0" smtClean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D.C</a:t>
            </a:r>
            <a:r>
              <a:rPr lang="pt-BR" sz="4000" b="1" dirty="0" smtClean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sz="42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t-BR" sz="42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cidade foi fundada em 138 a.C. por </a:t>
            </a:r>
            <a:r>
              <a:rPr lang="pt-BR" sz="4200" dirty="0" err="1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Átalo</a:t>
            </a:r>
            <a:r>
              <a:rPr lang="pt-BR" sz="42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II, rei de Pérgamo também conhecido por </a:t>
            </a:r>
            <a:r>
              <a:rPr lang="pt-BR" sz="4200" dirty="0" err="1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Filadélfo</a:t>
            </a:r>
            <a:r>
              <a:rPr lang="pt-BR" sz="42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4200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485920" y="867074"/>
            <a:ext cx="35221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Filadélfia</a:t>
            </a:r>
            <a:endParaRPr lang="pt-BR" sz="36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2377809" y="990771"/>
            <a:ext cx="778933" cy="923330"/>
            <a:chOff x="1955800" y="990771"/>
            <a:chExt cx="778933" cy="923330"/>
          </a:xfrm>
        </p:grpSpPr>
        <p:sp>
          <p:nvSpPr>
            <p:cNvPr id="6" name="Retângulo 5"/>
            <p:cNvSpPr/>
            <p:nvPr/>
          </p:nvSpPr>
          <p:spPr>
            <a:xfrm>
              <a:off x="1955800" y="1074510"/>
              <a:ext cx="778933" cy="71195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2099666" y="990771"/>
              <a:ext cx="53091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pt-BR" sz="5400" dirty="0"/>
            </a:p>
          </p:txBody>
        </p:sp>
      </p:grpSp>
      <p:cxnSp>
        <p:nvCxnSpPr>
          <p:cNvPr id="9" name="Conector reto 8"/>
          <p:cNvCxnSpPr/>
          <p:nvPr/>
        </p:nvCxnSpPr>
        <p:spPr>
          <a:xfrm>
            <a:off x="3168730" y="177932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24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58291" y="2423167"/>
            <a:ext cx="766552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t-BR" sz="44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 localização geográfica era a porta de entrada para o Oriente. Estava sujeita a frequentes terremotos. Era uma cidade magnificente.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485920" y="867074"/>
            <a:ext cx="35221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Filadélfia</a:t>
            </a:r>
            <a:endParaRPr lang="pt-BR" sz="36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2377809" y="990771"/>
            <a:ext cx="778933" cy="923330"/>
            <a:chOff x="1955800" y="990771"/>
            <a:chExt cx="778933" cy="923330"/>
          </a:xfrm>
        </p:grpSpPr>
        <p:sp>
          <p:nvSpPr>
            <p:cNvPr id="6" name="Retângulo 5"/>
            <p:cNvSpPr/>
            <p:nvPr/>
          </p:nvSpPr>
          <p:spPr>
            <a:xfrm>
              <a:off x="1955800" y="1074510"/>
              <a:ext cx="778933" cy="71195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2099666" y="990771"/>
              <a:ext cx="53091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pt-BR" sz="5400" dirty="0"/>
            </a:p>
          </p:txBody>
        </p:sp>
      </p:grpSp>
      <p:cxnSp>
        <p:nvCxnSpPr>
          <p:cNvPr id="9" name="Conector reto 8"/>
          <p:cNvCxnSpPr/>
          <p:nvPr/>
        </p:nvCxnSpPr>
        <p:spPr>
          <a:xfrm>
            <a:off x="3168730" y="177932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30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01608" y="2031281"/>
            <a:ext cx="783078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Elogio:</a:t>
            </a:r>
          </a:p>
          <a:p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Timóteo era o Pastor. </a:t>
            </a: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Pelo seu </a:t>
            </a:r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zelo, trabalho, lealdade às doutrinas e porque reprovavam as obras dos nicolaítas</a:t>
            </a: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485920" y="867074"/>
            <a:ext cx="35221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Filadélfia</a:t>
            </a:r>
            <a:endParaRPr lang="pt-BR" sz="36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2377809" y="990771"/>
            <a:ext cx="778933" cy="923330"/>
            <a:chOff x="1955800" y="990771"/>
            <a:chExt cx="778933" cy="923330"/>
          </a:xfrm>
        </p:grpSpPr>
        <p:sp>
          <p:nvSpPr>
            <p:cNvPr id="6" name="Retângulo 5"/>
            <p:cNvSpPr/>
            <p:nvPr/>
          </p:nvSpPr>
          <p:spPr>
            <a:xfrm>
              <a:off x="1955800" y="1074510"/>
              <a:ext cx="778933" cy="71195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2099666" y="990771"/>
              <a:ext cx="53091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pt-BR" sz="5400" dirty="0"/>
            </a:p>
          </p:txBody>
        </p:sp>
      </p:grpSp>
      <p:cxnSp>
        <p:nvCxnSpPr>
          <p:cNvPr id="9" name="Conector reto 8"/>
          <p:cNvCxnSpPr/>
          <p:nvPr/>
        </p:nvCxnSpPr>
        <p:spPr>
          <a:xfrm>
            <a:off x="3168730" y="177932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68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01608" y="2031281"/>
            <a:ext cx="78307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Promessa</a:t>
            </a:r>
            <a:r>
              <a:rPr lang="pt-BR" sz="4800" b="1" dirty="0" smtClean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endParaRPr lang="pt-BR" sz="4800" b="1" dirty="0" smtClean="0">
              <a:gradFill flip="none"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25000">
                    <a:schemeClr val="accent2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“Ao vencedor fá-lo-ei coluna no santuário do meu Deus, e daí jamais sairá…” 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(Ap. 3:12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pt-BR" sz="4000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485920" y="867074"/>
            <a:ext cx="35221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Filadélfia</a:t>
            </a:r>
            <a:endParaRPr lang="pt-BR" sz="36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2377809" y="990771"/>
            <a:ext cx="778933" cy="923330"/>
            <a:chOff x="1955800" y="990771"/>
            <a:chExt cx="778933" cy="923330"/>
          </a:xfrm>
        </p:grpSpPr>
        <p:sp>
          <p:nvSpPr>
            <p:cNvPr id="6" name="Retângulo 5"/>
            <p:cNvSpPr/>
            <p:nvPr/>
          </p:nvSpPr>
          <p:spPr>
            <a:xfrm>
              <a:off x="1955800" y="1074510"/>
              <a:ext cx="778933" cy="71195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2099666" y="990771"/>
              <a:ext cx="53091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pt-BR" sz="5400" dirty="0"/>
            </a:p>
          </p:txBody>
        </p:sp>
      </p:grpSp>
      <p:cxnSp>
        <p:nvCxnSpPr>
          <p:cNvPr id="9" name="Conector reto 8"/>
          <p:cNvCxnSpPr/>
          <p:nvPr/>
        </p:nvCxnSpPr>
        <p:spPr>
          <a:xfrm>
            <a:off x="3168730" y="177932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31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31521" y="2275114"/>
            <a:ext cx="75289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2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Filadélfia representa um período de tempo ocorrente no século XIX, quando grandes movimentos evangélicos e pró-advento revitalizaram a igreja. </a:t>
            </a:r>
            <a:endParaRPr lang="pt-BR" sz="4200" b="1" dirty="0" smtClean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522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52353" y="2100988"/>
            <a:ext cx="740228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Filadélfia representa o sexto período do cristianismo na terra quando a obra missionária começou a se expandir pelo mundo</a:t>
            </a:r>
            <a:r>
              <a:rPr lang="pt-BR" sz="45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623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70067" y="2782807"/>
            <a:ext cx="73904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Nesse </a:t>
            </a:r>
            <a:r>
              <a:rPr lang="pt-BR" sz="44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período surge a Igreja Adventista do Sétimo Dia. </a:t>
            </a:r>
            <a:endParaRPr lang="pt-BR" sz="4400" b="1" dirty="0" smtClean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651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215239" y="2993182"/>
            <a:ext cx="9951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1844 até a volta de Jesus</a:t>
            </a:r>
            <a:endParaRPr lang="pt-BR" sz="4800" b="1" dirty="0" smtClean="0">
              <a:gradFill flip="none"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25000">
                    <a:schemeClr val="accent2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485920" y="867074"/>
            <a:ext cx="38924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Laodicéia</a:t>
            </a:r>
            <a:endParaRPr lang="pt-BR" sz="36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2377809" y="990771"/>
            <a:ext cx="778933" cy="923330"/>
            <a:chOff x="1955800" y="990771"/>
            <a:chExt cx="778933" cy="923330"/>
          </a:xfrm>
        </p:grpSpPr>
        <p:sp>
          <p:nvSpPr>
            <p:cNvPr id="6" name="Retângulo 5"/>
            <p:cNvSpPr/>
            <p:nvPr/>
          </p:nvSpPr>
          <p:spPr>
            <a:xfrm>
              <a:off x="1955800" y="1074510"/>
              <a:ext cx="778933" cy="71195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2099666" y="990771"/>
              <a:ext cx="53091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endParaRPr lang="pt-BR" sz="5400" dirty="0"/>
            </a:p>
          </p:txBody>
        </p:sp>
      </p:grpSp>
      <p:cxnSp>
        <p:nvCxnSpPr>
          <p:cNvPr id="9" name="Conector reto 8"/>
          <p:cNvCxnSpPr/>
          <p:nvPr/>
        </p:nvCxnSpPr>
        <p:spPr>
          <a:xfrm>
            <a:off x="3168730" y="177932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57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898074" y="2991630"/>
            <a:ext cx="79683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2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Apocalipse 3:14-22 </a:t>
            </a:r>
          </a:p>
        </p:txBody>
      </p:sp>
    </p:spTree>
    <p:extLst>
      <p:ext uri="{BB962C8B-B14F-4D97-AF65-F5344CB8AC3E}">
        <p14:creationId xmlns:p14="http://schemas.microsoft.com/office/powerpoint/2010/main" val="89600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531915" y="2474463"/>
            <a:ext cx="903712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2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sete igrejas da Ásia representam sete períodos, da Igreja de Deus em toda a sua história. As igrejas mostram que Deus está cuidando da história do mundo. </a:t>
            </a:r>
          </a:p>
        </p:txBody>
      </p:sp>
    </p:spTree>
    <p:extLst>
      <p:ext uri="{BB962C8B-B14F-4D97-AF65-F5344CB8AC3E}">
        <p14:creationId xmlns:p14="http://schemas.microsoft.com/office/powerpoint/2010/main" val="154053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254333" y="2294836"/>
            <a:ext cx="768333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pt-BR" sz="48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vês escreve em livro e manda às sete igrejas: </a:t>
            </a:r>
            <a:r>
              <a:rPr lang="pt-BR" sz="48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Éfeso, Esmirna, Pérgamo, Tiatira, </a:t>
            </a:r>
            <a:r>
              <a:rPr lang="pt-BR" sz="4800" dirty="0" err="1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Sardes</a:t>
            </a:r>
            <a:r>
              <a:rPr lang="pt-BR" sz="48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Filadélfia e </a:t>
            </a:r>
            <a:r>
              <a:rPr lang="pt-BR" sz="4800" dirty="0" err="1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Laodiceia</a:t>
            </a:r>
            <a:r>
              <a:rPr lang="pt-BR" sz="48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”.</a:t>
            </a:r>
            <a:endParaRPr lang="pt-BR" sz="5400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041317" y="955664"/>
            <a:ext cx="61093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400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Apocalipse </a:t>
            </a:r>
            <a:r>
              <a:rPr lang="pt-BR" sz="5400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1:10-12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965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86940" y="2892355"/>
            <a:ext cx="71489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48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Não importa nada, nem quão longe você foi, pois ainda existe esperança</a:t>
            </a:r>
            <a:r>
              <a:rPr lang="pt-BR" sz="48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</a:t>
            </a:r>
            <a:endParaRPr lang="pt-BR" sz="4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85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1968500" y="1230233"/>
            <a:ext cx="8255000" cy="3745250"/>
            <a:chOff x="1976967" y="1230233"/>
            <a:chExt cx="8255000" cy="374525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6967" y="1230233"/>
              <a:ext cx="8255000" cy="688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CaixaDeTexto 3"/>
            <p:cNvSpPr txBox="1"/>
            <p:nvPr/>
          </p:nvSpPr>
          <p:spPr>
            <a:xfrm>
              <a:off x="2402675" y="2113161"/>
              <a:ext cx="7403584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pt-BR" sz="60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pt-BR" sz="6000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 flip="none" rotWithShape="1">
                    <a:gsLst>
                      <a:gs pos="0">
                        <a:srgbClr val="FF0000">
                          <a:shade val="30000"/>
                          <a:satMod val="115000"/>
                        </a:srgbClr>
                      </a:gs>
                      <a:gs pos="50000">
                        <a:srgbClr val="FF0000">
                          <a:shade val="67500"/>
                          <a:satMod val="115000"/>
                        </a:srgbClr>
                      </a:gs>
                      <a:gs pos="100000">
                        <a:srgbClr val="FF000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Deus </a:t>
              </a:r>
              <a:r>
                <a:rPr lang="pt-BR" sz="6000" dirty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 flip="none" rotWithShape="1">
                    <a:gsLst>
                      <a:gs pos="0">
                        <a:srgbClr val="FF0000">
                          <a:shade val="30000"/>
                          <a:satMod val="115000"/>
                        </a:srgbClr>
                      </a:gs>
                      <a:gs pos="50000">
                        <a:srgbClr val="FF0000">
                          <a:shade val="67500"/>
                          <a:satMod val="115000"/>
                        </a:srgbClr>
                      </a:gs>
                      <a:gs pos="100000">
                        <a:srgbClr val="FF000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quer te dar a vida eterna </a:t>
              </a:r>
              <a:r>
                <a:rPr lang="pt-BR" sz="6000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 flip="none" rotWithShape="1">
                    <a:gsLst>
                      <a:gs pos="0">
                        <a:srgbClr val="FF0000">
                          <a:shade val="30000"/>
                          <a:satMod val="115000"/>
                        </a:srgbClr>
                      </a:gs>
                      <a:gs pos="50000">
                        <a:srgbClr val="FF0000">
                          <a:shade val="67500"/>
                          <a:satMod val="115000"/>
                        </a:srgbClr>
                      </a:gs>
                      <a:gs pos="100000">
                        <a:srgbClr val="FF000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hoje!</a:t>
              </a:r>
              <a:endParaRPr lang="pt-BR" sz="6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26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184070" y="2437336"/>
            <a:ext cx="78238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“Quanto </a:t>
            </a:r>
            <a:r>
              <a:rPr lang="pt-BR" sz="48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 mistério das </a:t>
            </a:r>
            <a:r>
              <a:rPr lang="pt-BR" sz="48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sete estrelas </a:t>
            </a:r>
            <a:r>
              <a:rPr lang="pt-BR" sz="48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viste na minha mão direita e aos </a:t>
            </a:r>
            <a:r>
              <a:rPr lang="pt-BR" sz="48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sete candeeiros </a:t>
            </a:r>
            <a:r>
              <a:rPr lang="pt-BR" sz="48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ouro</a:t>
            </a:r>
            <a:r>
              <a:rPr lang="pt-BR" sz="48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pt-BR" sz="5400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541455" y="955664"/>
            <a:ext cx="51090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400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Apocalipse </a:t>
            </a:r>
            <a:r>
              <a:rPr lang="pt-BR" sz="5400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1:20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798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384961" y="2556103"/>
            <a:ext cx="74220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pt-BR" sz="48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8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sete estrelas </a:t>
            </a:r>
            <a:r>
              <a:rPr lang="pt-BR" sz="48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são os anjos das sete igrejas, e os </a:t>
            </a:r>
            <a:r>
              <a:rPr lang="pt-BR" sz="48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sete candeeiros </a:t>
            </a:r>
            <a:r>
              <a:rPr lang="pt-BR" sz="48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são as sete </a:t>
            </a:r>
            <a:r>
              <a:rPr lang="pt-BR" sz="48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igrejas”.</a:t>
            </a:r>
            <a:endParaRPr lang="pt-BR" sz="5400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541455" y="1015256"/>
            <a:ext cx="51090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400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Apocalipse </a:t>
            </a:r>
            <a:r>
              <a:rPr lang="pt-BR" sz="5400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1:20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400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38386" y="2384437"/>
            <a:ext cx="51641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2788" indent="-712788">
              <a:buFont typeface="+mj-lt"/>
              <a:buAutoNum type="arabicPeriod"/>
            </a:pPr>
            <a:r>
              <a:rPr lang="pt-BR" sz="4800" b="1" dirty="0" smtClean="0">
                <a:ln w="3175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Elogio</a:t>
            </a:r>
          </a:p>
          <a:p>
            <a:pPr marL="712788" indent="-712788">
              <a:buFont typeface="+mj-lt"/>
              <a:buAutoNum type="arabicPeriod" startAt="4"/>
            </a:pPr>
            <a:r>
              <a:rPr lang="pt-BR" sz="4800" b="1" dirty="0">
                <a:ln w="3175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Promessa</a:t>
            </a:r>
          </a:p>
          <a:p>
            <a:pPr marL="712788" indent="-712788">
              <a:buFont typeface="+mj-lt"/>
              <a:buAutoNum type="arabicPeriod" startAt="3"/>
            </a:pPr>
            <a:r>
              <a:rPr lang="pt-BR" sz="4800" b="1" dirty="0">
                <a:ln w="3175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Conselho</a:t>
            </a:r>
          </a:p>
          <a:p>
            <a:pPr marL="712788" indent="-712788">
              <a:buFont typeface="+mj-lt"/>
              <a:buAutoNum type="arabicPeriod" startAt="2"/>
            </a:pPr>
            <a:r>
              <a:rPr lang="pt-BR" sz="4800" b="1" dirty="0">
                <a:ln w="3175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Reprovação</a:t>
            </a:r>
          </a:p>
          <a:p>
            <a:pPr marL="712788" indent="-712788">
              <a:buFont typeface="+mj-lt"/>
              <a:buAutoNum type="arabicPeriod"/>
            </a:pPr>
            <a:endParaRPr lang="pt-BR" sz="4800" b="1" dirty="0" smtClean="0">
              <a:ln w="3175" cmpd="sng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268187" y="995554"/>
            <a:ext cx="63361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4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 </a:t>
            </a:r>
            <a:r>
              <a:rPr lang="pt-BR" sz="4000" b="1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4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cada Igreja Jesus faz</a:t>
            </a:r>
            <a:r>
              <a:rPr lang="pt-BR" sz="40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4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:</a:t>
            </a:r>
          </a:p>
          <a:p>
            <a:pPr algn="ctr"/>
            <a:endParaRPr lang="pt-BR" sz="4000" b="1" dirty="0" smtClean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24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Next LT Pro Bold" pitchFamily="34" charset="0"/>
            </a:endParaRPr>
          </a:p>
          <a:p>
            <a:pPr algn="ctr"/>
            <a:endParaRPr lang="pt-BR" sz="40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24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Next LT Pro Bold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3073730" y="1965050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2638386" y="2707603"/>
            <a:ext cx="5164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2788" indent="-712788">
              <a:buFont typeface="+mj-lt"/>
              <a:buAutoNum type="arabicPeriod" startAt="2"/>
            </a:pPr>
            <a:endParaRPr lang="pt-BR" sz="4800" b="1" dirty="0">
              <a:ln w="3175" cmpd="sng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712788" indent="-712788">
              <a:buFont typeface="+mj-lt"/>
              <a:buAutoNum type="arabicPeriod" startAt="2"/>
            </a:pPr>
            <a:endParaRPr lang="pt-BR" sz="4800" b="1" dirty="0" smtClean="0">
              <a:ln w="3175" cmpd="sng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46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63239" y="2031281"/>
            <a:ext cx="76655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4800" b="1" dirty="0" smtClean="0">
              <a:gradFill flip="none"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25000">
                    <a:schemeClr val="accent2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BR" sz="4800" b="1" dirty="0" smtClean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Desejável </a:t>
            </a:r>
            <a:r>
              <a:rPr lang="pt-BR" sz="4800" b="1" dirty="0" smtClean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pt-BR" sz="4800" b="1" dirty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31 a 100 DC</a:t>
            </a:r>
            <a:r>
              <a:rPr lang="pt-BR" sz="4800" b="1" dirty="0" smtClean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pt-BR" sz="48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cidade estava num ponto geograficamente desejável, admirável.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485920" y="867074"/>
            <a:ext cx="21226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Éfeso</a:t>
            </a:r>
            <a:endParaRPr lang="pt-BR" sz="36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2377809" y="990771"/>
            <a:ext cx="778933" cy="923330"/>
            <a:chOff x="1955800" y="990771"/>
            <a:chExt cx="778933" cy="923330"/>
          </a:xfrm>
        </p:grpSpPr>
        <p:sp>
          <p:nvSpPr>
            <p:cNvPr id="6" name="Retângulo 5"/>
            <p:cNvSpPr/>
            <p:nvPr/>
          </p:nvSpPr>
          <p:spPr>
            <a:xfrm>
              <a:off x="1955800" y="1074510"/>
              <a:ext cx="778933" cy="71195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2099666" y="990771"/>
              <a:ext cx="53091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400" b="1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pt-BR" sz="5400" dirty="0"/>
            </a:p>
          </p:txBody>
        </p:sp>
      </p:grpSp>
      <p:cxnSp>
        <p:nvCxnSpPr>
          <p:cNvPr id="9" name="Conector reto 8"/>
          <p:cNvCxnSpPr/>
          <p:nvPr/>
        </p:nvCxnSpPr>
        <p:spPr>
          <a:xfrm>
            <a:off x="3168730" y="177932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04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r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r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940</TotalTime>
  <Words>1232</Words>
  <Application>Microsoft Office PowerPoint</Application>
  <PresentationFormat>Personalizar</PresentationFormat>
  <Paragraphs>166</Paragraphs>
  <Slides>51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51</vt:i4>
      </vt:variant>
    </vt:vector>
  </HeadingPairs>
  <TitlesOfParts>
    <vt:vector size="52" baseType="lpstr">
      <vt:lpstr>Elementar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SM8101-SM8117</dc:title>
  <dc:subject>A ÚLTIMA ESPERANÇA</dc:subject>
  <dc:creator>Pr. MARCELO AUGUSTO DE CARVALHO</dc:creator>
  <cp:keywords>www.4tons.com</cp:keywords>
  <dc:description>COMÉRCIO PROIBIDO. USO PESSOAL</dc:description>
  <cp:lastModifiedBy>DSA - Joci Barbosa</cp:lastModifiedBy>
  <cp:revision>233</cp:revision>
  <dcterms:created xsi:type="dcterms:W3CDTF">2012-08-22T16:14:41Z</dcterms:created>
  <dcterms:modified xsi:type="dcterms:W3CDTF">2013-01-28T18:28:04Z</dcterms:modified>
  <cp:category>SM-EVANGELISMO</cp:category>
</cp:coreProperties>
</file>