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68" r:id="rId2"/>
    <p:sldId id="256" r:id="rId3"/>
    <p:sldId id="257" r:id="rId4"/>
    <p:sldId id="258" r:id="rId5"/>
    <p:sldId id="267" r:id="rId6"/>
    <p:sldId id="299" r:id="rId7"/>
    <p:sldId id="266" r:id="rId8"/>
    <p:sldId id="259" r:id="rId9"/>
    <p:sldId id="260" r:id="rId10"/>
    <p:sldId id="269" r:id="rId11"/>
    <p:sldId id="284" r:id="rId12"/>
    <p:sldId id="270" r:id="rId13"/>
    <p:sldId id="271" r:id="rId14"/>
    <p:sldId id="280" r:id="rId15"/>
    <p:sldId id="272" r:id="rId16"/>
    <p:sldId id="282" r:id="rId17"/>
    <p:sldId id="273" r:id="rId18"/>
    <p:sldId id="291" r:id="rId19"/>
    <p:sldId id="274" r:id="rId20"/>
    <p:sldId id="288" r:id="rId21"/>
    <p:sldId id="289" r:id="rId22"/>
    <p:sldId id="275" r:id="rId23"/>
    <p:sldId id="276" r:id="rId24"/>
    <p:sldId id="285" r:id="rId25"/>
    <p:sldId id="283" r:id="rId26"/>
    <p:sldId id="287" r:id="rId27"/>
    <p:sldId id="292" r:id="rId28"/>
    <p:sldId id="277" r:id="rId29"/>
    <p:sldId id="290" r:id="rId30"/>
    <p:sldId id="286" r:id="rId31"/>
    <p:sldId id="293" r:id="rId32"/>
    <p:sldId id="294" r:id="rId33"/>
    <p:sldId id="296" r:id="rId34"/>
    <p:sldId id="297" r:id="rId35"/>
    <p:sldId id="295" r:id="rId36"/>
    <p:sldId id="279" r:id="rId37"/>
    <p:sldId id="298" r:id="rId3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567" autoAdjust="0"/>
  </p:normalViewPr>
  <p:slideViewPr>
    <p:cSldViewPr snapToGrid="0" snapToObjects="1">
      <p:cViewPr varScale="1">
        <p:scale>
          <a:sx n="58" d="100"/>
          <a:sy n="58" d="100"/>
        </p:scale>
        <p:origin x="152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54D2F4F-7CFD-4145-A591-8143FA9CE8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A18F6B-6302-454F-A15E-43BEA2EB0CB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ED6F8BE-6022-4E9F-90EB-243E1E72D6B3}" type="datetimeFigureOut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5478829-9CE5-4D60-A09B-A365AF55093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24A33ED-C016-411E-BE32-C7A66FA4E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EC6274-D13F-44D4-9168-C76B4F6EE8C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7855A7-E0AF-4D17-AF9C-73E5F1C957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B85B21D-94D0-4A4C-A5CF-957EA122B4BD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>
            <a:extLst>
              <a:ext uri="{FF2B5EF4-FFF2-40B4-BE49-F238E27FC236}">
                <a16:creationId xmlns:a16="http://schemas.microsoft.com/office/drawing/2014/main" id="{AB7121F4-F2DD-4B43-A254-50490C4065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Espaço Reservado para Anotações 2">
            <a:extLst>
              <a:ext uri="{FF2B5EF4-FFF2-40B4-BE49-F238E27FC236}">
                <a16:creationId xmlns:a16="http://schemas.microsoft.com/office/drawing/2014/main" id="{7D10F46D-33ED-4E0C-9CC8-E5398E5BE2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pt-BR" altLang="pt-BR" b="1"/>
              <a:t>www.4tons.com</a:t>
            </a:r>
          </a:p>
          <a:p>
            <a:pPr algn="ctr">
              <a:spcBef>
                <a:spcPct val="0"/>
              </a:spcBef>
            </a:pPr>
            <a:r>
              <a:rPr lang="pt-BR" altLang="pt-BR" b="1"/>
              <a:t>Pr. Marcelo Augusto de Carvalho</a:t>
            </a:r>
          </a:p>
        </p:txBody>
      </p:sp>
      <p:sp>
        <p:nvSpPr>
          <p:cNvPr id="40964" name="Espaço Reservado para Número de Slide 3">
            <a:extLst>
              <a:ext uri="{FF2B5EF4-FFF2-40B4-BE49-F238E27FC236}">
                <a16:creationId xmlns:a16="http://schemas.microsoft.com/office/drawing/2014/main" id="{264CA1DF-E64F-4771-B80F-0528963530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5C8B1B2-DDC7-4448-B7DD-D0638F733590}" type="slidenum">
              <a:rPr lang="en-US" altLang="pt-BR"/>
              <a:pPr/>
              <a:t>1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DCA36596-68C3-4225-B9F8-FD57749339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7290E789-063F-4E4C-8340-C181BF7963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pt-BR"/>
              <a:t>Um estudioso estima que há 1.845 referências sobre a segunda vinda de Cristo no Antigo Testamento, onde 17 livros dão-lhe destaque. Nos 260 capítulos do Novo Testamento, existem 318 referências à segunda vinda de Cristo, uma de cada 30 versos. Vinte e três dos 27 livros do Novo Testamento se referem a este grande evento.</a:t>
            </a:r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04A4F749-F3ED-4DFB-92B4-A36F229C3D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F4278C8-6868-46DD-836D-DA1DED8387BC}" type="slidenum">
              <a:rPr lang="en-US" altLang="pt-BR"/>
              <a:pPr/>
              <a:t>11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CD313A43-1F4B-4DE8-9E30-5693B093704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F882486A-AB69-4A0A-8427-0811B719B6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b="1"/>
              <a:t>2.Como a Bíblia descreve a vinda de Jesus?</a:t>
            </a:r>
            <a:r>
              <a:rPr lang="pt-BR" altLang="pt-BR"/>
              <a:t> "Tormenta" significa "turbulência e tempestuosidade". A segunda vinda de Jesus será tão ruidosa que está além da capacidade humana descrevê-la. Nada há de secreto sobre isso!</a:t>
            </a:r>
          </a:p>
          <a:p>
            <a:pPr>
              <a:spcBef>
                <a:spcPct val="0"/>
              </a:spcBef>
            </a:pPr>
            <a:r>
              <a:rPr lang="pt-BR" altLang="pt-BR"/>
              <a:t> </a:t>
            </a:r>
          </a:p>
          <a:p>
            <a:pPr>
              <a:spcBef>
                <a:spcPct val="0"/>
              </a:spcBef>
            </a:pPr>
            <a:endParaRPr lang="en-US" altLang="pt-BR"/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67BC6639-D949-4A9F-B24E-DE4C71ACF8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58E9C68-8098-4A30-B053-7FE1457ED817}" type="slidenum">
              <a:rPr lang="en-US" altLang="pt-BR"/>
              <a:pPr/>
              <a:t>12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8E8774DB-E6FE-4383-AA24-37F7C1217C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051248A3-2FB4-42F9-A49D-43A33BED23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b="1"/>
              <a:t>3. Quem verá a Jesus quando Ele retornar?</a:t>
            </a:r>
            <a:r>
              <a:rPr lang="pt-BR" altLang="pt-BR"/>
              <a:t> Isso está muito claro para ser mal compreendido. Cada pessoa viva, seja ela ímpia ou justa, verá Jesus voltar à Terra. </a:t>
            </a:r>
            <a:endParaRPr lang="en-US" altLang="pt-BR"/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AD28AC51-3CF0-4DC6-AED0-4722F10DE5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F790829-66BA-4CE3-B2C9-A5F6A14A16EA}" type="slidenum">
              <a:rPr lang="en-US" altLang="pt-BR"/>
              <a:pPr/>
              <a:t>13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B38B7D23-459A-4DEB-A18A-1A07C3BF1B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A881605C-9431-47A5-AA83-53A035517F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/>
              <a:t>Um ajuntamento secreto ou "arrebatamento" do povo de Deus não está descrito ou indicado em nenhum lugar da Bíblia.</a:t>
            </a:r>
          </a:p>
          <a:p>
            <a:pPr>
              <a:spcBef>
                <a:spcPct val="0"/>
              </a:spcBef>
            </a:pPr>
            <a:endParaRPr lang="en-US" altLang="pt-BR"/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F38CE536-DDF2-4576-A6AE-5348DE8B4E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BD4D731-422B-499E-8D6B-1431A579D563}" type="slidenum">
              <a:rPr lang="en-US" altLang="pt-BR"/>
              <a:pPr/>
              <a:t>14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603C6692-FCD5-4677-9676-59B1F36071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D8A221BE-91FE-4732-834E-A9EEB7D3A0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b="1"/>
              <a:t>4. Quem estará com Jesus quando Ele retornar nas nuvens do Céu?</a:t>
            </a:r>
            <a:r>
              <a:rPr lang="pt-BR" altLang="pt-BR"/>
              <a:t> O esplendor do retorno de Cristo, por comparação, tornará pálido e insignificante o fulgor de uma bomba de hidrogênio. </a:t>
            </a:r>
            <a:endParaRPr lang="en-US" altLang="pt-BR"/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B66583F2-BB55-4444-AC1C-409931037A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3FF68A8-F16E-4BE3-B385-C009DBC8450C}" type="slidenum">
              <a:rPr lang="en-US" altLang="pt-BR"/>
              <a:pPr/>
              <a:t>15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832BC8D6-20FE-46D0-800B-EC8233EBF22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6EAA1F34-B440-4300-8085-3EF67CAB5B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/>
              <a:t>A magnificência de todos os anjos celestiais tornará a segunda vinda de Cristo tão brilhante que ninguém haverá de perdê-la. Aliada a tudo isso estará a glória de Jesus e do Pai (Lucas 9:26). A segunda vinda de Cristo será como o relâmpago reluzindo de um extremo a outro dos céus.</a:t>
            </a:r>
          </a:p>
          <a:p>
            <a:pPr>
              <a:spcBef>
                <a:spcPct val="0"/>
              </a:spcBef>
            </a:pPr>
            <a:endParaRPr lang="en-US" altLang="pt-BR"/>
          </a:p>
          <a:p>
            <a:pPr>
              <a:spcBef>
                <a:spcPct val="0"/>
              </a:spcBef>
            </a:pPr>
            <a:endParaRPr lang="en-US" altLang="pt-BR"/>
          </a:p>
          <a:p>
            <a:pPr>
              <a:spcBef>
                <a:spcPct val="0"/>
              </a:spcBef>
            </a:pPr>
            <a:endParaRPr lang="en-US" altLang="pt-BR"/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1E218E22-F3B0-40ED-BDFF-B31FFA31C2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55E4273-035F-4E1D-B90B-2CC10BC4BEA7}" type="slidenum">
              <a:rPr lang="en-US" altLang="pt-BR"/>
              <a:pPr/>
              <a:t>16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722743A1-706B-4884-B8A9-DDF2C0FF46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F822B538-E940-45D2-A82F-7469F95CAE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b="1"/>
              <a:t>5. O que o fulgor da vinda de Jesus fará aos ímpios vivos?</a:t>
            </a:r>
            <a:endParaRPr lang="pt-BR" altLang="pt-BR"/>
          </a:p>
          <a:p>
            <a:pPr>
              <a:spcBef>
                <a:spcPct val="0"/>
              </a:spcBef>
            </a:pPr>
            <a:r>
              <a:rPr lang="pt-BR" altLang="pt-BR" b="1"/>
              <a:t> </a:t>
            </a:r>
            <a:endParaRPr lang="en-US" altLang="pt-BR"/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865FA914-CD77-4BD1-B6E2-D2AD04C3E4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6E3AF31-5C52-4D2F-B92C-F1ADFB3FD4D9}" type="slidenum">
              <a:rPr lang="en-US" altLang="pt-BR"/>
              <a:pPr/>
              <a:t>17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13225D65-7831-41D1-B781-71F0660459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>
            <a:extLst>
              <a:ext uri="{FF2B5EF4-FFF2-40B4-BE49-F238E27FC236}">
                <a16:creationId xmlns:a16="http://schemas.microsoft.com/office/drawing/2014/main" id="{808FB691-E0A2-467C-BA6C-4A8A5ADBCD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pt-BR"/>
              <a:t>Quatrocentos anos antes do nascimento de Cristo, Sócrates, o filósofo grego famoso, bebeu a cicuta veneno e deitou-se para morrer e então os seus amigos perguntaram:  “Será que vamos viver de novo?”  O filósofo que morria só pode responder: "Eu espero que sim, mas ninguém pode saber."</a:t>
            </a:r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1158EDF5-433A-420A-8EA2-A49B8DC16F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E1EB4D9-0CAC-4E1A-A2FA-BB1D81075757}" type="slidenum">
              <a:rPr lang="en-US" altLang="pt-BR"/>
              <a:pPr/>
              <a:t>18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DD4B6391-CF02-4B67-9C13-CB7E487AB8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C1CC9856-545B-44DB-BEF6-D2D7EF18F8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b="1"/>
              <a:t>Mas nós podemos saber o que a Bíblia revelou. O que acontecerá aos justos que estiverem mortos por ocasião da vinda de Jesus?</a:t>
            </a:r>
            <a:endParaRPr lang="pt-BR" altLang="pt-BR"/>
          </a:p>
          <a:p>
            <a:pPr>
              <a:spcBef>
                <a:spcPct val="0"/>
              </a:spcBef>
            </a:pPr>
            <a:r>
              <a:rPr lang="pt-BR" altLang="pt-BR" b="1"/>
              <a:t> </a:t>
            </a:r>
            <a:endParaRPr lang="pt-BR" altLang="pt-BR"/>
          </a:p>
          <a:p>
            <a:pPr>
              <a:spcBef>
                <a:spcPct val="0"/>
              </a:spcBef>
            </a:pPr>
            <a:endParaRPr lang="en-US" altLang="pt-BR"/>
          </a:p>
        </p:txBody>
      </p:sp>
      <p:sp>
        <p:nvSpPr>
          <p:cNvPr id="58372" name="Slide Number Placeholder 3">
            <a:extLst>
              <a:ext uri="{FF2B5EF4-FFF2-40B4-BE49-F238E27FC236}">
                <a16:creationId xmlns:a16="http://schemas.microsoft.com/office/drawing/2014/main" id="{87CDB3ED-D7C0-434A-8D84-241C319BC3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A3E1231-4A09-4DDA-A17B-6AA731959D21}" type="slidenum">
              <a:rPr lang="en-US" altLang="pt-BR"/>
              <a:pPr/>
              <a:t>19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:a16="http://schemas.microsoft.com/office/drawing/2014/main" id="{75C59B2F-D85E-40F6-8287-6C18B1F5DF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>
            <a:extLst>
              <a:ext uri="{FF2B5EF4-FFF2-40B4-BE49-F238E27FC236}">
                <a16:creationId xmlns:a16="http://schemas.microsoft.com/office/drawing/2014/main" id="{66E6497C-8CFF-4B8E-ACD1-C513BF3F11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pt-BR"/>
              <a:t>Em  Tewin churchyard, perto de King’s Cross Station, Inglaterra, há um túmulo interessante.  Lady Anne Grimston não acreditava em vida após a morte. Quando ela estava morrendo em sua casa palaciana, ela pediu para ser sepultada em um túmulo de mármore. O túmulo foi marcado por uma grande laje de mármore, e cercado por uma grade de ferro. </a:t>
            </a:r>
          </a:p>
        </p:txBody>
      </p:sp>
      <p:sp>
        <p:nvSpPr>
          <p:cNvPr id="59396" name="Slide Number Placeholder 3">
            <a:extLst>
              <a:ext uri="{FF2B5EF4-FFF2-40B4-BE49-F238E27FC236}">
                <a16:creationId xmlns:a16="http://schemas.microsoft.com/office/drawing/2014/main" id="{6BDF7248-DA66-4988-93FC-60DA5BEE28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839C8C7-21FF-4339-83F4-4F4F489064F1}" type="slidenum">
              <a:rPr lang="en-US" altLang="pt-BR"/>
              <a:pPr/>
              <a:t>20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0B51ED3D-D1FF-4A5E-A28E-1FC7003367A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D915B300-C1E0-4253-96A2-54160622202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/>
              <a:t>Atalia, a cruel rainha de Judá, foi mesmo mais ímpia do que sua mãe, Jezabel. Quando seu filho Acazias morreu, ela rapidamente tomou o controle do reino ao executar todos os seus netos que podiam reinar em seu lugar. "Mas Jeoseba... irmã de Acazias, tomou a Joás, filho de Acazias, e ... assim, o esconderam de Atalia, e não foi morto. Jeoseba o teve escondido na Casa do Senhor seis anos; neste tempo, Atalia reinava sobre a terra." (II Reis 11:2 e 3)</a:t>
            </a:r>
          </a:p>
          <a:p>
            <a:pPr>
              <a:spcBef>
                <a:spcPct val="0"/>
              </a:spcBef>
            </a:pPr>
            <a:endParaRPr lang="en-US" altLang="pt-BR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D9D8818A-A8AE-4CD5-89C7-C408F779A7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541D8A7-BB08-454E-B4F9-C32149FFC204}" type="slidenum">
              <a:rPr lang="en-US" altLang="pt-BR"/>
              <a:pPr/>
              <a:t>3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>
            <a:extLst>
              <a:ext uri="{FF2B5EF4-FFF2-40B4-BE49-F238E27FC236}">
                <a16:creationId xmlns:a16="http://schemas.microsoft.com/office/drawing/2014/main" id="{F290D5D7-CE5C-4602-A733-036AF94C86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>
            <a:extLst>
              <a:ext uri="{FF2B5EF4-FFF2-40B4-BE49-F238E27FC236}">
                <a16:creationId xmlns:a16="http://schemas.microsoft.com/office/drawing/2014/main" id="{AF03D95B-6A33-415D-A89A-83134DA08E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pt-BR"/>
              <a:t>Anos mais tarde, a laje de mármore foi encontrada um pouco movida. Em seguida, o mármore rachou, e pela fresta de uma pequena fenda uma árvore cresceu. A árvore continuou a crescer, inclinando a pedra e quebrando a alvenaria de mármore, cercou o túmulo com as suas raízes, e rasgou os trilhos do chão com sua tromba enorme. A árvore no túmulo de Lady Anne Grimston é um dos maiores da Inglaterra. Foi mero acaso que causou a árvore a crescer lá? Talvez Deus o Todo-Poderoso aceitou seu desafio.</a:t>
            </a:r>
          </a:p>
          <a:p>
            <a:pPr>
              <a:spcBef>
                <a:spcPct val="0"/>
              </a:spcBef>
            </a:pPr>
            <a:endParaRPr lang="en-US" altLang="pt-BR"/>
          </a:p>
        </p:txBody>
      </p:sp>
      <p:sp>
        <p:nvSpPr>
          <p:cNvPr id="60420" name="Slide Number Placeholder 3">
            <a:extLst>
              <a:ext uri="{FF2B5EF4-FFF2-40B4-BE49-F238E27FC236}">
                <a16:creationId xmlns:a16="http://schemas.microsoft.com/office/drawing/2014/main" id="{6F19847F-1B4A-4AD6-889C-80010AA284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3EB9F2A-CFF5-4050-BDA4-35A68EBAAF14}" type="slidenum">
              <a:rPr lang="en-US" altLang="pt-BR"/>
              <a:pPr/>
              <a:t>21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2EF6287F-CB35-4338-B935-4A56539C09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C4BA0BF3-B9DC-4D62-B3D5-857CA1697F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b="1"/>
              <a:t>7. Nesse ponto, o que acontecerá com os justos ressurretos e os justos vivos?</a:t>
            </a:r>
            <a:r>
              <a:rPr lang="pt-BR" altLang="pt-BR"/>
              <a:t> Os santos de Deus encontrar-se-ão com o Senhor nos ares. Jesus não tocará a terra em Sua segunda vinda. Assim Ele não pousará sobre a terra como muitos crêem. Sua segunda vinda será uma aparição celeste e não terrestre.</a:t>
            </a:r>
          </a:p>
          <a:p>
            <a:pPr>
              <a:spcBef>
                <a:spcPct val="0"/>
              </a:spcBef>
            </a:pPr>
            <a:endParaRPr lang="en-US" altLang="pt-BR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39E78BD6-F88A-47EE-9E75-A188D428AC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3B4794B-0AE4-4370-8D8D-0851631AC662}" type="slidenum">
              <a:rPr lang="en-US" altLang="pt-BR"/>
              <a:pPr/>
              <a:t>22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D5E6A1C4-5051-4170-A1F1-6BCBFE695B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8EBEE4BE-27DC-4233-8CD5-30CC39267F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b="1"/>
              <a:t>8. Que solene advertência Jesus faz sobre Sua segunda vinda?</a:t>
            </a:r>
            <a:r>
              <a:rPr lang="pt-BR" altLang="pt-BR"/>
              <a:t> Satanás personificará a segunda vinda de Cristo aparecendo na Terra como um ser glorioso e enganará a bilhões. Jesus nos adverte que Ele não porá Seus pés na Terra em Sua segunda vinda; antes, permanecerá nos ares, no céu.</a:t>
            </a: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A1D79EA2-91DC-42ED-961E-15BBD31EBC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22F9C7E-4667-4146-AA56-1A479E1B572C}" type="slidenum">
              <a:rPr lang="en-US" altLang="pt-BR"/>
              <a:pPr/>
              <a:t>23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>
            <a:extLst>
              <a:ext uri="{FF2B5EF4-FFF2-40B4-BE49-F238E27FC236}">
                <a16:creationId xmlns:a16="http://schemas.microsoft.com/office/drawing/2014/main" id="{617C791B-A59A-4663-AB2E-084F2E2DD8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>
            <a:extLst>
              <a:ext uri="{FF2B5EF4-FFF2-40B4-BE49-F238E27FC236}">
                <a16:creationId xmlns:a16="http://schemas.microsoft.com/office/drawing/2014/main" id="{F7D0C55D-7078-408C-B9F8-569E0EA15B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pt-BR"/>
              <a:t>Os astecas, uma tribo indígena mexicana, realizada a tradição de que "Quetzal-coatl o branco," um tipo e gracioso Deus, que veio à Terra para ensinar as pessoas as artes domésticas, voltar depois de muitos séculos, e levá-los a um terra que era a morada dos deuses, um lugar de felicidade eterna e mais elevada. E esta foi a razão para o temor inspirado pelos conquistadores espanhóis. Ser branco de pele e de barba, eles foram pensados ​​para ser os descendentes do Deus Branco.</a:t>
            </a:r>
          </a:p>
        </p:txBody>
      </p:sp>
      <p:sp>
        <p:nvSpPr>
          <p:cNvPr id="63492" name="Slide Number Placeholder 3">
            <a:extLst>
              <a:ext uri="{FF2B5EF4-FFF2-40B4-BE49-F238E27FC236}">
                <a16:creationId xmlns:a16="http://schemas.microsoft.com/office/drawing/2014/main" id="{12431945-6826-4F58-A6E9-6211473E05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785C063-144C-4C68-A229-F0CC2BAE523E}" type="slidenum">
              <a:rPr lang="en-US" altLang="pt-BR"/>
              <a:pPr/>
              <a:t>24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:a16="http://schemas.microsoft.com/office/drawing/2014/main" id="{D1F411EA-082D-42F9-952F-730A3BD0F3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>
            <a:extLst>
              <a:ext uri="{FF2B5EF4-FFF2-40B4-BE49-F238E27FC236}">
                <a16:creationId xmlns:a16="http://schemas.microsoft.com/office/drawing/2014/main" id="{FC31D7B4-C7AD-4525-A6A2-189F555D7F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/>
              <a:t>Os sedutores enganos de Satanás serão tão convincentes que a maioria das pessoas será lograda.</a:t>
            </a:r>
          </a:p>
          <a:p>
            <a:pPr>
              <a:spcBef>
                <a:spcPct val="0"/>
              </a:spcBef>
            </a:pPr>
            <a:endParaRPr lang="en-US" altLang="pt-BR"/>
          </a:p>
          <a:p>
            <a:pPr>
              <a:spcBef>
                <a:spcPct val="0"/>
              </a:spcBef>
            </a:pPr>
            <a:endParaRPr lang="en-US" altLang="pt-BR"/>
          </a:p>
        </p:txBody>
      </p:sp>
      <p:sp>
        <p:nvSpPr>
          <p:cNvPr id="64516" name="Slide Number Placeholder 3">
            <a:extLst>
              <a:ext uri="{FF2B5EF4-FFF2-40B4-BE49-F238E27FC236}">
                <a16:creationId xmlns:a16="http://schemas.microsoft.com/office/drawing/2014/main" id="{E58B01A4-51EA-459F-9241-ACA954CB94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0BEB049-3B52-407A-83EC-8ACEC27F08D6}" type="slidenum">
              <a:rPr lang="en-US" altLang="pt-BR"/>
              <a:pPr/>
              <a:t>25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>
            <a:extLst>
              <a:ext uri="{FF2B5EF4-FFF2-40B4-BE49-F238E27FC236}">
                <a16:creationId xmlns:a16="http://schemas.microsoft.com/office/drawing/2014/main" id="{44AF376D-633D-434C-A346-BECB0CA798A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>
            <a:extLst>
              <a:ext uri="{FF2B5EF4-FFF2-40B4-BE49-F238E27FC236}">
                <a16:creationId xmlns:a16="http://schemas.microsoft.com/office/drawing/2014/main" id="{C91C44C9-69C4-4882-8AF5-016C4F69EA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pt-BR"/>
              <a:t>Este é o falso Cristo brasileiro. Surgiram mais de 1.100 líderes religiosos em diferentes partes do mundo nos últimos 50 anos que diziam ser o Cristo e Salvador do mundo. A maioria desses falsos cristos são da África, Índia ou do Oriente e se espalharam para o Ocidente.</a:t>
            </a:r>
          </a:p>
        </p:txBody>
      </p:sp>
      <p:sp>
        <p:nvSpPr>
          <p:cNvPr id="65540" name="Slide Number Placeholder 3">
            <a:extLst>
              <a:ext uri="{FF2B5EF4-FFF2-40B4-BE49-F238E27FC236}">
                <a16:creationId xmlns:a16="http://schemas.microsoft.com/office/drawing/2014/main" id="{8A1AD16F-1BA1-4C19-AA64-744C075EE7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1B01B8D-612A-4DAE-BF8D-114B762E047F}" type="slidenum">
              <a:rPr lang="en-US" altLang="pt-BR"/>
              <a:pPr/>
              <a:t>26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533AA58A-5614-4004-8AAD-D29F57FB474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>
            <a:extLst>
              <a:ext uri="{FF2B5EF4-FFF2-40B4-BE49-F238E27FC236}">
                <a16:creationId xmlns:a16="http://schemas.microsoft.com/office/drawing/2014/main" id="{6F18C3DE-00E2-4DD6-9904-D0871BD376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b="1"/>
              <a:t>O que podemos saber sobre o tempo da volta de Jesus? </a:t>
            </a:r>
            <a:r>
              <a:rPr lang="en-US" altLang="pt-BR"/>
              <a:t>Um pregador americano chamado Harold Camping mandou colocar centenas de outdoors nos EUA anunciando o fim do mundo para o dia 21 de maio de 2011. </a:t>
            </a:r>
          </a:p>
        </p:txBody>
      </p:sp>
      <p:sp>
        <p:nvSpPr>
          <p:cNvPr id="66564" name="Slide Number Placeholder 3">
            <a:extLst>
              <a:ext uri="{FF2B5EF4-FFF2-40B4-BE49-F238E27FC236}">
                <a16:creationId xmlns:a16="http://schemas.microsoft.com/office/drawing/2014/main" id="{21321808-4308-4E72-8147-B95524E004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7AFB911-0882-4356-BBF7-DF22D5AB5C9C}" type="slidenum">
              <a:rPr lang="en-US" altLang="pt-BR"/>
              <a:pPr/>
              <a:t>27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>
            <a:extLst>
              <a:ext uri="{FF2B5EF4-FFF2-40B4-BE49-F238E27FC236}">
                <a16:creationId xmlns:a16="http://schemas.microsoft.com/office/drawing/2014/main" id="{269B29A0-889E-4EDF-8244-D26236E426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>
            <a:extLst>
              <a:ext uri="{FF2B5EF4-FFF2-40B4-BE49-F238E27FC236}">
                <a16:creationId xmlns:a16="http://schemas.microsoft.com/office/drawing/2014/main" id="{783C08BB-094E-4945-99BC-7556BBE6B7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/>
              <a:t>Então, no ano seguinte, milhares de pessoas aguardaram o fim do mundo para o ano 2012, baseado nas profecias do caléndário maia. Mas a Biblia tem uma advertência para os que insistem em definir uma data para o fim.</a:t>
            </a:r>
          </a:p>
          <a:p>
            <a:pPr>
              <a:spcBef>
                <a:spcPct val="0"/>
              </a:spcBef>
            </a:pPr>
            <a:r>
              <a:rPr lang="pt-BR" altLang="pt-BR" b="1"/>
              <a:t> </a:t>
            </a:r>
            <a:endParaRPr lang="pt-BR" altLang="pt-BR"/>
          </a:p>
        </p:txBody>
      </p:sp>
      <p:sp>
        <p:nvSpPr>
          <p:cNvPr id="67588" name="Slide Number Placeholder 3">
            <a:extLst>
              <a:ext uri="{FF2B5EF4-FFF2-40B4-BE49-F238E27FC236}">
                <a16:creationId xmlns:a16="http://schemas.microsoft.com/office/drawing/2014/main" id="{352A12B7-9250-4D8D-9CBF-570FE5D5C7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E69DA36-C89C-4345-A24D-6F2518DBFC73}" type="slidenum">
              <a:rPr lang="en-US" altLang="pt-BR"/>
              <a:pPr/>
              <a:t>28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>
            <a:extLst>
              <a:ext uri="{FF2B5EF4-FFF2-40B4-BE49-F238E27FC236}">
                <a16:creationId xmlns:a16="http://schemas.microsoft.com/office/drawing/2014/main" id="{986F5DB4-55FC-44EC-8583-AF00D38A63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>
            <a:extLst>
              <a:ext uri="{FF2B5EF4-FFF2-40B4-BE49-F238E27FC236}">
                <a16:creationId xmlns:a16="http://schemas.microsoft.com/office/drawing/2014/main" id="{75A2C0BE-18C3-43A1-B1CA-CC1B9EFE14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/>
              <a:t>Somente Deus sabe o tempo exato da segunda vinda. Todas as datas humanamente fixadas para esse evento estão em desarmonia com a Bíblia. Mas Jesus deixou claro que quando virmos os sinais de Sua vinda se cumprirem (Mateus 24:4-51; Lucas 21:8-33 e II Timóteo 3:1-8), podemos saber que ela está muito próxima, às portas.</a:t>
            </a:r>
          </a:p>
          <a:p>
            <a:pPr>
              <a:spcBef>
                <a:spcPct val="0"/>
              </a:spcBef>
            </a:pPr>
            <a:endParaRPr lang="en-US" altLang="pt-BR"/>
          </a:p>
          <a:p>
            <a:pPr>
              <a:spcBef>
                <a:spcPct val="0"/>
              </a:spcBef>
            </a:pPr>
            <a:endParaRPr lang="en-US" altLang="pt-BR"/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id="{EC48BDB7-105A-4829-AC1D-772BD96847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88CA03-F053-4FF8-8C15-55525BFD1C34}" type="slidenum">
              <a:rPr lang="en-US" altLang="pt-BR"/>
              <a:pPr/>
              <a:t>29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>
            <a:extLst>
              <a:ext uri="{FF2B5EF4-FFF2-40B4-BE49-F238E27FC236}">
                <a16:creationId xmlns:a16="http://schemas.microsoft.com/office/drawing/2014/main" id="{72ECABC9-B675-440A-ACBB-723EA96E08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>
            <a:extLst>
              <a:ext uri="{FF2B5EF4-FFF2-40B4-BE49-F238E27FC236}">
                <a16:creationId xmlns:a16="http://schemas.microsoft.com/office/drawing/2014/main" id="{B753F82C-5431-4608-B5E1-30BDA6422C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pt-BR"/>
              <a:t> Pompeia era um lugar movimentado, e evidências demonstram diversos detalhes do cotidiano da cidade. No chão de uma das casas, por exemplo, está a inscrição </a:t>
            </a:r>
            <a:r>
              <a:rPr lang="en-US" altLang="pt-BR" i="1"/>
              <a:t>Salve, lucru</a:t>
            </a:r>
            <a:r>
              <a:rPr lang="en-US" altLang="pt-BR"/>
              <a:t> (Bem-vindo, dinheiro), no local onde funcionava um comércio; jarras de vinho trazem um dos primeiros exemplos de slogan mercadológico</a:t>
            </a:r>
          </a:p>
        </p:txBody>
      </p:sp>
      <p:sp>
        <p:nvSpPr>
          <p:cNvPr id="69636" name="Slide Number Placeholder 3">
            <a:extLst>
              <a:ext uri="{FF2B5EF4-FFF2-40B4-BE49-F238E27FC236}">
                <a16:creationId xmlns:a16="http://schemas.microsoft.com/office/drawing/2014/main" id="{F1B14A9E-2E20-48EC-BF2A-15E70F191F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8D18049-C3AA-4E17-ACB1-13068B6B83DD}" type="slidenum">
              <a:rPr lang="en-US" altLang="pt-BR"/>
              <a:pPr/>
              <a:t>30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D86ACE3C-3A44-4CA7-BB52-B2E27E649AA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7D69DBC8-C100-43CB-ABEC-B40902AD9B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/>
              <a:t>Por seis anos apenas um punhado de pessoas dignas de confiança sabia que a criança real estava vivendo escondida no templo de Deus. Joiada, o sumo sacerdote, amou e educou o jovem Joás como seu próprio filho. Durante seis anos, Joiada planejou e orou pelo melhor momento para apresentar o legítimo herdeiro do trono ao povo</a:t>
            </a:r>
            <a:endParaRPr lang="en-US" altLang="pt-BR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D3E5CF66-9718-451B-A9A9-192DB7B436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A0BC327-9778-4B1C-B9FD-AE6FE383C24F}" type="slidenum">
              <a:rPr lang="en-US" altLang="pt-BR"/>
              <a:pPr/>
              <a:t>4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>
            <a:extLst>
              <a:ext uri="{FF2B5EF4-FFF2-40B4-BE49-F238E27FC236}">
                <a16:creationId xmlns:a16="http://schemas.microsoft.com/office/drawing/2014/main" id="{4AE16D3C-13A7-4ABD-81ED-08DF9A05BD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>
            <a:extLst>
              <a:ext uri="{FF2B5EF4-FFF2-40B4-BE49-F238E27FC236}">
                <a16:creationId xmlns:a16="http://schemas.microsoft.com/office/drawing/2014/main" id="{BF41DBB0-A094-456A-9E1E-5F371253A3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pt-BR"/>
              <a:t>Na época da erupção, a cidade tinha aproximadamente 20,000 habitantes, estando localizada na região onde os romanos mantinham suas vilas de férias. O Vesúvio espalhou uma nuvem mortal de rochas, cinzas e fumaça, cuspindo lava e pedras. Estima-se que 16,000 cidadãos de Pompeia e Herculano morreram devido à explosão do vulcão. </a:t>
            </a:r>
          </a:p>
          <a:p>
            <a:pPr>
              <a:spcBef>
                <a:spcPct val="0"/>
              </a:spcBef>
            </a:pPr>
            <a:endParaRPr lang="en-US" altLang="pt-BR"/>
          </a:p>
        </p:txBody>
      </p:sp>
      <p:sp>
        <p:nvSpPr>
          <p:cNvPr id="70660" name="Slide Number Placeholder 3">
            <a:extLst>
              <a:ext uri="{FF2B5EF4-FFF2-40B4-BE49-F238E27FC236}">
                <a16:creationId xmlns:a16="http://schemas.microsoft.com/office/drawing/2014/main" id="{37204AD0-EF50-4C00-B639-801DE5EA76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38E6467-D5F7-4717-949B-07CBA8A4B144}" type="slidenum">
              <a:rPr lang="en-US" altLang="pt-BR"/>
              <a:pPr/>
              <a:t>31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>
            <a:extLst>
              <a:ext uri="{FF2B5EF4-FFF2-40B4-BE49-F238E27FC236}">
                <a16:creationId xmlns:a16="http://schemas.microsoft.com/office/drawing/2014/main" id="{AFF6FB29-1A1A-4291-A36B-5F990B937C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>
            <a:extLst>
              <a:ext uri="{FF2B5EF4-FFF2-40B4-BE49-F238E27FC236}">
                <a16:creationId xmlns:a16="http://schemas.microsoft.com/office/drawing/2014/main" id="{DC2D471D-E299-48E2-910A-82E310A2BD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pt-BR"/>
              <a:t>A maioria, evidentemente, escapou; mas os que morreram parecem ter sido colhidos no ato de fugir — agarrando objetos de valor ou abraçando suas famílias. Foi o notável arqueólogo Giuseppe Fiorelli que tirou a dedução mais importante: a cinza vulcânica que sepultou aquela pobre gente, umedecida pelas pesadas chuvas, solidificou-se em torno dos cadáveres, exatamente como num molde de escultor. À medida que os corpos se decompunham, deixavam suas formas impressas, que poderia ser novamente enchido de massa para formar uma estátua de terrível precisão.</a:t>
            </a:r>
          </a:p>
        </p:txBody>
      </p:sp>
      <p:sp>
        <p:nvSpPr>
          <p:cNvPr id="71684" name="Slide Number Placeholder 3">
            <a:extLst>
              <a:ext uri="{FF2B5EF4-FFF2-40B4-BE49-F238E27FC236}">
                <a16:creationId xmlns:a16="http://schemas.microsoft.com/office/drawing/2014/main" id="{3C888A44-08C3-4E20-8A08-0452609668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0E15EB6-3853-4194-8424-453345E1D2CA}" type="slidenum">
              <a:rPr lang="en-US" altLang="pt-BR"/>
              <a:pPr/>
              <a:t>32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ço Reservado para Imagem de Slide 1">
            <a:extLst>
              <a:ext uri="{FF2B5EF4-FFF2-40B4-BE49-F238E27FC236}">
                <a16:creationId xmlns:a16="http://schemas.microsoft.com/office/drawing/2014/main" id="{9A0D27E5-4BCB-460F-BB95-EEADF09204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Espaço Reservado para Anotações 2">
            <a:extLst>
              <a:ext uri="{FF2B5EF4-FFF2-40B4-BE49-F238E27FC236}">
                <a16:creationId xmlns:a16="http://schemas.microsoft.com/office/drawing/2014/main" id="{6C12050C-9711-4D8A-B1FE-26B3C1FC00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/>
              <a:t>O Sr. Jesus fez uma comparação dos últimos dias ao que aconteceu nos dias de Noé</a:t>
            </a:r>
          </a:p>
        </p:txBody>
      </p:sp>
      <p:sp>
        <p:nvSpPr>
          <p:cNvPr id="72708" name="Espaço Reservado para Número de Slide 3">
            <a:extLst>
              <a:ext uri="{FF2B5EF4-FFF2-40B4-BE49-F238E27FC236}">
                <a16:creationId xmlns:a16="http://schemas.microsoft.com/office/drawing/2014/main" id="{CE4877BF-6159-4E99-B712-61ECDF2B3C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3CA0A2E-0682-438F-B8D1-D092414B2047}" type="slidenum">
              <a:rPr lang="en-US" altLang="pt-BR"/>
              <a:pPr/>
              <a:t>33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ço Reservado para Imagem de Slide 1">
            <a:extLst>
              <a:ext uri="{FF2B5EF4-FFF2-40B4-BE49-F238E27FC236}">
                <a16:creationId xmlns:a16="http://schemas.microsoft.com/office/drawing/2014/main" id="{C8CBF6C5-C169-4369-BE06-B62B8FA69AB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Espaço Reservado para Anotações 2">
            <a:extLst>
              <a:ext uri="{FF2B5EF4-FFF2-40B4-BE49-F238E27FC236}">
                <a16:creationId xmlns:a16="http://schemas.microsoft.com/office/drawing/2014/main" id="{C80BC839-E4D3-400E-A665-90E641CC17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/>
              <a:t>Ler Lucas 17:26-27</a:t>
            </a:r>
          </a:p>
        </p:txBody>
      </p:sp>
      <p:sp>
        <p:nvSpPr>
          <p:cNvPr id="73732" name="Espaço Reservado para Número de Slide 3">
            <a:extLst>
              <a:ext uri="{FF2B5EF4-FFF2-40B4-BE49-F238E27FC236}">
                <a16:creationId xmlns:a16="http://schemas.microsoft.com/office/drawing/2014/main" id="{9F58F82B-6FEC-4393-AF2F-310912BAB7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4235643-1BE1-43D9-AA04-567E1A180A14}" type="slidenum">
              <a:rPr lang="en-US" altLang="pt-BR"/>
              <a:pPr/>
              <a:t>34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78BFBF8A-058B-4082-81D0-10EB7F416F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AF5F0601-5B4E-4D4E-BECE-137C0408E4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pt-BR"/>
              <a:t>O Mesmo cataclismo ocorreu nos dias de Ló pegando a todos desprevenidos (Versos 28 e 29)</a:t>
            </a:r>
          </a:p>
        </p:txBody>
      </p:sp>
      <p:sp>
        <p:nvSpPr>
          <p:cNvPr id="74756" name="Slide Number Placeholder 3">
            <a:extLst>
              <a:ext uri="{FF2B5EF4-FFF2-40B4-BE49-F238E27FC236}">
                <a16:creationId xmlns:a16="http://schemas.microsoft.com/office/drawing/2014/main" id="{BA2B00AA-722C-49EF-A567-E956C915CD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51054C9-7DF2-4F3F-A905-D6B1CB974CA2}" type="slidenum">
              <a:rPr lang="en-US" altLang="pt-BR"/>
              <a:pPr/>
              <a:t>35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>
            <a:extLst>
              <a:ext uri="{FF2B5EF4-FFF2-40B4-BE49-F238E27FC236}">
                <a16:creationId xmlns:a16="http://schemas.microsoft.com/office/drawing/2014/main" id="{E056770E-5F1C-470B-9174-A7892D1DBA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>
            <a:extLst>
              <a:ext uri="{FF2B5EF4-FFF2-40B4-BE49-F238E27FC236}">
                <a16:creationId xmlns:a16="http://schemas.microsoft.com/office/drawing/2014/main" id="{22C965EA-14D6-459D-B933-1F64E188A0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i="1"/>
              <a:t> </a:t>
            </a:r>
            <a:r>
              <a:rPr lang="pt-BR" altLang="pt-BR" b="1"/>
              <a:t>Texto Lucas 17:30, 32 e 33</a:t>
            </a:r>
            <a:endParaRPr lang="pt-BR" altLang="pt-BR"/>
          </a:p>
          <a:p>
            <a:pPr>
              <a:spcBef>
                <a:spcPct val="0"/>
              </a:spcBef>
            </a:pPr>
            <a:endParaRPr lang="en-US" altLang="pt-BR"/>
          </a:p>
        </p:txBody>
      </p:sp>
      <p:sp>
        <p:nvSpPr>
          <p:cNvPr id="75780" name="Slide Number Placeholder 3">
            <a:extLst>
              <a:ext uri="{FF2B5EF4-FFF2-40B4-BE49-F238E27FC236}">
                <a16:creationId xmlns:a16="http://schemas.microsoft.com/office/drawing/2014/main" id="{CEE7E70A-0C21-4D0C-9093-A960C3D52C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CA8A064-C0A3-4EA1-8D7F-850D85617658}" type="slidenum">
              <a:rPr lang="en-US" altLang="pt-BR"/>
              <a:pPr/>
              <a:t>36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>
            <a:extLst>
              <a:ext uri="{FF2B5EF4-FFF2-40B4-BE49-F238E27FC236}">
                <a16:creationId xmlns:a16="http://schemas.microsoft.com/office/drawing/2014/main" id="{0CB2B89D-69DE-4755-8FAF-B2362BEBDC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>
            <a:extLst>
              <a:ext uri="{FF2B5EF4-FFF2-40B4-BE49-F238E27FC236}">
                <a16:creationId xmlns:a16="http://schemas.microsoft.com/office/drawing/2014/main" id="{CBEC2BE4-A850-422E-92D3-41C1E64F6B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pt-BR"/>
              <a:t>Vinde a mim…</a:t>
            </a:r>
          </a:p>
        </p:txBody>
      </p:sp>
      <p:sp>
        <p:nvSpPr>
          <p:cNvPr id="76804" name="Slide Number Placeholder 3">
            <a:extLst>
              <a:ext uri="{FF2B5EF4-FFF2-40B4-BE49-F238E27FC236}">
                <a16:creationId xmlns:a16="http://schemas.microsoft.com/office/drawing/2014/main" id="{6A430F0E-2D53-43B2-B7D2-A43FF92068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80BA57B-DAC3-4E50-A642-65A807D594A5}" type="slidenum">
              <a:rPr lang="en-US" altLang="pt-BR"/>
              <a:pPr/>
              <a:t>37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1B91EF6E-047C-4E83-A99A-AEC0E21AD1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2BA3B5A6-2E66-4D85-85E9-5CAB2B4835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/>
              <a:t>Finalmente o velho sacerdote convocou os mais confiáveis capitães do exército, e mostrou-lhes que o filho mais novo de Acazias ainda estava vivo. Eles decidiram esperar até o anoitecer de sexta-feira, quando todos os fiéis dentre o povo vinham até o templo para o culto do sábado, a fim de apresentar-lhes o jovem rei</a:t>
            </a:r>
            <a:endParaRPr lang="en-US" altLang="pt-BR"/>
          </a:p>
          <a:p>
            <a:pPr>
              <a:spcBef>
                <a:spcPct val="0"/>
              </a:spcBef>
            </a:pPr>
            <a:endParaRPr lang="en-US" altLang="pt-BR"/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4F1DD92C-7E47-4070-B7F4-D63A7F75C9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CD25328-6F06-4034-8DAE-B696BAC4F64C}" type="slidenum">
              <a:rPr lang="en-US" altLang="pt-BR"/>
              <a:pPr/>
              <a:t>5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C4C553C5-A88E-4DEC-AD09-038AA66654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DD94D133-9A99-4242-892A-41EE1CA2A21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/>
              <a:t>Com centenas de soldados armados de cada lado, Joiada trouxe o herdeiro do trono de Davi diante da multidão e o apresentou ao povo.</a:t>
            </a:r>
            <a:endParaRPr lang="en-US" altLang="pt-BR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A0071DF1-C061-4FF7-A1AC-1DFF4CA8D4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5244EA5-2FA1-4805-8385-EC5D19F12A02}" type="slidenum">
              <a:rPr lang="en-US" altLang="pt-BR"/>
              <a:pPr/>
              <a:t>6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5DDD2E1D-FFED-44BE-83ED-2DBF65F83F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AB10F65E-EB72-4B2E-9362-C8746E7682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/>
              <a:t>No início, o povo ficou atônito, mas quando viram a coroa real posta sobre a cabeça de Joás, "bateram palmas, e gritaram: Viva o rei!".</a:t>
            </a:r>
          </a:p>
          <a:p>
            <a:pPr>
              <a:spcBef>
                <a:spcPct val="0"/>
              </a:spcBef>
            </a:pPr>
            <a:r>
              <a:rPr lang="pt-BR" altLang="pt-BR"/>
              <a:t> </a:t>
            </a:r>
          </a:p>
          <a:p>
            <a:pPr>
              <a:spcBef>
                <a:spcPct val="0"/>
              </a:spcBef>
            </a:pPr>
            <a:endParaRPr lang="en-US" altLang="pt-BR"/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B97ED483-F4F2-47A8-AD17-590C17C3E3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7E6414F-BE19-4696-A60E-32BCE1E5D9C3}" type="slidenum">
              <a:rPr lang="en-US" altLang="pt-BR"/>
              <a:pPr/>
              <a:t>7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6621D1BE-B8F8-4F8F-898E-AEE7AD6F6B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2C285B4F-CF11-486D-870A-0937E0DB9F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/>
              <a:t>Quando a impiedosa Atalia ouviu o som de trombetas e o regozijo de todo o povo, saiu correndo para o templo apenas para descobrir que seu reino de terror havia chegado ao fim. Naquele mesmo dia ela e seus seguidores foram mortos e Joás recebeu o reino.</a:t>
            </a:r>
          </a:p>
          <a:p>
            <a:pPr>
              <a:spcBef>
                <a:spcPct val="0"/>
              </a:spcBef>
            </a:pPr>
            <a:endParaRPr lang="en-US" altLang="pt-BR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2D3E336B-A672-43F7-9E65-B78E7AF8DB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8DDB603-B4B0-4200-8E34-B86484E66977}" type="slidenum">
              <a:rPr lang="en-US" altLang="pt-BR"/>
              <a:pPr/>
              <a:t>8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92506C6A-73A3-4EC4-A312-573B199FA7F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D383C9AF-A8DF-4659-AB15-EE0710EEF1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/>
              <a:t>A Bíblia nos diz que outro filho de Davi logo sairá do templo celestial, em meio ao som de trombetas, para receber Seu justo reino e destruir os ímpios.</a:t>
            </a:r>
          </a:p>
          <a:p>
            <a:pPr>
              <a:spcBef>
                <a:spcPct val="0"/>
              </a:spcBef>
            </a:pPr>
            <a:r>
              <a:rPr lang="pt-BR" altLang="pt-BR"/>
              <a:t> </a:t>
            </a:r>
          </a:p>
          <a:p>
            <a:pPr>
              <a:spcBef>
                <a:spcPct val="0"/>
              </a:spcBef>
            </a:pPr>
            <a:endParaRPr lang="en-US" altLang="pt-BR"/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704A3C45-6862-4762-AB90-8613BC2463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45E57BC-9265-4687-815E-A2C09CEE8B9A}" type="slidenum">
              <a:rPr lang="en-US" altLang="pt-BR"/>
              <a:pPr/>
              <a:t>9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6A61A65D-7BA0-4F74-8FD4-E0D7266D64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8A3F11F7-B4B4-49E2-83BD-C9767D36F0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b="1"/>
              <a:t>1. Quem é o rei que em breve sairá do tempo celestial?</a:t>
            </a:r>
            <a:endParaRPr lang="pt-BR" altLang="pt-BR"/>
          </a:p>
          <a:p>
            <a:pPr>
              <a:spcBef>
                <a:spcPct val="0"/>
              </a:spcBef>
            </a:pPr>
            <a:r>
              <a:rPr lang="pt-BR" altLang="pt-BR"/>
              <a:t> </a:t>
            </a:r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75AE289F-744B-49F7-B174-E36B9A58B2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DEE2882-9924-4E1A-B7EB-49A5524C6A8B}" type="slidenum">
              <a:rPr lang="en-US" altLang="pt-BR"/>
              <a:pPr/>
              <a:t>10</a:t>
            </a:fld>
            <a:endParaRPr lang="en-US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AE359-CA69-4781-8D5D-FD3218E11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C2809-5BEC-452C-AA12-69868EB67892}" type="datetimeFigureOut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93211-111D-41C8-963C-A2B8F102E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EC415-A037-4D51-9A76-BEA2F39F2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8644B2-4EFE-4A9E-9E57-74A4F833D678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723621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F5AFB-F7D9-46F6-8A2A-412BBE4DE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7ED90-F3DF-4DB8-B01C-26622287D9C1}" type="datetimeFigureOut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728C2-64CA-4A63-8E4F-8541B7C0D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968AF-6D5B-4933-8715-7F8BADDD9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A39BF-1888-4185-8F01-AE70B20D6A86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120498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1B0D2-D3E3-4C5E-BD9E-16A022BC3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50577-DED6-4A81-98A5-00147C2BA185}" type="datetimeFigureOut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B7854-FD15-4890-A8CB-99B0093C2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5F294-CEC1-4C12-82A9-3AFF12F2E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D9860D-0FCE-40E0-A368-25854D607B6B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047292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E1F44-3B93-45EF-8B50-57EF73EDC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E28B5-01E9-47A2-AF7E-7F3E8773C540}" type="datetimeFigureOut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A200A-09DD-4371-AAF7-3624B32C1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D6288C-B735-4BC4-8C9D-D162D0902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35A5A-6CBD-4560-A1BB-ADCD7C7BAF3E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085713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64C5B1-59DC-4280-9C9E-AF100FA52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78B4B-A3A9-471C-88D0-1F3B95D418F2}" type="datetimeFigureOut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D6758-BC74-41C1-8B7A-B852270E0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92822D-B185-4AD5-8F6E-9BE836A27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A03B4-7437-4629-B460-D26E2583BB77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655440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652FD02-90FB-4ED4-B169-1AE11FE7A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5FC61-6FC5-4910-98D1-D30C835A3278}" type="datetimeFigureOut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C8476D0-3658-48F1-97FB-ADD900E42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9C37241-F53F-453D-A4C8-BFE208BB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64959-7989-4F9D-9BE0-684D817C5E5B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81744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F291F32-66B8-40E4-877F-77DC5E031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1245D-647D-4FD7-8ECF-942C599505E6}" type="datetimeFigureOut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6F2E582-0DB6-4127-9E5E-ECA67CBC2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9728997-EF97-4837-97A7-A804049F9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937DD-2659-4AA5-8CAC-6BBF2EE698D2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335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BAE2BA6-7B61-4C61-839A-EB79243E0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E1E97-EF3B-4D65-B934-6E8351684650}" type="datetimeFigureOut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7F3FB38-EF30-4C84-9510-48D240E29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9283E1-3332-40E2-8F38-29D690237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BC8A6-F38C-4C34-9CA5-A13C10709269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095354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6FAA2CC-69C9-4625-9794-55FFC90A1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08C2E-F967-471F-B466-BED952DFC08D}" type="datetimeFigureOut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F13400B-2908-4DDF-94F2-B069DCDFE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9BA52D5-60B4-4A75-B387-81ECFE2BE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BF6CD8-D81C-4E93-982E-43D4820C192B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252407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BA4744D-7CA0-49B3-92A0-83B68016E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1FB76-B97C-44FE-BB38-CB701DC9C4D4}" type="datetimeFigureOut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348A967-0E76-46CF-AB71-74A8CDC07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E02C81D-72C9-4D4B-B14D-CF6BFA028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37A6F-89BE-4D17-A51E-B7D03FC097E9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220830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39A7FA0-269A-4F82-A338-9E1A3B573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E6343-51B0-4C86-8783-3AB283629D96}" type="datetimeFigureOut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99912B8-1AF8-49D4-9623-5923027A8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F317B07-BC6D-4571-96BF-3B198DA66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EA0AB-68CB-42C7-849E-EA3F3FDEBB63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585686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1845C33-4BF6-498E-BD9F-8BD591EA830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title style</a:t>
            </a:r>
            <a:endParaRPr lang="en-US" altLang="pt-BR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DB793BE-1E79-4019-B3CF-D3DE697080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text styles</a:t>
            </a:r>
          </a:p>
          <a:p>
            <a:pPr lvl="1"/>
            <a:r>
              <a:rPr lang="pt-BR" altLang="pt-BR"/>
              <a:t>Second level</a:t>
            </a:r>
          </a:p>
          <a:p>
            <a:pPr lvl="2"/>
            <a:r>
              <a:rPr lang="pt-BR" altLang="pt-BR"/>
              <a:t>Third level</a:t>
            </a:r>
          </a:p>
          <a:p>
            <a:pPr lvl="3"/>
            <a:r>
              <a:rPr lang="pt-BR" altLang="pt-BR"/>
              <a:t>Fourth level</a:t>
            </a:r>
          </a:p>
          <a:p>
            <a:pPr lvl="4"/>
            <a:r>
              <a:rPr lang="pt-BR" altLang="pt-BR"/>
              <a:t>Fifth level</a:t>
            </a:r>
            <a:endParaRPr lang="en-US" alt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090E5-BB10-4654-A916-7215D7054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6E5BC3-8971-4F99-93F6-55F37CC49F86}" type="datetimeFigureOut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37DE3-4B6B-4A14-BE60-69436709A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5116D-7975-4A69-8D31-E89569FD81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4B032D4-704F-42E6-8BCE-AB8D771A7AB7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0A47402-9868-4A19-846D-6EF84F9E7F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01">
            <a:extLst>
              <a:ext uri="{FF2B5EF4-FFF2-40B4-BE49-F238E27FC236}">
                <a16:creationId xmlns:a16="http://schemas.microsoft.com/office/drawing/2014/main" id="{EFE0555F-B581-4FD1-BBBC-D506F436E3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778D6E-12C8-4C82-899D-2A4B0F732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46138"/>
            <a:ext cx="496895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pt-B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65100" dir="3600000" algn="tl" rotWithShape="0">
                    <a:srgbClr val="000000"/>
                  </a:outerShdw>
                </a:effectLst>
              </a:rPr>
            </a:br>
            <a:r>
              <a:rPr lang="pt-B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65100" dir="3600000" algn="tl" rotWithShape="0">
                    <a:srgbClr val="000000"/>
                  </a:outerShdw>
                </a:effectLst>
              </a:rPr>
              <a:t>Quem é o rei que em breve sairá do tempo celestial?</a:t>
            </a:r>
            <a:br>
              <a:rPr lang="pt-B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65100" dir="3600000" algn="tl" rotWithShape="0">
                    <a:srgbClr val="000000"/>
                  </a:outerShdw>
                </a:effectLst>
              </a:rPr>
            </a:b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165100" dir="3600000" algn="tl" rotWithShape="0">
                  <a:srgbClr val="000000"/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847BF9-0051-47AF-B071-1E59345B9D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913358"/>
            <a:ext cx="4968950" cy="3407114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pt-BR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65100" dir="3600000" algn="tl" rotWithShape="0">
                    <a:srgbClr val="000000"/>
                  </a:outerShdw>
                </a:effectLst>
              </a:rPr>
              <a:t>“Olhei, e eis uma nuvem branca, e sentado sobre a nuvem um semelhante a filho de homem, tendo na cabeça uma coroa de ouro.”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pt-BR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65100" dir="3600000" algn="tl" rotWithShape="0">
                    <a:srgbClr val="000000"/>
                  </a:outerShdw>
                </a:effectLst>
              </a:rPr>
              <a:t>Apocalipse 14:14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>
            <a:extLst>
              <a:ext uri="{FF2B5EF4-FFF2-40B4-BE49-F238E27FC236}">
                <a16:creationId xmlns:a16="http://schemas.microsoft.com/office/drawing/2014/main" id="{D12780EA-E071-46E2-BC4E-91AF85EF7B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AF0BF-C6E1-476B-BAEC-D5CDDD0492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555" y="393454"/>
            <a:ext cx="5327359" cy="5304324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52400" dir="3600000" algn="tl" rotWithShape="0">
                    <a:srgbClr val="000000">
                      <a:alpha val="97000"/>
                    </a:srgbClr>
                  </a:outerShdw>
                </a:effectLst>
              </a:rPr>
              <a:t>1.845 </a:t>
            </a:r>
            <a:r>
              <a:rPr lang="en-US" sz="3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52400" dir="3600000" algn="tl" rotWithShape="0">
                    <a:srgbClr val="000000">
                      <a:alpha val="97000"/>
                    </a:srgbClr>
                  </a:outerShdw>
                </a:effectLst>
              </a:rPr>
              <a:t>textos</a:t>
            </a:r>
            <a:r>
              <a:rPr 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52400" dir="3600000" algn="tl" rotWithShape="0">
                    <a:srgbClr val="000000">
                      <a:alpha val="97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52400" dir="3600000" algn="tl" rotWithShape="0">
                    <a:srgbClr val="000000">
                      <a:alpha val="97000"/>
                    </a:srgbClr>
                  </a:outerShdw>
                </a:effectLst>
              </a:rPr>
              <a:t>sobre</a:t>
            </a:r>
            <a:r>
              <a:rPr 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52400" dir="3600000" algn="tl" rotWithShape="0">
                    <a:srgbClr val="000000">
                      <a:alpha val="97000"/>
                    </a:srgbClr>
                  </a:outerShdw>
                </a:effectLst>
              </a:rPr>
              <a:t> a </a:t>
            </a:r>
            <a:r>
              <a:rPr lang="en-US" sz="3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52400" dir="3600000" algn="tl" rotWithShape="0">
                    <a:srgbClr val="000000">
                      <a:alpha val="97000"/>
                    </a:srgbClr>
                  </a:outerShdw>
                </a:effectLst>
              </a:rPr>
              <a:t>segunda</a:t>
            </a:r>
            <a:r>
              <a:rPr 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52400" dir="3600000" algn="tl" rotWithShape="0">
                    <a:srgbClr val="000000">
                      <a:alpha val="97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52400" dir="3600000" algn="tl" rotWithShape="0">
                    <a:srgbClr val="000000">
                      <a:alpha val="97000"/>
                    </a:srgbClr>
                  </a:outerShdw>
                </a:effectLst>
              </a:rPr>
              <a:t>vinda</a:t>
            </a:r>
            <a:r>
              <a:rPr 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52400" dir="3600000" algn="tl" rotWithShape="0">
                    <a:srgbClr val="000000">
                      <a:alpha val="97000"/>
                    </a:srgbClr>
                  </a:outerShdw>
                </a:effectLst>
              </a:rPr>
              <a:t>  no AT. 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sz="1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152400" dir="3600000" algn="tl" rotWithShape="0">
                  <a:srgbClr val="000000">
                    <a:alpha val="97000"/>
                  </a:srgbClr>
                </a:outerShdw>
              </a:effectLst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3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52400" dir="3600000" algn="tl" rotWithShape="0">
                    <a:srgbClr val="000000">
                      <a:alpha val="97000"/>
                    </a:srgbClr>
                  </a:outerShdw>
                </a:effectLst>
              </a:rPr>
              <a:t>Nos</a:t>
            </a:r>
            <a:r>
              <a:rPr 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52400" dir="3600000" algn="tl" rotWithShape="0">
                    <a:srgbClr val="000000">
                      <a:alpha val="97000"/>
                    </a:srgbClr>
                  </a:outerShdw>
                </a:effectLst>
              </a:rPr>
              <a:t> 260 </a:t>
            </a:r>
            <a:r>
              <a:rPr lang="en-US" sz="3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52400" dir="3600000" algn="tl" rotWithShape="0">
                    <a:srgbClr val="000000">
                      <a:alpha val="97000"/>
                    </a:srgbClr>
                  </a:outerShdw>
                </a:effectLst>
              </a:rPr>
              <a:t>capítulos</a:t>
            </a:r>
            <a:r>
              <a:rPr 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52400" dir="3600000" algn="tl" rotWithShape="0">
                    <a:srgbClr val="000000">
                      <a:alpha val="97000"/>
                    </a:srgbClr>
                  </a:outerShdw>
                </a:effectLst>
              </a:rPr>
              <a:t> do NT, </a:t>
            </a:r>
            <a:r>
              <a:rPr lang="en-US" sz="3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52400" dir="3600000" algn="tl" rotWithShape="0">
                    <a:srgbClr val="000000">
                      <a:alpha val="97000"/>
                    </a:srgbClr>
                  </a:outerShdw>
                </a:effectLst>
              </a:rPr>
              <a:t>existem</a:t>
            </a:r>
            <a:r>
              <a:rPr 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52400" dir="3600000" algn="tl" rotWithShape="0">
                    <a:srgbClr val="000000">
                      <a:alpha val="97000"/>
                    </a:srgbClr>
                  </a:outerShdw>
                </a:effectLst>
              </a:rPr>
              <a:t> 318 </a:t>
            </a:r>
            <a:r>
              <a:rPr lang="en-US" sz="3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52400" dir="3600000" algn="tl" rotWithShape="0">
                    <a:srgbClr val="000000">
                      <a:alpha val="97000"/>
                    </a:srgbClr>
                  </a:outerShdw>
                </a:effectLst>
              </a:rPr>
              <a:t>referências</a:t>
            </a:r>
            <a:r>
              <a:rPr 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52400" dir="3600000" algn="tl" rotWithShape="0">
                    <a:srgbClr val="000000">
                      <a:alpha val="97000"/>
                    </a:srgbClr>
                  </a:outerShdw>
                </a:effectLst>
              </a:rPr>
              <a:t> à </a:t>
            </a:r>
            <a:r>
              <a:rPr lang="en-US" sz="3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52400" dir="3600000" algn="tl" rotWithShape="0">
                    <a:srgbClr val="000000">
                      <a:alpha val="97000"/>
                    </a:srgbClr>
                  </a:outerShdw>
                </a:effectLst>
              </a:rPr>
              <a:t>segunda</a:t>
            </a:r>
            <a:r>
              <a:rPr 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52400" dir="3600000" algn="tl" rotWithShape="0">
                    <a:srgbClr val="000000">
                      <a:alpha val="97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52400" dir="3600000" algn="tl" rotWithShape="0">
                    <a:srgbClr val="000000">
                      <a:alpha val="97000"/>
                    </a:srgbClr>
                  </a:outerShdw>
                </a:effectLst>
              </a:rPr>
              <a:t>vinda</a:t>
            </a:r>
            <a:r>
              <a:rPr 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52400" dir="3600000" algn="tl" rotWithShape="0">
                    <a:srgbClr val="000000">
                      <a:alpha val="97000"/>
                    </a:srgbClr>
                  </a:outerShdw>
                </a:effectLst>
              </a:rPr>
              <a:t>, 1 de </a:t>
            </a:r>
            <a:r>
              <a:rPr lang="en-US" sz="3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52400" dir="3600000" algn="tl" rotWithShape="0">
                    <a:srgbClr val="000000">
                      <a:alpha val="97000"/>
                    </a:srgbClr>
                  </a:outerShdw>
                </a:effectLst>
              </a:rPr>
              <a:t>cada</a:t>
            </a:r>
            <a:r>
              <a:rPr 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52400" dir="3600000" algn="tl" rotWithShape="0">
                    <a:srgbClr val="000000">
                      <a:alpha val="97000"/>
                    </a:srgbClr>
                  </a:outerShdw>
                </a:effectLst>
              </a:rPr>
              <a:t> 30 versos. 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sz="1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152400" dir="3600000" algn="tl" rotWithShape="0">
                  <a:srgbClr val="000000">
                    <a:alpha val="97000"/>
                  </a:srgbClr>
                </a:outerShdw>
              </a:effectLst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52400" dir="3600000" algn="tl" rotWithShape="0">
                    <a:srgbClr val="000000">
                      <a:alpha val="97000"/>
                    </a:srgbClr>
                  </a:outerShdw>
                </a:effectLst>
              </a:rPr>
              <a:t>23 dos 27 </a:t>
            </a:r>
            <a:r>
              <a:rPr lang="en-US" sz="3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52400" dir="3600000" algn="tl" rotWithShape="0">
                    <a:srgbClr val="000000">
                      <a:alpha val="97000"/>
                    </a:srgbClr>
                  </a:outerShdw>
                </a:effectLst>
              </a:rPr>
              <a:t>livros</a:t>
            </a:r>
            <a:r>
              <a:rPr 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52400" dir="3600000" algn="tl" rotWithShape="0">
                    <a:srgbClr val="000000">
                      <a:alpha val="97000"/>
                    </a:srgbClr>
                  </a:outerShdw>
                </a:effectLst>
              </a:rPr>
              <a:t> do NT se </a:t>
            </a:r>
            <a:r>
              <a:rPr lang="en-US" sz="3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52400" dir="3600000" algn="tl" rotWithShape="0">
                    <a:srgbClr val="000000">
                      <a:alpha val="97000"/>
                    </a:srgbClr>
                  </a:outerShdw>
                </a:effectLst>
              </a:rPr>
              <a:t>referem</a:t>
            </a:r>
            <a:r>
              <a:rPr 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52400" dir="3600000" algn="tl" rotWithShape="0">
                    <a:srgbClr val="000000">
                      <a:alpha val="97000"/>
                    </a:srgbClr>
                  </a:outerShdw>
                </a:effectLst>
              </a:rPr>
              <a:t> a </a:t>
            </a:r>
            <a:r>
              <a:rPr lang="en-US" sz="3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52400" dir="3600000" algn="tl" rotWithShape="0">
                    <a:srgbClr val="000000">
                      <a:alpha val="97000"/>
                    </a:srgbClr>
                  </a:outerShdw>
                </a:effectLst>
              </a:rPr>
              <a:t>este</a:t>
            </a:r>
            <a:r>
              <a:rPr 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52400" dir="3600000" algn="tl" rotWithShape="0">
                    <a:srgbClr val="000000">
                      <a:alpha val="97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52400" dir="3600000" algn="tl" rotWithShape="0">
                    <a:srgbClr val="000000">
                      <a:alpha val="97000"/>
                    </a:srgbClr>
                  </a:outerShdw>
                </a:effectLst>
              </a:rPr>
              <a:t>grande</a:t>
            </a:r>
            <a:r>
              <a:rPr 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52400" dir="3600000" algn="tl" rotWithShape="0">
                    <a:srgbClr val="000000">
                      <a:alpha val="97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52400" dir="3600000" algn="tl" rotWithShape="0">
                    <a:srgbClr val="000000">
                      <a:alpha val="97000"/>
                    </a:srgbClr>
                  </a:outerShdw>
                </a:effectLst>
              </a:rPr>
              <a:t>evento</a:t>
            </a:r>
            <a:r>
              <a:rPr 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52400" dir="3600000" algn="tl" rotWithShape="0">
                    <a:srgbClr val="000000">
                      <a:alpha val="97000"/>
                    </a:srgbClr>
                  </a:outerShdw>
                </a:effectLst>
              </a:rPr>
              <a:t>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152400" dir="3600000" algn="tl" rotWithShape="0">
                  <a:srgbClr val="000000">
                    <a:alpha val="97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69CFFB-143C-4B42-A561-95D473FAA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pt-BR" b="1" dirty="0"/>
            </a:br>
            <a:r>
              <a:rPr lang="pt-BR" b="1" dirty="0"/>
              <a:t>Como a Bíblia descreve a vinda de Jesus?</a:t>
            </a:r>
            <a:br>
              <a:rPr lang="pt-BR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B60EF6-E92A-42F3-878A-41214F31304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pt-BR" i="1" dirty="0"/>
              <a:t>“Porquanto o Senhor mesmo, dada a sua palavra de ordem, ouvida a voz do arcanjo, e ressoada a trombeta de Deus, descerá dos céus, e os mortos em Cristo ressuscitarão primeiro.” 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pt-BR" i="1" dirty="0"/>
              <a:t>      1 Tessalonicenses 4:16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pt-BR" i="1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pt-BR" dirty="0"/>
              <a:t>“</a:t>
            </a:r>
            <a:r>
              <a:rPr lang="pt-BR" i="1" dirty="0"/>
              <a:t>Vem o nosso Deus e não guarda silêncio... ao Seu redor esbraveja grande tormenta.” Salmos 50:3</a:t>
            </a:r>
            <a:endParaRPr lang="pt-BR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pt-BR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</p:txBody>
      </p:sp>
      <p:pic>
        <p:nvPicPr>
          <p:cNvPr id="13316" name="Content Placeholder 11">
            <a:extLst>
              <a:ext uri="{FF2B5EF4-FFF2-40B4-BE49-F238E27FC236}">
                <a16:creationId xmlns:a16="http://schemas.microsoft.com/office/drawing/2014/main" id="{546BD9B6-BD16-4582-9AEB-CBE0CC9F09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" r="46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>
            <a:extLst>
              <a:ext uri="{FF2B5EF4-FFF2-40B4-BE49-F238E27FC236}">
                <a16:creationId xmlns:a16="http://schemas.microsoft.com/office/drawing/2014/main" id="{BAE47AA1-DB54-4DC8-A62D-E71AF53BFF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EB8358-0775-4B4D-9B40-7709937F5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921" y="434213"/>
            <a:ext cx="5549100" cy="1039091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pt-B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pt-B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Quem verá a Jesus quando Ele retornar?</a:t>
            </a:r>
            <a:br>
              <a:rPr lang="pt-B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4050FF-9539-4344-A1DE-78D090BEF2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238467"/>
            <a:ext cx="4838678" cy="4175604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pt-B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“Então, aparecerá no céu o sinal do Filho do Homem; todos os povos da Terra se lamentarão e verão o Filho do Homem vindo sobre as nuvens do céu, com poder e muita glória.” 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pt-BR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pt-B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Mateus 24:30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>
            <a:extLst>
              <a:ext uri="{FF2B5EF4-FFF2-40B4-BE49-F238E27FC236}">
                <a16:creationId xmlns:a16="http://schemas.microsoft.com/office/drawing/2014/main" id="{C84F2585-D009-4510-A19B-8B8FDC13CD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78F4D-DFCA-4D2E-A16F-7F3B00B398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545537"/>
            <a:ext cx="4038600" cy="452596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“Eis que vem com as nuvens, e todo olho O verá.”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Apocalipse 1:7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>
            <a:extLst>
              <a:ext uri="{FF2B5EF4-FFF2-40B4-BE49-F238E27FC236}">
                <a16:creationId xmlns:a16="http://schemas.microsoft.com/office/drawing/2014/main" id="{E939EAE7-45FE-49BC-B7D6-59EA7ADFAA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C19707-561B-4672-88B1-663B8CB0A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46138"/>
            <a:ext cx="5269237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pt-B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pt-B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Quem estará com Jesus quando Ele retornar nas nuvens do Céu?</a:t>
            </a:r>
            <a:br>
              <a:rPr lang="pt-B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9ADD06-E3D7-4191-9EAE-1B159ED59B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3013323"/>
            <a:ext cx="4038600" cy="322856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pt-B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“Quando vier o Filho do Homem na Sua majestade e todos os anjos com Ele, então, Se assentará no trono da Sua glória.” </a:t>
            </a:r>
            <a:br>
              <a:rPr lang="pt-B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pt-BR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pt-B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Mateus 25:31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>
            <a:extLst>
              <a:ext uri="{FF2B5EF4-FFF2-40B4-BE49-F238E27FC236}">
                <a16:creationId xmlns:a16="http://schemas.microsoft.com/office/drawing/2014/main" id="{624886D6-8D26-41BE-B576-EACD9A4D4C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>
            <a:extLst>
              <a:ext uri="{FF2B5EF4-FFF2-40B4-BE49-F238E27FC236}">
                <a16:creationId xmlns:a16="http://schemas.microsoft.com/office/drawing/2014/main" id="{02F334B6-1DEE-4F55-A6FD-5DCEC118E8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0CA922-2AB9-40AC-AAA1-245EC6772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609374"/>
            <a:ext cx="5097012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pt-B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pt-B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 que o fulgor da vinda de Jesus fará aos ímpios vivos?</a:t>
            </a:r>
            <a:br>
              <a:rPr lang="pt-B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E9E252-02E6-4EAF-9309-BA2D59E8E0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668948"/>
            <a:ext cx="4038600" cy="388769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pt-B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“Quando do céu se manifestar o Senhor Jesus com os anjos do Seu poder, em chama de fogo, tomando vingança contra os que não conhecem a Deus.” 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pt-B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 Tessalonicenses 1:7 e 8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48A405D8-4D5C-4E5F-BF92-C6E873DF6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19459" name="Picture 4">
            <a:extLst>
              <a:ext uri="{FF2B5EF4-FFF2-40B4-BE49-F238E27FC236}">
                <a16:creationId xmlns:a16="http://schemas.microsoft.com/office/drawing/2014/main" id="{4B5975A1-54E9-4E5A-89BD-86D3116CF7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>
            <a:extLst>
              <a:ext uri="{FF2B5EF4-FFF2-40B4-BE49-F238E27FC236}">
                <a16:creationId xmlns:a16="http://schemas.microsoft.com/office/drawing/2014/main" id="{2E561FF3-7669-48F0-AB32-F3FCE05597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3A6918-41E3-47AD-8554-93D6C5476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81396"/>
            <a:ext cx="4644926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pt-B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br>
              <a:rPr lang="pt-B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pt-B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 que acontecerá aos justos mortos por ocasião da vinda de Jesus?</a:t>
            </a:r>
            <a:br>
              <a:rPr lang="pt-B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pt-B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br>
              <a:rPr lang="pt-B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0899F-4F82-4F09-8207-398334C05B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3702086"/>
            <a:ext cx="4038600" cy="268236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pt-B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“Os mortos em Cristo ressuscitarão primeiro.”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pt-B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pt-B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 Tessalonicenses 4:16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58973DFF-E268-4580-BBB4-FC476D45C1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956C218F-470A-4607-9F97-DAD755AAF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21507" name="Picture 4">
            <a:extLst>
              <a:ext uri="{FF2B5EF4-FFF2-40B4-BE49-F238E27FC236}">
                <a16:creationId xmlns:a16="http://schemas.microsoft.com/office/drawing/2014/main" id="{6725DC09-F787-4424-B6B1-36D26010F0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ableau_anne_bacon.gif">
            <a:extLst>
              <a:ext uri="{FF2B5EF4-FFF2-40B4-BE49-F238E27FC236}">
                <a16:creationId xmlns:a16="http://schemas.microsoft.com/office/drawing/2014/main" id="{62198F11-B5DB-4495-B671-6CCC0BC18A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4394">
            <a:off x="6247544" y="389474"/>
            <a:ext cx="2271995" cy="37532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>
            <a:extLst>
              <a:ext uri="{FF2B5EF4-FFF2-40B4-BE49-F238E27FC236}">
                <a16:creationId xmlns:a16="http://schemas.microsoft.com/office/drawing/2014/main" id="{17EAE6AF-A761-4B89-A4CB-2518FB9F6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3D6B4777-5007-4EC1-AAC2-82898FDE4B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32CAD49-3F92-4FF3-BA62-6C89F7666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pt-B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80975" dir="3600000" algn="tl" rotWithShape="0">
                    <a:srgbClr val="000000">
                      <a:alpha val="96000"/>
                    </a:srgbClr>
                  </a:outerShdw>
                </a:effectLst>
              </a:rPr>
            </a:br>
            <a:r>
              <a:rPr lang="pt-B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80975" dir="3600000" algn="tl" rotWithShape="0">
                    <a:srgbClr val="000000">
                      <a:alpha val="96000"/>
                    </a:srgbClr>
                  </a:outerShdw>
                </a:effectLst>
              </a:rPr>
              <a:t>Nesse ponto, o que acontecerá com os justos ressurretos e os justos vivos</a:t>
            </a:r>
            <a:r>
              <a:rPr lang="pt-B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80975" dir="3600000" algn="tl" rotWithShape="0">
                    <a:srgbClr val="000000">
                      <a:alpha val="96000"/>
                    </a:srgbClr>
                  </a:outerShdw>
                </a:effectLst>
              </a:rPr>
              <a:t>?</a:t>
            </a:r>
            <a:br>
              <a:rPr lang="pt-B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80975" dir="3600000" algn="tl" rotWithShape="0">
                    <a:srgbClr val="000000">
                      <a:alpha val="96000"/>
                    </a:srgbClr>
                  </a:outerShdw>
                </a:effectLst>
              </a:rPr>
            </a:b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180975" dir="3600000" algn="tl" rotWithShape="0">
                  <a:srgbClr val="000000">
                    <a:alpha val="96000"/>
                  </a:srgbClr>
                </a:outerShdw>
              </a:effectLst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43204E-9077-4687-8F59-3E2D7A0C13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958660"/>
            <a:ext cx="4774095" cy="4584555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pt-B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“Os mortos ressuscitarão incorruptíveis, e nós seremos transformados. Porque é necessário que este corpo corruptível se revista da incorruptibilidade, e que o corpo mortal se revista da imortalidade.”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pt-BR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pt-B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 Coríntios 15:52 e 53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>
            <a:extLst>
              <a:ext uri="{FF2B5EF4-FFF2-40B4-BE49-F238E27FC236}">
                <a16:creationId xmlns:a16="http://schemas.microsoft.com/office/drawing/2014/main" id="{9D4A10FB-E1D0-4D21-B8A4-C71A32DED8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5BACD9-FBCC-408F-8D9A-3D9054AA7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127693" cy="2308386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Que solene advertência Jesus faz sobre Sua segunda vinda?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5E2D4-E2FB-4FBA-8C12-A5E2DE010F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3275678"/>
            <a:ext cx="4593737" cy="3059224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pt-BR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“Porque virão muitos em Meu nome, dizendo: Eu Sou o Cristo, e enganarão a muitos.”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pt-BR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pt-BR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Mateus 24:5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pt-BR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>
            <a:extLst>
              <a:ext uri="{FF2B5EF4-FFF2-40B4-BE49-F238E27FC236}">
                <a16:creationId xmlns:a16="http://schemas.microsoft.com/office/drawing/2014/main" id="{F2D1A0DC-EAF6-46AD-A126-6CA090F95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7" r="478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71DA3EBB-802E-4728-9E26-68A2D179B1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345854-214F-4533-81D0-128947D02B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711794"/>
            <a:ext cx="4038600" cy="5414369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pt-B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“Porque surgirão falsos cristos e falsos profetas operando grandes sinais e prodígios para enganar, se possível, os próprios eleitos... Portanto, se vos disserem: Eis que Ele está... no interior da casa, não acrediteis.”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pt-BR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pt-B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Mateus 24:24 e 26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589873A1-FB83-45C6-A505-DE7438CE0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27651" name="Picture 4">
            <a:extLst>
              <a:ext uri="{FF2B5EF4-FFF2-40B4-BE49-F238E27FC236}">
                <a16:creationId xmlns:a16="http://schemas.microsoft.com/office/drawing/2014/main" id="{A740BC26-7720-4166-B191-2CF6F2F25E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>
            <a:extLst>
              <a:ext uri="{FF2B5EF4-FFF2-40B4-BE49-F238E27FC236}">
                <a16:creationId xmlns:a16="http://schemas.microsoft.com/office/drawing/2014/main" id="{85FA6E14-143C-40AF-9535-5E73FD236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010112-news-harold-camping-1-ss-662w.jpg">
            <a:extLst>
              <a:ext uri="{FF2B5EF4-FFF2-40B4-BE49-F238E27FC236}">
                <a16:creationId xmlns:a16="http://schemas.microsoft.com/office/drawing/2014/main" id="{333237EE-A991-4906-B179-B4DDA6A842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7" r="8969" b="10456"/>
          <a:stretch/>
        </p:blipFill>
        <p:spPr>
          <a:xfrm rot="407487">
            <a:off x="5498262" y="2679697"/>
            <a:ext cx="3084049" cy="37658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09E6890-5B97-47E9-8D39-281E32A011E2}"/>
              </a:ext>
            </a:extLst>
          </p:cNvPr>
          <p:cNvSpPr/>
          <p:nvPr/>
        </p:nvSpPr>
        <p:spPr>
          <a:xfrm>
            <a:off x="331059" y="140309"/>
            <a:ext cx="6627688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O que podemos saber sobre o tempo da volta de Jesus? 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id="{FBD11647-C1DE-48AC-AB8D-0C1E0D11EA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484F20-F524-4079-8D74-7512D53EB9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5943" y="707084"/>
            <a:ext cx="4038600" cy="515933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pt-BR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“Mas a respeito daquele dia e hora ninguém sabe, nem os anjos dos céus, nem o Filho, senão o Pai.” 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pt-BR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pt-BR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Mateus 24:36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D1D76DDF-6738-4A46-8921-227D7A2CDD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871B70-3E52-408E-8138-70A26ADE5A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620504"/>
            <a:ext cx="4038600" cy="550566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“Assim também vós: quando virdes todas estas coisas, sabei que está próximo, às portas.”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Mateus 24:33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>
            <a:extLst>
              <a:ext uri="{FF2B5EF4-FFF2-40B4-BE49-F238E27FC236}">
                <a16:creationId xmlns:a16="http://schemas.microsoft.com/office/drawing/2014/main" id="{E7D92C59-00C7-4E5A-B092-AB98C7C38B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039CC50A-6FB7-4696-9171-37D7FD382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31747" name="Picture 4">
            <a:extLst>
              <a:ext uri="{FF2B5EF4-FFF2-40B4-BE49-F238E27FC236}">
                <a16:creationId xmlns:a16="http://schemas.microsoft.com/office/drawing/2014/main" id="{BD51136E-3310-4864-BB8C-E92C1F72EB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3"/>
            <a:ext cx="9144000" cy="682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D7395B10-7429-4F96-B9B2-F4DA54FE8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32771" name="Picture 4">
            <a:extLst>
              <a:ext uri="{FF2B5EF4-FFF2-40B4-BE49-F238E27FC236}">
                <a16:creationId xmlns:a16="http://schemas.microsoft.com/office/drawing/2014/main" id="{022EC3F6-CBC3-4B7A-9247-47C24A1DC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>
            <a:extLst>
              <a:ext uri="{FF2B5EF4-FFF2-40B4-BE49-F238E27FC236}">
                <a16:creationId xmlns:a16="http://schemas.microsoft.com/office/drawing/2014/main" id="{B78FD951-4825-4358-A821-BC2CA082EA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"/>
            <a:ext cx="9101138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F32BB6E2-745B-4188-9B72-A9929CF2B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34819" name="Picture 4">
            <a:extLst>
              <a:ext uri="{FF2B5EF4-FFF2-40B4-BE49-F238E27FC236}">
                <a16:creationId xmlns:a16="http://schemas.microsoft.com/office/drawing/2014/main" id="{FFE10DF3-A1A6-4726-A5B2-8D51AFE70F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>
            <a:extLst>
              <a:ext uri="{FF2B5EF4-FFF2-40B4-BE49-F238E27FC236}">
                <a16:creationId xmlns:a16="http://schemas.microsoft.com/office/drawing/2014/main" id="{D8FBBAB4-91BD-4D45-AD3A-893CEDDF55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BB6AB-5FD9-4AD3-83D3-33E9DF8778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461770"/>
            <a:ext cx="4507150" cy="5664393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</a:t>
            </a:r>
            <a:r>
              <a:rPr lang="en-US" sz="3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Assim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como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foi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nos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dias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de </a:t>
            </a:r>
            <a:r>
              <a:rPr lang="en-US" sz="3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Noé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3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será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também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nos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dias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do Filho do </a:t>
            </a:r>
            <a:r>
              <a:rPr lang="en-US" sz="3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Homem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en-US" sz="3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comiam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3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bebiam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3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casavam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-se </a:t>
            </a:r>
            <a:r>
              <a:rPr lang="en-US" sz="3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davam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-se </a:t>
            </a:r>
            <a:r>
              <a:rPr lang="en-US" sz="3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em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casamento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3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até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ao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dia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em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que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Noé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entrou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arca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e </a:t>
            </a:r>
            <a:r>
              <a:rPr lang="en-US" sz="3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veio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o </a:t>
            </a:r>
            <a:r>
              <a:rPr lang="en-US" sz="3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dilúvio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e </a:t>
            </a:r>
            <a:r>
              <a:rPr lang="en-US" sz="3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destruiu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 </a:t>
            </a:r>
            <a:r>
              <a:rPr lang="en-US" sz="3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todos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.”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Lucas 17:26 e 27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7F2B7711-3BCA-4D82-B2FF-3C16EB1F2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36867" name="Picture 4">
            <a:extLst>
              <a:ext uri="{FF2B5EF4-FFF2-40B4-BE49-F238E27FC236}">
                <a16:creationId xmlns:a16="http://schemas.microsoft.com/office/drawing/2014/main" id="{FFDF2AA8-C3A8-4FD9-9D6E-A109315A82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>
            <a:extLst>
              <a:ext uri="{FF2B5EF4-FFF2-40B4-BE49-F238E27FC236}">
                <a16:creationId xmlns:a16="http://schemas.microsoft.com/office/drawing/2014/main" id="{02B23B75-55B0-4A49-B893-538BE3942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BA12E6-3E7F-41CD-95A9-11E0D32B46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505060"/>
            <a:ext cx="4038600" cy="5621103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pt-BR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“Assim será no dia em que o Filho do Homem se </a:t>
            </a:r>
            <a:r>
              <a:rPr lang="pt-BR" sz="3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manisfestar</a:t>
            </a:r>
            <a:r>
              <a:rPr lang="pt-BR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Lembrai-vos da mulher de Ló. Quem quiser preservar a sua vida perdê-la-á; e quem a perder de fato a salvará.” 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pt-BR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pt-BR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Lucas 17:30, 32 e 33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B6B8725E-0FA1-4D29-969C-D2C7FA752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38915" name="Picture 4">
            <a:extLst>
              <a:ext uri="{FF2B5EF4-FFF2-40B4-BE49-F238E27FC236}">
                <a16:creationId xmlns:a16="http://schemas.microsoft.com/office/drawing/2014/main" id="{55658D97-2192-4822-878D-FF882E98A9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810F8699-AD06-420F-B981-041D18C39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DAEFB0DF-A0B2-459D-A4D0-2D7B7F10F1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>
            <a:extLst>
              <a:ext uri="{FF2B5EF4-FFF2-40B4-BE49-F238E27FC236}">
                <a16:creationId xmlns:a16="http://schemas.microsoft.com/office/drawing/2014/main" id="{90DEF5EB-7A11-4410-BB34-0564F4D31D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D3B4F51A-3D06-4F89-90BD-C447722C8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7171" name="Picture 3">
            <a:extLst>
              <a:ext uri="{FF2B5EF4-FFF2-40B4-BE49-F238E27FC236}">
                <a16:creationId xmlns:a16="http://schemas.microsoft.com/office/drawing/2014/main" id="{E9040194-AC29-47A5-9900-669B8F991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>
            <a:extLst>
              <a:ext uri="{FF2B5EF4-FFF2-40B4-BE49-F238E27FC236}">
                <a16:creationId xmlns:a16="http://schemas.microsoft.com/office/drawing/2014/main" id="{161821A4-0B8A-45F0-8E53-3C1610E717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446DBF6A-E277-445B-921B-E7A018C91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9219" name="Picture 3">
            <a:extLst>
              <a:ext uri="{FF2B5EF4-FFF2-40B4-BE49-F238E27FC236}">
                <a16:creationId xmlns:a16="http://schemas.microsoft.com/office/drawing/2014/main" id="{D5251D74-6AC9-4746-8B4E-F87F82C6A8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E5E6490A-C3AB-46ED-B85C-2E97EE4FE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10243" name="Picture 3">
            <a:extLst>
              <a:ext uri="{FF2B5EF4-FFF2-40B4-BE49-F238E27FC236}">
                <a16:creationId xmlns:a16="http://schemas.microsoft.com/office/drawing/2014/main" id="{BDDCE860-4157-4C63-AABD-3BCE3CB944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1832</TotalTime>
  <Words>2124</Words>
  <Application>Microsoft Office PowerPoint</Application>
  <PresentationFormat>Apresentação na tela (4:3)</PresentationFormat>
  <Paragraphs>135</Paragraphs>
  <Slides>37</Slides>
  <Notes>36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0" baseType="lpstr">
      <vt:lpstr>Calibri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Quem é o rei que em breve sairá do tempo celestial? </vt:lpstr>
      <vt:lpstr>Apresentação do PowerPoint</vt:lpstr>
      <vt:lpstr> Como a Bíblia descreve a vinda de Jesus? </vt:lpstr>
      <vt:lpstr> Quem verá a Jesus quando Ele retornar? </vt:lpstr>
      <vt:lpstr>Apresentação do PowerPoint</vt:lpstr>
      <vt:lpstr> Quem estará com Jesus quando Ele retornar nas nuvens do Céu? </vt:lpstr>
      <vt:lpstr>Apresentação do PowerPoint</vt:lpstr>
      <vt:lpstr> O que o fulgor da vinda de Jesus fará aos ímpios vivos? </vt:lpstr>
      <vt:lpstr>Apresentação do PowerPoint</vt:lpstr>
      <vt:lpstr>  O que acontecerá aos justos mortos por ocasião da vinda de Jesus?   </vt:lpstr>
      <vt:lpstr>Apresentação do PowerPoint</vt:lpstr>
      <vt:lpstr>Apresentação do PowerPoint</vt:lpstr>
      <vt:lpstr> Nesse ponto, o que acontecerá com os justos ressurretos e os justos vivos? </vt:lpstr>
      <vt:lpstr>Que solene advertência Jesus faz sobre Sua segunda vinda?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APL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SM8185-O REI VINDOURO</dc:title>
  <dc:subject>HISTÓRIAS DA PROFECIA</dc:subject>
  <dc:creator>Pr. MARCELO AUGUSTO DE CARVALHO</dc:creator>
  <cp:keywords>www.4tons.com</cp:keywords>
  <dc:description>COMÉRCIO PROIBIDO. USO PESSOAL</dc:description>
  <cp:lastModifiedBy>Pr. Marcelo Carvalho</cp:lastModifiedBy>
  <cp:revision>47</cp:revision>
  <dcterms:created xsi:type="dcterms:W3CDTF">2012-10-27T19:56:32Z</dcterms:created>
  <dcterms:modified xsi:type="dcterms:W3CDTF">2019-11-22T10:23:52Z</dcterms:modified>
  <cp:category>SM-EVANGELISMO</cp:category>
</cp:coreProperties>
</file>