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66" r:id="rId2"/>
    <p:sldId id="256" r:id="rId3"/>
    <p:sldId id="257" r:id="rId4"/>
    <p:sldId id="264" r:id="rId5"/>
    <p:sldId id="293" r:id="rId6"/>
    <p:sldId id="263" r:id="rId7"/>
    <p:sldId id="258" r:id="rId8"/>
    <p:sldId id="259" r:id="rId9"/>
    <p:sldId id="260" r:id="rId10"/>
    <p:sldId id="265" r:id="rId11"/>
    <p:sldId id="261" r:id="rId12"/>
    <p:sldId id="262" r:id="rId13"/>
    <p:sldId id="280" r:id="rId14"/>
    <p:sldId id="284" r:id="rId15"/>
    <p:sldId id="267" r:id="rId16"/>
    <p:sldId id="268" r:id="rId17"/>
    <p:sldId id="269" r:id="rId18"/>
    <p:sldId id="270" r:id="rId19"/>
    <p:sldId id="277" r:id="rId20"/>
    <p:sldId id="271" r:id="rId21"/>
    <p:sldId id="278" r:id="rId22"/>
    <p:sldId id="272" r:id="rId23"/>
    <p:sldId id="273" r:id="rId24"/>
    <p:sldId id="274" r:id="rId25"/>
    <p:sldId id="275" r:id="rId26"/>
    <p:sldId id="283" r:id="rId27"/>
    <p:sldId id="282" r:id="rId28"/>
    <p:sldId id="276" r:id="rId29"/>
    <p:sldId id="279" r:id="rId30"/>
    <p:sldId id="288" r:id="rId31"/>
    <p:sldId id="290" r:id="rId32"/>
    <p:sldId id="289" r:id="rId33"/>
    <p:sldId id="285" r:id="rId34"/>
    <p:sldId id="286" r:id="rId35"/>
    <p:sldId id="287" r:id="rId36"/>
    <p:sldId id="291" r:id="rId37"/>
    <p:sldId id="292"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99" autoAdjust="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C2DD72-83A5-4AF9-823A-ABA85012162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E8B77258-1AAC-4C6B-BD52-B329E0D516A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4E5ED9A-DFE9-4A47-B16D-3992A2A89E75}" type="datetimeFigureOut">
              <a:rPr lang="en-US"/>
              <a:pPr>
                <a:defRPr/>
              </a:pPr>
              <a:t>11/22/2019</a:t>
            </a:fld>
            <a:endParaRPr lang="en-US"/>
          </a:p>
        </p:txBody>
      </p:sp>
      <p:sp>
        <p:nvSpPr>
          <p:cNvPr id="4" name="Slide Image Placeholder 3">
            <a:extLst>
              <a:ext uri="{FF2B5EF4-FFF2-40B4-BE49-F238E27FC236}">
                <a16:creationId xmlns:a16="http://schemas.microsoft.com/office/drawing/2014/main" id="{6756E4B1-7883-4B4C-A027-E5A6F802F62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7B7C42C-D304-45F7-A777-D57B13F6290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D42913BE-7957-413B-A147-FFE6AA80FED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A23B694A-0F11-4834-A42C-864FE805D75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D7375D5-393B-4C35-879A-EECE36D3CC3E}" type="slidenum">
              <a:rPr lang="en-US" altLang="pt-BR"/>
              <a:pPr/>
              <a:t>‹nº›</a:t>
            </a:fld>
            <a:endParaRPr lang="en-US" altLang="pt-B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a:extLst>
              <a:ext uri="{FF2B5EF4-FFF2-40B4-BE49-F238E27FC236}">
                <a16:creationId xmlns:a16="http://schemas.microsoft.com/office/drawing/2014/main" id="{2A6C0EF8-4484-4154-89F1-210BF68676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a:extLst>
              <a:ext uri="{FF2B5EF4-FFF2-40B4-BE49-F238E27FC236}">
                <a16:creationId xmlns:a16="http://schemas.microsoft.com/office/drawing/2014/main" id="{665366A4-B317-464B-A7A3-50C2F188C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r>
              <a:rPr lang="pt-BR" altLang="pt-BR" b="1"/>
              <a:t>www.4tons.com</a:t>
            </a:r>
          </a:p>
          <a:p>
            <a:pPr algn="ctr">
              <a:spcBef>
                <a:spcPct val="0"/>
              </a:spcBef>
            </a:pPr>
            <a:r>
              <a:rPr lang="pt-BR" altLang="pt-BR" b="1"/>
              <a:t>Pr. Marcelo Augusto de Carvalho</a:t>
            </a:r>
          </a:p>
        </p:txBody>
      </p:sp>
      <p:sp>
        <p:nvSpPr>
          <p:cNvPr id="40964" name="Espaço Reservado para Número de Slide 3">
            <a:extLst>
              <a:ext uri="{FF2B5EF4-FFF2-40B4-BE49-F238E27FC236}">
                <a16:creationId xmlns:a16="http://schemas.microsoft.com/office/drawing/2014/main" id="{A707BF36-CBE2-4B4A-B280-EDDA528407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7F6AC90-261B-448E-A445-E9F5FD508046}" type="slidenum">
              <a:rPr lang="en-US" altLang="pt-BR"/>
              <a:pPr/>
              <a:t>1</a:t>
            </a:fld>
            <a:endParaRPr lang="en-US"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D30E18D9-19F5-4093-A19B-13B1A50307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A746AF8-48EF-4A3E-A086-31AE58E16E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No final dos 70 anos, os sobreviventes retornaram a Canaã para replantar a terra prometida e reconstruir Jerusalém. </a:t>
            </a:r>
          </a:p>
          <a:p>
            <a:pPr>
              <a:spcBef>
                <a:spcPct val="0"/>
              </a:spcBef>
            </a:pPr>
            <a:endParaRPr lang="en-US" altLang="pt-BR"/>
          </a:p>
        </p:txBody>
      </p:sp>
      <p:sp>
        <p:nvSpPr>
          <p:cNvPr id="50180" name="Slide Number Placeholder 3">
            <a:extLst>
              <a:ext uri="{FF2B5EF4-FFF2-40B4-BE49-F238E27FC236}">
                <a16:creationId xmlns:a16="http://schemas.microsoft.com/office/drawing/2014/main" id="{EBDCE6C3-ABBD-4EC3-AD78-20E0501B2E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D5F1A98-4E5C-4540-B3E2-C61E75F2AF22}" type="slidenum">
              <a:rPr lang="en-US" altLang="pt-BR"/>
              <a:pPr/>
              <a:t>10</a:t>
            </a:fld>
            <a:endParaRPr lang="en-US" alt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0411D51-4746-4C92-AC2D-AD83805349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78D0755-8E12-4A05-ACB0-032897CCB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 </a:t>
            </a:r>
          </a:p>
          <a:p>
            <a:pPr>
              <a:spcBef>
                <a:spcPct val="0"/>
              </a:spcBef>
            </a:pPr>
            <a:r>
              <a:rPr lang="pt-BR" altLang="pt-BR"/>
              <a:t>Por 6.000 anos Jesus tem plantado a semente do evangelho. A Bíblia nos diz que "para o Senhor, um dia é como mil anos" (II Pedro 3:8). Logo o Rei Jesus virá para realizar a colheita no mundo. </a:t>
            </a:r>
            <a:endParaRPr lang="en-US" altLang="pt-BR"/>
          </a:p>
        </p:txBody>
      </p:sp>
      <p:sp>
        <p:nvSpPr>
          <p:cNvPr id="51204" name="Slide Number Placeholder 3">
            <a:extLst>
              <a:ext uri="{FF2B5EF4-FFF2-40B4-BE49-F238E27FC236}">
                <a16:creationId xmlns:a16="http://schemas.microsoft.com/office/drawing/2014/main" id="{1FF72896-8499-4F35-B5B1-6746744C14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18F3CD7-B79C-4293-AE42-401ED8B1346A}" type="slidenum">
              <a:rPr lang="en-US" altLang="pt-BR"/>
              <a:pPr/>
              <a:t>11</a:t>
            </a:fld>
            <a:endParaRPr lang="en-US" alt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F1A147F-E160-4704-92FD-C0FB7B3286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0E4A7AD-8F85-44C9-A82F-7E207D7568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Alguns serão mortos pelo resplendor de Sua vinda e o restante será levado para Seu reino dourado. Então este cansado e velho planeta observará um sábado de 1.000 anos!</a:t>
            </a:r>
          </a:p>
          <a:p>
            <a:pPr>
              <a:spcBef>
                <a:spcPct val="0"/>
              </a:spcBef>
            </a:pPr>
            <a:r>
              <a:rPr lang="pt-BR" altLang="pt-BR"/>
              <a:t>   </a:t>
            </a:r>
          </a:p>
          <a:p>
            <a:pPr>
              <a:spcBef>
                <a:spcPct val="0"/>
              </a:spcBef>
            </a:pPr>
            <a:r>
              <a:rPr lang="pt-BR" altLang="pt-BR"/>
              <a:t>  </a:t>
            </a:r>
          </a:p>
          <a:p>
            <a:pPr>
              <a:spcBef>
                <a:spcPct val="0"/>
              </a:spcBef>
            </a:pPr>
            <a:r>
              <a:rPr lang="pt-BR" altLang="pt-BR"/>
              <a:t> </a:t>
            </a:r>
          </a:p>
          <a:p>
            <a:pPr>
              <a:spcBef>
                <a:spcPct val="0"/>
              </a:spcBef>
            </a:pPr>
            <a:endParaRPr lang="en-US" altLang="pt-BR"/>
          </a:p>
        </p:txBody>
      </p:sp>
      <p:sp>
        <p:nvSpPr>
          <p:cNvPr id="52228" name="Slide Number Placeholder 3">
            <a:extLst>
              <a:ext uri="{FF2B5EF4-FFF2-40B4-BE49-F238E27FC236}">
                <a16:creationId xmlns:a16="http://schemas.microsoft.com/office/drawing/2014/main" id="{63F4E0CC-28CA-42C1-A456-47DD7994C4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4BD5D12-38F0-4265-A1B8-CBCEC44DD8A5}" type="slidenum">
              <a:rPr lang="en-US" altLang="pt-BR"/>
              <a:pPr/>
              <a:t>12</a:t>
            </a:fld>
            <a:endParaRPr lang="en-US" alt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C3DF2C0-EF18-4336-8349-7F7B6A160D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99E9304A-7E85-4EAE-8470-2B681D8E8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Os mil anos de Apocalipse 20 são frequentemente chamados de milênio. A palavra "milênio" é simplesmente a composição de duas palavras latinas: "milli", significando "mil" e "annum", que quer dizer "anos"</a:t>
            </a:r>
            <a:endParaRPr lang="en-US" altLang="pt-BR"/>
          </a:p>
        </p:txBody>
      </p:sp>
      <p:sp>
        <p:nvSpPr>
          <p:cNvPr id="53252" name="Slide Number Placeholder 3">
            <a:extLst>
              <a:ext uri="{FF2B5EF4-FFF2-40B4-BE49-F238E27FC236}">
                <a16:creationId xmlns:a16="http://schemas.microsoft.com/office/drawing/2014/main" id="{4C1DFFEA-692D-41B0-B38A-142AB42CE8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CE3F878-2B56-4786-8CCE-AF6944778C94}" type="slidenum">
              <a:rPr lang="en-US" altLang="pt-BR"/>
              <a:pPr/>
              <a:t>13</a:t>
            </a:fld>
            <a:endParaRPr lang="en-US" alt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033E43D-695D-442E-90AA-CF41EE289C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51E7009-E186-4784-8C81-169DEEBBF4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A segunda vinda de Cristo e a ressurreição dos justos marcam o início dos 1.000 anos. </a:t>
            </a:r>
            <a:endParaRPr lang="en-US" altLang="pt-BR"/>
          </a:p>
        </p:txBody>
      </p:sp>
      <p:sp>
        <p:nvSpPr>
          <p:cNvPr id="54276" name="Slide Number Placeholder 3">
            <a:extLst>
              <a:ext uri="{FF2B5EF4-FFF2-40B4-BE49-F238E27FC236}">
                <a16:creationId xmlns:a16="http://schemas.microsoft.com/office/drawing/2014/main" id="{20C6D625-1A5A-4106-92D2-AC56B322F0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FE85AE4-B9BF-4B0D-80D6-1CB0C31E029C}" type="slidenum">
              <a:rPr lang="en-US" altLang="pt-BR"/>
              <a:pPr/>
              <a:t>14</a:t>
            </a:fld>
            <a:endParaRPr lang="en-US" alt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AF601E7-1A1C-465F-A770-126EEF0568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BD22E7D9-C972-4B4A-A57C-6CB9269D8A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Os santos de todas as eras (descritos como "bem-aventurados e santos" no verso 6) tornarão à vida na primeira ressurreição.</a:t>
            </a:r>
          </a:p>
          <a:p>
            <a:pPr>
              <a:spcBef>
                <a:spcPct val="0"/>
              </a:spcBef>
            </a:pPr>
            <a:endParaRPr lang="en-US" altLang="pt-BR"/>
          </a:p>
        </p:txBody>
      </p:sp>
      <p:sp>
        <p:nvSpPr>
          <p:cNvPr id="55300" name="Slide Number Placeholder 3">
            <a:extLst>
              <a:ext uri="{FF2B5EF4-FFF2-40B4-BE49-F238E27FC236}">
                <a16:creationId xmlns:a16="http://schemas.microsoft.com/office/drawing/2014/main" id="{9B11DD74-1265-4AC8-9ED7-06231A7217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9EA5686-CA82-4A7F-9968-D404C6D5F7F1}" type="slidenum">
              <a:rPr lang="en-US" altLang="pt-BR"/>
              <a:pPr/>
              <a:t>15</a:t>
            </a:fld>
            <a:endParaRPr lang="en-US" alt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D469270-FFAE-434C-8ABE-38631336C7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0D684108-C1E3-484F-AD25-BD29FD3561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2. O que mais acontecerá na primeira ressurreição?</a:t>
            </a:r>
            <a:r>
              <a:rPr lang="pt-BR" altLang="pt-BR" i="1"/>
              <a:t> </a:t>
            </a:r>
            <a:r>
              <a:rPr lang="pt-BR" altLang="pt-BR"/>
              <a:t>Veja o gráfico dos mil anos na página 6, para uma síntese dos eventos que terão lugar quando os mil anos começarem. </a:t>
            </a:r>
          </a:p>
          <a:p>
            <a:pPr>
              <a:spcBef>
                <a:spcPct val="0"/>
              </a:spcBef>
            </a:pPr>
            <a:endParaRPr lang="en-US" altLang="pt-BR"/>
          </a:p>
        </p:txBody>
      </p:sp>
      <p:sp>
        <p:nvSpPr>
          <p:cNvPr id="56324" name="Slide Number Placeholder 3">
            <a:extLst>
              <a:ext uri="{FF2B5EF4-FFF2-40B4-BE49-F238E27FC236}">
                <a16:creationId xmlns:a16="http://schemas.microsoft.com/office/drawing/2014/main" id="{52994B1D-21A1-47C1-B495-DC6EAA6A1D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26C318E9-2DFA-49D4-80EC-997DA3D3E31B}" type="slidenum">
              <a:rPr lang="en-US" altLang="pt-BR"/>
              <a:pPr/>
              <a:t>16</a:t>
            </a:fld>
            <a:endParaRPr lang="en-US" alt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20EEE07-9C29-4892-A8A4-06CD0BBB87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BA98311-9422-4EC2-93F0-0FEC076D99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3. Quem será trazido à vida na segunda ressurreição, e quanto ela ocorrerá?</a:t>
            </a:r>
            <a:r>
              <a:rPr lang="pt-BR" altLang="pt-BR"/>
              <a:t> Os ímpios são ressuscitados na segunda ressurreição geral, no final dos 1.000 anos.</a:t>
            </a:r>
          </a:p>
          <a:p>
            <a:pPr>
              <a:spcBef>
                <a:spcPct val="0"/>
              </a:spcBef>
            </a:pPr>
            <a:endParaRPr lang="en-US" altLang="pt-BR"/>
          </a:p>
        </p:txBody>
      </p:sp>
      <p:sp>
        <p:nvSpPr>
          <p:cNvPr id="57348" name="Slide Number Placeholder 3">
            <a:extLst>
              <a:ext uri="{FF2B5EF4-FFF2-40B4-BE49-F238E27FC236}">
                <a16:creationId xmlns:a16="http://schemas.microsoft.com/office/drawing/2014/main" id="{E16B7580-E8A5-4B00-A332-1ABFF46939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4504BDAF-E585-4ED7-8455-4E0B67AE48CE}" type="slidenum">
              <a:rPr lang="en-US" altLang="pt-BR"/>
              <a:pPr/>
              <a:t>17</a:t>
            </a:fld>
            <a:endParaRPr lang="en-US" alt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8915D83-1C23-47CE-88DD-A94D991C53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36D2EF9-61AB-44C4-8C84-690AB13DD0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 </a:t>
            </a:r>
          </a:p>
          <a:p>
            <a:pPr>
              <a:spcBef>
                <a:spcPct val="0"/>
              </a:spcBef>
            </a:pPr>
            <a:r>
              <a:rPr lang="pt-BR" altLang="pt-BR" b="1"/>
              <a:t>4. Qual será a condição da Terra durante os 1.000 anos? </a:t>
            </a:r>
            <a:r>
              <a:rPr lang="pt-BR" altLang="pt-BR"/>
              <a:t>A Terra será totalmente devastada por um terremoto e chuva de granizo que a assolam na segunda vinda de Cristo. Ela será deixada em completa escuridão. Os mortos jazerão sobre toda a superfície da Terra e ninguém os pranteará, porquanto nenhum ser humano estará vivo para fazê-lo. Os justos serão levados para o Céu, e os ímpios serão todos mortos (Ver Suplemento intitulado "O Abismo Sem Fundo").</a:t>
            </a:r>
          </a:p>
          <a:p>
            <a:pPr>
              <a:spcBef>
                <a:spcPct val="0"/>
              </a:spcBef>
            </a:pPr>
            <a:endParaRPr lang="pt-BR" altLang="pt-BR"/>
          </a:p>
          <a:p>
            <a:pPr>
              <a:spcBef>
                <a:spcPct val="0"/>
              </a:spcBef>
            </a:pPr>
            <a:endParaRPr lang="en-US" altLang="pt-BR"/>
          </a:p>
        </p:txBody>
      </p:sp>
      <p:sp>
        <p:nvSpPr>
          <p:cNvPr id="58372" name="Slide Number Placeholder 3">
            <a:extLst>
              <a:ext uri="{FF2B5EF4-FFF2-40B4-BE49-F238E27FC236}">
                <a16:creationId xmlns:a16="http://schemas.microsoft.com/office/drawing/2014/main" id="{9FE90050-CABD-4DA0-9BB8-3DAA9A7B78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372ADFB-DEFB-4863-BF4B-58EF52041435}" type="slidenum">
              <a:rPr lang="en-US" altLang="pt-BR"/>
              <a:pPr/>
              <a:t>18</a:t>
            </a:fld>
            <a:endParaRPr lang="en-US" alt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2F9E9068-50B7-4284-9800-4D44EDEB55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627D2FA-C504-4F24-8C2F-16E5842922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Durante os 1.000 anos, o diabo estará aprisionado pelas circunstâncias, "para que não mais enganasse as nações" (Apocalipse 20:3). Uma cadeia literal nunca poderia algemar um ser espiritual. Somente uma coisa poderia impedi-lo de tentar as pessoas, e essa é que elas não estivessem vivas! Quando Jesus vier, os ímpios serão todos mortos e os justos levados ao Céu; assim, Satanás e seus anjos estarão confinados a este planeta sem ninguém para tentar. Por 1.000 anos eles perambularão pela Terra e contemplarão o fruto de sua rebelião. Nenhuma torturante cadeia de circunstâncias como essa foi jamais forjada. É desse modo que Satanás e seus anjos serão aprisionados. "Serão ajuntados como presos em masmorra, e encerrados num cárcere, e castigados depois de muitos dias." (Isaías 24:22)</a:t>
            </a:r>
          </a:p>
          <a:p>
            <a:pPr>
              <a:spcBef>
                <a:spcPct val="0"/>
              </a:spcBef>
            </a:pPr>
            <a:r>
              <a:rPr lang="pt-BR" altLang="pt-BR"/>
              <a:t> </a:t>
            </a:r>
          </a:p>
          <a:p>
            <a:pPr>
              <a:spcBef>
                <a:spcPct val="0"/>
              </a:spcBef>
            </a:pPr>
            <a:r>
              <a:rPr lang="pt-BR" altLang="pt-BR"/>
              <a:t> </a:t>
            </a:r>
          </a:p>
          <a:p>
            <a:pPr>
              <a:spcBef>
                <a:spcPct val="0"/>
              </a:spcBef>
            </a:pPr>
            <a:r>
              <a:rPr lang="pt-BR" altLang="pt-BR" i="1"/>
              <a:t> </a:t>
            </a:r>
            <a:endParaRPr lang="pt-BR" altLang="pt-BR"/>
          </a:p>
          <a:p>
            <a:pPr>
              <a:spcBef>
                <a:spcPct val="0"/>
              </a:spcBef>
            </a:pPr>
            <a:endParaRPr lang="en-US" altLang="pt-BR"/>
          </a:p>
        </p:txBody>
      </p:sp>
      <p:sp>
        <p:nvSpPr>
          <p:cNvPr id="59396" name="Slide Number Placeholder 3">
            <a:extLst>
              <a:ext uri="{FF2B5EF4-FFF2-40B4-BE49-F238E27FC236}">
                <a16:creationId xmlns:a16="http://schemas.microsoft.com/office/drawing/2014/main" id="{29360B96-A7DC-4F94-B9E6-085E25300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932CBA41-9A95-4DA0-9FA5-E6350ED549EF}" type="slidenum">
              <a:rPr lang="en-US" altLang="pt-BR"/>
              <a:pPr/>
              <a:t>19</a:t>
            </a:fld>
            <a:endParaRPr lang="en-US"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B8C0AA31-D468-4BA4-92EB-39765087B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AD24BDD6-765E-46DF-AC2F-D323949E00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ltLang="pt-BR"/>
          </a:p>
        </p:txBody>
      </p:sp>
      <p:sp>
        <p:nvSpPr>
          <p:cNvPr id="41988" name="Slide Number Placeholder 3">
            <a:extLst>
              <a:ext uri="{FF2B5EF4-FFF2-40B4-BE49-F238E27FC236}">
                <a16:creationId xmlns:a16="http://schemas.microsoft.com/office/drawing/2014/main" id="{31667504-C9FF-4872-BD6A-21EEBD42D1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F1626E5-908D-44A9-BB1F-825599524D8B}" type="slidenum">
              <a:rPr lang="en-US" altLang="pt-BR"/>
              <a:pPr/>
              <a:t>2</a:t>
            </a:fld>
            <a:endParaRPr lang="en-US" alt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399A4DE1-4AD5-4678-A357-045C7FEDAD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E58258C-6F17-4BB9-870E-D6E22AAD09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5. Onde os santos se encontrarão durante os 1.000 anos e o que estarão fazendo? </a:t>
            </a:r>
            <a:r>
              <a:rPr lang="pt-BR" altLang="pt-BR"/>
              <a:t>Durante os 1.000 anos os santos estarão no Céu, participando de um julgamento. Eles não decidirão quem está salvo ou perdido, porque Deus já terá determinado isso. Eles simplesmente confirmarão os juízos de Deus. "Os Teus atos de justiça se fizeram manifestos." (Apocalipse 15:4). A justiça do castigo divino sobre os perdidos será confirmada, bem como o galardão dos justos (Apocalipse 22:11 e 12)</a:t>
            </a:r>
            <a:endParaRPr lang="en-US" altLang="pt-BR"/>
          </a:p>
        </p:txBody>
      </p:sp>
      <p:sp>
        <p:nvSpPr>
          <p:cNvPr id="60420" name="Slide Number Placeholder 3">
            <a:extLst>
              <a:ext uri="{FF2B5EF4-FFF2-40B4-BE49-F238E27FC236}">
                <a16:creationId xmlns:a16="http://schemas.microsoft.com/office/drawing/2014/main" id="{6DB9C431-FE24-463A-8046-0B8CCCF156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990BAA5-7AC7-4A7E-9571-423FCB251469}" type="slidenum">
              <a:rPr lang="en-US" altLang="pt-BR"/>
              <a:pPr/>
              <a:t>20</a:t>
            </a:fld>
            <a:endParaRPr lang="en-US" alt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B653F9B-835F-400C-A37B-6FE631B1CA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2EA58EA6-F7DF-42F1-9A51-A2E8DB086D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 Essa fase do juízo tem lugar para benefício dos santos. Por exemplo, suponha que você está no Céu e descobre que seu amado pastor não se encontra ali, e que um infame criminoso se acha entre os salvos. Você provavelmente gostaria de ter uma explicação a respeito. Os anjos o guiarão através dos livros de registro para a resolução de quaisquer dúvidas. No final desta fase de julgamento, todos estarão plenamente convencidos da justiça, amor e trato imparcial de Deus com os homens. Eles declararão: "Verdadeiros e justos são os Seus juízos." (Apocalipse 19:2)( </a:t>
            </a:r>
          </a:p>
          <a:p>
            <a:pPr>
              <a:spcBef>
                <a:spcPct val="0"/>
              </a:spcBef>
            </a:pPr>
            <a:endParaRPr lang="en-US" altLang="pt-BR"/>
          </a:p>
          <a:p>
            <a:pPr>
              <a:spcBef>
                <a:spcPct val="0"/>
              </a:spcBef>
            </a:pPr>
            <a:endParaRPr lang="en-US" altLang="pt-BR"/>
          </a:p>
        </p:txBody>
      </p:sp>
      <p:sp>
        <p:nvSpPr>
          <p:cNvPr id="61444" name="Slide Number Placeholder 3">
            <a:extLst>
              <a:ext uri="{FF2B5EF4-FFF2-40B4-BE49-F238E27FC236}">
                <a16:creationId xmlns:a16="http://schemas.microsoft.com/office/drawing/2014/main" id="{917EE6AE-4E55-4101-8C1F-1ED44CCDCF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3E15328-7A0A-4E7F-87EC-07320D8BEA21}" type="slidenum">
              <a:rPr lang="en-US" altLang="pt-BR"/>
              <a:pPr/>
              <a:t>21</a:t>
            </a:fld>
            <a:endParaRPr lang="en-US" alt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3EC1AD1F-9FFD-4993-805A-95FDC5FDDF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5EB6CDF9-B10D-4EB6-885B-91127BAF99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6. O que acontecerá no final dos 1.000 anos?</a:t>
            </a:r>
            <a:r>
              <a:rPr lang="pt-BR" altLang="pt-BR"/>
              <a:t> No encerramento dos 1.000 anos, a Nova Jerusalém, com todos os santos dentro dela, descerá do Céu e pousará onde é agora o Monte das Oliveiras (Zac 14:1, 4, 5 e 9). O Senhor aplainará a colina com o objetivo de fazer uma imensa planície para o lugar da cidade.</a:t>
            </a:r>
          </a:p>
          <a:p>
            <a:pPr>
              <a:spcBef>
                <a:spcPct val="0"/>
              </a:spcBef>
            </a:pPr>
            <a:endParaRPr lang="en-US" altLang="pt-BR"/>
          </a:p>
        </p:txBody>
      </p:sp>
      <p:sp>
        <p:nvSpPr>
          <p:cNvPr id="62468" name="Slide Number Placeholder 3">
            <a:extLst>
              <a:ext uri="{FF2B5EF4-FFF2-40B4-BE49-F238E27FC236}">
                <a16:creationId xmlns:a16="http://schemas.microsoft.com/office/drawing/2014/main" id="{A4D2F083-3A47-4914-8491-6A2CFE13AD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9F10C26-215F-4F81-801C-303C53ACD57D}" type="slidenum">
              <a:rPr lang="en-US" altLang="pt-BR"/>
              <a:pPr/>
              <a:t>22</a:t>
            </a:fld>
            <a:endParaRPr lang="en-US" alt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BC11340-98EE-47DB-955E-B8D421878F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DD06695-DE46-4CA2-A12D-1B166FDC3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7. O que acontecerá em seguida à libertação de Satanás de sua prisão?</a:t>
            </a:r>
            <a:r>
              <a:rPr lang="pt-BR" altLang="pt-BR"/>
              <a:t> Após a ressurreição dos ímpios, Satanás estará livre uma vez mais para enganá-los e manipulá-los. </a:t>
            </a:r>
            <a:endParaRPr lang="en-US" altLang="pt-BR"/>
          </a:p>
        </p:txBody>
      </p:sp>
      <p:sp>
        <p:nvSpPr>
          <p:cNvPr id="63492" name="Slide Number Placeholder 3">
            <a:extLst>
              <a:ext uri="{FF2B5EF4-FFF2-40B4-BE49-F238E27FC236}">
                <a16:creationId xmlns:a16="http://schemas.microsoft.com/office/drawing/2014/main" id="{06BEBEB8-D328-4E9E-BDE4-ED98A87DD1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0D82E883-FC74-47BB-AD95-60A81D489D19}" type="slidenum">
              <a:rPr lang="en-US" altLang="pt-BR"/>
              <a:pPr/>
              <a:t>23</a:t>
            </a:fld>
            <a:endParaRPr lang="en-US" alt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DC080C3B-9C60-4DA8-BB02-8305BB28D7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5EFA9197-1311-4DA9-9CD0-291D6166F5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8. O que Satanás irá fazer quando os ímpios ressuscitarem? </a:t>
            </a:r>
            <a:r>
              <a:rPr lang="pt-BR" altLang="pt-BR"/>
              <a:t>Satanás engabelará o povo, levando-o a crer que ele foi injustamente expulso do Céu e que juntos eles podem capturar a cidade e tomar-lhe o controle. Vendo que estão trancados do lado de fora da santa cidade, os ímpios organizarão um ataque para conquistar a Nova Jerusalém. </a:t>
            </a:r>
          </a:p>
          <a:p>
            <a:pPr>
              <a:spcBef>
                <a:spcPct val="0"/>
              </a:spcBef>
            </a:pPr>
            <a:endParaRPr lang="en-US" altLang="pt-BR"/>
          </a:p>
        </p:txBody>
      </p:sp>
      <p:sp>
        <p:nvSpPr>
          <p:cNvPr id="64516" name="Slide Number Placeholder 3">
            <a:extLst>
              <a:ext uri="{FF2B5EF4-FFF2-40B4-BE49-F238E27FC236}">
                <a16:creationId xmlns:a16="http://schemas.microsoft.com/office/drawing/2014/main" id="{B2F582F2-E399-4036-819E-2C20BCBF31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4CD034A-4E5C-495D-B0FF-197C403FF946}" type="slidenum">
              <a:rPr lang="en-US" altLang="pt-BR"/>
              <a:pPr/>
              <a:t>24</a:t>
            </a:fld>
            <a:endParaRPr lang="en-US" alt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6443074F-6FB4-4E89-92F7-C8FEF7102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30CD6941-92D2-4F05-BF41-2D045136F5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9. 11. O que haverá em seguida?</a:t>
            </a:r>
            <a:r>
              <a:rPr lang="pt-BR" altLang="pt-BR"/>
              <a:t> Fogo da parte de Deus cairá sobre os ímpios e formará um vastíssimo lago de fogo ao redor da cidade divina. Esse fogo transforma tudo em cinzas (Malaquias 4:3). </a:t>
            </a:r>
          </a:p>
          <a:p>
            <a:pPr>
              <a:spcBef>
                <a:spcPct val="0"/>
              </a:spcBef>
            </a:pPr>
            <a:r>
              <a:rPr lang="pt-BR" altLang="pt-BR" b="1"/>
              <a:t> </a:t>
            </a:r>
            <a:endParaRPr lang="pt-BR" altLang="pt-BR"/>
          </a:p>
          <a:p>
            <a:pPr>
              <a:spcBef>
                <a:spcPct val="0"/>
              </a:spcBef>
            </a:pPr>
            <a:endParaRPr lang="en-US" altLang="pt-BR"/>
          </a:p>
        </p:txBody>
      </p:sp>
      <p:sp>
        <p:nvSpPr>
          <p:cNvPr id="65540" name="Slide Number Placeholder 3">
            <a:extLst>
              <a:ext uri="{FF2B5EF4-FFF2-40B4-BE49-F238E27FC236}">
                <a16:creationId xmlns:a16="http://schemas.microsoft.com/office/drawing/2014/main" id="{9D65A82D-EFE5-4AA6-8797-448ED39C95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B7430FD-6C3B-43E3-BCC2-9C2441AAC5B5}" type="slidenum">
              <a:rPr lang="en-US" altLang="pt-BR"/>
              <a:pPr/>
              <a:t>25</a:t>
            </a:fld>
            <a:endParaRPr lang="en-US" alt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341062B-91BE-4379-A024-4455765E17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02FBE1D7-65B3-4B29-B107-9CE20DFB3C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O diabo não tem controle sobre esse fogo, que é chamado de inferno. Em lugar disso, ele e seus anjos também serão punidos no fogo e se transformarão em cinzas (Apocalipse 20:10; Ezequiel 28:18). Não há ressurreição a partir dessas chamas, que são chamadas de segunda morte (Apocalipse 20:14).</a:t>
            </a:r>
          </a:p>
          <a:p>
            <a:pPr>
              <a:spcBef>
                <a:spcPct val="0"/>
              </a:spcBef>
            </a:pPr>
            <a:endParaRPr lang="en-US" altLang="pt-BR"/>
          </a:p>
        </p:txBody>
      </p:sp>
      <p:sp>
        <p:nvSpPr>
          <p:cNvPr id="66564" name="Slide Number Placeholder 3">
            <a:extLst>
              <a:ext uri="{FF2B5EF4-FFF2-40B4-BE49-F238E27FC236}">
                <a16:creationId xmlns:a16="http://schemas.microsoft.com/office/drawing/2014/main" id="{A37401B8-D9E2-465D-96FC-29F4976887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8AD1EF0-A108-49C3-83D6-51724845B135}" type="slidenum">
              <a:rPr lang="en-US" altLang="pt-BR"/>
              <a:pPr/>
              <a:t>26</a:t>
            </a:fld>
            <a:endParaRPr lang="en-US" alt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a:extLst>
              <a:ext uri="{FF2B5EF4-FFF2-40B4-BE49-F238E27FC236}">
                <a16:creationId xmlns:a16="http://schemas.microsoft.com/office/drawing/2014/main" id="{75A679E6-5444-46E0-BA39-6521374984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ço Reservado para Anotações 2">
            <a:extLst>
              <a:ext uri="{FF2B5EF4-FFF2-40B4-BE49-F238E27FC236}">
                <a16:creationId xmlns:a16="http://schemas.microsoft.com/office/drawing/2014/main" id="{85A16C6A-8702-4296-A0C9-16381341E3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Este quadro permite recapitular os acontecimentos em uma perspectiva geral (comentar brevemente as fases já ensinadas)</a:t>
            </a:r>
          </a:p>
        </p:txBody>
      </p:sp>
      <p:sp>
        <p:nvSpPr>
          <p:cNvPr id="67588" name="Espaço Reservado para Número de Slide 3">
            <a:extLst>
              <a:ext uri="{FF2B5EF4-FFF2-40B4-BE49-F238E27FC236}">
                <a16:creationId xmlns:a16="http://schemas.microsoft.com/office/drawing/2014/main" id="{FE3A54D7-432E-42A5-AF13-8A227A6D20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D0F7869-3C57-4EA9-8280-0F63B9AF25CB}" type="slidenum">
              <a:rPr lang="en-US" altLang="pt-BR"/>
              <a:pPr/>
              <a:t>27</a:t>
            </a:fld>
            <a:endParaRPr lang="en-US" alt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07D2039A-0B55-4DD2-8F33-20AD62FDC2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D8A1650-D0E0-4780-99E6-ECF0E17124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b="1"/>
              <a:t>10. Após a extinção do fogo, o que Deus fará por Seu povo?</a:t>
            </a:r>
            <a:r>
              <a:rPr lang="pt-BR" altLang="pt-BR" i="1"/>
              <a:t> </a:t>
            </a:r>
            <a:endParaRPr lang="en-US" altLang="pt-BR"/>
          </a:p>
        </p:txBody>
      </p:sp>
      <p:sp>
        <p:nvSpPr>
          <p:cNvPr id="68612" name="Slide Number Placeholder 3">
            <a:extLst>
              <a:ext uri="{FF2B5EF4-FFF2-40B4-BE49-F238E27FC236}">
                <a16:creationId xmlns:a16="http://schemas.microsoft.com/office/drawing/2014/main" id="{BB1806BA-01DB-41D1-9A82-4D62BA35F2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8B14F30-F2AC-466E-826B-FE2E31858334}" type="slidenum">
              <a:rPr lang="en-US" altLang="pt-BR"/>
              <a:pPr/>
              <a:t>28</a:t>
            </a:fld>
            <a:endParaRPr lang="en-US" alt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1B47D3C-2644-4F97-96DE-0E421D0EA9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DBB04C5-2265-4F52-A1EF-B380A8C89E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No fim dos 70 anos do cativeiro babilônico, os filhos de Israel retornaram à terra prometida e reconstruíram a cidade</a:t>
            </a:r>
            <a:endParaRPr lang="en-US" altLang="pt-BR"/>
          </a:p>
          <a:p>
            <a:pPr>
              <a:spcBef>
                <a:spcPct val="0"/>
              </a:spcBef>
            </a:pPr>
            <a:endParaRPr lang="en-US" altLang="pt-BR"/>
          </a:p>
        </p:txBody>
      </p:sp>
      <p:sp>
        <p:nvSpPr>
          <p:cNvPr id="69636" name="Slide Number Placeholder 3">
            <a:extLst>
              <a:ext uri="{FF2B5EF4-FFF2-40B4-BE49-F238E27FC236}">
                <a16:creationId xmlns:a16="http://schemas.microsoft.com/office/drawing/2014/main" id="{550C094A-DD91-41F7-B693-C2DAEAB948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8001207C-082E-4951-A46F-9F3124661AA1}" type="slidenum">
              <a:rPr lang="en-US" altLang="pt-BR"/>
              <a:pPr/>
              <a:t>29</a:t>
            </a:fld>
            <a:endParaRPr lang="en-US"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8CA4AE0-E128-44C8-B285-FF78EB320B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87AB12E1-B5A7-4DC5-A859-57C069A393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Nosso mundo foi primeiramente criado com um perfeito equilíbrio na Natureza. Homem, animais e plantas viviam em total harmonia. </a:t>
            </a:r>
            <a:endParaRPr lang="en-US" altLang="pt-BR"/>
          </a:p>
        </p:txBody>
      </p:sp>
      <p:sp>
        <p:nvSpPr>
          <p:cNvPr id="43012" name="Slide Number Placeholder 3">
            <a:extLst>
              <a:ext uri="{FF2B5EF4-FFF2-40B4-BE49-F238E27FC236}">
                <a16:creationId xmlns:a16="http://schemas.microsoft.com/office/drawing/2014/main" id="{7522A8FE-9EE1-4618-ACBD-1C58E6483E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FFC62AC-5406-4C55-9F2A-9593D9AE114B}" type="slidenum">
              <a:rPr lang="en-US" altLang="pt-BR"/>
              <a:pPr/>
              <a:t>3</a:t>
            </a:fld>
            <a:endParaRPr lang="en-US" alt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04DDD395-1FA8-465C-B637-C61EA39D35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76D30BF-614D-4BA1-8A79-80D1E65417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Depois do milênio, os santos verão Jesus criar novos céus (atmosfera) e uma nova e perfeita Terra, onde o pecado nunca mais levantará sua horrenda cabeça (Naum 1:9). </a:t>
            </a:r>
            <a:endParaRPr lang="en-US" altLang="pt-BR"/>
          </a:p>
        </p:txBody>
      </p:sp>
      <p:sp>
        <p:nvSpPr>
          <p:cNvPr id="70660" name="Slide Number Placeholder 3">
            <a:extLst>
              <a:ext uri="{FF2B5EF4-FFF2-40B4-BE49-F238E27FC236}">
                <a16:creationId xmlns:a16="http://schemas.microsoft.com/office/drawing/2014/main" id="{7ED08920-7404-4858-9466-3B5AAEEC72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C245D6AA-1C3F-41E6-9F9B-0C9C11122671}" type="slidenum">
              <a:rPr lang="en-US" altLang="pt-BR"/>
              <a:pPr/>
              <a:t>30</a:t>
            </a:fld>
            <a:endParaRPr lang="en-US" alt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A8DB664-1A0E-4343-A229-BAF10EF1D1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6AD05BFB-C8A1-40A2-9FAA-0DF528841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O paraíso que Adão e Eva perderam será restaurado em toda a sua glória edênica. </a:t>
            </a:r>
            <a:endParaRPr lang="en-US" altLang="pt-BR"/>
          </a:p>
        </p:txBody>
      </p:sp>
      <p:sp>
        <p:nvSpPr>
          <p:cNvPr id="71684" name="Slide Number Placeholder 3">
            <a:extLst>
              <a:ext uri="{FF2B5EF4-FFF2-40B4-BE49-F238E27FC236}">
                <a16:creationId xmlns:a16="http://schemas.microsoft.com/office/drawing/2014/main" id="{B577D050-A683-4B39-AD1D-C536ACAE70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35787CF-1E1F-4A6C-9611-A407F8ADA622}" type="slidenum">
              <a:rPr lang="en-US" altLang="pt-BR"/>
              <a:pPr/>
              <a:t>31</a:t>
            </a:fld>
            <a:endParaRPr lang="en-US" alt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EF13145-AC17-493C-AB22-D36D37D341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708B4B56-FAF8-41A4-A1C7-428C80DABD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Paz, alegria, amor e perfeita felicidade repousarão para sempre sobre o povo de Deus!</a:t>
            </a:r>
          </a:p>
          <a:p>
            <a:pPr>
              <a:spcBef>
                <a:spcPct val="0"/>
              </a:spcBef>
            </a:pPr>
            <a:endParaRPr lang="en-US" altLang="pt-BR"/>
          </a:p>
        </p:txBody>
      </p:sp>
      <p:sp>
        <p:nvSpPr>
          <p:cNvPr id="72708" name="Slide Number Placeholder 3">
            <a:extLst>
              <a:ext uri="{FF2B5EF4-FFF2-40B4-BE49-F238E27FC236}">
                <a16:creationId xmlns:a16="http://schemas.microsoft.com/office/drawing/2014/main" id="{9B3A0AC6-C33F-430C-90FE-0D3E413692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DED503D5-D6EE-4AC7-9D1E-DAB625E8C49B}" type="slidenum">
              <a:rPr lang="en-US" altLang="pt-BR"/>
              <a:pPr/>
              <a:t>32</a:t>
            </a:fld>
            <a:endParaRPr lang="en-US" alt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3523C6EA-DA39-47A2-BB1D-15406EA2D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7569AAF8-77FA-4879-A2BA-4C2162443B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pt-BR"/>
              <a:t>Um fazendeiro teve toda a sua propriedade destruida pelo fogo. Desolado, ele começou a andar pelos escombros para ver se algo poderia ainda ser aproveitado. Então viu algo se mecher entre o carvão</a:t>
            </a:r>
          </a:p>
        </p:txBody>
      </p:sp>
      <p:sp>
        <p:nvSpPr>
          <p:cNvPr id="73732" name="Slide Number Placeholder 3">
            <a:extLst>
              <a:ext uri="{FF2B5EF4-FFF2-40B4-BE49-F238E27FC236}">
                <a16:creationId xmlns:a16="http://schemas.microsoft.com/office/drawing/2014/main" id="{0A8E5FCF-73AE-42F0-A678-7CA3B0205C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FE67191-9EB7-4AA3-A8C1-C09ED7FA560C}" type="slidenum">
              <a:rPr lang="en-US" altLang="pt-BR"/>
              <a:pPr/>
              <a:t>33</a:t>
            </a:fld>
            <a:endParaRPr lang="en-US" alt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4532C6A5-3D34-4DF4-A50D-35ADECC16D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C75321CB-35BE-4220-9120-2FE7C20CBB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pt-BR"/>
              <a:t>Viu uma ninhada de pintinhos sair debaixo do corpo carbonizado de uma galinha que no momento da destruição protegeu seus filhos ainda que isto lhe custasse a vida.</a:t>
            </a:r>
          </a:p>
        </p:txBody>
      </p:sp>
      <p:sp>
        <p:nvSpPr>
          <p:cNvPr id="74756" name="Slide Number Placeholder 3">
            <a:extLst>
              <a:ext uri="{FF2B5EF4-FFF2-40B4-BE49-F238E27FC236}">
                <a16:creationId xmlns:a16="http://schemas.microsoft.com/office/drawing/2014/main" id="{9079B13E-35F9-4766-8B3E-A96DDFFCA5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DEEAAE1-E259-4C00-861D-2BCEB41D96C4}" type="slidenum">
              <a:rPr lang="en-US" altLang="pt-BR"/>
              <a:pPr/>
              <a:t>34</a:t>
            </a:fld>
            <a:endParaRPr lang="en-US" alt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6BF2AA9-A5FF-4FE0-B8EB-F9887EFD36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991589C1-9A17-4DF5-991D-48E9F1F25E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pt-BR"/>
              <a:t>Tomando o pintinho em sua mãos pensou no grande sacrificio de amor de um animal que agiu por instinto mas que ilustra o amor de Deus.</a:t>
            </a:r>
          </a:p>
        </p:txBody>
      </p:sp>
      <p:sp>
        <p:nvSpPr>
          <p:cNvPr id="75780" name="Slide Number Placeholder 3">
            <a:extLst>
              <a:ext uri="{FF2B5EF4-FFF2-40B4-BE49-F238E27FC236}">
                <a16:creationId xmlns:a16="http://schemas.microsoft.com/office/drawing/2014/main" id="{00D983BC-5CCC-45D2-86D4-C477D3BC56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3657D236-73D9-4176-B526-DB44FA76042A}" type="slidenum">
              <a:rPr lang="en-US" altLang="pt-BR"/>
              <a:pPr/>
              <a:t>35</a:t>
            </a:fld>
            <a:endParaRPr lang="en-US" alt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3A248B2-02C7-476D-941A-604C2CE030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35FF56A-00F3-47A8-A0B3-11C2D6AE03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pt-BR"/>
              <a:t>Um dia este planeta será consumido pelo fogo, mas há um lugar que já foi consumido pela ira de Deus: o calvário. Se você buscar proteção à sombra da cruz estará livre da punição final</a:t>
            </a:r>
          </a:p>
        </p:txBody>
      </p:sp>
      <p:sp>
        <p:nvSpPr>
          <p:cNvPr id="76804" name="Slide Number Placeholder 3">
            <a:extLst>
              <a:ext uri="{FF2B5EF4-FFF2-40B4-BE49-F238E27FC236}">
                <a16:creationId xmlns:a16="http://schemas.microsoft.com/office/drawing/2014/main" id="{8513FADE-308A-4DB6-BEE5-E097FE0AF3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6B3554CB-03CB-4F92-8F00-E63DE6D36D50}" type="slidenum">
              <a:rPr lang="en-US" altLang="pt-BR"/>
              <a:pPr/>
              <a:t>36</a:t>
            </a:fld>
            <a:endParaRPr lang="en-US" alt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62E4083-BC4B-414D-B4A3-D54C47F9FC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7D802420-51F5-429B-84F5-8116756A7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pt-BR"/>
              <a:t>Apelo a entrega.</a:t>
            </a:r>
          </a:p>
        </p:txBody>
      </p:sp>
      <p:sp>
        <p:nvSpPr>
          <p:cNvPr id="77828" name="Slide Number Placeholder 3">
            <a:extLst>
              <a:ext uri="{FF2B5EF4-FFF2-40B4-BE49-F238E27FC236}">
                <a16:creationId xmlns:a16="http://schemas.microsoft.com/office/drawing/2014/main" id="{46D89E15-8C72-4A6B-9869-AE4804828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1587CE6-A39F-4EB9-93FE-326629CEFC49}" type="slidenum">
              <a:rPr lang="en-US" altLang="pt-BR"/>
              <a:pPr/>
              <a:t>37</a:t>
            </a:fld>
            <a:endParaRPr lang="en-US"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E596F06-A422-4083-8DB3-B302C82BD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7136D6A0-CF0F-4A36-B6E9-A7A5DBB773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Mas, tudo mudou com a entrada do pecado. Com a desobediência, o casal foi expulso do jardim e um anjo guardou a entrada do paraíso para que ninguém mais entrasse.</a:t>
            </a:r>
            <a:endParaRPr lang="en-US" altLang="pt-BR"/>
          </a:p>
          <a:p>
            <a:pPr>
              <a:spcBef>
                <a:spcPct val="0"/>
              </a:spcBef>
            </a:pPr>
            <a:endParaRPr lang="en-US" altLang="pt-BR"/>
          </a:p>
        </p:txBody>
      </p:sp>
      <p:sp>
        <p:nvSpPr>
          <p:cNvPr id="44036" name="Slide Number Placeholder 3">
            <a:extLst>
              <a:ext uri="{FF2B5EF4-FFF2-40B4-BE49-F238E27FC236}">
                <a16:creationId xmlns:a16="http://schemas.microsoft.com/office/drawing/2014/main" id="{7C5FA609-CC07-4443-B481-7D3445E3DC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B1BDE6E7-008E-4B2A-BF9D-2CE28F27F416}" type="slidenum">
              <a:rPr lang="en-US" altLang="pt-BR"/>
              <a:pPr/>
              <a:t>4</a:t>
            </a:fld>
            <a:endParaRPr lang="en-US"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8F86339-191F-4DB5-A0EB-9196AC3529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F6078DA-1B00-42F1-AAFC-4BA66E84B8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O homem começou a comer os animais e esses uns aos outros. Espinhos e cardos brotaram em todos os lugares</a:t>
            </a:r>
            <a:endParaRPr lang="en-US" altLang="pt-BR"/>
          </a:p>
          <a:p>
            <a:pPr>
              <a:spcBef>
                <a:spcPct val="0"/>
              </a:spcBef>
            </a:pPr>
            <a:endParaRPr lang="en-US" altLang="pt-BR"/>
          </a:p>
        </p:txBody>
      </p:sp>
      <p:sp>
        <p:nvSpPr>
          <p:cNvPr id="45060" name="Slide Number Placeholder 3">
            <a:extLst>
              <a:ext uri="{FF2B5EF4-FFF2-40B4-BE49-F238E27FC236}">
                <a16:creationId xmlns:a16="http://schemas.microsoft.com/office/drawing/2014/main" id="{F2C8B6C6-BC0D-4CA1-9183-FA900AC0D9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DA49076-93A1-4190-B0AB-9D0F9B918E0C}" type="slidenum">
              <a:rPr lang="en-US" altLang="pt-BR"/>
              <a:pPr/>
              <a:t>5</a:t>
            </a:fld>
            <a:endParaRPr lang="en-US"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B4C88985-1128-4449-8604-DC75DE728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525FEB1-BBBF-4AD7-AD53-A26A1264B6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 O açoite do pecado exauriu até mesmo o solo. Deus disse a Caim: "Quando lavrares o solo, não te dará ele a sua força."(Gênesis 4:12)</a:t>
            </a:r>
          </a:p>
          <a:p>
            <a:pPr>
              <a:spcBef>
                <a:spcPct val="0"/>
              </a:spcBef>
            </a:pPr>
            <a:endParaRPr lang="en-US" altLang="pt-BR"/>
          </a:p>
        </p:txBody>
      </p:sp>
      <p:sp>
        <p:nvSpPr>
          <p:cNvPr id="46084" name="Slide Number Placeholder 3">
            <a:extLst>
              <a:ext uri="{FF2B5EF4-FFF2-40B4-BE49-F238E27FC236}">
                <a16:creationId xmlns:a16="http://schemas.microsoft.com/office/drawing/2014/main" id="{3CB4F268-C06F-41C4-A254-25F9C5830C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5BEABA17-14DA-4ABE-80F6-AD95676E08DB}" type="slidenum">
              <a:rPr lang="en-US" altLang="pt-BR"/>
              <a:pPr/>
              <a:t>6</a:t>
            </a:fld>
            <a:endParaRPr lang="en-US"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6F5853B5-C593-4D81-91D3-EBF118C564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94E88-32FD-4D51-BDA9-192AA3A0AC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Essa é a razão pela qual o Senhor ordenou aos filhos de Israel que fizessem repousar a terra a cada sete anos (Êxodo 23:10 e 11). Essa providência permitiria que o solo pudesse recuperar sua vitalidade e prover uma colheita espontânea para consumo dos pobres. Mas, a maioria do povo de Deus ignorou essa lei ou simplesmente se recusou a obedecê-la. </a:t>
            </a:r>
            <a:endParaRPr lang="en-US" altLang="pt-BR"/>
          </a:p>
        </p:txBody>
      </p:sp>
      <p:sp>
        <p:nvSpPr>
          <p:cNvPr id="47108" name="Slide Number Placeholder 3">
            <a:extLst>
              <a:ext uri="{FF2B5EF4-FFF2-40B4-BE49-F238E27FC236}">
                <a16:creationId xmlns:a16="http://schemas.microsoft.com/office/drawing/2014/main" id="{5F5E2708-4292-44FD-A3A6-B9E2B6C0A0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909EFC4-9F02-4B21-847B-C0570F764D18}" type="slidenum">
              <a:rPr lang="en-US" altLang="pt-BR"/>
              <a:pPr/>
              <a:t>7</a:t>
            </a:fld>
            <a:endParaRPr lang="en-US"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1E95282-A953-49B5-B927-81FC66D4F3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A9EC1167-0C4F-41C4-933C-62395FB756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Então chegou o dia do terrível julgamento. Nabucodonosor, rei de Babilônia, veio a Judá e executou aqueles que se haviam rebelado contra ele. Outros foram levados cativos para a dourada cidade de Babilônia. </a:t>
            </a:r>
            <a:endParaRPr lang="en-US" altLang="pt-BR"/>
          </a:p>
        </p:txBody>
      </p:sp>
      <p:sp>
        <p:nvSpPr>
          <p:cNvPr id="48132" name="Slide Number Placeholder 3">
            <a:extLst>
              <a:ext uri="{FF2B5EF4-FFF2-40B4-BE49-F238E27FC236}">
                <a16:creationId xmlns:a16="http://schemas.microsoft.com/office/drawing/2014/main" id="{1A7A19A5-5714-452B-9D9D-EE6ED8438D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FE2E695F-A2DD-48F9-8B4F-CCA095239464}" type="slidenum">
              <a:rPr lang="en-US" altLang="pt-BR"/>
              <a:pPr/>
              <a:t>8</a:t>
            </a:fld>
            <a:endParaRPr lang="en-US" alt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3308151-9236-4C7A-99A4-7DDE70FD14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ADDBAD6B-AECE-4B1B-BD44-F6F3049F56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pt-BR" altLang="pt-BR"/>
              <a:t>Enquanto isso, a terra de Israel jazia quietamente em ruínas, "até que a terra se agradasse dos seus sábados; todos os dias da desolação repousou" (Ii Crônicas 36:21)</a:t>
            </a:r>
            <a:endParaRPr lang="en-US" altLang="pt-BR"/>
          </a:p>
        </p:txBody>
      </p:sp>
      <p:sp>
        <p:nvSpPr>
          <p:cNvPr id="49156" name="Slide Number Placeholder 3">
            <a:extLst>
              <a:ext uri="{FF2B5EF4-FFF2-40B4-BE49-F238E27FC236}">
                <a16:creationId xmlns:a16="http://schemas.microsoft.com/office/drawing/2014/main" id="{F493FFCB-EB4F-4C29-92BA-0B706AA5DF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77EB4BD5-8DD1-45A4-A37C-871F71D8E457}" type="slidenum">
              <a:rPr lang="en-US" altLang="pt-BR"/>
              <a:pPr/>
              <a:t>9</a:t>
            </a:fld>
            <a:endParaRPr lang="en-US"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a:extLst>
              <a:ext uri="{FF2B5EF4-FFF2-40B4-BE49-F238E27FC236}">
                <a16:creationId xmlns:a16="http://schemas.microsoft.com/office/drawing/2014/main" id="{147D2692-8552-4BC6-8650-22D30195F555}"/>
              </a:ext>
            </a:extLst>
          </p:cNvPr>
          <p:cNvSpPr>
            <a:spLocks noGrp="1"/>
          </p:cNvSpPr>
          <p:nvPr>
            <p:ph type="dt" sz="half" idx="10"/>
          </p:nvPr>
        </p:nvSpPr>
        <p:spPr/>
        <p:txBody>
          <a:bodyPr/>
          <a:lstStyle>
            <a:lvl1pPr>
              <a:defRPr/>
            </a:lvl1pPr>
          </a:lstStyle>
          <a:p>
            <a:pPr>
              <a:defRPr/>
            </a:pPr>
            <a:fld id="{475995AF-B061-4A85-963E-350653943449}" type="datetimeFigureOut">
              <a:rPr lang="en-US"/>
              <a:pPr>
                <a:defRPr/>
              </a:pPr>
              <a:t>11/22/2019</a:t>
            </a:fld>
            <a:endParaRPr lang="en-US"/>
          </a:p>
        </p:txBody>
      </p:sp>
      <p:sp>
        <p:nvSpPr>
          <p:cNvPr id="5" name="Footer Placeholder 4">
            <a:extLst>
              <a:ext uri="{FF2B5EF4-FFF2-40B4-BE49-F238E27FC236}">
                <a16:creationId xmlns:a16="http://schemas.microsoft.com/office/drawing/2014/main" id="{5E945D22-FCC3-4983-B101-477F852363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DFB73F-FB85-4DFD-A011-897D60707140}"/>
              </a:ext>
            </a:extLst>
          </p:cNvPr>
          <p:cNvSpPr>
            <a:spLocks noGrp="1"/>
          </p:cNvSpPr>
          <p:nvPr>
            <p:ph type="sldNum" sz="quarter" idx="12"/>
          </p:nvPr>
        </p:nvSpPr>
        <p:spPr/>
        <p:txBody>
          <a:bodyPr/>
          <a:lstStyle>
            <a:lvl1pPr>
              <a:defRPr/>
            </a:lvl1pPr>
          </a:lstStyle>
          <a:p>
            <a:fld id="{BD9346DA-1EF2-4C50-A423-874E97E8E3B7}" type="slidenum">
              <a:rPr lang="en-US" altLang="pt-BR"/>
              <a:pPr/>
              <a:t>‹nº›</a:t>
            </a:fld>
            <a:endParaRPr lang="en-US" altLang="pt-BR"/>
          </a:p>
        </p:txBody>
      </p:sp>
    </p:spTree>
    <p:extLst>
      <p:ext uri="{BB962C8B-B14F-4D97-AF65-F5344CB8AC3E}">
        <p14:creationId xmlns:p14="http://schemas.microsoft.com/office/powerpoint/2010/main" val="32248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a:extLst>
              <a:ext uri="{FF2B5EF4-FFF2-40B4-BE49-F238E27FC236}">
                <a16:creationId xmlns:a16="http://schemas.microsoft.com/office/drawing/2014/main" id="{8EAE6475-2B1B-479D-8B91-DC85B82489FC}"/>
              </a:ext>
            </a:extLst>
          </p:cNvPr>
          <p:cNvSpPr>
            <a:spLocks noGrp="1"/>
          </p:cNvSpPr>
          <p:nvPr>
            <p:ph type="dt" sz="half" idx="10"/>
          </p:nvPr>
        </p:nvSpPr>
        <p:spPr/>
        <p:txBody>
          <a:bodyPr/>
          <a:lstStyle>
            <a:lvl1pPr>
              <a:defRPr/>
            </a:lvl1pPr>
          </a:lstStyle>
          <a:p>
            <a:pPr>
              <a:defRPr/>
            </a:pPr>
            <a:fld id="{F0E44CCF-3499-4908-88F1-2986B1898269}" type="datetimeFigureOut">
              <a:rPr lang="en-US"/>
              <a:pPr>
                <a:defRPr/>
              </a:pPr>
              <a:t>11/22/2019</a:t>
            </a:fld>
            <a:endParaRPr lang="en-US"/>
          </a:p>
        </p:txBody>
      </p:sp>
      <p:sp>
        <p:nvSpPr>
          <p:cNvPr id="5" name="Footer Placeholder 4">
            <a:extLst>
              <a:ext uri="{FF2B5EF4-FFF2-40B4-BE49-F238E27FC236}">
                <a16:creationId xmlns:a16="http://schemas.microsoft.com/office/drawing/2014/main" id="{B141A84E-EF80-42D2-814C-397CC844CF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1283B1-8604-45E9-9FF2-80B995332A10}"/>
              </a:ext>
            </a:extLst>
          </p:cNvPr>
          <p:cNvSpPr>
            <a:spLocks noGrp="1"/>
          </p:cNvSpPr>
          <p:nvPr>
            <p:ph type="sldNum" sz="quarter" idx="12"/>
          </p:nvPr>
        </p:nvSpPr>
        <p:spPr/>
        <p:txBody>
          <a:bodyPr/>
          <a:lstStyle>
            <a:lvl1pPr>
              <a:defRPr/>
            </a:lvl1pPr>
          </a:lstStyle>
          <a:p>
            <a:fld id="{4E6950B0-EE17-4D45-98A5-E3BFE468DBDE}" type="slidenum">
              <a:rPr lang="en-US" altLang="pt-BR"/>
              <a:pPr/>
              <a:t>‹nº›</a:t>
            </a:fld>
            <a:endParaRPr lang="en-US" altLang="pt-BR"/>
          </a:p>
        </p:txBody>
      </p:sp>
    </p:spTree>
    <p:extLst>
      <p:ext uri="{BB962C8B-B14F-4D97-AF65-F5344CB8AC3E}">
        <p14:creationId xmlns:p14="http://schemas.microsoft.com/office/powerpoint/2010/main" val="310322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a:extLst>
              <a:ext uri="{FF2B5EF4-FFF2-40B4-BE49-F238E27FC236}">
                <a16:creationId xmlns:a16="http://schemas.microsoft.com/office/drawing/2014/main" id="{AB828821-3DA9-4EC8-AB39-830D4E2CE8E2}"/>
              </a:ext>
            </a:extLst>
          </p:cNvPr>
          <p:cNvSpPr>
            <a:spLocks noGrp="1"/>
          </p:cNvSpPr>
          <p:nvPr>
            <p:ph type="dt" sz="half" idx="10"/>
          </p:nvPr>
        </p:nvSpPr>
        <p:spPr/>
        <p:txBody>
          <a:bodyPr/>
          <a:lstStyle>
            <a:lvl1pPr>
              <a:defRPr/>
            </a:lvl1pPr>
          </a:lstStyle>
          <a:p>
            <a:pPr>
              <a:defRPr/>
            </a:pPr>
            <a:fld id="{B338E4E4-AA18-43E3-B1EF-9511724E3831}" type="datetimeFigureOut">
              <a:rPr lang="en-US"/>
              <a:pPr>
                <a:defRPr/>
              </a:pPr>
              <a:t>11/22/2019</a:t>
            </a:fld>
            <a:endParaRPr lang="en-US"/>
          </a:p>
        </p:txBody>
      </p:sp>
      <p:sp>
        <p:nvSpPr>
          <p:cNvPr id="5" name="Footer Placeholder 4">
            <a:extLst>
              <a:ext uri="{FF2B5EF4-FFF2-40B4-BE49-F238E27FC236}">
                <a16:creationId xmlns:a16="http://schemas.microsoft.com/office/drawing/2014/main" id="{FA47A624-F822-4154-AF87-FE8DCCBB88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B62115-956C-4B97-B96F-42A6CF20B073}"/>
              </a:ext>
            </a:extLst>
          </p:cNvPr>
          <p:cNvSpPr>
            <a:spLocks noGrp="1"/>
          </p:cNvSpPr>
          <p:nvPr>
            <p:ph type="sldNum" sz="quarter" idx="12"/>
          </p:nvPr>
        </p:nvSpPr>
        <p:spPr/>
        <p:txBody>
          <a:bodyPr/>
          <a:lstStyle>
            <a:lvl1pPr>
              <a:defRPr/>
            </a:lvl1pPr>
          </a:lstStyle>
          <a:p>
            <a:fld id="{9EE6F00E-5B84-4435-B483-44B05C3BD2B0}" type="slidenum">
              <a:rPr lang="en-US" altLang="pt-BR"/>
              <a:pPr/>
              <a:t>‹nº›</a:t>
            </a:fld>
            <a:endParaRPr lang="en-US" altLang="pt-BR"/>
          </a:p>
        </p:txBody>
      </p:sp>
    </p:spTree>
    <p:extLst>
      <p:ext uri="{BB962C8B-B14F-4D97-AF65-F5344CB8AC3E}">
        <p14:creationId xmlns:p14="http://schemas.microsoft.com/office/powerpoint/2010/main" val="2103115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a:extLst>
              <a:ext uri="{FF2B5EF4-FFF2-40B4-BE49-F238E27FC236}">
                <a16:creationId xmlns:a16="http://schemas.microsoft.com/office/drawing/2014/main" id="{53615C73-74B7-43EC-BBE9-55A66CECB582}"/>
              </a:ext>
            </a:extLst>
          </p:cNvPr>
          <p:cNvSpPr>
            <a:spLocks noGrp="1"/>
          </p:cNvSpPr>
          <p:nvPr>
            <p:ph type="dt" sz="half" idx="10"/>
          </p:nvPr>
        </p:nvSpPr>
        <p:spPr/>
        <p:txBody>
          <a:bodyPr/>
          <a:lstStyle>
            <a:lvl1pPr>
              <a:defRPr/>
            </a:lvl1pPr>
          </a:lstStyle>
          <a:p>
            <a:pPr>
              <a:defRPr/>
            </a:pPr>
            <a:fld id="{AE5BE8C6-00FB-4A44-9D37-C9C5ED3BBD34}" type="datetimeFigureOut">
              <a:rPr lang="en-US"/>
              <a:pPr>
                <a:defRPr/>
              </a:pPr>
              <a:t>11/22/2019</a:t>
            </a:fld>
            <a:endParaRPr lang="en-US"/>
          </a:p>
        </p:txBody>
      </p:sp>
      <p:sp>
        <p:nvSpPr>
          <p:cNvPr id="5" name="Footer Placeholder 4">
            <a:extLst>
              <a:ext uri="{FF2B5EF4-FFF2-40B4-BE49-F238E27FC236}">
                <a16:creationId xmlns:a16="http://schemas.microsoft.com/office/drawing/2014/main" id="{72AA999A-7BCD-408C-B08E-8E9248EF28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EFA26C-69EA-481B-A95B-F39DB3E610B9}"/>
              </a:ext>
            </a:extLst>
          </p:cNvPr>
          <p:cNvSpPr>
            <a:spLocks noGrp="1"/>
          </p:cNvSpPr>
          <p:nvPr>
            <p:ph type="sldNum" sz="quarter" idx="12"/>
          </p:nvPr>
        </p:nvSpPr>
        <p:spPr/>
        <p:txBody>
          <a:bodyPr/>
          <a:lstStyle>
            <a:lvl1pPr>
              <a:defRPr/>
            </a:lvl1pPr>
          </a:lstStyle>
          <a:p>
            <a:fld id="{D01FADB9-6E3E-46FB-9CE6-B008A1B463BB}" type="slidenum">
              <a:rPr lang="en-US" altLang="pt-BR"/>
              <a:pPr/>
              <a:t>‹nº›</a:t>
            </a:fld>
            <a:endParaRPr lang="en-US" altLang="pt-BR"/>
          </a:p>
        </p:txBody>
      </p:sp>
    </p:spTree>
    <p:extLst>
      <p:ext uri="{BB962C8B-B14F-4D97-AF65-F5344CB8AC3E}">
        <p14:creationId xmlns:p14="http://schemas.microsoft.com/office/powerpoint/2010/main" val="266210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a:extLst>
              <a:ext uri="{FF2B5EF4-FFF2-40B4-BE49-F238E27FC236}">
                <a16:creationId xmlns:a16="http://schemas.microsoft.com/office/drawing/2014/main" id="{1AA97BEE-ABC4-47C3-AE69-DAB1B6E02968}"/>
              </a:ext>
            </a:extLst>
          </p:cNvPr>
          <p:cNvSpPr>
            <a:spLocks noGrp="1"/>
          </p:cNvSpPr>
          <p:nvPr>
            <p:ph type="dt" sz="half" idx="10"/>
          </p:nvPr>
        </p:nvSpPr>
        <p:spPr/>
        <p:txBody>
          <a:bodyPr/>
          <a:lstStyle>
            <a:lvl1pPr>
              <a:defRPr/>
            </a:lvl1pPr>
          </a:lstStyle>
          <a:p>
            <a:pPr>
              <a:defRPr/>
            </a:pPr>
            <a:fld id="{03E903B7-DD41-4F2B-ADAC-EE5425962523}" type="datetimeFigureOut">
              <a:rPr lang="en-US"/>
              <a:pPr>
                <a:defRPr/>
              </a:pPr>
              <a:t>11/22/2019</a:t>
            </a:fld>
            <a:endParaRPr lang="en-US"/>
          </a:p>
        </p:txBody>
      </p:sp>
      <p:sp>
        <p:nvSpPr>
          <p:cNvPr id="5" name="Footer Placeholder 4">
            <a:extLst>
              <a:ext uri="{FF2B5EF4-FFF2-40B4-BE49-F238E27FC236}">
                <a16:creationId xmlns:a16="http://schemas.microsoft.com/office/drawing/2014/main" id="{2C468A69-4E20-4934-8DD1-82CE305B87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AD5399-6630-4326-9ED9-7999136296D6}"/>
              </a:ext>
            </a:extLst>
          </p:cNvPr>
          <p:cNvSpPr>
            <a:spLocks noGrp="1"/>
          </p:cNvSpPr>
          <p:nvPr>
            <p:ph type="sldNum" sz="quarter" idx="12"/>
          </p:nvPr>
        </p:nvSpPr>
        <p:spPr/>
        <p:txBody>
          <a:bodyPr/>
          <a:lstStyle>
            <a:lvl1pPr>
              <a:defRPr/>
            </a:lvl1pPr>
          </a:lstStyle>
          <a:p>
            <a:fld id="{1FD74EA7-3CCB-4383-BA37-D44FB2D61BAB}" type="slidenum">
              <a:rPr lang="en-US" altLang="pt-BR"/>
              <a:pPr/>
              <a:t>‹nº›</a:t>
            </a:fld>
            <a:endParaRPr lang="en-US" altLang="pt-BR"/>
          </a:p>
        </p:txBody>
      </p:sp>
    </p:spTree>
    <p:extLst>
      <p:ext uri="{BB962C8B-B14F-4D97-AF65-F5344CB8AC3E}">
        <p14:creationId xmlns:p14="http://schemas.microsoft.com/office/powerpoint/2010/main" val="315103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3">
            <a:extLst>
              <a:ext uri="{FF2B5EF4-FFF2-40B4-BE49-F238E27FC236}">
                <a16:creationId xmlns:a16="http://schemas.microsoft.com/office/drawing/2014/main" id="{60323E12-65DF-47E1-9966-3BDC96BB44C4}"/>
              </a:ext>
            </a:extLst>
          </p:cNvPr>
          <p:cNvSpPr>
            <a:spLocks noGrp="1"/>
          </p:cNvSpPr>
          <p:nvPr>
            <p:ph type="dt" sz="half" idx="10"/>
          </p:nvPr>
        </p:nvSpPr>
        <p:spPr/>
        <p:txBody>
          <a:bodyPr/>
          <a:lstStyle>
            <a:lvl1pPr>
              <a:defRPr/>
            </a:lvl1pPr>
          </a:lstStyle>
          <a:p>
            <a:pPr>
              <a:defRPr/>
            </a:pPr>
            <a:fld id="{32206EA5-F91B-4F2E-8E3C-F042D8760D0D}" type="datetimeFigureOut">
              <a:rPr lang="en-US"/>
              <a:pPr>
                <a:defRPr/>
              </a:pPr>
              <a:t>11/22/2019</a:t>
            </a:fld>
            <a:endParaRPr lang="en-US"/>
          </a:p>
        </p:txBody>
      </p:sp>
      <p:sp>
        <p:nvSpPr>
          <p:cNvPr id="6" name="Footer Placeholder 4">
            <a:extLst>
              <a:ext uri="{FF2B5EF4-FFF2-40B4-BE49-F238E27FC236}">
                <a16:creationId xmlns:a16="http://schemas.microsoft.com/office/drawing/2014/main" id="{D3CE3E75-B683-4A34-AB53-3C4FCEDBC8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5DF402-77E0-4CF7-91C1-98A28D12E94D}"/>
              </a:ext>
            </a:extLst>
          </p:cNvPr>
          <p:cNvSpPr>
            <a:spLocks noGrp="1"/>
          </p:cNvSpPr>
          <p:nvPr>
            <p:ph type="sldNum" sz="quarter" idx="12"/>
          </p:nvPr>
        </p:nvSpPr>
        <p:spPr/>
        <p:txBody>
          <a:bodyPr/>
          <a:lstStyle>
            <a:lvl1pPr>
              <a:defRPr/>
            </a:lvl1pPr>
          </a:lstStyle>
          <a:p>
            <a:fld id="{E66D7DE8-3C39-41CF-8300-1D227EB306B8}" type="slidenum">
              <a:rPr lang="en-US" altLang="pt-BR"/>
              <a:pPr/>
              <a:t>‹nº›</a:t>
            </a:fld>
            <a:endParaRPr lang="en-US" altLang="pt-BR"/>
          </a:p>
        </p:txBody>
      </p:sp>
    </p:spTree>
    <p:extLst>
      <p:ext uri="{BB962C8B-B14F-4D97-AF65-F5344CB8AC3E}">
        <p14:creationId xmlns:p14="http://schemas.microsoft.com/office/powerpoint/2010/main" val="244902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3">
            <a:extLst>
              <a:ext uri="{FF2B5EF4-FFF2-40B4-BE49-F238E27FC236}">
                <a16:creationId xmlns:a16="http://schemas.microsoft.com/office/drawing/2014/main" id="{9700624F-7089-48A2-83D9-328D75CB09B9}"/>
              </a:ext>
            </a:extLst>
          </p:cNvPr>
          <p:cNvSpPr>
            <a:spLocks noGrp="1"/>
          </p:cNvSpPr>
          <p:nvPr>
            <p:ph type="dt" sz="half" idx="10"/>
          </p:nvPr>
        </p:nvSpPr>
        <p:spPr/>
        <p:txBody>
          <a:bodyPr/>
          <a:lstStyle>
            <a:lvl1pPr>
              <a:defRPr/>
            </a:lvl1pPr>
          </a:lstStyle>
          <a:p>
            <a:pPr>
              <a:defRPr/>
            </a:pPr>
            <a:fld id="{C1B4A0EB-5EAF-4F8B-8C5C-E0EA84D03F62}" type="datetimeFigureOut">
              <a:rPr lang="en-US"/>
              <a:pPr>
                <a:defRPr/>
              </a:pPr>
              <a:t>11/22/2019</a:t>
            </a:fld>
            <a:endParaRPr lang="en-US"/>
          </a:p>
        </p:txBody>
      </p:sp>
      <p:sp>
        <p:nvSpPr>
          <p:cNvPr id="8" name="Footer Placeholder 4">
            <a:extLst>
              <a:ext uri="{FF2B5EF4-FFF2-40B4-BE49-F238E27FC236}">
                <a16:creationId xmlns:a16="http://schemas.microsoft.com/office/drawing/2014/main" id="{BD16BB0F-CFAF-4642-8308-97627FC6C6C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8BFABF8-8BD8-4E8C-8263-EA55E2F7F56A}"/>
              </a:ext>
            </a:extLst>
          </p:cNvPr>
          <p:cNvSpPr>
            <a:spLocks noGrp="1"/>
          </p:cNvSpPr>
          <p:nvPr>
            <p:ph type="sldNum" sz="quarter" idx="12"/>
          </p:nvPr>
        </p:nvSpPr>
        <p:spPr/>
        <p:txBody>
          <a:bodyPr/>
          <a:lstStyle>
            <a:lvl1pPr>
              <a:defRPr/>
            </a:lvl1pPr>
          </a:lstStyle>
          <a:p>
            <a:fld id="{F0150278-91EF-4D4A-A4A0-09E0A765818A}" type="slidenum">
              <a:rPr lang="en-US" altLang="pt-BR"/>
              <a:pPr/>
              <a:t>‹nº›</a:t>
            </a:fld>
            <a:endParaRPr lang="en-US" altLang="pt-BR"/>
          </a:p>
        </p:txBody>
      </p:sp>
    </p:spTree>
    <p:extLst>
      <p:ext uri="{BB962C8B-B14F-4D97-AF65-F5344CB8AC3E}">
        <p14:creationId xmlns:p14="http://schemas.microsoft.com/office/powerpoint/2010/main" val="340077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3">
            <a:extLst>
              <a:ext uri="{FF2B5EF4-FFF2-40B4-BE49-F238E27FC236}">
                <a16:creationId xmlns:a16="http://schemas.microsoft.com/office/drawing/2014/main" id="{70D416BC-0E0B-4FC5-82C0-7A837AC08FDF}"/>
              </a:ext>
            </a:extLst>
          </p:cNvPr>
          <p:cNvSpPr>
            <a:spLocks noGrp="1"/>
          </p:cNvSpPr>
          <p:nvPr>
            <p:ph type="dt" sz="half" idx="10"/>
          </p:nvPr>
        </p:nvSpPr>
        <p:spPr/>
        <p:txBody>
          <a:bodyPr/>
          <a:lstStyle>
            <a:lvl1pPr>
              <a:defRPr/>
            </a:lvl1pPr>
          </a:lstStyle>
          <a:p>
            <a:pPr>
              <a:defRPr/>
            </a:pPr>
            <a:fld id="{6BD16AE0-0D74-481F-AC8C-47A69FFC1E08}" type="datetimeFigureOut">
              <a:rPr lang="en-US"/>
              <a:pPr>
                <a:defRPr/>
              </a:pPr>
              <a:t>11/22/2019</a:t>
            </a:fld>
            <a:endParaRPr lang="en-US"/>
          </a:p>
        </p:txBody>
      </p:sp>
      <p:sp>
        <p:nvSpPr>
          <p:cNvPr id="4" name="Footer Placeholder 4">
            <a:extLst>
              <a:ext uri="{FF2B5EF4-FFF2-40B4-BE49-F238E27FC236}">
                <a16:creationId xmlns:a16="http://schemas.microsoft.com/office/drawing/2014/main" id="{D3E06DDC-F126-45C6-AE10-38950E61779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33FAE12-496F-4C0B-A46D-8E9065D93658}"/>
              </a:ext>
            </a:extLst>
          </p:cNvPr>
          <p:cNvSpPr>
            <a:spLocks noGrp="1"/>
          </p:cNvSpPr>
          <p:nvPr>
            <p:ph type="sldNum" sz="quarter" idx="12"/>
          </p:nvPr>
        </p:nvSpPr>
        <p:spPr/>
        <p:txBody>
          <a:bodyPr/>
          <a:lstStyle>
            <a:lvl1pPr>
              <a:defRPr/>
            </a:lvl1pPr>
          </a:lstStyle>
          <a:p>
            <a:fld id="{CEFC3309-5A66-4258-99D4-BCEB9585E209}" type="slidenum">
              <a:rPr lang="en-US" altLang="pt-BR"/>
              <a:pPr/>
              <a:t>‹nº›</a:t>
            </a:fld>
            <a:endParaRPr lang="en-US" altLang="pt-BR"/>
          </a:p>
        </p:txBody>
      </p:sp>
    </p:spTree>
    <p:extLst>
      <p:ext uri="{BB962C8B-B14F-4D97-AF65-F5344CB8AC3E}">
        <p14:creationId xmlns:p14="http://schemas.microsoft.com/office/powerpoint/2010/main" val="71872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B287E47-F4E6-4B28-A69F-D1E0B1A3BC96}"/>
              </a:ext>
            </a:extLst>
          </p:cNvPr>
          <p:cNvSpPr>
            <a:spLocks noGrp="1"/>
          </p:cNvSpPr>
          <p:nvPr>
            <p:ph type="dt" sz="half" idx="10"/>
          </p:nvPr>
        </p:nvSpPr>
        <p:spPr/>
        <p:txBody>
          <a:bodyPr/>
          <a:lstStyle>
            <a:lvl1pPr>
              <a:defRPr/>
            </a:lvl1pPr>
          </a:lstStyle>
          <a:p>
            <a:pPr>
              <a:defRPr/>
            </a:pPr>
            <a:fld id="{12B1D6F6-8769-44F3-A095-B7919B74C68C}" type="datetimeFigureOut">
              <a:rPr lang="en-US"/>
              <a:pPr>
                <a:defRPr/>
              </a:pPr>
              <a:t>11/22/2019</a:t>
            </a:fld>
            <a:endParaRPr lang="en-US"/>
          </a:p>
        </p:txBody>
      </p:sp>
      <p:sp>
        <p:nvSpPr>
          <p:cNvPr id="3" name="Footer Placeholder 4">
            <a:extLst>
              <a:ext uri="{FF2B5EF4-FFF2-40B4-BE49-F238E27FC236}">
                <a16:creationId xmlns:a16="http://schemas.microsoft.com/office/drawing/2014/main" id="{2E922F54-E064-4BBC-B124-BDFA8542A51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AF96197-DDF1-4A30-9F99-AFB8D06A2363}"/>
              </a:ext>
            </a:extLst>
          </p:cNvPr>
          <p:cNvSpPr>
            <a:spLocks noGrp="1"/>
          </p:cNvSpPr>
          <p:nvPr>
            <p:ph type="sldNum" sz="quarter" idx="12"/>
          </p:nvPr>
        </p:nvSpPr>
        <p:spPr/>
        <p:txBody>
          <a:bodyPr/>
          <a:lstStyle>
            <a:lvl1pPr>
              <a:defRPr/>
            </a:lvl1pPr>
          </a:lstStyle>
          <a:p>
            <a:fld id="{291BC3A4-141F-4554-93C4-74E28E950D65}" type="slidenum">
              <a:rPr lang="en-US" altLang="pt-BR"/>
              <a:pPr/>
              <a:t>‹nº›</a:t>
            </a:fld>
            <a:endParaRPr lang="en-US" altLang="pt-BR"/>
          </a:p>
        </p:txBody>
      </p:sp>
    </p:spTree>
    <p:extLst>
      <p:ext uri="{BB962C8B-B14F-4D97-AF65-F5344CB8AC3E}">
        <p14:creationId xmlns:p14="http://schemas.microsoft.com/office/powerpoint/2010/main" val="45535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3">
            <a:extLst>
              <a:ext uri="{FF2B5EF4-FFF2-40B4-BE49-F238E27FC236}">
                <a16:creationId xmlns:a16="http://schemas.microsoft.com/office/drawing/2014/main" id="{9D73BC0C-4DD7-4A60-A2DD-C12921642689}"/>
              </a:ext>
            </a:extLst>
          </p:cNvPr>
          <p:cNvSpPr>
            <a:spLocks noGrp="1"/>
          </p:cNvSpPr>
          <p:nvPr>
            <p:ph type="dt" sz="half" idx="10"/>
          </p:nvPr>
        </p:nvSpPr>
        <p:spPr/>
        <p:txBody>
          <a:bodyPr/>
          <a:lstStyle>
            <a:lvl1pPr>
              <a:defRPr/>
            </a:lvl1pPr>
          </a:lstStyle>
          <a:p>
            <a:pPr>
              <a:defRPr/>
            </a:pPr>
            <a:fld id="{47BE7763-6046-4B87-894B-B8A8C23E50F8}" type="datetimeFigureOut">
              <a:rPr lang="en-US"/>
              <a:pPr>
                <a:defRPr/>
              </a:pPr>
              <a:t>11/22/2019</a:t>
            </a:fld>
            <a:endParaRPr lang="en-US"/>
          </a:p>
        </p:txBody>
      </p:sp>
      <p:sp>
        <p:nvSpPr>
          <p:cNvPr id="6" name="Footer Placeholder 4">
            <a:extLst>
              <a:ext uri="{FF2B5EF4-FFF2-40B4-BE49-F238E27FC236}">
                <a16:creationId xmlns:a16="http://schemas.microsoft.com/office/drawing/2014/main" id="{54467C54-6158-4039-A74F-E628E7ED24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80473E2-409B-4532-B90B-86667119C2D0}"/>
              </a:ext>
            </a:extLst>
          </p:cNvPr>
          <p:cNvSpPr>
            <a:spLocks noGrp="1"/>
          </p:cNvSpPr>
          <p:nvPr>
            <p:ph type="sldNum" sz="quarter" idx="12"/>
          </p:nvPr>
        </p:nvSpPr>
        <p:spPr/>
        <p:txBody>
          <a:bodyPr/>
          <a:lstStyle>
            <a:lvl1pPr>
              <a:defRPr/>
            </a:lvl1pPr>
          </a:lstStyle>
          <a:p>
            <a:fld id="{069D95A6-26E3-41A6-8B85-7E121597E895}" type="slidenum">
              <a:rPr lang="en-US" altLang="pt-BR"/>
              <a:pPr/>
              <a:t>‹nº›</a:t>
            </a:fld>
            <a:endParaRPr lang="en-US" altLang="pt-BR"/>
          </a:p>
        </p:txBody>
      </p:sp>
    </p:spTree>
    <p:extLst>
      <p:ext uri="{BB962C8B-B14F-4D97-AF65-F5344CB8AC3E}">
        <p14:creationId xmlns:p14="http://schemas.microsoft.com/office/powerpoint/2010/main" val="426649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3">
            <a:extLst>
              <a:ext uri="{FF2B5EF4-FFF2-40B4-BE49-F238E27FC236}">
                <a16:creationId xmlns:a16="http://schemas.microsoft.com/office/drawing/2014/main" id="{5BFB1171-85CD-4DD1-8627-3967BEB8B29C}"/>
              </a:ext>
            </a:extLst>
          </p:cNvPr>
          <p:cNvSpPr>
            <a:spLocks noGrp="1"/>
          </p:cNvSpPr>
          <p:nvPr>
            <p:ph type="dt" sz="half" idx="10"/>
          </p:nvPr>
        </p:nvSpPr>
        <p:spPr/>
        <p:txBody>
          <a:bodyPr/>
          <a:lstStyle>
            <a:lvl1pPr>
              <a:defRPr/>
            </a:lvl1pPr>
          </a:lstStyle>
          <a:p>
            <a:pPr>
              <a:defRPr/>
            </a:pPr>
            <a:fld id="{4F0A8556-7B09-4DA1-A3EE-22EE345B6B4B}" type="datetimeFigureOut">
              <a:rPr lang="en-US"/>
              <a:pPr>
                <a:defRPr/>
              </a:pPr>
              <a:t>11/22/2019</a:t>
            </a:fld>
            <a:endParaRPr lang="en-US"/>
          </a:p>
        </p:txBody>
      </p:sp>
      <p:sp>
        <p:nvSpPr>
          <p:cNvPr id="6" name="Footer Placeholder 4">
            <a:extLst>
              <a:ext uri="{FF2B5EF4-FFF2-40B4-BE49-F238E27FC236}">
                <a16:creationId xmlns:a16="http://schemas.microsoft.com/office/drawing/2014/main" id="{6A98B0B8-BB08-4413-BE2E-2BE039403E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932DD9-0153-4896-865E-F8A9B8E50601}"/>
              </a:ext>
            </a:extLst>
          </p:cNvPr>
          <p:cNvSpPr>
            <a:spLocks noGrp="1"/>
          </p:cNvSpPr>
          <p:nvPr>
            <p:ph type="sldNum" sz="quarter" idx="12"/>
          </p:nvPr>
        </p:nvSpPr>
        <p:spPr/>
        <p:txBody>
          <a:bodyPr/>
          <a:lstStyle>
            <a:lvl1pPr>
              <a:defRPr/>
            </a:lvl1pPr>
          </a:lstStyle>
          <a:p>
            <a:fld id="{F233F0DA-28E8-4F00-B9B7-6F2D69E14159}" type="slidenum">
              <a:rPr lang="en-US" altLang="pt-BR"/>
              <a:pPr/>
              <a:t>‹nº›</a:t>
            </a:fld>
            <a:endParaRPr lang="en-US" altLang="pt-BR"/>
          </a:p>
        </p:txBody>
      </p:sp>
    </p:spTree>
    <p:extLst>
      <p:ext uri="{BB962C8B-B14F-4D97-AF65-F5344CB8AC3E}">
        <p14:creationId xmlns:p14="http://schemas.microsoft.com/office/powerpoint/2010/main" val="228513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2C0A9C0-B36A-4D86-A2C8-53231EA49B7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Click to edit Master title style</a:t>
            </a:r>
            <a:endParaRPr lang="en-US" altLang="pt-BR"/>
          </a:p>
        </p:txBody>
      </p:sp>
      <p:sp>
        <p:nvSpPr>
          <p:cNvPr id="1027" name="Text Placeholder 2">
            <a:extLst>
              <a:ext uri="{FF2B5EF4-FFF2-40B4-BE49-F238E27FC236}">
                <a16:creationId xmlns:a16="http://schemas.microsoft.com/office/drawing/2014/main" id="{0C3C1132-4F50-49F5-919C-4D4FE41A9B4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Click to edit Master text styles</a:t>
            </a:r>
          </a:p>
          <a:p>
            <a:pPr lvl="1"/>
            <a:r>
              <a:rPr lang="pt-BR" altLang="pt-BR"/>
              <a:t>Second level</a:t>
            </a:r>
          </a:p>
          <a:p>
            <a:pPr lvl="2"/>
            <a:r>
              <a:rPr lang="pt-BR" altLang="pt-BR"/>
              <a:t>Third level</a:t>
            </a:r>
          </a:p>
          <a:p>
            <a:pPr lvl="3"/>
            <a:r>
              <a:rPr lang="pt-BR" altLang="pt-BR"/>
              <a:t>Fourth level</a:t>
            </a:r>
          </a:p>
          <a:p>
            <a:pPr lvl="4"/>
            <a:r>
              <a:rPr lang="pt-BR" altLang="pt-BR"/>
              <a:t>Fifth level</a:t>
            </a:r>
            <a:endParaRPr lang="en-US" altLang="pt-BR"/>
          </a:p>
        </p:txBody>
      </p:sp>
      <p:sp>
        <p:nvSpPr>
          <p:cNvPr id="4" name="Date Placeholder 3">
            <a:extLst>
              <a:ext uri="{FF2B5EF4-FFF2-40B4-BE49-F238E27FC236}">
                <a16:creationId xmlns:a16="http://schemas.microsoft.com/office/drawing/2014/main" id="{434DDE15-8FAC-4A61-BC44-747E6425DCA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75BE794-0EB9-4BFB-8444-C0F32FB9DB5F}" type="datetimeFigureOut">
              <a:rPr lang="en-US"/>
              <a:pPr>
                <a:defRPr/>
              </a:pPr>
              <a:t>11/22/2019</a:t>
            </a:fld>
            <a:endParaRPr lang="en-US"/>
          </a:p>
        </p:txBody>
      </p:sp>
      <p:sp>
        <p:nvSpPr>
          <p:cNvPr id="5" name="Footer Placeholder 4">
            <a:extLst>
              <a:ext uri="{FF2B5EF4-FFF2-40B4-BE49-F238E27FC236}">
                <a16:creationId xmlns:a16="http://schemas.microsoft.com/office/drawing/2014/main" id="{A7E3DECE-FCD4-47CD-9B15-BB4FE8F48B0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44C3D72-9729-4365-A9DB-3572C058F3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74AAF5F-49AD-495D-B60C-9BB0121474BA}" type="slidenum">
              <a:rPr lang="en-US" altLang="pt-BR"/>
              <a:pPr/>
              <a:t>‹nº›</a:t>
            </a:fld>
            <a:endParaRPr lang="en-US"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4D8B17B-76F3-486B-A83A-44D8D130E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F6C69702-E9C2-4408-B528-9483635198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2AC11233-9930-4D1E-84A8-A67EA681CE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9F63A56C-8A1B-4B0A-B0A0-B310D3282D85}"/>
              </a:ext>
            </a:extLst>
          </p:cNvPr>
          <p:cNvSpPr>
            <a:spLocks noGrp="1"/>
          </p:cNvSpPr>
          <p:nvPr>
            <p:ph sz="half" idx="1"/>
          </p:nvPr>
        </p:nvSpPr>
        <p:spPr>
          <a:xfrm>
            <a:off x="663165" y="742146"/>
            <a:ext cx="4038600" cy="4525963"/>
          </a:xfrm>
        </p:spPr>
        <p:txBody>
          <a:bodyPr rtlCol="0">
            <a:normAutofit/>
          </a:bodyPr>
          <a:lstStyle/>
          <a:p>
            <a:pPr marL="0" indent="0" fontAlgn="auto">
              <a:spcAft>
                <a:spcPts val="0"/>
              </a:spcAft>
              <a:buFont typeface="Arial"/>
              <a:buNone/>
              <a:defRPr/>
            </a:pPr>
            <a:r>
              <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“Para o Senhor, um dia é como mil anos” </a:t>
            </a:r>
          </a:p>
          <a:p>
            <a:pPr marL="0" indent="0" fontAlgn="auto">
              <a:spcAft>
                <a:spcPts val="0"/>
              </a:spcAft>
              <a:buFont typeface="Arial"/>
              <a:buNone/>
              <a:defRPr/>
            </a:pPr>
            <a:endPar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4000" b="1" dirty="0">
                <a:ln w="18415" cmpd="sng">
                  <a:solidFill>
                    <a:srgbClr val="FFFFFF"/>
                  </a:solidFill>
                  <a:prstDash val="solid"/>
                </a:ln>
                <a:solidFill>
                  <a:srgbClr val="FFFF00"/>
                </a:solidFill>
                <a:effectLst>
                  <a:outerShdw blurRad="63500" dir="3600000" algn="tl" rotWithShape="0">
                    <a:srgbClr val="000000">
                      <a:alpha val="70000"/>
                    </a:srgbClr>
                  </a:outerShdw>
                </a:effectLst>
              </a:rPr>
              <a:t>2 Pedro 3:8</a:t>
            </a:r>
            <a:endParaRPr lang="en-US" sz="40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13B7678-477F-45ED-A8F2-73FD34B02256}"/>
              </a:ext>
            </a:extLst>
          </p:cNvPr>
          <p:cNvSpPr>
            <a:spLocks noGrp="1"/>
          </p:cNvSpPr>
          <p:nvPr>
            <p:ph type="title"/>
          </p:nvPr>
        </p:nvSpPr>
        <p:spPr/>
        <p:txBody>
          <a:bodyPr/>
          <a:lstStyle/>
          <a:p>
            <a:endParaRPr lang="pt-BR" altLang="pt-BR"/>
          </a:p>
        </p:txBody>
      </p:sp>
      <p:pic>
        <p:nvPicPr>
          <p:cNvPr id="13315" name="Picture 3">
            <a:extLst>
              <a:ext uri="{FF2B5EF4-FFF2-40B4-BE49-F238E27FC236}">
                <a16:creationId xmlns:a16="http://schemas.microsoft.com/office/drawing/2014/main" id="{D11470E8-532A-40A3-8A48-281335F54C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DE4AAB-7568-4F39-AB6A-62A5358E85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965325"/>
            <a:ext cx="88074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F5093CD3-5680-4B0D-86BD-016638A50660}"/>
              </a:ext>
            </a:extLst>
          </p:cNvPr>
          <p:cNvSpPr>
            <a:spLocks noGrp="1"/>
          </p:cNvSpPr>
          <p:nvPr>
            <p:ph type="title"/>
          </p:nvPr>
        </p:nvSpPr>
        <p:spPr>
          <a:xfrm>
            <a:off x="457200" y="342900"/>
            <a:ext cx="8229600" cy="1143000"/>
          </a:xfrm>
        </p:spPr>
        <p:txBody>
          <a:bodyPr rtlCol="0">
            <a:normAutofit fontScale="90000"/>
          </a:bodyPr>
          <a:lstStyle/>
          <a:p>
            <a:pPr fontAlgn="auto">
              <a:spcAft>
                <a:spcPts val="0"/>
              </a:spcAft>
              <a:defRPr/>
            </a:pPr>
            <a:br>
              <a:rPr lang="pt-BR" b="1" dirty="0"/>
            </a:br>
            <a:r>
              <a:rPr lang="pt-BR" b="1" dirty="0"/>
              <a:t>Que acontecimentos marcam o início dos 1.000 anos?</a:t>
            </a:r>
            <a:br>
              <a:rPr lang="pt-BR" b="1" dirty="0"/>
            </a:br>
            <a:endParaRPr lang="en-US"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41B1216-3E08-4B23-A01F-64BA3B7A26CB}"/>
              </a:ext>
            </a:extLst>
          </p:cNvPr>
          <p:cNvSpPr>
            <a:spLocks noGrp="1"/>
          </p:cNvSpPr>
          <p:nvPr>
            <p:ph type="title"/>
          </p:nvPr>
        </p:nvSpPr>
        <p:spPr/>
        <p:txBody>
          <a:bodyPr/>
          <a:lstStyle/>
          <a:p>
            <a:endParaRPr lang="pt-BR" altLang="pt-BR"/>
          </a:p>
        </p:txBody>
      </p:sp>
      <p:pic>
        <p:nvPicPr>
          <p:cNvPr id="15363" name="Picture 4">
            <a:extLst>
              <a:ext uri="{FF2B5EF4-FFF2-40B4-BE49-F238E27FC236}">
                <a16:creationId xmlns:a16="http://schemas.microsoft.com/office/drawing/2014/main" id="{7AC258BA-D58D-44CA-854E-1F0A856ECD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BDA4B7FC-232E-4779-87ED-97C6DE7C56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29CB90A0-9E92-4B71-BDC2-BC90D47452E3}"/>
              </a:ext>
            </a:extLst>
          </p:cNvPr>
          <p:cNvSpPr>
            <a:spLocks noGrp="1"/>
          </p:cNvSpPr>
          <p:nvPr>
            <p:ph sz="half" idx="1"/>
          </p:nvPr>
        </p:nvSpPr>
        <p:spPr>
          <a:xfrm>
            <a:off x="394503" y="199397"/>
            <a:ext cx="6316531" cy="6441943"/>
          </a:xfrm>
        </p:spPr>
        <p:txBody>
          <a:bodyPr rtlCol="0">
            <a:no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152400" dir="3600000" algn="tl" rotWithShape="0">
                    <a:srgbClr val="000000"/>
                  </a:outerShdw>
                </a:effectLst>
              </a:rPr>
              <a:t>“Porquanto o Senhor mesmo, dada a Sua palavra de ordem, ouvida a voz do arcanjo, e ressoada a trombeta de Deus, descerá dos céus, e os mortos em Cristo ressuscitarão primeiro.”  </a:t>
            </a: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152400" dir="3600000" algn="tl" rotWithShape="0">
                    <a:srgbClr val="000000"/>
                  </a:outerShdw>
                </a:effectLst>
              </a:rPr>
              <a:t>1 Tessalonicenses 4:16</a:t>
            </a:r>
          </a:p>
          <a:p>
            <a:pPr marL="0" indent="0" fontAlgn="auto">
              <a:spcAft>
                <a:spcPts val="0"/>
              </a:spcAft>
              <a:buFont typeface="Arial"/>
              <a:buNone/>
              <a:defRPr/>
            </a:pPr>
            <a:endParaRPr lang="pt-BR" sz="3200" b="1" dirty="0">
              <a:ln w="18415" cmpd="sng">
                <a:solidFill>
                  <a:srgbClr val="FFFFFF"/>
                </a:solidFill>
                <a:prstDash val="solid"/>
              </a:ln>
              <a:solidFill>
                <a:srgbClr val="FFFFFF"/>
              </a:solidFill>
              <a:effectLst>
                <a:outerShdw blurRad="152400" dir="3600000" algn="tl" rotWithShape="0">
                  <a:srgbClr val="000000"/>
                </a:outerShdw>
              </a:effectLst>
            </a:endParaRPr>
          </a:p>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152400" dir="3600000" algn="tl" rotWithShape="0">
                    <a:srgbClr val="000000"/>
                  </a:outerShdw>
                </a:effectLst>
              </a:rPr>
              <a:t>“E viveram e reinaram com Cristo durante mil anos. Esta é a primeira ressurreição.”</a:t>
            </a: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152400" dir="3600000" algn="tl" rotWithShape="0">
                    <a:srgbClr val="000000"/>
                  </a:outerShdw>
                </a:effectLst>
              </a:rPr>
              <a:t>Apocalipse 20:4 e 5</a:t>
            </a:r>
          </a:p>
          <a:p>
            <a:pPr fontAlgn="auto">
              <a:spcAft>
                <a:spcPts val="0"/>
              </a:spcAft>
              <a:buFont typeface="Arial"/>
              <a:buChar char="•"/>
              <a:defRPr/>
            </a:pPr>
            <a:endParaRPr lang="en-US" sz="3200" b="1" dirty="0">
              <a:ln w="18415" cmpd="sng">
                <a:solidFill>
                  <a:srgbClr val="FFFFFF"/>
                </a:solidFill>
                <a:prstDash val="solid"/>
              </a:ln>
              <a:solidFill>
                <a:srgbClr val="FFFFFF"/>
              </a:solidFill>
              <a:effectLst>
                <a:outerShdw blurRad="152400" dir="3600000" algn="tl" rotWithShape="0">
                  <a:srgbClr val="00000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97157898-FDF6-4EA2-A011-510BEDF3F7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267CD92-F1E4-4436-B635-707B8EC8D501}"/>
              </a:ext>
            </a:extLst>
          </p:cNvPr>
          <p:cNvSpPr>
            <a:spLocks noGrp="1"/>
          </p:cNvSpPr>
          <p:nvPr>
            <p:ph type="title"/>
          </p:nvPr>
        </p:nvSpPr>
        <p:spPr>
          <a:xfrm>
            <a:off x="457199" y="274638"/>
            <a:ext cx="5309829" cy="1956304"/>
          </a:xfrm>
        </p:spPr>
        <p:txBody>
          <a:bodyPr rtlCol="0">
            <a:normAutofit fontScale="90000"/>
          </a:bodyPr>
          <a:lstStyle/>
          <a:p>
            <a:pPr fontAlgn="auto">
              <a:spcAft>
                <a:spcPts val="0"/>
              </a:spcAft>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O que mais acontecerá na primeira ressurreição?</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a:extLst>
              <a:ext uri="{FF2B5EF4-FFF2-40B4-BE49-F238E27FC236}">
                <a16:creationId xmlns:a16="http://schemas.microsoft.com/office/drawing/2014/main" id="{9B7AB26D-1332-4C07-A70B-A0EA91121A27}"/>
              </a:ext>
            </a:extLst>
          </p:cNvPr>
          <p:cNvSpPr>
            <a:spLocks noGrp="1"/>
          </p:cNvSpPr>
          <p:nvPr>
            <p:ph sz="half" idx="1"/>
          </p:nvPr>
        </p:nvSpPr>
        <p:spPr>
          <a:xfrm>
            <a:off x="457199" y="2780096"/>
            <a:ext cx="4417311" cy="3534839"/>
          </a:xfrm>
        </p:spPr>
        <p:txBody>
          <a:bodyPr rtlCol="0">
            <a:no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“Então, vi descer do céu um anjo... Ele segurou o dragão, a antiga serpente, que é o diabo, Satanás, e o prendeu por mil anos.”</a:t>
            </a: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20:1 e 2</a:t>
            </a:r>
            <a:endPar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6724862F-DB8C-483A-A156-3CDC615197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2D9F955-B1D3-48B2-BF0A-FEF5A55B7F02}"/>
              </a:ext>
            </a:extLst>
          </p:cNvPr>
          <p:cNvSpPr>
            <a:spLocks noGrp="1"/>
          </p:cNvSpPr>
          <p:nvPr>
            <p:ph type="title"/>
          </p:nvPr>
        </p:nvSpPr>
        <p:spPr/>
        <p:txBody>
          <a:bodyPr rtlCol="0">
            <a:normAutofit fontScale="90000"/>
          </a:bodyPr>
          <a:lstStyle/>
          <a:p>
            <a:pPr fontAlgn="auto">
              <a:spcAft>
                <a:spcPts val="0"/>
              </a:spcAft>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Quem será trazido à vida na segunda ressurreição e quanto ela ocorrerá?</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a:extLst>
              <a:ext uri="{FF2B5EF4-FFF2-40B4-BE49-F238E27FC236}">
                <a16:creationId xmlns:a16="http://schemas.microsoft.com/office/drawing/2014/main" id="{F9910139-4D28-493E-AA4B-AF55D773751F}"/>
              </a:ext>
            </a:extLst>
          </p:cNvPr>
          <p:cNvSpPr>
            <a:spLocks noGrp="1"/>
          </p:cNvSpPr>
          <p:nvPr>
            <p:ph sz="half" idx="1"/>
          </p:nvPr>
        </p:nvSpPr>
        <p:spPr>
          <a:xfrm>
            <a:off x="457198" y="1720327"/>
            <a:ext cx="8229601" cy="4972498"/>
          </a:xfrm>
        </p:spPr>
        <p:txBody>
          <a:bodyPr rtlCol="0">
            <a:normAutofit fontScale="92500"/>
          </a:bodyPr>
          <a:lstStyle/>
          <a:p>
            <a:pPr marL="0" indent="0" fontAlgn="auto">
              <a:spcAft>
                <a:spcPts val="0"/>
              </a:spcAft>
              <a:buFont typeface="Arial"/>
              <a:buNone/>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“Porque vem a hora em que todos os que se acham nos túmulos ouvirão a sua voz e sairão:  os que tiverem feito o bem, para a ressurreição da vida; e os que tiverem praticado o mal,  para a ressurreição do juízo.” </a:t>
            </a:r>
          </a:p>
          <a:p>
            <a:pPr marL="0" indent="0" fontAlgn="auto">
              <a:spcAft>
                <a:spcPts val="0"/>
              </a:spcAft>
              <a:buFont typeface="Arial"/>
              <a:buNone/>
              <a:defRPr/>
            </a:pPr>
            <a:r>
              <a:rPr lang="pt-BR" b="1" dirty="0">
                <a:ln w="18415" cmpd="sng">
                  <a:solidFill>
                    <a:srgbClr val="FFFFFF"/>
                  </a:solidFill>
                  <a:prstDash val="solid"/>
                </a:ln>
                <a:solidFill>
                  <a:srgbClr val="FFFF00"/>
                </a:solidFill>
                <a:effectLst>
                  <a:outerShdw blurRad="63500" dir="3600000" algn="tl" rotWithShape="0">
                    <a:srgbClr val="000000">
                      <a:alpha val="70000"/>
                    </a:srgbClr>
                  </a:outerShdw>
                </a:effectLst>
              </a:rPr>
              <a:t>João 5:28 e 29</a:t>
            </a:r>
          </a:p>
          <a:p>
            <a:pPr marL="0" indent="0" fontAlgn="auto">
              <a:spcAft>
                <a:spcPts val="0"/>
              </a:spcAft>
              <a:buFont typeface="Arial"/>
              <a:buNone/>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0" indent="0" fontAlgn="auto">
              <a:spcAft>
                <a:spcPts val="0"/>
              </a:spcAft>
              <a:buFont typeface="Arial"/>
              <a:buNone/>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“Os restantes dos mortos </a:t>
            </a: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[os ímpios] não reviveram </a:t>
            </a: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até que se completasse </a:t>
            </a: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os mil anos.” </a:t>
            </a:r>
          </a:p>
          <a:p>
            <a:pPr marL="0" indent="0" fontAlgn="auto">
              <a:spcAft>
                <a:spcPts val="0"/>
              </a:spcAft>
              <a:buFont typeface="Arial"/>
              <a:buNone/>
              <a:defRPr/>
            </a:pPr>
            <a:r>
              <a:rPr lang="pt-BR"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20:5</a:t>
            </a:r>
          </a:p>
          <a:p>
            <a:pPr fontAlgn="auto">
              <a:spcAft>
                <a:spcPts val="0"/>
              </a:spcAft>
              <a:buFont typeface="Arial"/>
              <a:buChar char="•"/>
              <a:defRPr/>
            </a:pP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F7E221D0-C148-4DB6-B107-84CB8DF4C6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0C49A0-B965-41E1-A85E-033B57D22D9B}"/>
              </a:ext>
            </a:extLst>
          </p:cNvPr>
          <p:cNvSpPr>
            <a:spLocks noGrp="1"/>
          </p:cNvSpPr>
          <p:nvPr>
            <p:ph type="title"/>
          </p:nvPr>
        </p:nvSpPr>
        <p:spPr>
          <a:xfrm>
            <a:off x="457200" y="433409"/>
            <a:ext cx="5910746" cy="1143000"/>
          </a:xfrm>
        </p:spPr>
        <p:txBody>
          <a:bodyPr rtlCol="0">
            <a:normAutofit fontScale="90000"/>
          </a:bodyPr>
          <a:lstStyle/>
          <a:p>
            <a:pPr fontAlgn="auto">
              <a:spcAft>
                <a:spcPts val="0"/>
              </a:spcAft>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Condição da Terra durante </a:t>
            </a: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os 1.000 anos </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a:extLst>
              <a:ext uri="{FF2B5EF4-FFF2-40B4-BE49-F238E27FC236}">
                <a16:creationId xmlns:a16="http://schemas.microsoft.com/office/drawing/2014/main" id="{E7A0EA2C-F776-4343-AA8F-3C786C59CB70}"/>
              </a:ext>
            </a:extLst>
          </p:cNvPr>
          <p:cNvSpPr>
            <a:spLocks noGrp="1"/>
          </p:cNvSpPr>
          <p:nvPr>
            <p:ph sz="half" idx="1"/>
          </p:nvPr>
        </p:nvSpPr>
        <p:spPr>
          <a:xfrm>
            <a:off x="457199" y="2081657"/>
            <a:ext cx="5346275" cy="4463212"/>
          </a:xfrm>
        </p:spPr>
        <p:txBody>
          <a:bodyPr rtlCol="0">
            <a:norm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“Os que o Senhor entregar à morte naquele dia se estenderão de uma a outra extremidade da terra; não serão pranteados, nem recolhidos, nem sepultados.”</a:t>
            </a:r>
          </a:p>
          <a:p>
            <a:pPr marL="0" indent="0" fontAlgn="auto">
              <a:spcAft>
                <a:spcPts val="0"/>
              </a:spcAft>
              <a:buFont typeface="Arial"/>
              <a:buNone/>
              <a:defRPr/>
            </a:pPr>
            <a:endPar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63500" dir="3600000" algn="tl" rotWithShape="0">
                    <a:srgbClr val="000000">
                      <a:alpha val="70000"/>
                    </a:srgbClr>
                  </a:outerShdw>
                </a:effectLst>
              </a:rPr>
              <a:t>Jeremias 25:33</a:t>
            </a:r>
            <a:endPar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E8EA50C3-06BA-4092-A04B-43D1E0137C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6E0E917F-1C73-4A32-A4A5-F14B288D24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a:extLst>
              <a:ext uri="{FF2B5EF4-FFF2-40B4-BE49-F238E27FC236}">
                <a16:creationId xmlns:a16="http://schemas.microsoft.com/office/drawing/2014/main" id="{AC7A3A08-2054-49CF-A794-84C08AE932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E57F3B8-C301-4D58-BA3B-44960FA5D8FA}"/>
              </a:ext>
            </a:extLst>
          </p:cNvPr>
          <p:cNvSpPr>
            <a:spLocks noGrp="1"/>
          </p:cNvSpPr>
          <p:nvPr>
            <p:ph type="title"/>
          </p:nvPr>
        </p:nvSpPr>
        <p:spPr>
          <a:xfrm>
            <a:off x="457200" y="651471"/>
            <a:ext cx="5808586" cy="1143000"/>
          </a:xfrm>
        </p:spPr>
        <p:txBody>
          <a:bodyPr rtlCol="0">
            <a:normAutofit fontScale="90000"/>
          </a:bodyPr>
          <a:lstStyle/>
          <a:p>
            <a:pPr fontAlgn="auto">
              <a:spcAft>
                <a:spcPts val="0"/>
              </a:spcAft>
              <a:defRPr/>
            </a:pPr>
            <a:br>
              <a:rPr lang="pt-BR" b="1" dirty="0">
                <a:ln w="18415" cmpd="sng">
                  <a:solidFill>
                    <a:srgbClr val="FFFFFF"/>
                  </a:solidFill>
                  <a:prstDash val="solid"/>
                </a:ln>
                <a:solidFill>
                  <a:srgbClr val="FFFFFF"/>
                </a:solidFill>
                <a:effectLst>
                  <a:outerShdw blurRad="152400" dir="3600000" algn="tl" rotWithShape="0">
                    <a:srgbClr val="000000"/>
                  </a:outerShdw>
                </a:effectLst>
              </a:rPr>
            </a:br>
            <a:r>
              <a:rPr lang="pt-BR" b="1" dirty="0">
                <a:ln w="18415" cmpd="sng">
                  <a:solidFill>
                    <a:srgbClr val="FFFFFF"/>
                  </a:solidFill>
                  <a:prstDash val="solid"/>
                </a:ln>
                <a:solidFill>
                  <a:srgbClr val="FFFFFF"/>
                </a:solidFill>
                <a:effectLst>
                  <a:outerShdw blurRad="152400" dir="3600000" algn="tl" rotWithShape="0">
                    <a:srgbClr val="000000"/>
                  </a:outerShdw>
                </a:effectLst>
              </a:rPr>
              <a:t>Onde e o que estarão fazendo os santos durante os 1.000 anos? </a:t>
            </a:r>
            <a:br>
              <a:rPr lang="pt-BR" b="1" dirty="0">
                <a:ln w="18415" cmpd="sng">
                  <a:solidFill>
                    <a:srgbClr val="FFFFFF"/>
                  </a:solidFill>
                  <a:prstDash val="solid"/>
                </a:ln>
                <a:solidFill>
                  <a:srgbClr val="FFFFFF"/>
                </a:solidFill>
                <a:effectLst>
                  <a:outerShdw blurRad="152400" dir="3600000" algn="tl" rotWithShape="0">
                    <a:srgbClr val="000000"/>
                  </a:outerShdw>
                </a:effectLst>
              </a:rPr>
            </a:br>
            <a:endParaRPr lang="en-US" b="1" dirty="0">
              <a:ln w="18415" cmpd="sng">
                <a:solidFill>
                  <a:srgbClr val="FFFFFF"/>
                </a:solidFill>
                <a:prstDash val="solid"/>
              </a:ln>
              <a:solidFill>
                <a:srgbClr val="FFFFFF"/>
              </a:solidFill>
              <a:effectLst>
                <a:outerShdw blurRad="152400" dir="3600000" algn="tl" rotWithShape="0">
                  <a:srgbClr val="000000"/>
                </a:outerShdw>
              </a:effectLst>
            </a:endParaRPr>
          </a:p>
        </p:txBody>
      </p:sp>
      <p:sp>
        <p:nvSpPr>
          <p:cNvPr id="4" name="Content Placeholder 3">
            <a:extLst>
              <a:ext uri="{FF2B5EF4-FFF2-40B4-BE49-F238E27FC236}">
                <a16:creationId xmlns:a16="http://schemas.microsoft.com/office/drawing/2014/main" id="{16BB2BAC-0554-4636-8BB6-A46DE399E776}"/>
              </a:ext>
            </a:extLst>
          </p:cNvPr>
          <p:cNvSpPr>
            <a:spLocks noGrp="1"/>
          </p:cNvSpPr>
          <p:nvPr>
            <p:ph sz="half" idx="1"/>
          </p:nvPr>
        </p:nvSpPr>
        <p:spPr>
          <a:xfrm>
            <a:off x="457200" y="2791351"/>
            <a:ext cx="3966529" cy="3349621"/>
          </a:xfrm>
        </p:spPr>
        <p:txBody>
          <a:bodyPr rtlCol="0">
            <a:noAutofit/>
          </a:bodyPr>
          <a:lstStyle/>
          <a:p>
            <a:pPr marL="0" indent="0" fontAlgn="auto">
              <a:spcAft>
                <a:spcPts val="0"/>
              </a:spcAft>
              <a:buFont typeface="Arial"/>
              <a:buNone/>
              <a:defRPr/>
            </a:pPr>
            <a:r>
              <a:rPr lang="pt-BR" b="1" dirty="0">
                <a:ln w="18415" cmpd="sng">
                  <a:solidFill>
                    <a:srgbClr val="FFFFFF"/>
                  </a:solidFill>
                  <a:prstDash val="solid"/>
                </a:ln>
                <a:solidFill>
                  <a:srgbClr val="FFFFFF"/>
                </a:solidFill>
                <a:effectLst>
                  <a:outerShdw blurRad="152400" dir="3600000" algn="tl" rotWithShape="0">
                    <a:srgbClr val="000000"/>
                  </a:outerShdw>
                </a:effectLst>
              </a:rPr>
              <a:t>“Vi também tronos, e nestes sentaram-se aqueles aos quais foi dada autoridade de julgar... e viveram e reinaram com Cristo durante mil anos.” </a:t>
            </a:r>
          </a:p>
          <a:p>
            <a:pPr marL="0" indent="0" fontAlgn="auto">
              <a:spcAft>
                <a:spcPts val="0"/>
              </a:spcAft>
              <a:buFont typeface="Arial"/>
              <a:buNone/>
              <a:defRPr/>
            </a:pPr>
            <a:r>
              <a:rPr lang="pt-BR" b="1" dirty="0">
                <a:ln w="18415" cmpd="sng">
                  <a:solidFill>
                    <a:srgbClr val="FFFFFF"/>
                  </a:solidFill>
                  <a:prstDash val="solid"/>
                </a:ln>
                <a:solidFill>
                  <a:srgbClr val="FFFF00"/>
                </a:solidFill>
                <a:effectLst>
                  <a:outerShdw blurRad="152400" dir="3600000" algn="tl" rotWithShape="0">
                    <a:srgbClr val="000000"/>
                  </a:outerShdw>
                </a:effectLst>
              </a:rPr>
              <a:t>Apocalipse 20:4</a:t>
            </a:r>
            <a:endParaRPr lang="en-US" b="1" dirty="0">
              <a:ln w="18415" cmpd="sng">
                <a:solidFill>
                  <a:srgbClr val="FFFFFF"/>
                </a:solidFill>
                <a:prstDash val="solid"/>
              </a:ln>
              <a:solidFill>
                <a:srgbClr val="FFFF00"/>
              </a:solidFill>
              <a:effectLst>
                <a:outerShdw blurRad="152400" dir="3600000" algn="tl" rotWithShape="0">
                  <a:srgbClr val="000000"/>
                </a:outerShdw>
              </a:effectLst>
            </a:endParaRPr>
          </a:p>
        </p:txBody>
      </p:sp>
      <p:sp>
        <p:nvSpPr>
          <p:cNvPr id="8" name="Content Placeholder 3">
            <a:extLst>
              <a:ext uri="{FF2B5EF4-FFF2-40B4-BE49-F238E27FC236}">
                <a16:creationId xmlns:a16="http://schemas.microsoft.com/office/drawing/2014/main" id="{C2DC4078-57E8-4D72-B373-A08850111CC6}"/>
              </a:ext>
            </a:extLst>
          </p:cNvPr>
          <p:cNvSpPr>
            <a:spLocks noGrp="1"/>
          </p:cNvSpPr>
          <p:nvPr>
            <p:ph sz="half" idx="1"/>
          </p:nvPr>
        </p:nvSpPr>
        <p:spPr>
          <a:xfrm>
            <a:off x="4186494" y="5038391"/>
            <a:ext cx="4674918" cy="1646897"/>
          </a:xfrm>
        </p:spPr>
        <p:txBody>
          <a:bodyPr rtlCol="0">
            <a:noAutofit/>
          </a:bodyPr>
          <a:lstStyle/>
          <a:p>
            <a:pPr marL="0" indent="0" algn="r" fontAlgn="auto">
              <a:spcAft>
                <a:spcPts val="0"/>
              </a:spcAft>
              <a:buFont typeface="Arial"/>
              <a:buNone/>
              <a:defRPr/>
            </a:pPr>
            <a:r>
              <a:rPr lang="pt-BR" b="1" dirty="0">
                <a:ln w="18415" cmpd="sng">
                  <a:solidFill>
                    <a:srgbClr val="FFFFFF"/>
                  </a:solidFill>
                  <a:prstDash val="solid"/>
                </a:ln>
                <a:solidFill>
                  <a:srgbClr val="FFFFFF"/>
                </a:solidFill>
                <a:effectLst>
                  <a:outerShdw blurRad="152400" dir="3600000" algn="tl" rotWithShape="0">
                    <a:srgbClr val="000000"/>
                  </a:outerShdw>
                </a:effectLst>
              </a:rPr>
              <a:t>“Ou não sabeis que os santos hão de julgar o mundo?” </a:t>
            </a:r>
          </a:p>
          <a:p>
            <a:pPr marL="0" indent="0" algn="r" fontAlgn="auto">
              <a:spcAft>
                <a:spcPts val="0"/>
              </a:spcAft>
              <a:buFont typeface="Arial"/>
              <a:buNone/>
              <a:defRPr/>
            </a:pPr>
            <a:r>
              <a:rPr lang="pt-BR" b="1" dirty="0">
                <a:ln w="18415" cmpd="sng">
                  <a:solidFill>
                    <a:srgbClr val="FFFFFF"/>
                  </a:solidFill>
                  <a:prstDash val="solid"/>
                </a:ln>
                <a:solidFill>
                  <a:srgbClr val="FFFF00"/>
                </a:solidFill>
                <a:effectLst>
                  <a:outerShdw blurRad="152400" dir="3600000" algn="tl" rotWithShape="0">
                    <a:srgbClr val="000000"/>
                  </a:outerShdw>
                </a:effectLst>
              </a:rPr>
              <a:t>1 Coríntios 6:2  </a:t>
            </a:r>
            <a:endParaRPr lang="en-US" b="1" dirty="0">
              <a:ln w="18415" cmpd="sng">
                <a:solidFill>
                  <a:srgbClr val="FFFFFF"/>
                </a:solidFill>
                <a:prstDash val="solid"/>
              </a:ln>
              <a:solidFill>
                <a:srgbClr val="FFFF00"/>
              </a:solidFill>
              <a:effectLst>
                <a:outerShdw blurRad="152400" dir="3600000" algn="tl" rotWithShape="0">
                  <a:srgbClr val="00000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AC18581-3BFB-44C0-A801-03A48DCF456B}"/>
              </a:ext>
            </a:extLst>
          </p:cNvPr>
          <p:cNvSpPr>
            <a:spLocks noGrp="1"/>
          </p:cNvSpPr>
          <p:nvPr>
            <p:ph type="title"/>
          </p:nvPr>
        </p:nvSpPr>
        <p:spPr/>
        <p:txBody>
          <a:bodyPr/>
          <a:lstStyle/>
          <a:p>
            <a:endParaRPr lang="pt-BR" altLang="pt-BR"/>
          </a:p>
        </p:txBody>
      </p:sp>
      <p:pic>
        <p:nvPicPr>
          <p:cNvPr id="22531" name="Picture 4">
            <a:extLst>
              <a:ext uri="{FF2B5EF4-FFF2-40B4-BE49-F238E27FC236}">
                <a16:creationId xmlns:a16="http://schemas.microsoft.com/office/drawing/2014/main" id="{E97DD25D-F66B-483A-BA41-C238459497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AB44E918-351E-403A-8194-B937377A18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4588727-8D65-4319-9B5C-1667EBA45319}"/>
              </a:ext>
            </a:extLst>
          </p:cNvPr>
          <p:cNvSpPr>
            <a:spLocks noGrp="1"/>
          </p:cNvSpPr>
          <p:nvPr>
            <p:ph type="title"/>
          </p:nvPr>
        </p:nvSpPr>
        <p:spPr>
          <a:xfrm>
            <a:off x="457200" y="274638"/>
            <a:ext cx="4566592" cy="1916572"/>
          </a:xfrm>
        </p:spPr>
        <p:txBody>
          <a:bodyPr rtlCol="0">
            <a:normAutofit fontScale="90000"/>
          </a:bodyPr>
          <a:lstStyle/>
          <a:p>
            <a:pPr fontAlgn="auto">
              <a:spcAft>
                <a:spcPts val="0"/>
              </a:spcAft>
              <a:defRPr/>
            </a:pP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O que acontecerá no final dos 1.000 anos?</a:t>
            </a: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a:extLst>
              <a:ext uri="{FF2B5EF4-FFF2-40B4-BE49-F238E27FC236}">
                <a16:creationId xmlns:a16="http://schemas.microsoft.com/office/drawing/2014/main" id="{7E90F438-231F-4924-9811-00FF048E043F}"/>
              </a:ext>
            </a:extLst>
          </p:cNvPr>
          <p:cNvSpPr>
            <a:spLocks noGrp="1"/>
          </p:cNvSpPr>
          <p:nvPr>
            <p:ph sz="half" idx="1"/>
          </p:nvPr>
        </p:nvSpPr>
        <p:spPr>
          <a:xfrm>
            <a:off x="457199" y="2665740"/>
            <a:ext cx="5599262" cy="3460423"/>
          </a:xfrm>
        </p:spPr>
        <p:txBody>
          <a:bodyPr rtlCol="0">
            <a:no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“Vi também a cidade santa, a nova Jerusalém, que descia do céu, da parte de Deus, ataviada como noiva adornada para o seu esposo.” </a:t>
            </a:r>
          </a:p>
          <a:p>
            <a:pPr marL="0" indent="0" fontAlgn="auto">
              <a:spcAft>
                <a:spcPts val="0"/>
              </a:spcAft>
              <a:buFont typeface="Arial"/>
              <a:buNone/>
              <a:defRPr/>
            </a:pPr>
            <a:endPar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21:2</a:t>
            </a:r>
          </a:p>
          <a:p>
            <a:pPr fontAlgn="auto">
              <a:spcAft>
                <a:spcPts val="0"/>
              </a:spcAft>
              <a:buFont typeface="Arial"/>
              <a:buChar char="•"/>
              <a:defRPr/>
            </a:pP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73A33605-AB43-4D82-BD06-9657B8B18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4170C15-7A09-45A6-9580-B848699366CB}"/>
              </a:ext>
            </a:extLst>
          </p:cNvPr>
          <p:cNvSpPr>
            <a:spLocks noGrp="1"/>
          </p:cNvSpPr>
          <p:nvPr>
            <p:ph type="title"/>
          </p:nvPr>
        </p:nvSpPr>
        <p:spPr>
          <a:xfrm>
            <a:off x="457200" y="274638"/>
            <a:ext cx="6123449" cy="1644592"/>
          </a:xfrm>
        </p:spPr>
        <p:txBody>
          <a:bodyPr rtlCol="0">
            <a:normAutofit fontScale="90000"/>
          </a:bodyPr>
          <a:lstStyle/>
          <a:p>
            <a:pPr fontAlgn="auto">
              <a:spcAft>
                <a:spcPts val="0"/>
              </a:spcAft>
              <a:defRPr/>
            </a:pPr>
            <a:br>
              <a:rPr lang="pt-BR" b="1" dirty="0">
                <a:ln w="18415" cmpd="sng">
                  <a:solidFill>
                    <a:srgbClr val="FFFFFF"/>
                  </a:solidFill>
                  <a:prstDash val="solid"/>
                </a:ln>
                <a:solidFill>
                  <a:srgbClr val="FFFFFF"/>
                </a:solidFill>
                <a:effectLst>
                  <a:outerShdw blurRad="165100" dir="3600000" algn="tl" rotWithShape="0">
                    <a:srgbClr val="000000">
                      <a:alpha val="97000"/>
                    </a:srgbClr>
                  </a:outerShdw>
                </a:effectLst>
              </a:rPr>
            </a:br>
            <a:r>
              <a:rPr lang="pt-BR" b="1" dirty="0">
                <a:ln w="18415" cmpd="sng">
                  <a:solidFill>
                    <a:srgbClr val="FFFFFF"/>
                  </a:solidFill>
                  <a:prstDash val="solid"/>
                </a:ln>
                <a:solidFill>
                  <a:srgbClr val="FFFFFF"/>
                </a:solidFill>
                <a:effectLst>
                  <a:outerShdw blurRad="165100" dir="3600000" algn="tl" rotWithShape="0">
                    <a:srgbClr val="000000">
                      <a:alpha val="97000"/>
                    </a:srgbClr>
                  </a:outerShdw>
                </a:effectLst>
              </a:rPr>
              <a:t>O que acontecerá em seguida à libertação de Satanás de sua prisão?</a:t>
            </a:r>
            <a:br>
              <a:rPr lang="pt-BR" b="1" dirty="0">
                <a:ln w="18415" cmpd="sng">
                  <a:solidFill>
                    <a:srgbClr val="FFFFFF"/>
                  </a:solidFill>
                  <a:prstDash val="solid"/>
                </a:ln>
                <a:solidFill>
                  <a:srgbClr val="FFFFFF"/>
                </a:solidFill>
                <a:effectLst>
                  <a:outerShdw blurRad="165100" dir="3600000" algn="tl" rotWithShape="0">
                    <a:srgbClr val="000000">
                      <a:alpha val="97000"/>
                    </a:srgbClr>
                  </a:outerShdw>
                </a:effectLst>
              </a:rPr>
            </a:br>
            <a:endParaRPr lang="en-US" b="1" dirty="0">
              <a:ln w="18415" cmpd="sng">
                <a:solidFill>
                  <a:srgbClr val="FFFFFF"/>
                </a:solidFill>
                <a:prstDash val="solid"/>
              </a:ln>
              <a:solidFill>
                <a:srgbClr val="FFFFFF"/>
              </a:solidFill>
              <a:effectLst>
                <a:outerShdw blurRad="165100" dir="3600000" algn="tl" rotWithShape="0">
                  <a:srgbClr val="000000">
                    <a:alpha val="97000"/>
                  </a:srgbClr>
                </a:outerShdw>
              </a:effectLst>
            </a:endParaRPr>
          </a:p>
        </p:txBody>
      </p:sp>
      <p:sp>
        <p:nvSpPr>
          <p:cNvPr id="4" name="Content Placeholder 3">
            <a:extLst>
              <a:ext uri="{FF2B5EF4-FFF2-40B4-BE49-F238E27FC236}">
                <a16:creationId xmlns:a16="http://schemas.microsoft.com/office/drawing/2014/main" id="{96D7678A-B3E8-4455-84BF-4DDABE0D5582}"/>
              </a:ext>
            </a:extLst>
          </p:cNvPr>
          <p:cNvSpPr>
            <a:spLocks noGrp="1"/>
          </p:cNvSpPr>
          <p:nvPr>
            <p:ph sz="half" idx="1"/>
          </p:nvPr>
        </p:nvSpPr>
        <p:spPr>
          <a:xfrm>
            <a:off x="457200" y="2323278"/>
            <a:ext cx="4651462" cy="4054914"/>
          </a:xfrm>
        </p:spPr>
        <p:txBody>
          <a:bodyPr rtlCol="0">
            <a:no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165100" dir="3600000" algn="tl" rotWithShape="0">
                    <a:srgbClr val="000000">
                      <a:alpha val="97000"/>
                    </a:srgbClr>
                  </a:outerShdw>
                </a:effectLst>
              </a:rPr>
              <a:t>“Os restantes dos mortos não reviveram até que se completassem os mil anos... Quando, porém, se completarem os mil anos, Satanás será solto da sua prisão.” </a:t>
            </a: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165100" dir="3600000" algn="tl" rotWithShape="0">
                    <a:srgbClr val="000000">
                      <a:alpha val="97000"/>
                    </a:srgbClr>
                  </a:outerShdw>
                </a:effectLst>
              </a:rPr>
              <a:t>Apocalipse 20:5 e 7</a:t>
            </a:r>
          </a:p>
          <a:p>
            <a:pPr fontAlgn="auto">
              <a:spcAft>
                <a:spcPts val="0"/>
              </a:spcAft>
              <a:buFont typeface="Arial"/>
              <a:buChar char="•"/>
              <a:defRPr/>
            </a:pPr>
            <a:endParaRPr lang="en-US" sz="3200" b="1" dirty="0">
              <a:ln w="18415" cmpd="sng">
                <a:solidFill>
                  <a:srgbClr val="FFFFFF"/>
                </a:solidFill>
                <a:prstDash val="solid"/>
              </a:ln>
              <a:solidFill>
                <a:srgbClr val="FFFFFF"/>
              </a:solidFill>
              <a:effectLst>
                <a:outerShdw blurRad="165100" dir="3600000" algn="tl" rotWithShape="0">
                  <a:srgbClr val="000000">
                    <a:alpha val="97000"/>
                  </a:srgbClr>
                </a:outerShdw>
              </a:effectLst>
            </a:endParaRPr>
          </a:p>
        </p:txBody>
      </p:sp>
      <p:sp>
        <p:nvSpPr>
          <p:cNvPr id="24581" name="TextBox 6">
            <a:extLst>
              <a:ext uri="{FF2B5EF4-FFF2-40B4-BE49-F238E27FC236}">
                <a16:creationId xmlns:a16="http://schemas.microsoft.com/office/drawing/2014/main" id="{71D3C75B-7D34-4BC2-AE8D-E4E9E80D2683}"/>
              </a:ext>
            </a:extLst>
          </p:cNvPr>
          <p:cNvSpPr txBox="1">
            <a:spLocks noChangeArrowheads="1"/>
          </p:cNvSpPr>
          <p:nvPr/>
        </p:nvSpPr>
        <p:spPr bwMode="auto">
          <a:xfrm>
            <a:off x="11156950" y="4200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endParaRPr lang="pt-BR" altLang="pt-B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EB9B34E7-28B0-4266-84A8-C9285D85CF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692FBBE-09C5-4351-AD1C-A293D8F102F5}"/>
              </a:ext>
            </a:extLst>
          </p:cNvPr>
          <p:cNvSpPr>
            <a:spLocks noGrp="1"/>
          </p:cNvSpPr>
          <p:nvPr>
            <p:ph type="title"/>
          </p:nvPr>
        </p:nvSpPr>
        <p:spPr>
          <a:xfrm>
            <a:off x="457200" y="297180"/>
            <a:ext cx="8229600" cy="1074420"/>
          </a:xfrm>
        </p:spPr>
        <p:txBody>
          <a:bodyPr rtlCol="0">
            <a:normAutofit fontScale="90000"/>
          </a:bodyPr>
          <a:lstStyle/>
          <a:p>
            <a:pPr fontAlgn="auto">
              <a:spcAft>
                <a:spcPts val="0"/>
              </a:spcAft>
              <a:defRPr/>
            </a:pPr>
            <a:br>
              <a:rPr lang="pt-BR" b="1" dirty="0">
                <a:ln w="18415" cmpd="sng">
                  <a:solidFill>
                    <a:srgbClr val="FFFFFF"/>
                  </a:solidFill>
                  <a:prstDash val="solid"/>
                </a:ln>
                <a:solidFill>
                  <a:srgbClr val="FFFFFF"/>
                </a:solidFill>
                <a:effectLst>
                  <a:outerShdw blurRad="180975" dir="3600000" algn="tl" rotWithShape="0">
                    <a:srgbClr val="000000"/>
                  </a:outerShdw>
                </a:effectLst>
              </a:rPr>
            </a:br>
            <a:br>
              <a:rPr lang="pt-BR" b="1" dirty="0">
                <a:ln w="18415" cmpd="sng">
                  <a:solidFill>
                    <a:srgbClr val="FFFFFF"/>
                  </a:solidFill>
                  <a:prstDash val="solid"/>
                </a:ln>
                <a:solidFill>
                  <a:srgbClr val="FFFFFF"/>
                </a:solidFill>
                <a:effectLst>
                  <a:outerShdw blurRad="180975" dir="3600000" algn="tl" rotWithShape="0">
                    <a:srgbClr val="000000"/>
                  </a:outerShdw>
                </a:effectLst>
              </a:rPr>
            </a:br>
            <a:r>
              <a:rPr lang="pt-BR" b="1" dirty="0">
                <a:ln w="18415" cmpd="sng">
                  <a:solidFill>
                    <a:srgbClr val="FFFFFF"/>
                  </a:solidFill>
                  <a:prstDash val="solid"/>
                </a:ln>
                <a:solidFill>
                  <a:srgbClr val="FFFFFF"/>
                </a:solidFill>
                <a:effectLst>
                  <a:outerShdw blurRad="180975" dir="3600000" algn="tl" rotWithShape="0">
                    <a:srgbClr val="000000"/>
                  </a:outerShdw>
                </a:effectLst>
              </a:rPr>
              <a:t>O que Satanás irá fazer quando os ímpios ressuscitarem? </a:t>
            </a:r>
            <a:br>
              <a:rPr lang="pt-BR" b="1" dirty="0">
                <a:ln w="18415" cmpd="sng">
                  <a:solidFill>
                    <a:srgbClr val="FFFFFF"/>
                  </a:solidFill>
                  <a:prstDash val="solid"/>
                </a:ln>
                <a:solidFill>
                  <a:srgbClr val="FFFFFF"/>
                </a:solidFill>
                <a:effectLst>
                  <a:outerShdw blurRad="180975" dir="3600000" algn="tl" rotWithShape="0">
                    <a:srgbClr val="000000"/>
                  </a:outerShdw>
                </a:effectLst>
              </a:rPr>
            </a:br>
            <a:r>
              <a:rPr lang="pt-BR" b="1" dirty="0">
                <a:ln w="18415" cmpd="sng">
                  <a:solidFill>
                    <a:srgbClr val="FFFFFF"/>
                  </a:solidFill>
                  <a:prstDash val="solid"/>
                </a:ln>
                <a:solidFill>
                  <a:srgbClr val="FFFFFF"/>
                </a:solidFill>
                <a:effectLst>
                  <a:outerShdw blurRad="180975" dir="3600000" algn="tl" rotWithShape="0">
                    <a:srgbClr val="000000"/>
                  </a:outerShdw>
                </a:effectLst>
              </a:rPr>
              <a:t> </a:t>
            </a:r>
            <a:br>
              <a:rPr lang="pt-BR" b="1" dirty="0">
                <a:ln w="18415" cmpd="sng">
                  <a:solidFill>
                    <a:srgbClr val="FFFFFF"/>
                  </a:solidFill>
                  <a:prstDash val="solid"/>
                </a:ln>
                <a:solidFill>
                  <a:srgbClr val="FFFFFF"/>
                </a:solidFill>
                <a:effectLst>
                  <a:outerShdw blurRad="180975" dir="3600000" algn="tl" rotWithShape="0">
                    <a:srgbClr val="000000"/>
                  </a:outerShdw>
                </a:effectLst>
              </a:rPr>
            </a:br>
            <a:endParaRPr lang="en-US" b="1" dirty="0">
              <a:ln w="18415" cmpd="sng">
                <a:solidFill>
                  <a:srgbClr val="FFFFFF"/>
                </a:solidFill>
                <a:prstDash val="solid"/>
              </a:ln>
              <a:solidFill>
                <a:srgbClr val="FFFFFF"/>
              </a:solidFill>
              <a:effectLst>
                <a:outerShdw blurRad="180975" dir="3600000" algn="tl" rotWithShape="0">
                  <a:srgbClr val="000000"/>
                </a:outerShdw>
              </a:effectLst>
            </a:endParaRPr>
          </a:p>
        </p:txBody>
      </p:sp>
      <p:sp>
        <p:nvSpPr>
          <p:cNvPr id="4" name="Content Placeholder 3">
            <a:extLst>
              <a:ext uri="{FF2B5EF4-FFF2-40B4-BE49-F238E27FC236}">
                <a16:creationId xmlns:a16="http://schemas.microsoft.com/office/drawing/2014/main" id="{0B76A15A-9A8C-452C-A159-D5A56926B6CB}"/>
              </a:ext>
            </a:extLst>
          </p:cNvPr>
          <p:cNvSpPr>
            <a:spLocks noGrp="1"/>
          </p:cNvSpPr>
          <p:nvPr>
            <p:ph sz="half" idx="1"/>
          </p:nvPr>
        </p:nvSpPr>
        <p:spPr>
          <a:xfrm>
            <a:off x="4090748" y="1629061"/>
            <a:ext cx="4726746" cy="4525963"/>
          </a:xfrm>
        </p:spPr>
        <p:txBody>
          <a:bodyPr rtlCol="0">
            <a:noAutofit/>
          </a:bodyPr>
          <a:lstStyle/>
          <a:p>
            <a:pPr marL="0" indent="0" algn="r" fontAlgn="auto">
              <a:spcAft>
                <a:spcPts val="0"/>
              </a:spcAft>
              <a:buFont typeface="Arial"/>
              <a:buNone/>
              <a:defRPr/>
            </a:pPr>
            <a:r>
              <a:rPr lang="pt-BR" b="1" dirty="0">
                <a:ln w="18415" cmpd="sng">
                  <a:solidFill>
                    <a:srgbClr val="FFFFFF"/>
                  </a:solidFill>
                  <a:prstDash val="solid"/>
                </a:ln>
                <a:solidFill>
                  <a:srgbClr val="FFFFFF"/>
                </a:solidFill>
                <a:effectLst>
                  <a:outerShdw blurRad="180975" dir="3600000" algn="tl" rotWithShape="0">
                    <a:srgbClr val="000000"/>
                  </a:outerShdw>
                </a:effectLst>
              </a:rPr>
              <a:t>“E sairá a seduzir as nações que há nos quatro cantos da terra, </a:t>
            </a:r>
            <a:r>
              <a:rPr lang="pt-BR" b="1" dirty="0" err="1">
                <a:ln w="18415" cmpd="sng">
                  <a:solidFill>
                    <a:srgbClr val="FFFFFF"/>
                  </a:solidFill>
                  <a:prstDash val="solid"/>
                </a:ln>
                <a:solidFill>
                  <a:srgbClr val="FFFFFF"/>
                </a:solidFill>
                <a:effectLst>
                  <a:outerShdw blurRad="180975" dir="3600000" algn="tl" rotWithShape="0">
                    <a:srgbClr val="000000"/>
                  </a:outerShdw>
                </a:effectLst>
              </a:rPr>
              <a:t>Gogue</a:t>
            </a:r>
            <a:r>
              <a:rPr lang="pt-BR" b="1" dirty="0">
                <a:ln w="18415" cmpd="sng">
                  <a:solidFill>
                    <a:srgbClr val="FFFFFF"/>
                  </a:solidFill>
                  <a:prstDash val="solid"/>
                </a:ln>
                <a:solidFill>
                  <a:srgbClr val="FFFFFF"/>
                </a:solidFill>
                <a:effectLst>
                  <a:outerShdw blurRad="180975" dir="3600000" algn="tl" rotWithShape="0">
                    <a:srgbClr val="000000"/>
                  </a:outerShdw>
                </a:effectLst>
              </a:rPr>
              <a:t> e </a:t>
            </a:r>
            <a:r>
              <a:rPr lang="pt-BR" b="1" dirty="0" err="1">
                <a:ln w="18415" cmpd="sng">
                  <a:solidFill>
                    <a:srgbClr val="FFFFFF"/>
                  </a:solidFill>
                  <a:prstDash val="solid"/>
                </a:ln>
                <a:solidFill>
                  <a:srgbClr val="FFFFFF"/>
                </a:solidFill>
                <a:effectLst>
                  <a:outerShdw blurRad="180975" dir="3600000" algn="tl" rotWithShape="0">
                    <a:srgbClr val="000000"/>
                  </a:outerShdw>
                </a:effectLst>
              </a:rPr>
              <a:t>Magogue</a:t>
            </a:r>
            <a:r>
              <a:rPr lang="pt-BR" b="1" dirty="0">
                <a:ln w="18415" cmpd="sng">
                  <a:solidFill>
                    <a:srgbClr val="FFFFFF"/>
                  </a:solidFill>
                  <a:prstDash val="solid"/>
                </a:ln>
                <a:solidFill>
                  <a:srgbClr val="FFFFFF"/>
                </a:solidFill>
                <a:effectLst>
                  <a:outerShdw blurRad="180975" dir="3600000" algn="tl" rotWithShape="0">
                    <a:srgbClr val="000000"/>
                  </a:outerShdw>
                </a:effectLst>
              </a:rPr>
              <a:t>, a fim de reuni-las para a peleja. O número dessas é como a areia do mar. Marcharam, então, pela superfície da terra e sitiaram o acampamento dos santos e a cidade querida.” </a:t>
            </a:r>
          </a:p>
          <a:p>
            <a:pPr marL="0" indent="0" algn="r" fontAlgn="auto">
              <a:spcAft>
                <a:spcPts val="0"/>
              </a:spcAft>
              <a:buFont typeface="Arial"/>
              <a:buNone/>
              <a:defRPr/>
            </a:pPr>
            <a:endParaRPr lang="pt-BR" b="1" dirty="0">
              <a:ln w="18415" cmpd="sng">
                <a:solidFill>
                  <a:srgbClr val="FFFFFF"/>
                </a:solidFill>
                <a:prstDash val="solid"/>
              </a:ln>
              <a:solidFill>
                <a:srgbClr val="FFFFFF"/>
              </a:solidFill>
              <a:effectLst>
                <a:outerShdw blurRad="180975" dir="3600000" algn="tl" rotWithShape="0">
                  <a:srgbClr val="000000"/>
                </a:outerShdw>
              </a:effectLst>
            </a:endParaRPr>
          </a:p>
          <a:p>
            <a:pPr marL="0" indent="0" algn="r" fontAlgn="auto">
              <a:spcAft>
                <a:spcPts val="0"/>
              </a:spcAft>
              <a:buFont typeface="Arial"/>
              <a:buNone/>
              <a:defRPr/>
            </a:pPr>
            <a:r>
              <a:rPr lang="pt-BR" b="1" dirty="0">
                <a:ln w="18415" cmpd="sng">
                  <a:solidFill>
                    <a:srgbClr val="FFFFFF"/>
                  </a:solidFill>
                  <a:prstDash val="solid"/>
                </a:ln>
                <a:solidFill>
                  <a:srgbClr val="FFFF00"/>
                </a:solidFill>
                <a:effectLst>
                  <a:outerShdw blurRad="180975" dir="3600000" algn="tl" rotWithShape="0">
                    <a:srgbClr val="000000"/>
                  </a:outerShdw>
                </a:effectLst>
              </a:rPr>
              <a:t>Apocalipse 20:8 e 9</a:t>
            </a:r>
          </a:p>
          <a:p>
            <a:pPr algn="r" fontAlgn="auto">
              <a:spcAft>
                <a:spcPts val="0"/>
              </a:spcAft>
              <a:buFont typeface="Arial"/>
              <a:buChar char="•"/>
              <a:defRPr/>
            </a:pPr>
            <a:endParaRPr lang="en-US" b="1" dirty="0">
              <a:ln w="18415" cmpd="sng">
                <a:solidFill>
                  <a:srgbClr val="FFFFFF"/>
                </a:solidFill>
                <a:prstDash val="solid"/>
              </a:ln>
              <a:solidFill>
                <a:srgbClr val="FFFFFF"/>
              </a:solidFill>
              <a:effectLst>
                <a:outerShdw blurRad="180975" dir="3600000" algn="tl" rotWithShape="0">
                  <a:srgbClr val="00000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a:extLst>
              <a:ext uri="{FF2B5EF4-FFF2-40B4-BE49-F238E27FC236}">
                <a16:creationId xmlns:a16="http://schemas.microsoft.com/office/drawing/2014/main" id="{AA4849EB-7BA8-4A68-A0FB-9EB25F3FD4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92B8D5-ED57-43C7-9C75-867E13035D14}"/>
              </a:ext>
            </a:extLst>
          </p:cNvPr>
          <p:cNvSpPr>
            <a:spLocks noGrp="1"/>
          </p:cNvSpPr>
          <p:nvPr>
            <p:ph type="title"/>
          </p:nvPr>
        </p:nvSpPr>
        <p:spPr>
          <a:xfrm>
            <a:off x="4098471" y="361218"/>
            <a:ext cx="4718207" cy="1471428"/>
          </a:xfrm>
        </p:spPr>
        <p:txBody>
          <a:bodyPr rtlCol="0">
            <a:normAutofit fontScale="90000"/>
          </a:bodyPr>
          <a:lstStyle/>
          <a:p>
            <a:pPr fontAlgn="auto">
              <a:spcAft>
                <a:spcPts val="0"/>
              </a:spcAft>
              <a:defRPr/>
            </a:pPr>
            <a: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t>O que haverá em seguida?</a:t>
            </a:r>
            <a:br>
              <a:rPr lang="pt-BR" b="1" dirty="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Content Placeholder 3">
            <a:extLst>
              <a:ext uri="{FF2B5EF4-FFF2-40B4-BE49-F238E27FC236}">
                <a16:creationId xmlns:a16="http://schemas.microsoft.com/office/drawing/2014/main" id="{82FCE67D-3994-4C35-ABF6-4D8B29AAB463}"/>
              </a:ext>
            </a:extLst>
          </p:cNvPr>
          <p:cNvSpPr>
            <a:spLocks noGrp="1"/>
          </p:cNvSpPr>
          <p:nvPr>
            <p:ph sz="half" idx="1"/>
          </p:nvPr>
        </p:nvSpPr>
        <p:spPr>
          <a:xfrm>
            <a:off x="457199" y="2090830"/>
            <a:ext cx="7277950" cy="4525963"/>
          </a:xfrm>
        </p:spPr>
        <p:txBody>
          <a:bodyPr rtlCol="0">
            <a:no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“Desceu, porém, fogo do céu e os consumiu.”</a:t>
            </a: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20:9</a:t>
            </a:r>
          </a:p>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“E, se alguém não foi achado inscrito no Livro da Vida, esse foi lançado para dentro do </a:t>
            </a: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63500" dir="3600000" algn="tl" rotWithShape="0">
                    <a:srgbClr val="000000">
                      <a:alpha val="70000"/>
                    </a:srgbClr>
                  </a:outerShdw>
                </a:effectLst>
              </a:rPr>
              <a:t>Apocalipse 20:15</a:t>
            </a:r>
            <a:endParaRPr lang="pt-BR"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fontAlgn="auto">
              <a:spcAft>
                <a:spcPts val="0"/>
              </a:spcAft>
              <a:buFont typeface="Arial"/>
              <a:buChar char="•"/>
              <a:defRPr/>
            </a:pP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0958402-BB21-4425-8FA7-1AF3E1D1BA55}"/>
              </a:ext>
            </a:extLst>
          </p:cNvPr>
          <p:cNvSpPr>
            <a:spLocks noGrp="1"/>
          </p:cNvSpPr>
          <p:nvPr>
            <p:ph type="title"/>
          </p:nvPr>
        </p:nvSpPr>
        <p:spPr/>
        <p:txBody>
          <a:bodyPr/>
          <a:lstStyle/>
          <a:p>
            <a:endParaRPr lang="pt-BR" altLang="pt-BR"/>
          </a:p>
        </p:txBody>
      </p:sp>
      <p:pic>
        <p:nvPicPr>
          <p:cNvPr id="27651" name="Picture 4">
            <a:extLst>
              <a:ext uri="{FF2B5EF4-FFF2-40B4-BE49-F238E27FC236}">
                <a16:creationId xmlns:a16="http://schemas.microsoft.com/office/drawing/2014/main" id="{3033AB99-5580-49B0-9EE9-69FA7F77CC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40356086-B802-48CE-BB8D-2399D35907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 y="352425"/>
            <a:ext cx="8848725" cy="61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D06A4398-4D69-477F-B4B4-CA6941FB13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68E2F44-003C-4D43-B8DF-28E376782208}"/>
              </a:ext>
            </a:extLst>
          </p:cNvPr>
          <p:cNvSpPr>
            <a:spLocks noGrp="1"/>
          </p:cNvSpPr>
          <p:nvPr>
            <p:ph type="title"/>
          </p:nvPr>
        </p:nvSpPr>
        <p:spPr>
          <a:xfrm>
            <a:off x="457200" y="274638"/>
            <a:ext cx="5445181" cy="1962058"/>
          </a:xfrm>
        </p:spPr>
        <p:txBody>
          <a:bodyPr rtlCol="0">
            <a:normAutofit fontScale="90000"/>
          </a:bodyPr>
          <a:lstStyle/>
          <a:p>
            <a:pPr fontAlgn="auto">
              <a:spcAft>
                <a:spcPts val="0"/>
              </a:spcAft>
              <a:defRPr/>
            </a:pPr>
            <a:br>
              <a:rPr lang="pt-BR" b="1" dirty="0">
                <a:ln w="18415" cmpd="sng">
                  <a:solidFill>
                    <a:srgbClr val="FFFFFF"/>
                  </a:solidFill>
                  <a:prstDash val="solid"/>
                </a:ln>
                <a:solidFill>
                  <a:srgbClr val="FFFFFF"/>
                </a:solidFill>
                <a:effectLst>
                  <a:outerShdw blurRad="152400" dir="3600000" algn="tl" rotWithShape="0">
                    <a:srgbClr val="000000">
                      <a:alpha val="96000"/>
                    </a:srgbClr>
                  </a:outerShdw>
                </a:effectLst>
              </a:rPr>
            </a:br>
            <a:r>
              <a:rPr lang="pt-BR" b="1" dirty="0">
                <a:ln w="18415" cmpd="sng">
                  <a:solidFill>
                    <a:srgbClr val="FFFFFF"/>
                  </a:solidFill>
                  <a:prstDash val="solid"/>
                </a:ln>
                <a:solidFill>
                  <a:srgbClr val="FFFFFF"/>
                </a:solidFill>
                <a:effectLst>
                  <a:outerShdw blurRad="152400" dir="3600000" algn="tl" rotWithShape="0">
                    <a:srgbClr val="000000">
                      <a:alpha val="96000"/>
                    </a:srgbClr>
                  </a:outerShdw>
                </a:effectLst>
              </a:rPr>
              <a:t>Após a extinção do fogo, o que Deus fará por Seu povo?</a:t>
            </a:r>
            <a:br>
              <a:rPr lang="pt-BR" b="1" dirty="0">
                <a:ln w="18415" cmpd="sng">
                  <a:solidFill>
                    <a:srgbClr val="FFFFFF"/>
                  </a:solidFill>
                  <a:prstDash val="solid"/>
                </a:ln>
                <a:solidFill>
                  <a:srgbClr val="FFFFFF"/>
                </a:solidFill>
                <a:effectLst>
                  <a:outerShdw blurRad="152400" dir="3600000" algn="tl" rotWithShape="0">
                    <a:srgbClr val="000000">
                      <a:alpha val="96000"/>
                    </a:srgbClr>
                  </a:outerShdw>
                </a:effectLst>
              </a:rPr>
            </a:br>
            <a:endParaRPr lang="en-US" b="1" dirty="0">
              <a:ln w="18415" cmpd="sng">
                <a:solidFill>
                  <a:srgbClr val="FFFFFF"/>
                </a:solidFill>
                <a:prstDash val="solid"/>
              </a:ln>
              <a:solidFill>
                <a:srgbClr val="FFFFFF"/>
              </a:solidFill>
              <a:effectLst>
                <a:outerShdw blurRad="152400" dir="3600000" algn="tl" rotWithShape="0">
                  <a:srgbClr val="000000">
                    <a:alpha val="96000"/>
                  </a:srgbClr>
                </a:outerShdw>
              </a:effectLst>
            </a:endParaRPr>
          </a:p>
        </p:txBody>
      </p:sp>
      <p:sp>
        <p:nvSpPr>
          <p:cNvPr id="4" name="Content Placeholder 3">
            <a:extLst>
              <a:ext uri="{FF2B5EF4-FFF2-40B4-BE49-F238E27FC236}">
                <a16:creationId xmlns:a16="http://schemas.microsoft.com/office/drawing/2014/main" id="{C2FF2B0F-9A11-4EEF-B226-60EE8627EF6E}"/>
              </a:ext>
            </a:extLst>
          </p:cNvPr>
          <p:cNvSpPr>
            <a:spLocks noGrp="1"/>
          </p:cNvSpPr>
          <p:nvPr>
            <p:ph sz="half" idx="1"/>
          </p:nvPr>
        </p:nvSpPr>
        <p:spPr>
          <a:xfrm>
            <a:off x="457200" y="2509309"/>
            <a:ext cx="4377268" cy="3883313"/>
          </a:xfrm>
        </p:spPr>
        <p:txBody>
          <a:bodyPr rtlCol="0">
            <a:normAutofit/>
          </a:bodyPr>
          <a:lstStyle/>
          <a:p>
            <a:pPr marL="0" indent="0" fontAlgn="auto">
              <a:spcAft>
                <a:spcPts val="0"/>
              </a:spcAft>
              <a:buFont typeface="Arial"/>
              <a:buNone/>
              <a:defRPr/>
            </a:pPr>
            <a:r>
              <a:rPr lang="pt-BR" sz="3200" b="1" dirty="0">
                <a:ln w="18415" cmpd="sng">
                  <a:solidFill>
                    <a:srgbClr val="FFFFFF"/>
                  </a:solidFill>
                  <a:prstDash val="solid"/>
                </a:ln>
                <a:solidFill>
                  <a:srgbClr val="FFFFFF"/>
                </a:solidFill>
                <a:effectLst>
                  <a:outerShdw blurRad="152400" dir="3600000" algn="tl" rotWithShape="0">
                    <a:srgbClr val="000000">
                      <a:alpha val="96000"/>
                    </a:srgbClr>
                  </a:outerShdw>
                </a:effectLst>
              </a:rPr>
              <a:t>“Nós, porém, segundo a sua promessa, esperamos novos céus e nova terra, nos quais habita justiça.” </a:t>
            </a:r>
          </a:p>
          <a:p>
            <a:pPr marL="0" indent="0" fontAlgn="auto">
              <a:spcAft>
                <a:spcPts val="0"/>
              </a:spcAft>
              <a:buFont typeface="Arial"/>
              <a:buNone/>
              <a:defRPr/>
            </a:pPr>
            <a:endParaRPr lang="pt-BR" sz="3200" b="1" dirty="0">
              <a:ln w="18415" cmpd="sng">
                <a:solidFill>
                  <a:srgbClr val="FFFFFF"/>
                </a:solidFill>
                <a:prstDash val="solid"/>
              </a:ln>
              <a:solidFill>
                <a:srgbClr val="FFFFFF"/>
              </a:solidFill>
              <a:effectLst>
                <a:outerShdw blurRad="152400" dir="3600000" algn="tl" rotWithShape="0">
                  <a:srgbClr val="000000">
                    <a:alpha val="96000"/>
                  </a:srgbClr>
                </a:outerShdw>
              </a:effectLst>
            </a:endParaRPr>
          </a:p>
          <a:p>
            <a:pPr marL="0" indent="0" fontAlgn="auto">
              <a:spcAft>
                <a:spcPts val="0"/>
              </a:spcAft>
              <a:buFont typeface="Arial"/>
              <a:buNone/>
              <a:defRPr/>
            </a:pPr>
            <a:r>
              <a:rPr lang="pt-BR" sz="3200" b="1" dirty="0">
                <a:ln w="18415" cmpd="sng">
                  <a:solidFill>
                    <a:srgbClr val="FFFFFF"/>
                  </a:solidFill>
                  <a:prstDash val="solid"/>
                </a:ln>
                <a:solidFill>
                  <a:srgbClr val="FFFF00"/>
                </a:solidFill>
                <a:effectLst>
                  <a:outerShdw blurRad="152400" dir="3600000" algn="tl" rotWithShape="0">
                    <a:srgbClr val="000000">
                      <a:alpha val="96000"/>
                    </a:srgbClr>
                  </a:outerShdw>
                </a:effectLst>
              </a:rPr>
              <a:t>2 Pedro 3:13</a:t>
            </a:r>
          </a:p>
          <a:p>
            <a:pPr fontAlgn="auto">
              <a:spcAft>
                <a:spcPts val="0"/>
              </a:spcAft>
              <a:buFont typeface="Arial"/>
              <a:buChar char="•"/>
              <a:defRPr/>
            </a:pPr>
            <a:endParaRPr lang="en-US" sz="3200" b="1" dirty="0">
              <a:ln w="18415" cmpd="sng">
                <a:solidFill>
                  <a:srgbClr val="FFFFFF"/>
                </a:solidFill>
                <a:prstDash val="solid"/>
              </a:ln>
              <a:solidFill>
                <a:srgbClr val="FFFFFF"/>
              </a:solidFill>
              <a:effectLst>
                <a:outerShdw blurRad="152400" dir="3600000" algn="tl" rotWithShape="0">
                  <a:srgbClr val="000000">
                    <a:alpha val="96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46A63E03-3030-4262-B4B9-D49F7EC72F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E7DF15E-4CB7-42FA-9580-F8B05E5A1AD5}"/>
              </a:ext>
            </a:extLst>
          </p:cNvPr>
          <p:cNvSpPr>
            <a:spLocks noGrp="1"/>
          </p:cNvSpPr>
          <p:nvPr>
            <p:ph type="title"/>
          </p:nvPr>
        </p:nvSpPr>
        <p:spPr/>
        <p:txBody>
          <a:bodyPr/>
          <a:lstStyle/>
          <a:p>
            <a:endParaRPr lang="pt-BR" altLang="pt-BR"/>
          </a:p>
        </p:txBody>
      </p:sp>
      <p:pic>
        <p:nvPicPr>
          <p:cNvPr id="4099" name="Picture 3">
            <a:extLst>
              <a:ext uri="{FF2B5EF4-FFF2-40B4-BE49-F238E27FC236}">
                <a16:creationId xmlns:a16="http://schemas.microsoft.com/office/drawing/2014/main" id="{1EECCBD5-FD59-43C8-99BC-C96F393688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79B22EE-4F3A-45F3-8741-937768D32FDC}"/>
              </a:ext>
            </a:extLst>
          </p:cNvPr>
          <p:cNvSpPr>
            <a:spLocks noGrp="1"/>
          </p:cNvSpPr>
          <p:nvPr>
            <p:ph type="title"/>
          </p:nvPr>
        </p:nvSpPr>
        <p:spPr/>
        <p:txBody>
          <a:bodyPr/>
          <a:lstStyle/>
          <a:p>
            <a:endParaRPr lang="pt-BR" altLang="pt-BR"/>
          </a:p>
        </p:txBody>
      </p:sp>
      <p:pic>
        <p:nvPicPr>
          <p:cNvPr id="31747" name="Picture 4">
            <a:extLst>
              <a:ext uri="{FF2B5EF4-FFF2-40B4-BE49-F238E27FC236}">
                <a16:creationId xmlns:a16="http://schemas.microsoft.com/office/drawing/2014/main" id="{42047F11-115A-4FF0-BE88-49E5F25A38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6E9C29B-435E-4A8D-A783-AD8DA19A27E9}"/>
              </a:ext>
            </a:extLst>
          </p:cNvPr>
          <p:cNvSpPr>
            <a:spLocks noGrp="1"/>
          </p:cNvSpPr>
          <p:nvPr>
            <p:ph type="title"/>
          </p:nvPr>
        </p:nvSpPr>
        <p:spPr/>
        <p:txBody>
          <a:bodyPr/>
          <a:lstStyle/>
          <a:p>
            <a:endParaRPr lang="pt-BR" altLang="pt-BR"/>
          </a:p>
        </p:txBody>
      </p:sp>
      <p:pic>
        <p:nvPicPr>
          <p:cNvPr id="32771" name="Picture 4">
            <a:extLst>
              <a:ext uri="{FF2B5EF4-FFF2-40B4-BE49-F238E27FC236}">
                <a16:creationId xmlns:a16="http://schemas.microsoft.com/office/drawing/2014/main" id="{956803B1-98EA-489B-8FEF-8687B2A978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A7B5A8DA-E64C-41F2-B75D-847DA7AC591C}"/>
              </a:ext>
            </a:extLst>
          </p:cNvPr>
          <p:cNvSpPr>
            <a:spLocks noGrp="1"/>
          </p:cNvSpPr>
          <p:nvPr>
            <p:ph type="title"/>
          </p:nvPr>
        </p:nvSpPr>
        <p:spPr/>
        <p:txBody>
          <a:bodyPr/>
          <a:lstStyle/>
          <a:p>
            <a:endParaRPr lang="pt-BR" altLang="pt-BR"/>
          </a:p>
        </p:txBody>
      </p:sp>
      <p:pic>
        <p:nvPicPr>
          <p:cNvPr id="33795" name="Picture 4">
            <a:extLst>
              <a:ext uri="{FF2B5EF4-FFF2-40B4-BE49-F238E27FC236}">
                <a16:creationId xmlns:a16="http://schemas.microsoft.com/office/drawing/2014/main" id="{28141A14-DF54-4500-8E28-DD9D792E93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C3F59DD-1B51-4396-BA48-D96AF60167A2}"/>
              </a:ext>
            </a:extLst>
          </p:cNvPr>
          <p:cNvSpPr>
            <a:spLocks noGrp="1"/>
          </p:cNvSpPr>
          <p:nvPr>
            <p:ph type="title"/>
          </p:nvPr>
        </p:nvSpPr>
        <p:spPr/>
        <p:txBody>
          <a:bodyPr/>
          <a:lstStyle/>
          <a:p>
            <a:endParaRPr lang="pt-BR" altLang="pt-BR"/>
          </a:p>
        </p:txBody>
      </p:sp>
      <p:pic>
        <p:nvPicPr>
          <p:cNvPr id="34819" name="Picture 4">
            <a:extLst>
              <a:ext uri="{FF2B5EF4-FFF2-40B4-BE49-F238E27FC236}">
                <a16:creationId xmlns:a16="http://schemas.microsoft.com/office/drawing/2014/main" id="{6E35DBDB-9493-4079-BADA-B9C1612913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8EEF6D7-C858-4A00-83F7-F05AEF7194DC}"/>
              </a:ext>
            </a:extLst>
          </p:cNvPr>
          <p:cNvSpPr>
            <a:spLocks noGrp="1"/>
          </p:cNvSpPr>
          <p:nvPr>
            <p:ph type="title"/>
          </p:nvPr>
        </p:nvSpPr>
        <p:spPr/>
        <p:txBody>
          <a:bodyPr/>
          <a:lstStyle/>
          <a:p>
            <a:endParaRPr lang="pt-BR" altLang="pt-BR"/>
          </a:p>
        </p:txBody>
      </p:sp>
      <p:pic>
        <p:nvPicPr>
          <p:cNvPr id="35843" name="Picture 4">
            <a:extLst>
              <a:ext uri="{FF2B5EF4-FFF2-40B4-BE49-F238E27FC236}">
                <a16:creationId xmlns:a16="http://schemas.microsoft.com/office/drawing/2014/main" id="{97C75CA7-7F30-4A53-899A-0FCE8455BE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C4FB441-D04C-45BE-979D-DB312C9C09BB}"/>
              </a:ext>
            </a:extLst>
          </p:cNvPr>
          <p:cNvSpPr>
            <a:spLocks noGrp="1"/>
          </p:cNvSpPr>
          <p:nvPr>
            <p:ph type="title"/>
          </p:nvPr>
        </p:nvSpPr>
        <p:spPr/>
        <p:txBody>
          <a:bodyPr/>
          <a:lstStyle/>
          <a:p>
            <a:endParaRPr lang="pt-BR" altLang="pt-BR"/>
          </a:p>
        </p:txBody>
      </p:sp>
      <p:pic>
        <p:nvPicPr>
          <p:cNvPr id="36867" name="Picture 4">
            <a:extLst>
              <a:ext uri="{FF2B5EF4-FFF2-40B4-BE49-F238E27FC236}">
                <a16:creationId xmlns:a16="http://schemas.microsoft.com/office/drawing/2014/main" id="{7B8B2328-08BA-4FA8-9ECC-5936F07831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CD2956A-EA24-42A3-856F-61FC8E35A86A}"/>
              </a:ext>
            </a:extLst>
          </p:cNvPr>
          <p:cNvSpPr>
            <a:spLocks noGrp="1"/>
          </p:cNvSpPr>
          <p:nvPr>
            <p:ph type="title"/>
          </p:nvPr>
        </p:nvSpPr>
        <p:spPr/>
        <p:txBody>
          <a:bodyPr/>
          <a:lstStyle/>
          <a:p>
            <a:endParaRPr lang="pt-BR" altLang="pt-BR"/>
          </a:p>
        </p:txBody>
      </p:sp>
      <p:pic>
        <p:nvPicPr>
          <p:cNvPr id="37891" name="Picture 5">
            <a:extLst>
              <a:ext uri="{FF2B5EF4-FFF2-40B4-BE49-F238E27FC236}">
                <a16:creationId xmlns:a16="http://schemas.microsoft.com/office/drawing/2014/main" id="{A661C502-091A-4812-9074-7A0BA6DC1B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8C7D8927-C3F8-47A6-8145-A9B7756E30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24CD19C-95C9-4D44-B591-016E29FA6E4C}"/>
              </a:ext>
            </a:extLst>
          </p:cNvPr>
          <p:cNvSpPr>
            <a:spLocks noGrp="1"/>
          </p:cNvSpPr>
          <p:nvPr>
            <p:ph type="title"/>
          </p:nvPr>
        </p:nvSpPr>
        <p:spPr/>
        <p:txBody>
          <a:bodyPr/>
          <a:lstStyle/>
          <a:p>
            <a:endParaRPr lang="pt-BR" altLang="pt-BR"/>
          </a:p>
        </p:txBody>
      </p:sp>
      <p:pic>
        <p:nvPicPr>
          <p:cNvPr id="5123" name="Picture 3">
            <a:extLst>
              <a:ext uri="{FF2B5EF4-FFF2-40B4-BE49-F238E27FC236}">
                <a16:creationId xmlns:a16="http://schemas.microsoft.com/office/drawing/2014/main" id="{D2000A71-666E-441A-8994-3F88024D4D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2CB1828-D8BE-4164-A183-3BFB4C54FAD3}"/>
              </a:ext>
            </a:extLst>
          </p:cNvPr>
          <p:cNvSpPr>
            <a:spLocks noGrp="1"/>
          </p:cNvSpPr>
          <p:nvPr>
            <p:ph type="title"/>
          </p:nvPr>
        </p:nvSpPr>
        <p:spPr/>
        <p:txBody>
          <a:bodyPr/>
          <a:lstStyle/>
          <a:p>
            <a:endParaRPr lang="pt-BR" altLang="pt-BR"/>
          </a:p>
        </p:txBody>
      </p:sp>
      <p:pic>
        <p:nvPicPr>
          <p:cNvPr id="6147" name="Picture 3">
            <a:extLst>
              <a:ext uri="{FF2B5EF4-FFF2-40B4-BE49-F238E27FC236}">
                <a16:creationId xmlns:a16="http://schemas.microsoft.com/office/drawing/2014/main" id="{6695D3CD-CE39-4032-ABA9-634B63A3A5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9293198B-45C8-49C7-BBB2-58C42529A5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98E50FD-89E2-4CE7-A1E2-E66CDEC56DDB}"/>
              </a:ext>
            </a:extLst>
          </p:cNvPr>
          <p:cNvSpPr>
            <a:spLocks noGrp="1"/>
          </p:cNvSpPr>
          <p:nvPr>
            <p:ph sz="half" idx="1"/>
          </p:nvPr>
        </p:nvSpPr>
        <p:spPr>
          <a:xfrm>
            <a:off x="560182" y="553374"/>
            <a:ext cx="4038600" cy="4525963"/>
          </a:xfrm>
        </p:spPr>
        <p:txBody>
          <a:bodyPr rtlCol="0">
            <a:normAutofit/>
          </a:bodyPr>
          <a:lstStyle/>
          <a:p>
            <a:pPr marL="0" indent="0" fontAlgn="auto">
              <a:spcAft>
                <a:spcPts val="0"/>
              </a:spcAft>
              <a:buFont typeface="Arial"/>
              <a:buNone/>
              <a:defRPr/>
            </a:pPr>
            <a:r>
              <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rPr>
              <a:t>“Quando lavrares o solo, não te dará ele a sua força.”</a:t>
            </a:r>
          </a:p>
          <a:p>
            <a:pPr marL="0" indent="0" fontAlgn="auto">
              <a:spcAft>
                <a:spcPts val="0"/>
              </a:spcAft>
              <a:buFont typeface="Arial"/>
              <a:buNone/>
              <a:defRPr/>
            </a:pPr>
            <a:endParaRPr lang="pt-BR"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fontAlgn="auto">
              <a:spcAft>
                <a:spcPts val="0"/>
              </a:spcAft>
              <a:buFont typeface="Arial"/>
              <a:buNone/>
              <a:defRPr/>
            </a:pPr>
            <a:r>
              <a:rPr lang="pt-BR" sz="4000" b="1" dirty="0">
                <a:ln w="18415" cmpd="sng">
                  <a:solidFill>
                    <a:srgbClr val="FFFFFF"/>
                  </a:solidFill>
                  <a:prstDash val="solid"/>
                </a:ln>
                <a:solidFill>
                  <a:srgbClr val="FFFF00"/>
                </a:solidFill>
                <a:effectLst>
                  <a:outerShdw blurRad="63500" dir="3600000" algn="tl" rotWithShape="0">
                    <a:srgbClr val="000000">
                      <a:alpha val="70000"/>
                    </a:srgbClr>
                  </a:outerShdw>
                </a:effectLst>
              </a:rPr>
              <a:t>Gênesis 4:12</a:t>
            </a:r>
          </a:p>
          <a:p>
            <a:pPr fontAlgn="auto">
              <a:spcAft>
                <a:spcPts val="0"/>
              </a:spcAft>
              <a:buFont typeface="Arial"/>
              <a:buChar char="•"/>
              <a:defRPr/>
            </a:pPr>
            <a:endParaRPr lang="en-US"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4D9ACA5-79A4-4EBB-B719-AED6D3A8BE22}"/>
              </a:ext>
            </a:extLst>
          </p:cNvPr>
          <p:cNvSpPr>
            <a:spLocks noGrp="1"/>
          </p:cNvSpPr>
          <p:nvPr>
            <p:ph type="title"/>
          </p:nvPr>
        </p:nvSpPr>
        <p:spPr/>
        <p:txBody>
          <a:bodyPr/>
          <a:lstStyle/>
          <a:p>
            <a:endParaRPr lang="pt-BR" altLang="pt-BR"/>
          </a:p>
        </p:txBody>
      </p:sp>
      <p:pic>
        <p:nvPicPr>
          <p:cNvPr id="8195" name="Picture 4">
            <a:extLst>
              <a:ext uri="{FF2B5EF4-FFF2-40B4-BE49-F238E27FC236}">
                <a16:creationId xmlns:a16="http://schemas.microsoft.com/office/drawing/2014/main" id="{CA036A08-0631-4AF2-95C8-7E3FBE06EC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446897A-2E0E-42AD-92EB-44E70405529D}"/>
              </a:ext>
            </a:extLst>
          </p:cNvPr>
          <p:cNvSpPr>
            <a:spLocks noGrp="1"/>
          </p:cNvSpPr>
          <p:nvPr>
            <p:ph type="title"/>
          </p:nvPr>
        </p:nvSpPr>
        <p:spPr/>
        <p:txBody>
          <a:bodyPr/>
          <a:lstStyle/>
          <a:p>
            <a:endParaRPr lang="pt-BR" altLang="pt-BR"/>
          </a:p>
        </p:txBody>
      </p:sp>
      <p:pic>
        <p:nvPicPr>
          <p:cNvPr id="9219" name="Picture 3">
            <a:extLst>
              <a:ext uri="{FF2B5EF4-FFF2-40B4-BE49-F238E27FC236}">
                <a16:creationId xmlns:a16="http://schemas.microsoft.com/office/drawing/2014/main" id="{BDEE98D6-B37D-42DC-B787-DF71ACAE46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952C7222-05BA-469A-B343-A1B4584BDE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625C4BE-E7C2-4652-8A26-BD751958D2B1}"/>
              </a:ext>
            </a:extLst>
          </p:cNvPr>
          <p:cNvSpPr txBox="1"/>
          <p:nvPr/>
        </p:nvSpPr>
        <p:spPr>
          <a:xfrm>
            <a:off x="356978" y="397208"/>
            <a:ext cx="3899638" cy="1323439"/>
          </a:xfrm>
          <a:prstGeom prst="rect">
            <a:avLst/>
          </a:prstGeom>
          <a:noFill/>
        </p:spPr>
        <p:txBody>
          <a:bodyPr>
            <a:spAutoFit/>
          </a:bodyPr>
          <a:lstStyle/>
          <a:p>
            <a:pPr algn="ctr" fontAlgn="auto">
              <a:spcBef>
                <a:spcPts val="0"/>
              </a:spcBef>
              <a:spcAft>
                <a:spcPts val="0"/>
              </a:spcAft>
              <a:defRPr/>
            </a:pPr>
            <a:r>
              <a:rPr lang="en-US" sz="4000" b="1" dirty="0">
                <a:ln w="18415" cmpd="sng">
                  <a:solidFill>
                    <a:srgbClr val="FFFFFF"/>
                  </a:solidFill>
                  <a:prstDash val="solid"/>
                </a:ln>
                <a:solidFill>
                  <a:srgbClr val="FFFFFF"/>
                </a:solidFill>
                <a:effectLst>
                  <a:outerShdw blurRad="180975" dir="3600000" algn="tl" rotWithShape="0">
                    <a:srgbClr val="000000"/>
                  </a:outerShdw>
                </a:effectLst>
                <a:latin typeface="+mn-lt"/>
                <a:cs typeface="+mn-cs"/>
              </a:rPr>
              <a:t>“70 </a:t>
            </a:r>
            <a:r>
              <a:rPr lang="en-US" sz="4000" b="1" dirty="0" err="1">
                <a:ln w="18415" cmpd="sng">
                  <a:solidFill>
                    <a:srgbClr val="FFFFFF"/>
                  </a:solidFill>
                  <a:prstDash val="solid"/>
                </a:ln>
                <a:solidFill>
                  <a:srgbClr val="FFFFFF"/>
                </a:solidFill>
                <a:effectLst>
                  <a:outerShdw blurRad="180975" dir="3600000" algn="tl" rotWithShape="0">
                    <a:srgbClr val="000000"/>
                  </a:outerShdw>
                </a:effectLst>
                <a:latin typeface="+mn-lt"/>
                <a:cs typeface="+mn-cs"/>
              </a:rPr>
              <a:t>anos</a:t>
            </a:r>
            <a:r>
              <a:rPr lang="en-US" sz="4000" b="1" dirty="0">
                <a:ln w="18415" cmpd="sng">
                  <a:solidFill>
                    <a:srgbClr val="FFFFFF"/>
                  </a:solidFill>
                  <a:prstDash val="solid"/>
                </a:ln>
                <a:solidFill>
                  <a:srgbClr val="FFFFFF"/>
                </a:solidFill>
                <a:effectLst>
                  <a:outerShdw blurRad="180975" dir="3600000" algn="tl" rotWithShape="0">
                    <a:srgbClr val="000000"/>
                  </a:outerShdw>
                </a:effectLst>
                <a:latin typeface="+mn-lt"/>
                <a:cs typeface="+mn-cs"/>
              </a:rPr>
              <a:t> de </a:t>
            </a:r>
            <a:r>
              <a:rPr lang="en-US" sz="4000" b="1" dirty="0" err="1">
                <a:ln w="18415" cmpd="sng">
                  <a:solidFill>
                    <a:srgbClr val="FFFFFF"/>
                  </a:solidFill>
                  <a:prstDash val="solid"/>
                </a:ln>
                <a:solidFill>
                  <a:srgbClr val="FFFFFF"/>
                </a:solidFill>
                <a:effectLst>
                  <a:outerShdw blurRad="180975" dir="3600000" algn="tl" rotWithShape="0">
                    <a:srgbClr val="000000"/>
                  </a:outerShdw>
                </a:effectLst>
                <a:latin typeface="+mn-lt"/>
                <a:cs typeface="+mn-cs"/>
              </a:rPr>
              <a:t>repouso</a:t>
            </a:r>
            <a:r>
              <a:rPr lang="en-US" sz="4000" b="1" dirty="0">
                <a:ln w="18415" cmpd="sng">
                  <a:solidFill>
                    <a:srgbClr val="FFFFFF"/>
                  </a:solidFill>
                  <a:prstDash val="solid"/>
                </a:ln>
                <a:solidFill>
                  <a:srgbClr val="FFFFFF"/>
                </a:solidFill>
                <a:effectLst>
                  <a:outerShdw blurRad="180975" dir="3600000" algn="tl" rotWithShape="0">
                    <a:srgbClr val="000000"/>
                  </a:outerShdw>
                </a:effectLst>
                <a:latin typeface="+mn-lt"/>
                <a:cs typeface="+mn-cs"/>
              </a:rPr>
              <a:t>”</a:t>
            </a:r>
          </a:p>
        </p:txBody>
      </p:sp>
      <p:sp>
        <p:nvSpPr>
          <p:cNvPr id="6" name="TextBox 5">
            <a:extLst>
              <a:ext uri="{FF2B5EF4-FFF2-40B4-BE49-F238E27FC236}">
                <a16:creationId xmlns:a16="http://schemas.microsoft.com/office/drawing/2014/main" id="{984E37CE-9A87-43C5-9A8B-89A83434AD75}"/>
              </a:ext>
            </a:extLst>
          </p:cNvPr>
          <p:cNvSpPr txBox="1">
            <a:spLocks noChangeArrowheads="1"/>
          </p:cNvSpPr>
          <p:nvPr/>
        </p:nvSpPr>
        <p:spPr bwMode="auto">
          <a:xfrm>
            <a:off x="823913" y="2341563"/>
            <a:ext cx="3810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pt-BR" altLang="pt-BR" sz="3200" b="1">
                <a:solidFill>
                  <a:srgbClr val="FFFFFF"/>
                </a:solidFill>
              </a:rPr>
              <a:t>“Até que a terra se agradasse dos seus sábados;</a:t>
            </a:r>
          </a:p>
          <a:p>
            <a:r>
              <a:rPr lang="pt-BR" altLang="pt-BR" sz="3200" b="1">
                <a:solidFill>
                  <a:srgbClr val="FFFFFF"/>
                </a:solidFill>
              </a:rPr>
              <a:t> todos os dias da desolação repousou” </a:t>
            </a:r>
          </a:p>
          <a:p>
            <a:endParaRPr lang="pt-BR" altLang="pt-BR" sz="3200" b="1">
              <a:solidFill>
                <a:srgbClr val="FFFFFF"/>
              </a:solidFill>
            </a:endParaRPr>
          </a:p>
          <a:p>
            <a:r>
              <a:rPr lang="pt-BR" altLang="pt-BR" sz="3200" b="1">
                <a:solidFill>
                  <a:srgbClr val="FFFF00"/>
                </a:solidFill>
              </a:rPr>
              <a:t>2 Crônicas 36:21</a:t>
            </a:r>
            <a:endParaRPr lang="en-US" altLang="pt-BR" sz="3200" b="1">
              <a:solidFill>
                <a:srgbClr val="FFFF00"/>
              </a:solidFill>
            </a:endParaRPr>
          </a:p>
          <a:p>
            <a:endParaRPr lang="en-US" altLang="pt-BR" sz="32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790</TotalTime>
  <Words>1830</Words>
  <Application>Microsoft Office PowerPoint</Application>
  <PresentationFormat>Apresentação na tela (4:3)</PresentationFormat>
  <Paragraphs>139</Paragraphs>
  <Slides>37</Slides>
  <Notes>37</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37</vt:i4>
      </vt:variant>
    </vt:vector>
  </HeadingPairs>
  <TitlesOfParts>
    <vt:vector size="40" baseType="lpstr">
      <vt:lpstr>Calibri</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Que acontecimentos marcam o início dos 1.000 anos? </vt:lpstr>
      <vt:lpstr>Apresentação do PowerPoint</vt:lpstr>
      <vt:lpstr>Apresentação do PowerPoint</vt:lpstr>
      <vt:lpstr>O que mais acontecerá na primeira ressurreição?</vt:lpstr>
      <vt:lpstr>Quem será trazido à vida na segunda ressurreição e quanto ela ocorrerá?</vt:lpstr>
      <vt:lpstr>Condição da Terra durante  os 1.000 anos </vt:lpstr>
      <vt:lpstr>Apresentação do PowerPoint</vt:lpstr>
      <vt:lpstr> Onde e o que estarão fazendo os santos durante os 1.000 anos?  </vt:lpstr>
      <vt:lpstr>Apresentação do PowerPoint</vt:lpstr>
      <vt:lpstr> O que acontecerá no final dos 1.000 anos? </vt:lpstr>
      <vt:lpstr> O que acontecerá em seguida à libertação de Satanás de sua prisão? </vt:lpstr>
      <vt:lpstr>  O que Satanás irá fazer quando os ímpios ressuscitarem?    </vt:lpstr>
      <vt:lpstr>O que haverá em seguida? </vt:lpstr>
      <vt:lpstr>Apresentação do PowerPoint</vt:lpstr>
      <vt:lpstr>Apresentação do PowerPoint</vt:lpstr>
      <vt:lpstr> Após a extinção do fogo, o que Deus fará por Seu povo?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SM8186-DESCANSANDO A TERRA</dc:title>
  <dc:subject>HISTÓRIAS DA PROFECIA</dc:subject>
  <dc:creator>Pr. MARCELO AUGUSTO DE CARVALHO</dc:creator>
  <cp:keywords>www.4tons.com</cp:keywords>
  <dc:description>COMÉRCIO PROIBIDO. USO PESSOAL</dc:description>
  <cp:lastModifiedBy>Pr. Marcelo Carvalho</cp:lastModifiedBy>
  <cp:revision>33</cp:revision>
  <dcterms:created xsi:type="dcterms:W3CDTF">2012-10-31T11:15:01Z</dcterms:created>
  <dcterms:modified xsi:type="dcterms:W3CDTF">2019-11-22T10:23:41Z</dcterms:modified>
  <cp:category>SM-EVANGELISMO</cp:category>
</cp:coreProperties>
</file>