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12" r:id="rId2"/>
    <p:sldId id="256" r:id="rId3"/>
    <p:sldId id="257" r:id="rId4"/>
    <p:sldId id="258" r:id="rId5"/>
    <p:sldId id="259" r:id="rId6"/>
    <p:sldId id="260" r:id="rId7"/>
    <p:sldId id="261" r:id="rId8"/>
    <p:sldId id="283" r:id="rId9"/>
    <p:sldId id="262" r:id="rId10"/>
    <p:sldId id="265" r:id="rId11"/>
    <p:sldId id="263" r:id="rId12"/>
    <p:sldId id="298" r:id="rId13"/>
    <p:sldId id="299" r:id="rId14"/>
    <p:sldId id="300" r:id="rId15"/>
    <p:sldId id="301" r:id="rId16"/>
    <p:sldId id="302" r:id="rId17"/>
    <p:sldId id="303" r:id="rId18"/>
    <p:sldId id="321" r:id="rId19"/>
    <p:sldId id="322" r:id="rId20"/>
    <p:sldId id="304" r:id="rId21"/>
    <p:sldId id="305" r:id="rId22"/>
    <p:sldId id="316" r:id="rId23"/>
    <p:sldId id="315" r:id="rId24"/>
    <p:sldId id="306" r:id="rId25"/>
    <p:sldId id="311" r:id="rId26"/>
    <p:sldId id="307" r:id="rId27"/>
    <p:sldId id="308" r:id="rId28"/>
    <p:sldId id="309" r:id="rId29"/>
    <p:sldId id="310" r:id="rId30"/>
    <p:sldId id="275" r:id="rId31"/>
    <p:sldId id="282" r:id="rId32"/>
    <p:sldId id="313" r:id="rId33"/>
    <p:sldId id="280" r:id="rId34"/>
    <p:sldId id="314" r:id="rId35"/>
    <p:sldId id="291" r:id="rId36"/>
    <p:sldId id="323" r:id="rId37"/>
    <p:sldId id="273" r:id="rId38"/>
    <p:sldId id="267" r:id="rId39"/>
    <p:sldId id="269" r:id="rId40"/>
    <p:sldId id="318" r:id="rId41"/>
    <p:sldId id="284" r:id="rId42"/>
    <p:sldId id="297" r:id="rId43"/>
    <p:sldId id="29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81" autoAdjust="0"/>
  </p:normalViewPr>
  <p:slideViewPr>
    <p:cSldViewPr snapToGrid="0" snapToObjects="1">
      <p:cViewPr>
        <p:scale>
          <a:sx n="87" d="100"/>
          <a:sy n="87" d="100"/>
        </p:scale>
        <p:origin x="-654"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D3F4-3B8D-A144-87A3-C7CDF3656AE5}" type="datetimeFigureOut">
              <a:rPr lang="en-US" smtClean="0"/>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131E7-1E5F-3E4C-9F52-446AD6A4F309}" type="slidenum">
              <a:rPr lang="en-US" smtClean="0"/>
              <a:t>‹nº›</a:t>
            </a:fld>
            <a:endParaRPr lang="en-US"/>
          </a:p>
        </p:txBody>
      </p:sp>
    </p:spTree>
    <p:extLst>
      <p:ext uri="{BB962C8B-B14F-4D97-AF65-F5344CB8AC3E}">
        <p14:creationId xmlns:p14="http://schemas.microsoft.com/office/powerpoint/2010/main" val="39874217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Os primeiros dois filhos de Adão e Eva diferiam totalmente em sua personalidade e comportamento. Caim gostava de cultivar a terra e construir, enquanto que Abel amava vaguear pelas colinas e pradarias com seus rebanhos. </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3</a:t>
            </a:fld>
            <a:endParaRPr lang="en-US"/>
          </a:p>
        </p:txBody>
      </p:sp>
    </p:spTree>
    <p:extLst>
      <p:ext uri="{BB962C8B-B14F-4D97-AF65-F5344CB8AC3E}">
        <p14:creationId xmlns:p14="http://schemas.microsoft.com/office/powerpoint/2010/main" val="231387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Por</a:t>
            </a:r>
            <a:r>
              <a:rPr lang="en-US" dirty="0" smtClean="0"/>
              <a:t> </a:t>
            </a:r>
            <a:r>
              <a:rPr lang="en-US" dirty="0" err="1" smtClean="0"/>
              <a:t>meio</a:t>
            </a:r>
            <a:r>
              <a:rPr lang="en-US" dirty="0" smtClean="0"/>
              <a:t> do </a:t>
            </a:r>
            <a:r>
              <a:rPr lang="en-US" dirty="0" err="1" smtClean="0"/>
              <a:t>profeta</a:t>
            </a:r>
            <a:r>
              <a:rPr lang="en-US" dirty="0" smtClean="0"/>
              <a:t> Daniel, Deus </a:t>
            </a:r>
            <a:r>
              <a:rPr lang="en-US" dirty="0" err="1" smtClean="0"/>
              <a:t>predisse</a:t>
            </a:r>
            <a:r>
              <a:rPr lang="en-US" dirty="0" smtClean="0"/>
              <a:t> o </a:t>
            </a:r>
            <a:r>
              <a:rPr lang="en-US" dirty="0" err="1" smtClean="0"/>
              <a:t>plano</a:t>
            </a:r>
            <a:r>
              <a:rPr lang="en-US" dirty="0" smtClean="0"/>
              <a:t> do </a:t>
            </a:r>
            <a:r>
              <a:rPr lang="en-US" dirty="0" err="1" smtClean="0"/>
              <a:t>diabo</a:t>
            </a:r>
            <a:r>
              <a:rPr lang="en-US" dirty="0" smtClean="0"/>
              <a:t> </a:t>
            </a:r>
            <a:r>
              <a:rPr lang="en-US" dirty="0" err="1" smtClean="0"/>
              <a:t>para</a:t>
            </a:r>
            <a:r>
              <a:rPr lang="en-US" dirty="0" smtClean="0"/>
              <a:t> </a:t>
            </a:r>
            <a:r>
              <a:rPr lang="en-US" dirty="0" err="1" smtClean="0"/>
              <a:t>iludir</a:t>
            </a:r>
            <a:r>
              <a:rPr lang="en-US" dirty="0" smtClean="0"/>
              <a:t> e </a:t>
            </a:r>
            <a:r>
              <a:rPr lang="en-US" dirty="0" err="1" smtClean="0"/>
              <a:t>prender</a:t>
            </a:r>
            <a:r>
              <a:rPr lang="en-US" dirty="0" smtClean="0"/>
              <a:t> </a:t>
            </a:r>
            <a:r>
              <a:rPr lang="en-US" dirty="0" err="1" smtClean="0"/>
              <a:t>todo</a:t>
            </a:r>
            <a:r>
              <a:rPr lang="en-US" dirty="0" smtClean="0"/>
              <a:t> o </a:t>
            </a:r>
            <a:r>
              <a:rPr lang="en-US" dirty="0" err="1" smtClean="0"/>
              <a:t>mundo</a:t>
            </a:r>
            <a:r>
              <a:rPr lang="en-US" dirty="0" smtClean="0"/>
              <a:t> </a:t>
            </a:r>
            <a:r>
              <a:rPr lang="en-US" dirty="0" err="1" smtClean="0"/>
              <a:t>durante</a:t>
            </a:r>
            <a:r>
              <a:rPr lang="en-US" dirty="0" smtClean="0"/>
              <a:t> as </a:t>
            </a:r>
            <a:r>
              <a:rPr lang="en-US" dirty="0" err="1" smtClean="0"/>
              <a:t>últimas</a:t>
            </a:r>
            <a:r>
              <a:rPr lang="en-US" dirty="0" smtClean="0"/>
              <a:t> </a:t>
            </a:r>
            <a:r>
              <a:rPr lang="en-US" dirty="0" err="1" smtClean="0"/>
              <a:t>horas</a:t>
            </a:r>
            <a:r>
              <a:rPr lang="en-US" dirty="0" smtClean="0"/>
              <a:t> da Terra.</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12</a:t>
            </a:fld>
            <a:endParaRPr lang="en-US"/>
          </a:p>
        </p:txBody>
      </p:sp>
    </p:spTree>
    <p:extLst>
      <p:ext uri="{BB962C8B-B14F-4D97-AF65-F5344CB8AC3E}">
        <p14:creationId xmlns:p14="http://schemas.microsoft.com/office/powerpoint/2010/main" val="392575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Em Apocalipse 13,</a:t>
            </a:r>
            <a:r>
              <a:rPr lang="pt-BR" baseline="0" dirty="0" smtClean="0"/>
              <a:t> João observa uma incrível cena. Ele se encontra na praia olhando as ondas quebrando na areia, quando vê sair do mar um animal de estranho aspecto. </a:t>
            </a:r>
            <a:r>
              <a:rPr lang="pt-BR" b="1" baseline="0" dirty="0" smtClean="0"/>
              <a:t>Qual é a descrição deste monstro? </a:t>
            </a:r>
            <a:r>
              <a:rPr lang="pt-BR" b="0" baseline="0" dirty="0" smtClean="0"/>
              <a:t>Apocalipse 13:1, 2: </a:t>
            </a:r>
            <a:r>
              <a:rPr lang="pt-BR" baseline="0" dirty="0" smtClean="0"/>
              <a:t>“A besta tinha dez chifres e sete cabeças, e sobre os chifres dez coroas”. Há cinco fatos que ajudam a identificar a besta. </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13</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solidFill>
                  <a:schemeClr val="bg1"/>
                </a:solidFill>
              </a:rPr>
              <a:t>FATO #1: Poder Mundial:</a:t>
            </a:r>
            <a:r>
              <a:rPr lang="pt-BR" b="1" baseline="0" dirty="0" smtClean="0">
                <a:solidFill>
                  <a:schemeClr val="bg1"/>
                </a:solidFill>
              </a:rPr>
              <a:t> </a:t>
            </a:r>
            <a:r>
              <a:rPr lang="pt-BR" baseline="0" dirty="0" smtClean="0"/>
              <a:t>A visão da besta que sai do mar é uma alusão a Daniel 7. Os dez chifres simbolizam os reinos que se levantaram após a queda do Império Romano (cf. Daniel 7:7, 23-24; Apocalipse 17:12). As sete cabeças representam os reinos que Satanás tem usado para oprimir o povo de Deus ao longo das eras. As dez coroas sobre os chifres igualmente simbolizam o poder político e a autoridade dada pelo dragão (Apocalipse 13:2; 17:12-13).</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14</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De</a:t>
            </a:r>
            <a:r>
              <a:rPr lang="pt-BR" baseline="0" dirty="0" smtClean="0"/>
              <a:t> acordo com Apocalipse 13, esta besta sai do mar. Em Apocalipse 17, João faz referência a uma prostituta assentada sobre a mesma besta (tem sete cabeças e dez chifres, e repleta de nomes de blasfêmias: 17:3,7,12). As águas onde a prostituta está assentada são identificadas como “povos, nações e línguas” (17:15). Isso significa que este poder é universal.</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15</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1" dirty="0" smtClean="0">
                <a:solidFill>
                  <a:srgbClr val="000000"/>
                </a:solidFill>
              </a:rPr>
              <a:t>FATO #2: Poder blasfemo religioso. </a:t>
            </a:r>
            <a:r>
              <a:rPr lang="pt-BR" dirty="0" smtClean="0"/>
              <a:t>A besta tem o nome “blasfêmia” escrito em sua cabeça</a:t>
            </a:r>
            <a:r>
              <a:rPr lang="pt-BR" baseline="0" dirty="0" smtClean="0"/>
              <a:t> (13:1, 5, 6).</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16</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À </a:t>
            </a:r>
            <a:r>
              <a:rPr lang="en-US" sz="1200" b="0" kern="1200" dirty="0" err="1" smtClean="0">
                <a:solidFill>
                  <a:schemeClr val="tx1"/>
                </a:solidFill>
                <a:effectLst/>
                <a:latin typeface="+mn-lt"/>
                <a:ea typeface="+mn-ea"/>
                <a:cs typeface="+mn-cs"/>
              </a:rPr>
              <a:t>medida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que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viramos</a:t>
            </a:r>
            <a:r>
              <a:rPr lang="en-US" sz="1200" b="0" kern="1200" dirty="0" smtClean="0">
                <a:solidFill>
                  <a:schemeClr val="tx1"/>
                </a:solidFill>
                <a:effectLst/>
                <a:latin typeface="+mn-lt"/>
                <a:ea typeface="+mn-ea"/>
                <a:cs typeface="+mn-cs"/>
              </a:rPr>
              <a:t> as </a:t>
            </a:r>
            <a:r>
              <a:rPr lang="en-US" sz="1200" b="0" kern="1200" dirty="0" err="1" smtClean="0">
                <a:solidFill>
                  <a:schemeClr val="tx1"/>
                </a:solidFill>
                <a:effectLst/>
                <a:latin typeface="+mn-lt"/>
                <a:ea typeface="+mn-ea"/>
                <a:cs typeface="+mn-cs"/>
              </a:rPr>
              <a:t>páginas</a:t>
            </a:r>
            <a:r>
              <a:rPr lang="en-US" sz="1200" b="0" kern="1200" dirty="0" smtClean="0">
                <a:solidFill>
                  <a:schemeClr val="tx1"/>
                </a:solidFill>
                <a:effectLst/>
                <a:latin typeface="+mn-lt"/>
                <a:ea typeface="+mn-ea"/>
                <a:cs typeface="+mn-cs"/>
              </a:rPr>
              <a:t> do Novo </a:t>
            </a:r>
            <a:r>
              <a:rPr lang="en-US" sz="1200" b="0" kern="1200" dirty="0" err="1" smtClean="0">
                <a:solidFill>
                  <a:schemeClr val="tx1"/>
                </a:solidFill>
                <a:effectLst/>
                <a:latin typeface="+mn-lt"/>
                <a:ea typeface="+mn-ea"/>
                <a:cs typeface="+mn-cs"/>
              </a:rPr>
              <a:t>Testamento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descobrimos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que</a:t>
            </a:r>
            <a:r>
              <a:rPr lang="en-US" sz="1200" b="0" kern="1200" dirty="0" smtClean="0">
                <a:solidFill>
                  <a:schemeClr val="tx1"/>
                </a:solidFill>
                <a:effectLst/>
                <a:latin typeface="+mn-lt"/>
                <a:ea typeface="+mn-ea"/>
                <a:cs typeface="+mn-cs"/>
              </a:rPr>
              <a:t> as </a:t>
            </a:r>
            <a:r>
              <a:rPr lang="en-US" sz="1200" b="0" kern="1200" dirty="0" err="1" smtClean="0">
                <a:solidFill>
                  <a:schemeClr val="tx1"/>
                </a:solidFill>
                <a:effectLst/>
                <a:latin typeface="+mn-lt"/>
                <a:ea typeface="+mn-ea"/>
                <a:cs typeface="+mn-cs"/>
              </a:rPr>
              <a:t>características</a:t>
            </a:r>
            <a:r>
              <a:rPr lang="en-US" sz="1200" b="0" kern="1200" dirty="0" smtClean="0">
                <a:solidFill>
                  <a:schemeClr val="tx1"/>
                </a:solidFill>
                <a:effectLst/>
                <a:latin typeface="+mn-lt"/>
                <a:ea typeface="+mn-ea"/>
                <a:cs typeface="+mn-cs"/>
              </a:rPr>
              <a:t> do </a:t>
            </a:r>
            <a:r>
              <a:rPr lang="en-US" sz="1200" b="0" kern="1200" dirty="0" err="1" smtClean="0">
                <a:solidFill>
                  <a:schemeClr val="tx1"/>
                </a:solidFill>
                <a:effectLst/>
                <a:latin typeface="+mn-lt"/>
                <a:ea typeface="+mn-ea"/>
                <a:cs typeface="+mn-cs"/>
              </a:rPr>
              <a:t>anticristo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são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idênticas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às</a:t>
            </a:r>
            <a:r>
              <a:rPr lang="en-US" sz="1200" b="0" kern="1200" dirty="0" smtClean="0">
                <a:solidFill>
                  <a:schemeClr val="tx1"/>
                </a:solidFill>
                <a:effectLst/>
                <a:latin typeface="+mn-lt"/>
                <a:ea typeface="+mn-ea"/>
                <a:cs typeface="+mn-cs"/>
              </a:rPr>
              <a:t> do </a:t>
            </a:r>
            <a:r>
              <a:rPr lang="en-US" sz="1200" b="0" kern="1200" dirty="0" err="1" smtClean="0">
                <a:solidFill>
                  <a:schemeClr val="tx1"/>
                </a:solidFill>
                <a:effectLst/>
                <a:latin typeface="+mn-lt"/>
                <a:ea typeface="+mn-ea"/>
                <a:cs typeface="+mn-cs"/>
              </a:rPr>
              <a:t>poder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descrito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por</a:t>
            </a:r>
            <a:r>
              <a:rPr lang="en-US" sz="1200" b="0" kern="1200" dirty="0" smtClean="0">
                <a:solidFill>
                  <a:schemeClr val="tx1"/>
                </a:solidFill>
                <a:effectLst/>
                <a:latin typeface="+mn-lt"/>
                <a:ea typeface="+mn-ea"/>
                <a:cs typeface="+mn-cs"/>
              </a:rPr>
              <a:t> Daniel </a:t>
            </a:r>
            <a:r>
              <a:rPr lang="en-US" sz="1200" b="0" kern="1200" dirty="0" err="1" smtClean="0">
                <a:solidFill>
                  <a:schemeClr val="tx1"/>
                </a:solidFill>
                <a:effectLst/>
                <a:latin typeface="+mn-lt"/>
                <a:ea typeface="+mn-ea"/>
                <a:cs typeface="+mn-cs"/>
              </a:rPr>
              <a:t>como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chifre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pequeno</a:t>
            </a:r>
            <a:r>
              <a:rPr lang="en-US" sz="1200" b="0" kern="1200" dirty="0" smtClean="0">
                <a:solidFill>
                  <a:schemeClr val="tx1"/>
                </a:solidFill>
                <a:effectLst/>
                <a:latin typeface="+mn-lt"/>
                <a:ea typeface="+mn-ea"/>
                <a:cs typeface="+mn-cs"/>
              </a:rPr>
              <a:t>”.</a:t>
            </a:r>
            <a:endParaRPr lang="pt-BR" b="0"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17</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 </a:t>
            </a:r>
            <a:r>
              <a:rPr lang="en-US" sz="1200" b="0" kern="1200" dirty="0" err="1" smtClean="0">
                <a:solidFill>
                  <a:schemeClr val="tx1"/>
                </a:solidFill>
                <a:effectLst/>
                <a:latin typeface="+mn-lt"/>
                <a:ea typeface="+mn-ea"/>
                <a:cs typeface="+mn-cs"/>
              </a:rPr>
              <a:t>primeira</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característica</a:t>
            </a:r>
            <a:r>
              <a:rPr lang="en-US" sz="1200" b="0" kern="1200" baseline="0" dirty="0" smtClean="0">
                <a:solidFill>
                  <a:schemeClr val="tx1"/>
                </a:solidFill>
                <a:effectLst/>
                <a:latin typeface="+mn-lt"/>
                <a:ea typeface="+mn-ea"/>
                <a:cs typeface="+mn-cs"/>
              </a:rPr>
              <a:t> se </a:t>
            </a:r>
            <a:r>
              <a:rPr lang="en-US" sz="1200" b="0" kern="1200" baseline="0" dirty="0" err="1" smtClean="0">
                <a:solidFill>
                  <a:schemeClr val="tx1"/>
                </a:solidFill>
                <a:effectLst/>
                <a:latin typeface="+mn-lt"/>
                <a:ea typeface="+mn-ea"/>
                <a:cs typeface="+mn-cs"/>
              </a:rPr>
              <a:t>encontra</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em</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2 </a:t>
            </a:r>
            <a:r>
              <a:rPr lang="en-US" sz="1200" b="0" kern="1200" dirty="0" err="1" smtClean="0">
                <a:solidFill>
                  <a:schemeClr val="tx1"/>
                </a:solidFill>
                <a:effectLst/>
                <a:latin typeface="+mn-lt"/>
                <a:ea typeface="+mn-ea"/>
                <a:cs typeface="+mn-cs"/>
              </a:rPr>
              <a:t>Tessalonicenses</a:t>
            </a:r>
            <a:r>
              <a:rPr lang="en-US" sz="1200" b="0" kern="1200" dirty="0" smtClean="0">
                <a:solidFill>
                  <a:schemeClr val="tx1"/>
                </a:solidFill>
                <a:effectLst/>
                <a:latin typeface="+mn-lt"/>
                <a:ea typeface="+mn-ea"/>
                <a:cs typeface="+mn-cs"/>
              </a:rPr>
              <a:t> 2:4: </a:t>
            </a:r>
            <a:r>
              <a:rPr lang="en-US" sz="1200" b="0" kern="1200" baseline="0" dirty="0" smtClean="0">
                <a:solidFill>
                  <a:schemeClr val="tx1"/>
                </a:solidFill>
                <a:effectLst/>
                <a:latin typeface="+mn-lt"/>
                <a:ea typeface="+mn-ea"/>
                <a:cs typeface="+mn-cs"/>
              </a:rPr>
              <a:t>“</a:t>
            </a:r>
            <a:r>
              <a:rPr lang="en-US" sz="1200" b="0" kern="1200" dirty="0" err="1" smtClean="0">
                <a:solidFill>
                  <a:schemeClr val="tx1"/>
                </a:solidFill>
                <a:effectLst/>
                <a:latin typeface="+mn-lt"/>
                <a:ea typeface="+mn-ea"/>
                <a:cs typeface="+mn-cs"/>
              </a:rPr>
              <a:t>Ele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vai</a:t>
            </a:r>
            <a:r>
              <a:rPr lang="en-US" sz="1200" b="0" kern="1200" dirty="0" smtClean="0">
                <a:solidFill>
                  <a:schemeClr val="tx1"/>
                </a:solidFill>
                <a:effectLst/>
                <a:latin typeface="+mn-lt"/>
                <a:ea typeface="+mn-ea"/>
                <a:cs typeface="+mn-cs"/>
              </a:rPr>
              <a:t> se </a:t>
            </a:r>
            <a:r>
              <a:rPr lang="en-US" sz="1200" b="0" kern="1200" dirty="0" err="1" smtClean="0">
                <a:solidFill>
                  <a:schemeClr val="tx1"/>
                </a:solidFill>
                <a:effectLst/>
                <a:latin typeface="+mn-lt"/>
                <a:ea typeface="+mn-ea"/>
                <a:cs typeface="+mn-cs"/>
              </a:rPr>
              <a:t>opor</a:t>
            </a:r>
            <a:r>
              <a:rPr lang="en-US" sz="1200" b="0" kern="1200" dirty="0" smtClean="0">
                <a:solidFill>
                  <a:schemeClr val="tx1"/>
                </a:solidFill>
                <a:effectLst/>
                <a:latin typeface="+mn-lt"/>
                <a:ea typeface="+mn-ea"/>
                <a:cs typeface="+mn-cs"/>
              </a:rPr>
              <a:t> e </a:t>
            </a:r>
            <a:r>
              <a:rPr lang="en-US" sz="1200" b="0" kern="1200" dirty="0" err="1" smtClean="0">
                <a:solidFill>
                  <a:schemeClr val="tx1"/>
                </a:solidFill>
                <a:effectLst/>
                <a:latin typeface="+mn-lt"/>
                <a:ea typeface="+mn-ea"/>
                <a:cs typeface="+mn-cs"/>
              </a:rPr>
              <a:t>vai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exaltá</a:t>
            </a:r>
            <a:r>
              <a:rPr lang="en-US" sz="1200" b="0" kern="1200" dirty="0" smtClean="0">
                <a:solidFill>
                  <a:schemeClr val="tx1"/>
                </a:solidFill>
                <a:effectLst/>
                <a:latin typeface="+mn-lt"/>
                <a:ea typeface="+mn-ea"/>
                <a:cs typeface="+mn-cs"/>
              </a:rPr>
              <a:t>-lo </a:t>
            </a:r>
            <a:r>
              <a:rPr lang="en-US" sz="1200" b="0" kern="1200" dirty="0" err="1" smtClean="0">
                <a:solidFill>
                  <a:schemeClr val="tx1"/>
                </a:solidFill>
                <a:effectLst/>
                <a:latin typeface="+mn-lt"/>
                <a:ea typeface="+mn-ea"/>
                <a:cs typeface="+mn-cs"/>
              </a:rPr>
              <a:t>sobre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tudo</a:t>
            </a:r>
            <a:r>
              <a:rPr lang="en-US" sz="1200" b="0" kern="1200" dirty="0" smtClean="0">
                <a:solidFill>
                  <a:schemeClr val="tx1"/>
                </a:solidFill>
                <a:effectLst/>
                <a:latin typeface="+mn-lt"/>
                <a:ea typeface="+mn-ea"/>
                <a:cs typeface="+mn-cs"/>
              </a:rPr>
              <a:t> o </a:t>
            </a:r>
            <a:r>
              <a:rPr lang="en-US" sz="1200" b="0" kern="1200" dirty="0" err="1" smtClean="0">
                <a:solidFill>
                  <a:schemeClr val="tx1"/>
                </a:solidFill>
                <a:effectLst/>
                <a:latin typeface="+mn-lt"/>
                <a:ea typeface="+mn-ea"/>
                <a:cs typeface="+mn-cs"/>
              </a:rPr>
              <a:t>que</a:t>
            </a:r>
            <a:r>
              <a:rPr lang="en-US" sz="1200" b="0" kern="1200" dirty="0" smtClean="0">
                <a:solidFill>
                  <a:schemeClr val="tx1"/>
                </a:solidFill>
                <a:effectLst/>
                <a:latin typeface="+mn-lt"/>
                <a:ea typeface="+mn-ea"/>
                <a:cs typeface="+mn-cs"/>
              </a:rPr>
              <a:t> se </a:t>
            </a:r>
            <a:r>
              <a:rPr lang="en-US" sz="1200" b="0" kern="1200" dirty="0" err="1" smtClean="0">
                <a:solidFill>
                  <a:schemeClr val="tx1"/>
                </a:solidFill>
                <a:effectLst/>
                <a:latin typeface="+mn-lt"/>
                <a:ea typeface="+mn-ea"/>
                <a:cs typeface="+mn-cs"/>
              </a:rPr>
              <a:t>chama</a:t>
            </a:r>
            <a:r>
              <a:rPr lang="en-US" sz="1200" b="0" kern="1200" dirty="0" smtClean="0">
                <a:solidFill>
                  <a:schemeClr val="tx1"/>
                </a:solidFill>
                <a:effectLst/>
                <a:latin typeface="+mn-lt"/>
                <a:ea typeface="+mn-ea"/>
                <a:cs typeface="+mn-cs"/>
              </a:rPr>
              <a:t> Deus </a:t>
            </a:r>
            <a:r>
              <a:rPr lang="en-US" sz="1200" b="0" kern="1200" dirty="0" err="1" smtClean="0">
                <a:solidFill>
                  <a:schemeClr val="tx1"/>
                </a:solidFill>
                <a:effectLst/>
                <a:latin typeface="+mn-lt"/>
                <a:ea typeface="+mn-ea"/>
                <a:cs typeface="+mn-cs"/>
              </a:rPr>
              <a:t>ou</a:t>
            </a:r>
            <a:r>
              <a:rPr lang="en-US" sz="1200" b="0" kern="1200" dirty="0" smtClean="0">
                <a:solidFill>
                  <a:schemeClr val="tx1"/>
                </a:solidFill>
                <a:effectLst/>
                <a:latin typeface="+mn-lt"/>
                <a:ea typeface="+mn-ea"/>
                <a:cs typeface="+mn-cs"/>
              </a:rPr>
              <a:t> é </a:t>
            </a:r>
            <a:r>
              <a:rPr lang="en-US" sz="1200" b="0" kern="1200" dirty="0" err="1" smtClean="0">
                <a:solidFill>
                  <a:schemeClr val="tx1"/>
                </a:solidFill>
                <a:effectLst/>
                <a:latin typeface="+mn-lt"/>
                <a:ea typeface="+mn-ea"/>
                <a:cs typeface="+mn-cs"/>
              </a:rPr>
              <a:t>objeto</a:t>
            </a:r>
            <a:r>
              <a:rPr lang="en-US" sz="1200" b="0" kern="1200" dirty="0" smtClean="0">
                <a:solidFill>
                  <a:schemeClr val="tx1"/>
                </a:solidFill>
                <a:effectLst/>
                <a:latin typeface="+mn-lt"/>
                <a:ea typeface="+mn-ea"/>
                <a:cs typeface="+mn-cs"/>
              </a:rPr>
              <a:t> de </a:t>
            </a:r>
            <a:r>
              <a:rPr lang="en-US" sz="1200" b="0" kern="1200" dirty="0" err="1" smtClean="0">
                <a:solidFill>
                  <a:schemeClr val="tx1"/>
                </a:solidFill>
                <a:effectLst/>
                <a:latin typeface="+mn-lt"/>
                <a:ea typeface="+mn-ea"/>
                <a:cs typeface="+mn-cs"/>
              </a:rPr>
              <a:t>adoração</a:t>
            </a:r>
            <a:r>
              <a:rPr lang="en-US" sz="1200" b="0" kern="1200" dirty="0" smtClean="0">
                <a:solidFill>
                  <a:schemeClr val="tx1"/>
                </a:solidFill>
                <a:effectLst/>
                <a:latin typeface="+mn-lt"/>
                <a:ea typeface="+mn-ea"/>
                <a:cs typeface="+mn-cs"/>
              </a:rPr>
              <a:t>, de </a:t>
            </a:r>
            <a:r>
              <a:rPr lang="en-US" sz="1200" b="0" kern="1200" dirty="0" err="1" smtClean="0">
                <a:solidFill>
                  <a:schemeClr val="tx1"/>
                </a:solidFill>
                <a:effectLst/>
                <a:latin typeface="+mn-lt"/>
                <a:ea typeface="+mn-ea"/>
                <a:cs typeface="+mn-cs"/>
              </a:rPr>
              <a:t>modo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que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ele</a:t>
            </a:r>
            <a:r>
              <a:rPr lang="en-US" sz="1200" b="0" kern="1200" dirty="0" smtClean="0">
                <a:solidFill>
                  <a:schemeClr val="tx1"/>
                </a:solidFill>
                <a:effectLst/>
                <a:latin typeface="+mn-lt"/>
                <a:ea typeface="+mn-ea"/>
                <a:cs typeface="+mn-cs"/>
              </a:rPr>
              <a:t> se </a:t>
            </a:r>
            <a:r>
              <a:rPr lang="en-US" sz="1200" b="0" kern="1200" dirty="0" err="1" smtClean="0">
                <a:solidFill>
                  <a:schemeClr val="tx1"/>
                </a:solidFill>
                <a:effectLst/>
                <a:latin typeface="+mn-lt"/>
                <a:ea typeface="+mn-ea"/>
                <a:cs typeface="+mn-cs"/>
              </a:rPr>
              <a:t>coloca</a:t>
            </a:r>
            <a:r>
              <a:rPr lang="en-US" sz="1200" b="0" kern="1200" dirty="0" smtClean="0">
                <a:solidFill>
                  <a:schemeClr val="tx1"/>
                </a:solidFill>
                <a:effectLst/>
                <a:latin typeface="+mn-lt"/>
                <a:ea typeface="+mn-ea"/>
                <a:cs typeface="+mn-cs"/>
              </a:rPr>
              <a:t> no </a:t>
            </a:r>
            <a:r>
              <a:rPr lang="en-US" sz="1200" b="0" kern="1200" dirty="0" err="1" smtClean="0">
                <a:solidFill>
                  <a:schemeClr val="tx1"/>
                </a:solidFill>
                <a:effectLst/>
                <a:latin typeface="+mn-lt"/>
                <a:ea typeface="+mn-ea"/>
                <a:cs typeface="+mn-cs"/>
              </a:rPr>
              <a:t>templo</a:t>
            </a:r>
            <a:r>
              <a:rPr lang="en-US" sz="1200" b="0" kern="1200" dirty="0" smtClean="0">
                <a:solidFill>
                  <a:schemeClr val="tx1"/>
                </a:solidFill>
                <a:effectLst/>
                <a:latin typeface="+mn-lt"/>
                <a:ea typeface="+mn-ea"/>
                <a:cs typeface="+mn-cs"/>
              </a:rPr>
              <a:t> de Deus, </a:t>
            </a:r>
            <a:r>
              <a:rPr lang="en-US" sz="1200" b="0" kern="1200" dirty="0" err="1" smtClean="0">
                <a:solidFill>
                  <a:schemeClr val="tx1"/>
                </a:solidFill>
                <a:effectLst/>
                <a:latin typeface="+mn-lt"/>
                <a:ea typeface="+mn-ea"/>
                <a:cs typeface="+mn-cs"/>
              </a:rPr>
              <a:t>proclamando</a:t>
            </a:r>
            <a:r>
              <a:rPr lang="en-US" sz="1200" b="0" kern="1200" dirty="0" smtClean="0">
                <a:solidFill>
                  <a:schemeClr val="tx1"/>
                </a:solidFill>
                <a:effectLst/>
                <a:latin typeface="+mn-lt"/>
                <a:ea typeface="+mn-ea"/>
                <a:cs typeface="+mn-cs"/>
              </a:rPr>
              <a:t>-o</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como</a:t>
            </a:r>
            <a:r>
              <a:rPr lang="en-US" sz="1200" b="0" kern="1200" baseline="0" dirty="0" smtClean="0">
                <a:solidFill>
                  <a:schemeClr val="tx1"/>
                </a:solidFill>
                <a:effectLst/>
                <a:latin typeface="+mn-lt"/>
                <a:ea typeface="+mn-ea"/>
                <a:cs typeface="+mn-cs"/>
              </a:rPr>
              <a:t> se fosse</a:t>
            </a:r>
            <a:r>
              <a:rPr lang="en-US" sz="1200" b="0" kern="1200" dirty="0" smtClean="0">
                <a:solidFill>
                  <a:schemeClr val="tx1"/>
                </a:solidFill>
                <a:effectLst/>
                <a:latin typeface="+mn-lt"/>
                <a:ea typeface="+mn-ea"/>
                <a:cs typeface="+mn-cs"/>
              </a:rPr>
              <a:t> Deus”.</a:t>
            </a:r>
            <a:endParaRPr lang="en-US" b="0" dirty="0"/>
          </a:p>
        </p:txBody>
      </p:sp>
      <p:sp>
        <p:nvSpPr>
          <p:cNvPr id="4" name="Slide Number Placeholder 3"/>
          <p:cNvSpPr>
            <a:spLocks noGrp="1"/>
          </p:cNvSpPr>
          <p:nvPr>
            <p:ph type="sldNum" sz="quarter" idx="10"/>
          </p:nvPr>
        </p:nvSpPr>
        <p:spPr/>
        <p:txBody>
          <a:bodyPr/>
          <a:lstStyle/>
          <a:p>
            <a:fld id="{B6B131E7-1E5F-3E4C-9F52-446AD6A4F309}" type="slidenum">
              <a:rPr lang="en-US" smtClean="0"/>
              <a:t>18</a:t>
            </a:fld>
            <a:endParaRPr lang="en-US"/>
          </a:p>
        </p:txBody>
      </p:sp>
    </p:spTree>
    <p:extLst>
      <p:ext uri="{BB962C8B-B14F-4D97-AF65-F5344CB8AC3E}">
        <p14:creationId xmlns:p14="http://schemas.microsoft.com/office/powerpoint/2010/main" val="45665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aseline="0" dirty="0" smtClean="0"/>
              <a:t>Outros exemplos de blasfêmia no NT referem-se ao ato de querer se igualar a Deus (João 10:33), bem como ter prerrogativas de Deus, tal como perdoar pecados (Marcos 2:7).</a:t>
            </a:r>
            <a:endParaRPr lang="pt-BR" dirty="0" smtClean="0"/>
          </a:p>
          <a:p>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19</a:t>
            </a:fld>
            <a:endParaRPr lang="en-US"/>
          </a:p>
        </p:txBody>
      </p:sp>
    </p:spTree>
    <p:extLst>
      <p:ext uri="{BB962C8B-B14F-4D97-AF65-F5344CB8AC3E}">
        <p14:creationId xmlns:p14="http://schemas.microsoft.com/office/powerpoint/2010/main" val="88827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solidFill>
                  <a:schemeClr val="bg1"/>
                </a:solidFill>
              </a:rPr>
              <a:t>FATO #3: Poder perseguidor que dominaria por 42 meses.</a:t>
            </a:r>
            <a:r>
              <a:rPr lang="pt-BR" b="1" baseline="0" dirty="0" smtClean="0">
                <a:solidFill>
                  <a:schemeClr val="bg1"/>
                </a:solidFill>
              </a:rPr>
              <a:t> </a:t>
            </a:r>
            <a:r>
              <a:rPr lang="pt-BR" b="0" baseline="0" dirty="0" smtClean="0">
                <a:solidFill>
                  <a:schemeClr val="bg1"/>
                </a:solidFill>
              </a:rPr>
              <a:t>(</a:t>
            </a:r>
            <a:r>
              <a:rPr lang="pt-BR" b="0" dirty="0" smtClean="0"/>
              <a:t>Apocalipse 13:5)</a:t>
            </a:r>
            <a:r>
              <a:rPr lang="pt-BR" b="1" baseline="0" dirty="0" smtClean="0"/>
              <a:t> </a:t>
            </a:r>
            <a:r>
              <a:rPr lang="pt-BR" dirty="0" smtClean="0"/>
              <a:t>Esse período tirado de Daniel (7:24-25; 12:7) refere-se</a:t>
            </a:r>
            <a:r>
              <a:rPr lang="pt-BR" baseline="0" dirty="0" smtClean="0"/>
              <a:t> ao período de atividades do “chifre pequeno” que perseguiria os santos de Deus por “um tempo, tempos e metade de um tempo”. Esse tempo tem um paralelo com os 3 anos e meio de grande apostasia de Israel e a perseguição dos poucos fiéis no tempo de Elias.</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20</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Esse período também corresponde aos 42 meses em que o santuário de Deus seria pisado (11:2) e </a:t>
            </a:r>
            <a:r>
              <a:rPr lang="pt-BR" dirty="0" smtClean="0"/>
              <a:t>aos “1260 dias-anos” da perseguição do dragão à mulher do deserto (12:6,</a:t>
            </a:r>
            <a:r>
              <a:rPr lang="pt-BR" baseline="0" dirty="0" smtClean="0"/>
              <a:t> 13-16).</a:t>
            </a:r>
            <a:endParaRPr lang="pt-BR" dirty="0" smtClean="0"/>
          </a:p>
          <a:p>
            <a:endParaRPr lang="en-US" dirty="0"/>
          </a:p>
        </p:txBody>
      </p:sp>
      <p:sp>
        <p:nvSpPr>
          <p:cNvPr id="4" name="Slide Number Placeholder 3"/>
          <p:cNvSpPr>
            <a:spLocks noGrp="1"/>
          </p:cNvSpPr>
          <p:nvPr>
            <p:ph type="sldNum" sz="quarter" idx="10"/>
          </p:nvPr>
        </p:nvSpPr>
        <p:spPr/>
        <p:txBody>
          <a:bodyPr/>
          <a:lstStyle/>
          <a:p>
            <a:fld id="{F33EC102-A4CE-464B-9BB3-77A23974C434}" type="slidenum">
              <a:rPr lang="pt-BR" smtClean="0"/>
              <a:pPr/>
              <a:t>21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Após a entrada do pecado nesse novo mundo por causa da desobediência de Adão e Eva, Deus estabeleceu o sistema sacrificial e explicou que sem derramamento de sangue não haveria perdão dos pecados (Hebreus 9:22). Ele lhes disse que esses sacrifícios apontavam para o futuro, quando Jesus Se tornaria homem e morreria como o Cordeiro de Deus pelos pecados do mundo.</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4</a:t>
            </a:fld>
            <a:endParaRPr lang="en-US"/>
          </a:p>
        </p:txBody>
      </p:sp>
    </p:spTree>
    <p:extLst>
      <p:ext uri="{BB962C8B-B14F-4D97-AF65-F5344CB8AC3E}">
        <p14:creationId xmlns:p14="http://schemas.microsoft.com/office/powerpoint/2010/main" val="3598390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aseline="0" dirty="0" smtClean="0"/>
              <a:t>Eles se recusaram a seguir os ensinamentos da Igreja Católica Romana, assim, eles foram marcados como “hereges”.</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22</a:t>
            </a:fld>
            <a:endParaRPr lang="en-US"/>
          </a:p>
        </p:txBody>
      </p:sp>
    </p:spTree>
    <p:extLst>
      <p:ext uri="{BB962C8B-B14F-4D97-AF65-F5344CB8AC3E}">
        <p14:creationId xmlns:p14="http://schemas.microsoft.com/office/powerpoint/2010/main" val="96388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 </a:t>
            </a:r>
            <a:r>
              <a:rPr lang="en-US" dirty="0" err="1" smtClean="0"/>
              <a:t>Inquisição</a:t>
            </a:r>
            <a:r>
              <a:rPr lang="en-US" dirty="0" smtClean="0"/>
              <a:t> </a:t>
            </a:r>
            <a:r>
              <a:rPr lang="en-US" dirty="0" err="1" smtClean="0"/>
              <a:t>Espanhola</a:t>
            </a:r>
            <a:r>
              <a:rPr lang="en-US" dirty="0" smtClean="0"/>
              <a:t>, no massacre dos </a:t>
            </a:r>
            <a:r>
              <a:rPr lang="en-US" dirty="0" err="1" smtClean="0"/>
              <a:t>huguenotes</a:t>
            </a:r>
            <a:r>
              <a:rPr lang="en-US" baseline="0" dirty="0" smtClean="0"/>
              <a:t> e</a:t>
            </a:r>
            <a:r>
              <a:rPr lang="en-US" dirty="0" smtClean="0"/>
              <a:t> dos </a:t>
            </a:r>
            <a:r>
              <a:rPr lang="en-US" dirty="0" err="1" smtClean="0"/>
              <a:t>valdenses</a:t>
            </a:r>
            <a:r>
              <a:rPr lang="en-US" dirty="0" smtClean="0"/>
              <a:t>,</a:t>
            </a:r>
            <a:r>
              <a:rPr lang="en-US" baseline="0" dirty="0" smtClean="0"/>
              <a:t> </a:t>
            </a:r>
            <a:r>
              <a:rPr lang="en-US" baseline="0" dirty="0" err="1" smtClean="0"/>
              <a:t>milhares</a:t>
            </a:r>
            <a:r>
              <a:rPr lang="en-US" baseline="0" dirty="0" smtClean="0"/>
              <a:t> de </a:t>
            </a:r>
            <a:r>
              <a:rPr lang="en-US" baseline="0" dirty="0" err="1" smtClean="0"/>
              <a:t>pessoas</a:t>
            </a:r>
            <a:r>
              <a:rPr lang="en-US" baseline="0" dirty="0" smtClean="0"/>
              <a:t> </a:t>
            </a:r>
            <a:r>
              <a:rPr lang="en-US" baseline="0" dirty="0" err="1" smtClean="0"/>
              <a:t>foram</a:t>
            </a:r>
            <a:r>
              <a:rPr lang="en-US" baseline="0" dirty="0" smtClean="0"/>
              <a:t> </a:t>
            </a:r>
            <a:r>
              <a:rPr lang="en-US" dirty="0" err="1" smtClean="0"/>
              <a:t>queimadas</a:t>
            </a:r>
            <a:r>
              <a:rPr lang="en-US" dirty="0" smtClean="0"/>
              <a:t> </a:t>
            </a:r>
            <a:r>
              <a:rPr lang="en-US" dirty="0" err="1" smtClean="0"/>
              <a:t>nas</a:t>
            </a:r>
            <a:r>
              <a:rPr lang="en-US" dirty="0" smtClean="0"/>
              <a:t> </a:t>
            </a:r>
            <a:r>
              <a:rPr lang="en-US" dirty="0" err="1" smtClean="0"/>
              <a:t>fogueiras</a:t>
            </a:r>
            <a:r>
              <a:rPr lang="en-US" dirty="0" smtClean="0"/>
              <a:t>,</a:t>
            </a:r>
            <a:r>
              <a:rPr lang="en-US" baseline="0" dirty="0" smtClean="0"/>
              <a:t> </a:t>
            </a:r>
            <a:r>
              <a:rPr lang="en-US" baseline="0" dirty="0" err="1" smtClean="0"/>
              <a:t>ou</a:t>
            </a:r>
            <a:r>
              <a:rPr lang="en-US" baseline="0" dirty="0" smtClean="0"/>
              <a:t> </a:t>
            </a:r>
            <a:r>
              <a:rPr lang="en-US" baseline="0" dirty="0" err="1" smtClean="0"/>
              <a:t>morreram</a:t>
            </a:r>
            <a:r>
              <a:rPr lang="en-US" baseline="0" dirty="0" smtClean="0"/>
              <a:t> </a:t>
            </a:r>
            <a:r>
              <a:rPr lang="en-US" baseline="0" dirty="0" err="1" smtClean="0"/>
              <a:t>nas</a:t>
            </a:r>
            <a:r>
              <a:rPr lang="en-US" dirty="0" smtClean="0"/>
              <a:t> </a:t>
            </a:r>
            <a:r>
              <a:rPr lang="en-US" dirty="0" err="1" smtClean="0"/>
              <a:t>prisões</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23</a:t>
            </a:fld>
            <a:endParaRPr lang="en-US"/>
          </a:p>
        </p:txBody>
      </p:sp>
    </p:spTree>
    <p:extLst>
      <p:ext uri="{BB962C8B-B14F-4D97-AF65-F5344CB8AC3E}">
        <p14:creationId xmlns:p14="http://schemas.microsoft.com/office/powerpoint/2010/main" val="3817890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Durante a Idade Média,</a:t>
            </a:r>
            <a:r>
              <a:rPr lang="pt-BR" baseline="0" dirty="0" smtClean="0"/>
              <a:t> a Bíblia era escondida das pessoas e quem seguisse seus ensinos era condenado e perseguido. Nesse período medieval, os seguidores de Cristo “profetizaram por mil duzentos e sessenta dias, vestidos de saco” (11:3).</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24</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revista</a:t>
            </a:r>
            <a:r>
              <a:rPr lang="en-US" sz="1200" b="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TIME</a:t>
            </a:r>
            <a:r>
              <a:rPr lang="en-US" sz="1200" b="0" kern="1200" baseline="0" dirty="0" smtClean="0">
                <a:solidFill>
                  <a:schemeClr val="tx1"/>
                </a:solidFill>
                <a:effectLst/>
                <a:latin typeface="+mn-lt"/>
                <a:ea typeface="+mn-ea"/>
                <a:cs typeface="+mn-cs"/>
              </a:rPr>
              <a:t> de</a:t>
            </a:r>
            <a:r>
              <a:rPr lang="en-US" sz="1200" b="0" kern="1200" dirty="0" smtClean="0">
                <a:solidFill>
                  <a:schemeClr val="tx1"/>
                </a:solidFill>
                <a:effectLst/>
                <a:latin typeface="+mn-lt"/>
                <a:ea typeface="+mn-ea"/>
                <a:cs typeface="+mn-cs"/>
              </a:rPr>
              <a:t> 20 de </a:t>
            </a:r>
            <a:r>
              <a:rPr lang="en-US" sz="1200" b="0" kern="1200" dirty="0" err="1" smtClean="0">
                <a:solidFill>
                  <a:schemeClr val="tx1"/>
                </a:solidFill>
                <a:effectLst/>
                <a:latin typeface="+mn-lt"/>
                <a:ea typeface="+mn-ea"/>
                <a:cs typeface="+mn-cs"/>
              </a:rPr>
              <a:t>março</a:t>
            </a:r>
            <a:r>
              <a:rPr lang="en-US" sz="1200" b="0" kern="1200" dirty="0" smtClean="0">
                <a:solidFill>
                  <a:schemeClr val="tx1"/>
                </a:solidFill>
                <a:effectLst/>
                <a:latin typeface="+mn-lt"/>
                <a:ea typeface="+mn-ea"/>
                <a:cs typeface="+mn-cs"/>
              </a:rPr>
              <a:t> de 2000, p. 23, </a:t>
            </a:r>
            <a:r>
              <a:rPr lang="en-US" sz="1200" b="0" kern="1200" dirty="0" err="1" smtClean="0">
                <a:solidFill>
                  <a:schemeClr val="tx1"/>
                </a:solidFill>
                <a:effectLst/>
                <a:latin typeface="+mn-lt"/>
                <a:ea typeface="+mn-ea"/>
                <a:cs typeface="+mn-cs"/>
              </a:rPr>
              <a:t>traz</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um </a:t>
            </a:r>
            <a:r>
              <a:rPr lang="en-US" sz="1200" b="0" kern="1200" dirty="0" err="1" smtClean="0">
                <a:solidFill>
                  <a:schemeClr val="tx1"/>
                </a:solidFill>
                <a:effectLst/>
                <a:latin typeface="+mn-lt"/>
                <a:ea typeface="+mn-ea"/>
                <a:cs typeface="+mn-cs"/>
              </a:rPr>
              <a:t>pequeno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artigo</a:t>
            </a:r>
            <a:r>
              <a:rPr lang="en-US" sz="1200" b="0" kern="1200" dirty="0" smtClean="0">
                <a:solidFill>
                  <a:schemeClr val="tx1"/>
                </a:solidFill>
                <a:effectLst/>
                <a:latin typeface="+mn-lt"/>
                <a:ea typeface="+mn-ea"/>
                <a:cs typeface="+mn-cs"/>
              </a:rPr>
              <a:t> com</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 </a:t>
            </a:r>
            <a:r>
              <a:rPr lang="en-US" sz="1200" b="0" kern="1200" dirty="0" err="1" smtClean="0">
                <a:solidFill>
                  <a:schemeClr val="tx1"/>
                </a:solidFill>
                <a:effectLst/>
                <a:latin typeface="+mn-lt"/>
                <a:ea typeface="+mn-ea"/>
                <a:cs typeface="+mn-cs"/>
              </a:rPr>
              <a:t>pedido</a:t>
            </a:r>
            <a:r>
              <a:rPr lang="en-US" sz="1200" b="0" kern="1200" dirty="0" smtClean="0">
                <a:solidFill>
                  <a:schemeClr val="tx1"/>
                </a:solidFill>
                <a:effectLst/>
                <a:latin typeface="+mn-lt"/>
                <a:ea typeface="+mn-ea"/>
                <a:cs typeface="+mn-cs"/>
              </a:rPr>
              <a:t> de </a:t>
            </a:r>
            <a:r>
              <a:rPr lang="en-US" sz="1200" b="0" kern="1200" dirty="0" err="1" smtClean="0">
                <a:solidFill>
                  <a:schemeClr val="tx1"/>
                </a:solidFill>
                <a:effectLst/>
                <a:latin typeface="+mn-lt"/>
                <a:ea typeface="+mn-ea"/>
                <a:cs typeface="+mn-cs"/>
              </a:rPr>
              <a:t>desculpas</a:t>
            </a:r>
            <a:r>
              <a:rPr lang="en-US" sz="1200" b="0" kern="1200" dirty="0" smtClean="0">
                <a:solidFill>
                  <a:schemeClr val="tx1"/>
                </a:solidFill>
                <a:effectLst/>
                <a:latin typeface="+mn-lt"/>
                <a:ea typeface="+mn-ea"/>
                <a:cs typeface="+mn-cs"/>
              </a:rPr>
              <a:t> do Papa João Paulo II </a:t>
            </a:r>
            <a:r>
              <a:rPr lang="en-US" sz="1200" b="0" kern="1200" dirty="0" err="1" smtClean="0">
                <a:solidFill>
                  <a:schemeClr val="tx1"/>
                </a:solidFill>
                <a:effectLst/>
                <a:latin typeface="+mn-lt"/>
                <a:ea typeface="+mn-ea"/>
                <a:cs typeface="+mn-cs"/>
              </a:rPr>
              <a:t>para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horrores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cometidos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pela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Igreja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Romana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Lê</a:t>
            </a:r>
            <a:r>
              <a:rPr lang="en-US" sz="1200" b="0" kern="1200" dirty="0" smtClean="0">
                <a:solidFill>
                  <a:schemeClr val="tx1"/>
                </a:solidFill>
                <a:effectLst/>
                <a:latin typeface="+mn-lt"/>
                <a:ea typeface="+mn-ea"/>
                <a:cs typeface="+mn-cs"/>
              </a:rPr>
              <a:t>-se:</a:t>
            </a:r>
            <a:r>
              <a:rPr lang="en-US" sz="1200" b="0" kern="1200" baseline="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Ato</a:t>
            </a:r>
            <a:r>
              <a:rPr lang="en-US" sz="1200" b="0" kern="1200" dirty="0" smtClean="0">
                <a:solidFill>
                  <a:schemeClr val="tx1"/>
                </a:solidFill>
                <a:effectLst/>
                <a:latin typeface="+mn-lt"/>
                <a:ea typeface="+mn-ea"/>
                <a:cs typeface="+mn-cs"/>
              </a:rPr>
              <a:t> de </a:t>
            </a:r>
            <a:r>
              <a:rPr lang="en-US" sz="1200" b="0" kern="1200" dirty="0" err="1" smtClean="0">
                <a:solidFill>
                  <a:schemeClr val="tx1"/>
                </a:solidFill>
                <a:effectLst/>
                <a:latin typeface="+mn-lt"/>
                <a:ea typeface="+mn-ea"/>
                <a:cs typeface="+mn-cs"/>
              </a:rPr>
              <a:t>contrição</a:t>
            </a:r>
            <a:r>
              <a:rPr lang="en-US" sz="1200" b="0" kern="1200" dirty="0" smtClean="0">
                <a:solidFill>
                  <a:schemeClr val="tx1"/>
                </a:solidFill>
                <a:effectLst/>
                <a:latin typeface="+mn-lt"/>
                <a:ea typeface="+mn-ea"/>
                <a:cs typeface="+mn-cs"/>
              </a:rPr>
              <a:t> no </a:t>
            </a:r>
            <a:r>
              <a:rPr lang="en-US" sz="1200" b="0" kern="1200" dirty="0" err="1" smtClean="0">
                <a:solidFill>
                  <a:schemeClr val="tx1"/>
                </a:solidFill>
                <a:effectLst/>
                <a:latin typeface="+mn-lt"/>
                <a:ea typeface="+mn-ea"/>
                <a:cs typeface="+mn-cs"/>
              </a:rPr>
              <a:t>ano</a:t>
            </a:r>
            <a:r>
              <a:rPr lang="en-US" sz="1200" b="0" kern="1200" dirty="0" smtClean="0">
                <a:solidFill>
                  <a:schemeClr val="tx1"/>
                </a:solidFill>
                <a:effectLst/>
                <a:latin typeface="+mn-lt"/>
                <a:ea typeface="+mn-ea"/>
                <a:cs typeface="+mn-cs"/>
              </a:rPr>
              <a:t> do </a:t>
            </a:r>
            <a:r>
              <a:rPr lang="en-US" sz="1200" b="0" kern="1200" dirty="0" err="1" smtClean="0">
                <a:solidFill>
                  <a:schemeClr val="tx1"/>
                </a:solidFill>
                <a:effectLst/>
                <a:latin typeface="+mn-lt"/>
                <a:ea typeface="+mn-ea"/>
                <a:cs typeface="+mn-cs"/>
              </a:rPr>
              <a:t>jubileu</a:t>
            </a:r>
            <a:r>
              <a:rPr lang="en-US" sz="1200" b="0" kern="1200" dirty="0" smtClean="0">
                <a:solidFill>
                  <a:schemeClr val="tx1"/>
                </a:solidFill>
                <a:effectLst/>
                <a:latin typeface="+mn-lt"/>
                <a:ea typeface="+mn-ea"/>
                <a:cs typeface="+mn-cs"/>
              </a:rPr>
              <a:t> e da </a:t>
            </a:r>
            <a:r>
              <a:rPr lang="en-US" sz="1200" b="0" kern="1200" dirty="0" err="1" smtClean="0">
                <a:solidFill>
                  <a:schemeClr val="tx1"/>
                </a:solidFill>
                <a:effectLst/>
                <a:latin typeface="+mn-lt"/>
                <a:ea typeface="+mn-ea"/>
                <a:cs typeface="+mn-cs"/>
              </a:rPr>
              <a:t>época</a:t>
            </a:r>
            <a:r>
              <a:rPr lang="en-US" sz="1200" b="0" kern="1200" dirty="0" smtClean="0">
                <a:solidFill>
                  <a:schemeClr val="tx1"/>
                </a:solidFill>
                <a:effectLst/>
                <a:latin typeface="+mn-lt"/>
                <a:ea typeface="+mn-ea"/>
                <a:cs typeface="+mn-cs"/>
              </a:rPr>
              <a:t> da </a:t>
            </a:r>
            <a:r>
              <a:rPr lang="en-US" sz="1200" b="0" kern="1200" dirty="0" err="1" smtClean="0">
                <a:solidFill>
                  <a:schemeClr val="tx1"/>
                </a:solidFill>
                <a:effectLst/>
                <a:latin typeface="+mn-lt"/>
                <a:ea typeface="+mn-ea"/>
                <a:cs typeface="+mn-cs"/>
              </a:rPr>
              <a:t>Quaresma</a:t>
            </a:r>
            <a:r>
              <a:rPr lang="en-US" sz="1200" b="0" kern="1200" dirty="0" smtClean="0">
                <a:solidFill>
                  <a:schemeClr val="tx1"/>
                </a:solidFill>
                <a:effectLst/>
                <a:latin typeface="+mn-lt"/>
                <a:ea typeface="+mn-ea"/>
                <a:cs typeface="+mn-cs"/>
              </a:rPr>
              <a:t>, o Papa João Paulo II </a:t>
            </a:r>
            <a:r>
              <a:rPr lang="en-US" sz="1200" b="0" kern="1200" dirty="0" err="1" smtClean="0">
                <a:solidFill>
                  <a:schemeClr val="tx1"/>
                </a:solidFill>
                <a:effectLst/>
                <a:latin typeface="+mn-lt"/>
                <a:ea typeface="+mn-ea"/>
                <a:cs typeface="+mn-cs"/>
              </a:rPr>
              <a:t>confronta</a:t>
            </a:r>
            <a:r>
              <a:rPr lang="en-US" sz="1200" b="0" kern="1200" dirty="0" smtClean="0">
                <a:solidFill>
                  <a:schemeClr val="tx1"/>
                </a:solidFill>
                <a:effectLst/>
                <a:latin typeface="+mn-lt"/>
                <a:ea typeface="+mn-ea"/>
                <a:cs typeface="+mn-cs"/>
              </a:rPr>
              <a:t> as </a:t>
            </a:r>
            <a:r>
              <a:rPr lang="en-US" sz="1200" b="0" kern="1200" dirty="0" err="1" smtClean="0">
                <a:solidFill>
                  <a:schemeClr val="tx1"/>
                </a:solidFill>
                <a:effectLst/>
                <a:latin typeface="+mn-lt"/>
                <a:ea typeface="+mn-ea"/>
                <a:cs typeface="+mn-cs"/>
              </a:rPr>
              <a:t>Cruzadas</a:t>
            </a:r>
            <a:r>
              <a:rPr lang="en-US" sz="1200" b="0" kern="1200" dirty="0" smtClean="0">
                <a:solidFill>
                  <a:schemeClr val="tx1"/>
                </a:solidFill>
                <a:effectLst/>
                <a:latin typeface="+mn-lt"/>
                <a:ea typeface="+mn-ea"/>
                <a:cs typeface="+mn-cs"/>
              </a:rPr>
              <a:t>, a </a:t>
            </a:r>
            <a:r>
              <a:rPr lang="en-US" sz="1200" b="0" kern="1200" dirty="0" err="1" smtClean="0">
                <a:solidFill>
                  <a:schemeClr val="tx1"/>
                </a:solidFill>
                <a:effectLst/>
                <a:latin typeface="+mn-lt"/>
                <a:ea typeface="+mn-ea"/>
                <a:cs typeface="+mn-cs"/>
              </a:rPr>
              <a:t>Inquisição</a:t>
            </a:r>
            <a:r>
              <a:rPr lang="en-US" sz="1200" b="0" kern="1200" dirty="0" smtClean="0">
                <a:solidFill>
                  <a:schemeClr val="tx1"/>
                </a:solidFill>
                <a:effectLst/>
                <a:latin typeface="+mn-lt"/>
                <a:ea typeface="+mn-ea"/>
                <a:cs typeface="+mn-cs"/>
              </a:rPr>
              <a:t>, o </a:t>
            </a:r>
            <a:r>
              <a:rPr lang="en-US" sz="1200" b="0" kern="1200" dirty="0" err="1" smtClean="0">
                <a:solidFill>
                  <a:schemeClr val="tx1"/>
                </a:solidFill>
                <a:effectLst/>
                <a:latin typeface="+mn-lt"/>
                <a:ea typeface="+mn-ea"/>
                <a:cs typeface="+mn-cs"/>
              </a:rPr>
              <a:t>Holocausto</a:t>
            </a:r>
            <a:r>
              <a:rPr lang="en-US" sz="1200" b="0" kern="1200" dirty="0" smtClean="0">
                <a:solidFill>
                  <a:schemeClr val="tx1"/>
                </a:solidFill>
                <a:effectLst/>
                <a:latin typeface="+mn-lt"/>
                <a:ea typeface="+mn-ea"/>
                <a:cs typeface="+mn-cs"/>
              </a:rPr>
              <a:t>, e outros </a:t>
            </a:r>
            <a:r>
              <a:rPr lang="en-US" sz="1200" b="0" kern="1200" dirty="0" err="1" smtClean="0">
                <a:solidFill>
                  <a:schemeClr val="tx1"/>
                </a:solidFill>
                <a:effectLst/>
                <a:latin typeface="+mn-lt"/>
                <a:ea typeface="+mn-ea"/>
                <a:cs typeface="+mn-cs"/>
              </a:rPr>
              <a:t>horrores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busca</a:t>
            </a:r>
            <a:r>
              <a:rPr lang="en-US" sz="1200" b="0" kern="1200" dirty="0" smtClean="0">
                <a:solidFill>
                  <a:schemeClr val="tx1"/>
                </a:solidFill>
                <a:effectLst/>
                <a:latin typeface="+mn-lt"/>
                <a:ea typeface="+mn-ea"/>
                <a:cs typeface="+mn-cs"/>
              </a:rPr>
              <a:t> de </a:t>
            </a:r>
            <a:r>
              <a:rPr lang="en-US" sz="1200" b="0" kern="1200" dirty="0" err="1" smtClean="0">
                <a:solidFill>
                  <a:schemeClr val="tx1"/>
                </a:solidFill>
                <a:effectLst/>
                <a:latin typeface="+mn-lt"/>
                <a:ea typeface="+mn-ea"/>
                <a:cs typeface="+mn-cs"/>
              </a:rPr>
              <a:t>expressar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arrependimento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pelos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pecados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cometidos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pelos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católicos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nos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últimos</a:t>
            </a:r>
            <a:r>
              <a:rPr lang="en-US" sz="1200" b="0" kern="1200" dirty="0" smtClean="0">
                <a:solidFill>
                  <a:schemeClr val="tx1"/>
                </a:solidFill>
                <a:effectLst/>
                <a:latin typeface="+mn-lt"/>
                <a:ea typeface="+mn-ea"/>
                <a:cs typeface="+mn-cs"/>
              </a:rPr>
              <a:t> 2.000 </a:t>
            </a:r>
            <a:r>
              <a:rPr lang="en-US" sz="1200" b="0" kern="1200" dirty="0" err="1" smtClean="0">
                <a:solidFill>
                  <a:schemeClr val="tx1"/>
                </a:solidFill>
                <a:effectLst/>
                <a:latin typeface="+mn-lt"/>
                <a:ea typeface="+mn-ea"/>
                <a:cs typeface="+mn-cs"/>
              </a:rPr>
              <a:t>anos</a:t>
            </a:r>
            <a:r>
              <a:rPr lang="en-US" sz="1200" b="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B6B131E7-1E5F-3E4C-9F52-446AD6A4F309}" type="slidenum">
              <a:rPr lang="en-US" smtClean="0"/>
              <a:t>25</a:t>
            </a:fld>
            <a:endParaRPr lang="en-US"/>
          </a:p>
        </p:txBody>
      </p:sp>
    </p:spTree>
    <p:extLst>
      <p:ext uri="{BB962C8B-B14F-4D97-AF65-F5344CB8AC3E}">
        <p14:creationId xmlns:p14="http://schemas.microsoft.com/office/powerpoint/2010/main" val="2950033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solidFill>
                  <a:srgbClr val="000000"/>
                </a:solidFill>
              </a:rPr>
              <a:t>FATO #4: Receberia uma ferida mortal.</a:t>
            </a:r>
            <a:r>
              <a:rPr lang="pt-BR" b="1" baseline="0" dirty="0" smtClean="0">
                <a:solidFill>
                  <a:srgbClr val="000000"/>
                </a:solidFill>
              </a:rPr>
              <a:t> </a:t>
            </a:r>
            <a:r>
              <a:rPr lang="pt-BR" b="0" baseline="0" dirty="0" smtClean="0">
                <a:solidFill>
                  <a:srgbClr val="000000"/>
                </a:solidFill>
              </a:rPr>
              <a:t>Em Apocalipse 13:3, </a:t>
            </a:r>
            <a:r>
              <a:rPr lang="pt-BR" b="0" baseline="0" dirty="0" smtClean="0"/>
              <a:t>João providencia mais informações para identificar o monstro. O que aconteceu com uma de suas cabeças? </a:t>
            </a:r>
            <a:r>
              <a:rPr lang="pt-BR" baseline="0" dirty="0" smtClean="0"/>
              <a:t>Em 1797, os líderes da França revolucionária ficaram preocupados com a oposição da Igreja de Roma aos seus planos e decretos.</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26</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aseline="0" dirty="0" smtClean="0"/>
              <a:t>Em resposta, Napoleão Bonaparte enviou o general Alexander </a:t>
            </a:r>
            <a:r>
              <a:rPr lang="pt-BR" baseline="0" dirty="0" err="1" smtClean="0"/>
              <a:t>Berthier</a:t>
            </a:r>
            <a:r>
              <a:rPr lang="pt-BR" baseline="0" dirty="0" smtClean="0"/>
              <a:t> a Roma. No dia 15 de fevereiro de 1798, ele prendeu o papa Pio VI na capela sistina e proclamou que a autoridade dos papas havia terminado. Pio VI morreu em uma prisão na cidade francesa de Valence no dia 29 de agosto de 1799.</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27</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0" dirty="0" smtClean="0"/>
              <a:t>Mas Apocalipse 13:4 afirma que esta ferida seria curada. </a:t>
            </a:r>
            <a:r>
              <a:rPr lang="pt-BR" baseline="0" dirty="0" smtClean="0"/>
              <a:t>Após a ferida causada por Napoleão à Igreja de Roma, outros poderes políticos começaram a se unir em apoio ao papado. Esse apoio aumentou até que em 1929, o ditador italiano Benito Mussolini assinou um documento dando ao papa completa autoridade sobre o Vaticano, tornando-o assim, um estado independente.</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28</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aseline="0" dirty="0" smtClean="0"/>
              <a:t>Uma vez mais, o papa era um líder de estado e um sacerdote. A ferida mortal está sendo curada rapidamente. Mas os versos 6-10 indicam que o erro religioso e a perseguição da Idade Média reaparecerão no tempo do fim. </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29</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1" dirty="0" smtClean="0"/>
              <a:t>FATO #5: Mudaria a Lei de Deus. </a:t>
            </a:r>
            <a:r>
              <a:rPr lang="pt-BR" sz="1200" kern="1200" dirty="0" smtClean="0">
                <a:solidFill>
                  <a:schemeClr val="tx1"/>
                </a:solidFill>
                <a:effectLst/>
                <a:latin typeface="+mn-lt"/>
                <a:ea typeface="+mn-ea"/>
                <a:cs typeface="+mn-cs"/>
              </a:rPr>
              <a:t>Daniel 7 faz uma descrição do anticristo no Velho Testamento. Ele claramente antecipa que a besta mudaria</a:t>
            </a:r>
            <a:r>
              <a:rPr lang="pt-BR" sz="1200" kern="1200" baseline="0" dirty="0" smtClean="0">
                <a:solidFill>
                  <a:schemeClr val="tx1"/>
                </a:solidFill>
                <a:effectLst/>
                <a:latin typeface="+mn-lt"/>
                <a:ea typeface="+mn-ea"/>
                <a:cs typeface="+mn-cs"/>
              </a:rPr>
              <a:t> os tempos e a</a:t>
            </a:r>
            <a:r>
              <a:rPr lang="pt-BR" sz="1200" kern="1200" dirty="0" smtClean="0">
                <a:solidFill>
                  <a:schemeClr val="tx1"/>
                </a:solidFill>
                <a:effectLst/>
                <a:latin typeface="+mn-lt"/>
                <a:ea typeface="+mn-ea"/>
                <a:cs typeface="+mn-cs"/>
              </a:rPr>
              <a:t> lei de Deus. Por incrível que possa parecer, o poder papal tentou mudar a lei de Deus.</a:t>
            </a:r>
            <a:r>
              <a:rPr lang="pt-BR" sz="1200" kern="1200" baseline="0" dirty="0" smtClean="0">
                <a:solidFill>
                  <a:schemeClr val="tx1"/>
                </a:solidFill>
                <a:effectLst/>
                <a:latin typeface="+mn-lt"/>
                <a:ea typeface="+mn-ea"/>
                <a:cs typeface="+mn-cs"/>
              </a:rPr>
              <a:t> </a:t>
            </a:r>
            <a:r>
              <a:rPr lang="pt-BR" sz="1200" kern="1200" dirty="0" smtClean="0">
                <a:solidFill>
                  <a:schemeClr val="tx1"/>
                </a:solidFill>
                <a:effectLst/>
                <a:latin typeface="+mn-lt"/>
                <a:ea typeface="+mn-ea"/>
                <a:cs typeface="+mn-cs"/>
              </a:rPr>
              <a:t>Ele fez e admite isso.</a:t>
            </a:r>
          </a:p>
          <a:p>
            <a:r>
              <a:rPr lang="pt-BR" sz="1200" kern="1200" dirty="0" smtClean="0">
                <a:solidFill>
                  <a:schemeClr val="tx1"/>
                </a:solidFill>
                <a:effectLst/>
                <a:latin typeface="+mn-lt"/>
                <a:ea typeface="+mn-ea"/>
                <a:cs typeface="+mn-cs"/>
              </a:rPr>
              <a:t>Em seus catecismos, o papado tirou o segundo mandamento que proíbe a adoração de imagens e dividiu o décimo mandamento, para</a:t>
            </a:r>
            <a:r>
              <a:rPr lang="pt-BR" sz="1200" kern="1200" baseline="0" dirty="0" smtClean="0">
                <a:solidFill>
                  <a:schemeClr val="tx1"/>
                </a:solidFill>
                <a:effectLst/>
                <a:latin typeface="+mn-lt"/>
                <a:ea typeface="+mn-ea"/>
                <a:cs typeface="+mn-cs"/>
              </a:rPr>
              <a:t> manter o total de</a:t>
            </a:r>
            <a:r>
              <a:rPr lang="pt-BR" sz="1200" kern="1200" dirty="0" smtClean="0">
                <a:solidFill>
                  <a:schemeClr val="tx1"/>
                </a:solidFill>
                <a:effectLst/>
                <a:latin typeface="+mn-lt"/>
                <a:ea typeface="+mn-ea"/>
                <a:cs typeface="+mn-cs"/>
              </a:rPr>
              <a:t> dez. No entanto, ele tirou o quarto mandamento, substituindo o sábado, o dia de repouso ordenado por Deus,</a:t>
            </a:r>
            <a:r>
              <a:rPr lang="pt-BR" sz="1200" kern="1200" baseline="0" dirty="0" smtClean="0">
                <a:solidFill>
                  <a:schemeClr val="tx1"/>
                </a:solidFill>
                <a:effectLst/>
                <a:latin typeface="+mn-lt"/>
                <a:ea typeface="+mn-ea"/>
                <a:cs typeface="+mn-cs"/>
              </a:rPr>
              <a:t> pelo domingo.</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30</a:t>
            </a:fld>
            <a:endParaRPr lang="en-US"/>
          </a:p>
        </p:txBody>
      </p:sp>
    </p:spTree>
    <p:extLst>
      <p:ext uri="{BB962C8B-B14F-4D97-AF65-F5344CB8AC3E}">
        <p14:creationId xmlns:p14="http://schemas.microsoft.com/office/powerpoint/2010/main" val="121701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Essa mudança foi predita pelo profeta Daniel. O poder da besta,</a:t>
            </a:r>
            <a:r>
              <a:rPr lang="pt-BR" baseline="0" dirty="0" smtClean="0"/>
              <a:t> chamado chifre pequeno “mudaria os tempos e a lei” (Daniel 7:7, 8, 25).</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31</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Abel trouxe fielmente um cordeiro novo como sacrifício por seus pecados, mas Caim achou que era desnecessário obedecer tão precisamente ao mandamento de Deus. Ele considerou confuso o sistema sacrificial e arrazoou que uma vez que trouxesse a oferta e adorasse a Deus, os detalhes não iriam </a:t>
            </a:r>
            <a:r>
              <a:rPr lang="pt-BR" sz="1200" kern="1200" dirty="0" smtClean="0">
                <a:solidFill>
                  <a:schemeClr val="tx1"/>
                </a:solidFill>
                <a:effectLst/>
                <a:latin typeface="+mn-lt"/>
                <a:ea typeface="+mn-ea"/>
                <a:cs typeface="+mn-cs"/>
              </a:rPr>
              <a:t>importar.</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5</a:t>
            </a:fld>
            <a:endParaRPr lang="en-US"/>
          </a:p>
        </p:txBody>
      </p:sp>
    </p:spTree>
    <p:extLst>
      <p:ext uri="{BB962C8B-B14F-4D97-AF65-F5344CB8AC3E}">
        <p14:creationId xmlns:p14="http://schemas.microsoft.com/office/powerpoint/2010/main" val="1447438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1" dirty="0" smtClean="0"/>
              <a:t>Por que a maioria dos cristãos observa o domingo em</a:t>
            </a:r>
            <a:r>
              <a:rPr lang="pt-BR" b="1" baseline="0" dirty="0" smtClean="0"/>
              <a:t> vez do sábado? </a:t>
            </a:r>
            <a:r>
              <a:rPr lang="pt-BR" dirty="0" smtClean="0"/>
              <a:t>Em 1998, o Papa João Paulo II respondeu esta questão com uma carta apostólica. Ele começou citando o</a:t>
            </a:r>
            <a:r>
              <a:rPr lang="pt-BR" baseline="0" dirty="0" smtClean="0"/>
              <a:t> Papa Inocêncio do quinto século. </a:t>
            </a:r>
            <a:endParaRPr lang="pt-BR" dirty="0" smtClean="0"/>
          </a:p>
          <a:p>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32</a:t>
            </a:fld>
            <a:endParaRPr lang="en-US"/>
          </a:p>
        </p:txBody>
      </p:sp>
    </p:spTree>
    <p:extLst>
      <p:ext uri="{BB962C8B-B14F-4D97-AF65-F5344CB8AC3E}">
        <p14:creationId xmlns:p14="http://schemas.microsoft.com/office/powerpoint/2010/main" val="18596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“Nós celebramos o domingo por causa da venerável ressurreição de Nosso Senhor Jesus Cristo.”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Carta Apostólica, Dies </a:t>
            </a:r>
            <a:r>
              <a:rPr lang="pt-B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Domini</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do Santo Padre João Paulo II para os Bispos, Clero e Fiéis da Igreja Católica do Santo Dia do Senhor</a:t>
            </a:r>
            <a:r>
              <a:rPr lang="pt-BR" dirty="0" smtClean="0"/>
              <a:t>) </a:t>
            </a:r>
          </a:p>
          <a:p>
            <a:endParaRPr lang="en-US" dirty="0"/>
          </a:p>
        </p:txBody>
      </p:sp>
      <p:sp>
        <p:nvSpPr>
          <p:cNvPr id="4" name="Slide Number Placeholder 3"/>
          <p:cNvSpPr>
            <a:spLocks noGrp="1"/>
          </p:cNvSpPr>
          <p:nvPr>
            <p:ph type="sldNum" sz="quarter" idx="10"/>
          </p:nvPr>
        </p:nvSpPr>
        <p:spPr/>
        <p:txBody>
          <a:bodyPr/>
          <a:lstStyle/>
          <a:p>
            <a:fld id="{F33EC102-A4CE-464B-9BB3-77A23974C434}" type="slidenum">
              <a:rPr lang="pt-BR" smtClean="0"/>
              <a:pPr/>
              <a:t>33</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1" dirty="0" smtClean="0">
                <a:solidFill>
                  <a:srgbClr val="000000"/>
                </a:solidFill>
              </a:rPr>
              <a:t>“O domingo é nossa marca de autoridade.” (</a:t>
            </a:r>
            <a:r>
              <a:rPr lang="pt-BR" b="1" i="1" dirty="0" err="1" smtClean="0">
                <a:solidFill>
                  <a:srgbClr val="000000"/>
                </a:solidFill>
              </a:rPr>
              <a:t>Catholic</a:t>
            </a:r>
            <a:r>
              <a:rPr lang="pt-BR" b="1" i="1" dirty="0" smtClean="0">
                <a:solidFill>
                  <a:srgbClr val="000000"/>
                </a:solidFill>
              </a:rPr>
              <a:t> Record</a:t>
            </a:r>
            <a:r>
              <a:rPr lang="pt-BR" b="1" dirty="0" smtClean="0">
                <a:solidFill>
                  <a:srgbClr val="000000"/>
                </a:solidFill>
              </a:rPr>
              <a:t>, 1 de setembro, 1923)</a:t>
            </a:r>
          </a:p>
        </p:txBody>
      </p:sp>
      <p:sp>
        <p:nvSpPr>
          <p:cNvPr id="4" name="Slide Number Placeholder 3"/>
          <p:cNvSpPr>
            <a:spLocks noGrp="1"/>
          </p:cNvSpPr>
          <p:nvPr>
            <p:ph type="sldNum" sz="quarter" idx="10"/>
          </p:nvPr>
        </p:nvSpPr>
        <p:spPr/>
        <p:txBody>
          <a:bodyPr/>
          <a:lstStyle/>
          <a:p>
            <a:fld id="{B6B131E7-1E5F-3E4C-9F52-446AD6A4F309}" type="slidenum">
              <a:rPr lang="en-US" smtClean="0"/>
              <a:t>34</a:t>
            </a:fld>
            <a:endParaRPr lang="en-US"/>
          </a:p>
        </p:txBody>
      </p:sp>
    </p:spTree>
    <p:extLst>
      <p:ext uri="{BB962C8B-B14F-4D97-AF65-F5344CB8AC3E}">
        <p14:creationId xmlns:p14="http://schemas.microsoft.com/office/powerpoint/2010/main" val="3290028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Tragicamente, tanto o protestantismo como o catolicismo tornam-se culpados diante da barra do tribunal divino, por lançarem fora o sábado bíblico. Deus mesmo deu o sábado como um sinal ou marca de Seu poder para criar, santificar e salvar (Êxodo 31:17; Ezequiel 20:12).</a:t>
            </a:r>
          </a:p>
          <a:p>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35</a:t>
            </a:fld>
            <a:endParaRPr lang="en-US"/>
          </a:p>
        </p:txBody>
      </p:sp>
    </p:spTree>
    <p:extLst>
      <p:ext uri="{BB962C8B-B14F-4D97-AF65-F5344CB8AC3E}">
        <p14:creationId xmlns:p14="http://schemas.microsoft.com/office/powerpoint/2010/main" val="1947791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t>Que</a:t>
            </a:r>
            <a:r>
              <a:rPr lang="pt-BR" b="1" baseline="0" dirty="0" smtClean="0"/>
              <a:t> marca da falsa adoração </a:t>
            </a:r>
            <a:r>
              <a:rPr lang="pt-BR" b="1" dirty="0" smtClean="0"/>
              <a:t>será </a:t>
            </a:r>
            <a:r>
              <a:rPr lang="pt-BR" b="1" baseline="0" dirty="0" smtClean="0"/>
              <a:t>imposta sobre a humanidade? </a:t>
            </a:r>
            <a:r>
              <a:rPr lang="pt-BR" dirty="0" smtClean="0"/>
              <a:t>A marca da besta funciona como</a:t>
            </a:r>
            <a:r>
              <a:rPr lang="pt-BR" baseline="0" dirty="0" smtClean="0"/>
              <a:t> uma contrafação do selo de Deus (Apocalipse 7:3; 14:1). A pessoa selada pertence a Deus como Sua possessão (2 Timóteo 2:19). Os adoradores da besta terão uma marca simbólica de propriedade e lealdade a Satanás (Apocalipse 13:16-17; 14:9; 16:2; 19:20; 20:4), assim como os seguidores de Cristo terão o selo simbólico da lealdade a Ele.</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36</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Nem a marca da besta e nem o selo de Deus são exteriormente visíveis. </a:t>
            </a:r>
            <a:r>
              <a:rPr lang="pt-BR" baseline="0" dirty="0" smtClean="0"/>
              <a:t>A marca na testa significa aceitação mental e na mão direita significa atividade e ação. Uns o farão de boa vontade e outros relutantemente </a:t>
            </a:r>
            <a:r>
              <a:rPr lang="pt-BR" sz="1200" kern="1200" dirty="0" smtClean="0">
                <a:solidFill>
                  <a:schemeClr val="tx1"/>
                </a:solidFill>
                <a:effectLst/>
                <a:latin typeface="+mn-lt"/>
                <a:ea typeface="+mn-ea"/>
                <a:cs typeface="+mn-cs"/>
              </a:rPr>
              <a:t>(Êxodo 13:16; Deuteronômio 6:8; 11:18).</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37</a:t>
            </a:fld>
            <a:endParaRPr lang="en-US"/>
          </a:p>
        </p:txBody>
      </p:sp>
    </p:spTree>
    <p:extLst>
      <p:ext uri="{BB962C8B-B14F-4D97-AF65-F5344CB8AC3E}">
        <p14:creationId xmlns:p14="http://schemas.microsoft.com/office/powerpoint/2010/main" val="127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pt-B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 que é a “marca” que os justos têm sobre sua fronte? </a:t>
            </a:r>
            <a:r>
              <a:rPr lang="pt-BR" sz="1200" kern="1200" dirty="0" smtClean="0">
                <a:solidFill>
                  <a:schemeClr val="tx1"/>
                </a:solidFill>
                <a:effectLst/>
                <a:latin typeface="+mn-lt"/>
                <a:ea typeface="+mn-ea"/>
                <a:cs typeface="+mn-cs"/>
              </a:rPr>
              <a:t>O selo de Deus é encontrado em Sua lei. Selo é aquilo que torna oficial um documento e que normalmente contém três características essenciais: Nome, Ofício e Território. Um exemplo disso seria: Ciro (nome), rei (ofício) da Pérsia (território), em Esdras 1:1.</a:t>
            </a:r>
            <a:r>
              <a:rPr lang="pt-BR" dirty="0" smtClean="0">
                <a:effectLst/>
              </a:rPr>
              <a:t> </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38</a:t>
            </a:fld>
            <a:endParaRPr lang="en-US"/>
          </a:p>
        </p:txBody>
      </p:sp>
    </p:spTree>
    <p:extLst>
      <p:ext uri="{BB962C8B-B14F-4D97-AF65-F5344CB8AC3E}">
        <p14:creationId xmlns:p14="http://schemas.microsoft.com/office/powerpoint/2010/main" val="371082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 que Deus dá como sinal especial de Seu poder? </a:t>
            </a:r>
            <a:r>
              <a:rPr lang="pt-BR" sz="1200" kern="1200" dirty="0" smtClean="0">
                <a:solidFill>
                  <a:schemeClr val="tx1"/>
                </a:solidFill>
                <a:effectLst/>
                <a:latin typeface="+mn-lt"/>
                <a:ea typeface="+mn-ea"/>
                <a:cs typeface="+mn-cs"/>
              </a:rPr>
              <a:t>Deus declara inequivocamente que Ele deu o sábado como um sinal de Seu poder de criar e santificar. Ele é Seu selo ou marca de autoridade. As palavras “selo”, “sinal”, “marca” e “símbolo” são usadas alternadamente na Bíblia (Compare Gênesis 17:11 com Romanos 4:11, e Apocalipse 7:3 com Ezequiel 9:4.) </a:t>
            </a:r>
          </a:p>
          <a:p>
            <a:r>
              <a:rPr lang="pt-BR"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39</a:t>
            </a:fld>
            <a:endParaRPr lang="en-US"/>
          </a:p>
        </p:txBody>
      </p:sp>
    </p:spTree>
    <p:extLst>
      <p:ext uri="{BB962C8B-B14F-4D97-AF65-F5344CB8AC3E}">
        <p14:creationId xmlns:p14="http://schemas.microsoft.com/office/powerpoint/2010/main" val="3480114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a:t>
            </a:r>
            <a:r>
              <a:rPr lang="pt-BR" baseline="0" dirty="0" smtClean="0"/>
              <a:t> povo que tem o selo de Deus é caracterizado como aqueles que “guardam os mandamentos de Deus” (Apocalipse 14:12, cf. 12:17). Os que têm a marca da besta são contrastados com os que guardam os mandamentos (14:9-12). Isso indica que a marca da besta tem a ver com a violação dos mandamentos de Deus.</a:t>
            </a:r>
            <a:endParaRPr lang="pt-BR" dirty="0"/>
          </a:p>
        </p:txBody>
      </p:sp>
      <p:sp>
        <p:nvSpPr>
          <p:cNvPr id="4" name="Espaço Reservado para Número de Slide 3"/>
          <p:cNvSpPr>
            <a:spLocks noGrp="1"/>
          </p:cNvSpPr>
          <p:nvPr>
            <p:ph type="sldNum" sz="quarter" idx="10"/>
          </p:nvPr>
        </p:nvSpPr>
        <p:spPr/>
        <p:txBody>
          <a:bodyPr/>
          <a:lstStyle/>
          <a:p>
            <a:fld id="{F33EC102-A4CE-464B-9BB3-77A23974C434}" type="slidenum">
              <a:rPr lang="pt-BR" smtClean="0"/>
              <a:pPr/>
              <a:t>40</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Uma pessoa receberá a marca da besta em sua fronte escolhendo crer que o domingo é um dia santo, a despeito da verdade bíblica. Uma pessoa será assinalada na mão direita por trabalhar no sábado divino ou por exteriormente observar as leis dominicais, segundo razões de sua própria conveniência, tais como trabalho, família etc.</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41</a:t>
            </a:fld>
            <a:endParaRPr lang="en-US"/>
          </a:p>
        </p:txBody>
      </p:sp>
    </p:spTree>
    <p:extLst>
      <p:ext uri="{BB962C8B-B14F-4D97-AF65-F5344CB8AC3E}">
        <p14:creationId xmlns:p14="http://schemas.microsoft.com/office/powerpoint/2010/main" val="56422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Desse modo Caim apresentou uma oferta fruto de seu próprio trabalho no campo. Ele observou com enciumada ira como o fogo desceu do céu e consumiu o sacrifício de Abel, mas deixou intacto o seu. O Senhor bondosamente aconselhou Caim a humilhar-se e obedecer, mas o primogênito de Adão persistiu obstinadamente em sua rebelião. </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6</a:t>
            </a:fld>
            <a:endParaRPr lang="en-US"/>
          </a:p>
        </p:txBody>
      </p:sp>
    </p:spTree>
    <p:extLst>
      <p:ext uri="{BB962C8B-B14F-4D97-AF65-F5344CB8AC3E}">
        <p14:creationId xmlns:p14="http://schemas.microsoft.com/office/powerpoint/2010/main" val="70067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Seguir</a:t>
            </a:r>
            <a:r>
              <a:rPr lang="en-US" dirty="0" smtClean="0"/>
              <a:t> a Jesus tem um </a:t>
            </a:r>
            <a:r>
              <a:rPr lang="en-US" dirty="0" err="1" smtClean="0"/>
              <a:t>custo</a:t>
            </a:r>
            <a:r>
              <a:rPr lang="en-US" dirty="0" smtClean="0"/>
              <a:t>. </a:t>
            </a:r>
            <a:r>
              <a:rPr lang="en-US" dirty="0" err="1" smtClean="0"/>
              <a:t>Você</a:t>
            </a:r>
            <a:r>
              <a:rPr lang="en-US" dirty="0" smtClean="0"/>
              <a:t> se</a:t>
            </a:r>
            <a:r>
              <a:rPr lang="en-US" baseline="0" dirty="0" smtClean="0"/>
              <a:t> </a:t>
            </a:r>
            <a:r>
              <a:rPr lang="en-US" baseline="0" dirty="0" err="1" smtClean="0"/>
              <a:t>lembra</a:t>
            </a:r>
            <a:r>
              <a:rPr lang="en-US" baseline="0" dirty="0" smtClean="0"/>
              <a:t> </a:t>
            </a:r>
            <a:r>
              <a:rPr lang="en-US" dirty="0" smtClean="0"/>
              <a:t>dos </a:t>
            </a:r>
            <a:r>
              <a:rPr lang="en-US" dirty="0" err="1" smtClean="0"/>
              <a:t>três</a:t>
            </a:r>
            <a:r>
              <a:rPr lang="en-US" dirty="0" smtClean="0"/>
              <a:t> </a:t>
            </a:r>
            <a:r>
              <a:rPr lang="en-US" dirty="0" err="1" smtClean="0"/>
              <a:t>hebreus</a:t>
            </a:r>
            <a:r>
              <a:rPr lang="en-US" dirty="0" smtClean="0"/>
              <a:t> </a:t>
            </a:r>
            <a:r>
              <a:rPr lang="en-US" dirty="0" err="1" smtClean="0"/>
              <a:t>que</a:t>
            </a:r>
            <a:r>
              <a:rPr lang="en-US" dirty="0" smtClean="0"/>
              <a:t>, </a:t>
            </a:r>
            <a:r>
              <a:rPr lang="en-US" dirty="0" err="1" smtClean="0"/>
              <a:t>corajosamente</a:t>
            </a:r>
            <a:r>
              <a:rPr lang="en-US" dirty="0" smtClean="0"/>
              <a:t>, </a:t>
            </a:r>
            <a:r>
              <a:rPr lang="en-US" dirty="0" err="1" smtClean="0"/>
              <a:t>mesmo</a:t>
            </a:r>
            <a:r>
              <a:rPr lang="en-US" dirty="0" smtClean="0"/>
              <a:t> </a:t>
            </a:r>
            <a:r>
              <a:rPr lang="en-US" dirty="0" err="1" smtClean="0"/>
              <a:t>em</a:t>
            </a:r>
            <a:r>
              <a:rPr lang="en-US" dirty="0" smtClean="0"/>
              <a:t> face da </a:t>
            </a:r>
            <a:r>
              <a:rPr lang="en-US" dirty="0" err="1" smtClean="0"/>
              <a:t>morte</a:t>
            </a:r>
            <a:r>
              <a:rPr lang="en-US" dirty="0" smtClean="0"/>
              <a:t>, </a:t>
            </a:r>
            <a:r>
              <a:rPr lang="en-US" dirty="0" err="1" smtClean="0"/>
              <a:t>tomaram</a:t>
            </a:r>
            <a:r>
              <a:rPr lang="en-US" dirty="0" smtClean="0"/>
              <a:t> </a:t>
            </a:r>
            <a:r>
              <a:rPr lang="en-US" dirty="0" err="1" smtClean="0"/>
              <a:t>posição</a:t>
            </a:r>
            <a:r>
              <a:rPr lang="en-US" dirty="0" smtClean="0"/>
              <a:t> </a:t>
            </a:r>
            <a:r>
              <a:rPr lang="en-US" dirty="0" err="1" smtClean="0"/>
              <a:t>ao</a:t>
            </a:r>
            <a:r>
              <a:rPr lang="en-US" baseline="0" dirty="0" smtClean="0"/>
              <a:t> </a:t>
            </a:r>
            <a:r>
              <a:rPr lang="en-US" baseline="0" dirty="0" err="1" smtClean="0"/>
              <a:t>lado</a:t>
            </a:r>
            <a:r>
              <a:rPr lang="en-US" baseline="0" dirty="0" smtClean="0"/>
              <a:t> de</a:t>
            </a:r>
            <a:r>
              <a:rPr lang="en-US" dirty="0" smtClean="0"/>
              <a:t> Deus?</a:t>
            </a:r>
            <a:r>
              <a:rPr lang="en-US" baseline="0" dirty="0" smtClean="0"/>
              <a:t> </a:t>
            </a:r>
            <a:r>
              <a:rPr lang="en-US" dirty="0" err="1" smtClean="0"/>
              <a:t>Você</a:t>
            </a:r>
            <a:r>
              <a:rPr lang="en-US" dirty="0" smtClean="0"/>
              <a:t> </a:t>
            </a:r>
            <a:r>
              <a:rPr lang="en-US" dirty="0" err="1" smtClean="0"/>
              <a:t>não</a:t>
            </a:r>
            <a:r>
              <a:rPr lang="en-US" dirty="0" smtClean="0"/>
              <a:t> </a:t>
            </a:r>
            <a:r>
              <a:rPr lang="en-US" dirty="0" err="1" smtClean="0"/>
              <a:t>vai</a:t>
            </a:r>
            <a:r>
              <a:rPr lang="en-US" dirty="0" smtClean="0"/>
              <a:t> </a:t>
            </a:r>
            <a:r>
              <a:rPr lang="en-US" dirty="0" err="1" smtClean="0"/>
              <a:t>neste</a:t>
            </a:r>
            <a:r>
              <a:rPr lang="en-US" dirty="0" smtClean="0"/>
              <a:t> </a:t>
            </a:r>
            <a:r>
              <a:rPr lang="en-US" dirty="0" err="1" smtClean="0"/>
              <a:t>momento</a:t>
            </a:r>
            <a:r>
              <a:rPr lang="en-US" dirty="0" smtClean="0"/>
              <a:t>, </a:t>
            </a:r>
            <a:r>
              <a:rPr lang="en-US" dirty="0" err="1" smtClean="0"/>
              <a:t>sem</a:t>
            </a:r>
            <a:r>
              <a:rPr lang="en-US" dirty="0" smtClean="0"/>
              <a:t> </a:t>
            </a:r>
            <a:r>
              <a:rPr lang="en-US" dirty="0" err="1" smtClean="0"/>
              <a:t>hesitação</a:t>
            </a:r>
            <a:r>
              <a:rPr lang="en-US" dirty="0" smtClean="0"/>
              <a:t>, </a:t>
            </a:r>
            <a:r>
              <a:rPr lang="en-US" dirty="0" err="1" smtClean="0"/>
              <a:t>dar</a:t>
            </a:r>
            <a:r>
              <a:rPr lang="en-US" dirty="0" smtClean="0"/>
              <a:t> um </a:t>
            </a:r>
            <a:r>
              <a:rPr lang="en-US" dirty="0" err="1" smtClean="0"/>
              <a:t>passo</a:t>
            </a:r>
            <a:r>
              <a:rPr lang="en-US" dirty="0" smtClean="0"/>
              <a:t> </a:t>
            </a:r>
            <a:r>
              <a:rPr lang="en-US" dirty="0" err="1" smtClean="0"/>
              <a:t>à</a:t>
            </a:r>
            <a:r>
              <a:rPr lang="en-US" dirty="0" smtClean="0"/>
              <a:t> </a:t>
            </a:r>
            <a:r>
              <a:rPr lang="en-US" dirty="0" err="1" smtClean="0"/>
              <a:t>frente</a:t>
            </a:r>
            <a:r>
              <a:rPr lang="en-US" dirty="0" smtClean="0"/>
              <a:t> e </a:t>
            </a:r>
            <a:r>
              <a:rPr lang="en-US" dirty="0" err="1" smtClean="0"/>
              <a:t>colocar</a:t>
            </a:r>
            <a:r>
              <a:rPr lang="en-US" dirty="0" smtClean="0"/>
              <a:t>-se </a:t>
            </a:r>
            <a:r>
              <a:rPr lang="en-US" dirty="0" err="1" smtClean="0"/>
              <a:t>ao</a:t>
            </a:r>
            <a:r>
              <a:rPr lang="en-US" dirty="0" smtClean="0"/>
              <a:t> </a:t>
            </a:r>
            <a:r>
              <a:rPr lang="en-US" dirty="0" err="1" smtClean="0"/>
              <a:t>lado</a:t>
            </a:r>
            <a:r>
              <a:rPr lang="en-US" dirty="0" smtClean="0"/>
              <a:t> de Deus, </a:t>
            </a:r>
            <a:r>
              <a:rPr lang="en-US" dirty="0" err="1" smtClean="0"/>
              <a:t>independentemente</a:t>
            </a:r>
            <a:r>
              <a:rPr lang="en-US" dirty="0" smtClean="0"/>
              <a:t> do </a:t>
            </a:r>
            <a:r>
              <a:rPr lang="en-US" dirty="0" err="1" smtClean="0"/>
              <a:t>custo</a:t>
            </a:r>
            <a:r>
              <a:rPr lang="en-US" dirty="0" smtClean="0"/>
              <a:t>?</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42</a:t>
            </a:fld>
            <a:endParaRPr lang="en-US"/>
          </a:p>
        </p:txBody>
      </p:sp>
    </p:spTree>
    <p:extLst>
      <p:ext uri="{BB962C8B-B14F-4D97-AF65-F5344CB8AC3E}">
        <p14:creationId xmlns:p14="http://schemas.microsoft.com/office/powerpoint/2010/main" val="3453625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a:t>
            </a:r>
            <a:r>
              <a:rPr lang="en-US" dirty="0" err="1" smtClean="0"/>
              <a:t>está</a:t>
            </a:r>
            <a:r>
              <a:rPr lang="en-US" dirty="0" smtClean="0"/>
              <a:t> </a:t>
            </a:r>
            <a:r>
              <a:rPr lang="en-US" dirty="0" err="1" smtClean="0"/>
              <a:t>vindo</a:t>
            </a:r>
            <a:r>
              <a:rPr lang="en-US" dirty="0" smtClean="0"/>
              <a:t> </a:t>
            </a:r>
            <a:r>
              <a:rPr lang="en-US" dirty="0" err="1" smtClean="0"/>
              <a:t>para</a:t>
            </a:r>
            <a:r>
              <a:rPr lang="en-US" dirty="0" smtClean="0"/>
              <a:t> </a:t>
            </a:r>
            <a:r>
              <a:rPr lang="en-US" dirty="0" err="1" smtClean="0"/>
              <a:t>levar</a:t>
            </a:r>
            <a:r>
              <a:rPr lang="en-US" dirty="0" smtClean="0"/>
              <a:t> </a:t>
            </a:r>
            <a:r>
              <a:rPr lang="en-US" dirty="0" err="1" smtClean="0"/>
              <a:t>para</a:t>
            </a:r>
            <a:r>
              <a:rPr lang="en-US" dirty="0" smtClean="0"/>
              <a:t> casa </a:t>
            </a:r>
            <a:r>
              <a:rPr lang="en-US" dirty="0" err="1" smtClean="0"/>
              <a:t>aqueles</a:t>
            </a:r>
            <a:r>
              <a:rPr lang="en-US" dirty="0" smtClean="0"/>
              <a:t> </a:t>
            </a:r>
            <a:r>
              <a:rPr lang="en-US" dirty="0" err="1" smtClean="0"/>
              <a:t>que</a:t>
            </a:r>
            <a:r>
              <a:rPr lang="en-US" dirty="0" smtClean="0"/>
              <a:t> </a:t>
            </a:r>
            <a:r>
              <a:rPr lang="en-US" dirty="0" err="1" smtClean="0"/>
              <a:t>escolheram</a:t>
            </a:r>
            <a:r>
              <a:rPr lang="en-US" dirty="0" smtClean="0"/>
              <a:t> </a:t>
            </a:r>
            <a:r>
              <a:rPr lang="en-US" dirty="0" err="1" smtClean="0"/>
              <a:t>segui</a:t>
            </a:r>
            <a:r>
              <a:rPr lang="en-US" dirty="0" smtClean="0"/>
              <a:t>-Lo </a:t>
            </a:r>
            <a:r>
              <a:rPr lang="en-US" dirty="0" err="1" smtClean="0"/>
              <a:t>todo</a:t>
            </a:r>
            <a:r>
              <a:rPr lang="en-US" dirty="0" smtClean="0"/>
              <a:t> o </a:t>
            </a:r>
            <a:r>
              <a:rPr lang="en-US" dirty="0" err="1" smtClean="0"/>
              <a:t>caminho</a:t>
            </a:r>
            <a:r>
              <a:rPr lang="en-US" dirty="0" smtClean="0"/>
              <a:t>. Como </a:t>
            </a:r>
            <a:r>
              <a:rPr lang="en-US" dirty="0" err="1" smtClean="0"/>
              <a:t>os</a:t>
            </a:r>
            <a:r>
              <a:rPr lang="en-US" dirty="0" smtClean="0"/>
              <a:t> </a:t>
            </a:r>
            <a:r>
              <a:rPr lang="en-US" dirty="0" err="1" smtClean="0"/>
              <a:t>três</a:t>
            </a:r>
            <a:r>
              <a:rPr lang="en-US" dirty="0" smtClean="0"/>
              <a:t> </a:t>
            </a:r>
            <a:r>
              <a:rPr lang="en-US" dirty="0" err="1" smtClean="0"/>
              <a:t>hebreus</a:t>
            </a:r>
            <a:r>
              <a:rPr lang="en-US" dirty="0" smtClean="0"/>
              <a:t>, tome a </a:t>
            </a:r>
            <a:r>
              <a:rPr lang="en-US" dirty="0" err="1" smtClean="0"/>
              <a:t>sua</a:t>
            </a:r>
            <a:r>
              <a:rPr lang="en-US" dirty="0" smtClean="0"/>
              <a:t> </a:t>
            </a:r>
            <a:r>
              <a:rPr lang="en-US" dirty="0" err="1" smtClean="0"/>
              <a:t>posição</a:t>
            </a:r>
            <a:r>
              <a:rPr lang="en-US" dirty="0" smtClean="0"/>
              <a:t> </a:t>
            </a:r>
            <a:r>
              <a:rPr lang="en-US" dirty="0" err="1" smtClean="0"/>
              <a:t>por</a:t>
            </a:r>
            <a:r>
              <a:rPr lang="en-US" dirty="0" smtClean="0"/>
              <a:t> Deus e </a:t>
            </a:r>
            <a:r>
              <a:rPr lang="en-US" dirty="0" err="1" smtClean="0"/>
              <a:t>Sua</a:t>
            </a:r>
            <a:r>
              <a:rPr lang="en-US" dirty="0" smtClean="0"/>
              <a:t> </a:t>
            </a:r>
            <a:r>
              <a:rPr lang="en-US" dirty="0" err="1" smtClean="0"/>
              <a:t>verdade</a:t>
            </a:r>
            <a:r>
              <a:rPr lang="en-US" dirty="0" smtClean="0"/>
              <a:t> </a:t>
            </a:r>
            <a:r>
              <a:rPr lang="en-US" dirty="0" err="1" smtClean="0"/>
              <a:t>hoje</a:t>
            </a:r>
            <a:r>
              <a:rPr lang="en-US" dirty="0" smtClean="0"/>
              <a:t>!</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43</a:t>
            </a:fld>
            <a:endParaRPr lang="en-US"/>
          </a:p>
        </p:txBody>
      </p:sp>
    </p:spTree>
    <p:extLst>
      <p:ext uri="{BB962C8B-B14F-4D97-AF65-F5344CB8AC3E}">
        <p14:creationId xmlns:p14="http://schemas.microsoft.com/office/powerpoint/2010/main" val="214165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Abel também tentou de modo amável argumentar com seu irmão mais velho, mas Caim se retirou furioso. </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7</a:t>
            </a:fld>
            <a:endParaRPr lang="en-US"/>
          </a:p>
        </p:txBody>
      </p:sp>
    </p:spTree>
    <p:extLst>
      <p:ext uri="{BB962C8B-B14F-4D97-AF65-F5344CB8AC3E}">
        <p14:creationId xmlns:p14="http://schemas.microsoft.com/office/powerpoint/2010/main" val="157671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Assim</a:t>
            </a:r>
            <a:r>
              <a:rPr lang="en-US" dirty="0" smtClean="0"/>
              <a:t>, </a:t>
            </a:r>
            <a:r>
              <a:rPr lang="en-US" dirty="0" err="1" smtClean="0"/>
              <a:t>ao</a:t>
            </a:r>
            <a:r>
              <a:rPr lang="en-US" dirty="0" smtClean="0"/>
              <a:t> </a:t>
            </a:r>
            <a:r>
              <a:rPr lang="en-US" dirty="0" err="1" smtClean="0"/>
              <a:t>perceber</a:t>
            </a:r>
            <a:r>
              <a:rPr lang="en-US" dirty="0" smtClean="0"/>
              <a:t> </a:t>
            </a:r>
            <a:r>
              <a:rPr lang="en-US" dirty="0" err="1" smtClean="0"/>
              <a:t>que</a:t>
            </a:r>
            <a:r>
              <a:rPr lang="en-US" dirty="0" smtClean="0"/>
              <a:t> a</a:t>
            </a:r>
            <a:r>
              <a:rPr lang="en-US" baseline="0" dirty="0" smtClean="0"/>
              <a:t> </a:t>
            </a:r>
            <a:r>
              <a:rPr lang="en-US" baseline="0" dirty="0" err="1" smtClean="0"/>
              <a:t>sua</a:t>
            </a:r>
            <a:r>
              <a:rPr lang="en-US" baseline="0" dirty="0" smtClean="0"/>
              <a:t> </a:t>
            </a:r>
            <a:r>
              <a:rPr lang="en-US" baseline="0" dirty="0" err="1" smtClean="0"/>
              <a:t>oferta</a:t>
            </a:r>
            <a:r>
              <a:rPr lang="en-US" baseline="0" dirty="0" smtClean="0"/>
              <a:t> </a:t>
            </a:r>
            <a:r>
              <a:rPr lang="en-US" baseline="0" dirty="0" err="1" smtClean="0"/>
              <a:t>não</a:t>
            </a:r>
            <a:r>
              <a:rPr lang="en-US" baseline="0" dirty="0" smtClean="0"/>
              <a:t> era </a:t>
            </a:r>
            <a:r>
              <a:rPr lang="en-US" baseline="0" dirty="0" err="1" smtClean="0"/>
              <a:t>aceita</a:t>
            </a:r>
            <a:r>
              <a:rPr lang="en-US" baseline="0" dirty="0" smtClean="0"/>
              <a:t> </a:t>
            </a:r>
            <a:r>
              <a:rPr lang="en-US" baseline="0" dirty="0" err="1" smtClean="0"/>
              <a:t>por</a:t>
            </a:r>
            <a:r>
              <a:rPr lang="en-US" baseline="0" dirty="0" smtClean="0"/>
              <a:t> Deus, </a:t>
            </a:r>
            <a:r>
              <a:rPr lang="en-US" baseline="0" dirty="0" err="1" smtClean="0"/>
              <a:t>por</a:t>
            </a:r>
            <a:r>
              <a:rPr lang="en-US" baseline="0" dirty="0" smtClean="0"/>
              <a:t> </a:t>
            </a:r>
            <a:r>
              <a:rPr lang="en-US" baseline="0" dirty="0" err="1" smtClean="0"/>
              <a:t>não</a:t>
            </a:r>
            <a:r>
              <a:rPr lang="en-US" baseline="0" dirty="0" smtClean="0"/>
              <a:t> </a:t>
            </a:r>
            <a:r>
              <a:rPr lang="en-US" baseline="0" dirty="0" err="1" smtClean="0"/>
              <a:t>proceder</a:t>
            </a:r>
            <a:r>
              <a:rPr lang="en-US" baseline="0" dirty="0" smtClean="0"/>
              <a:t> da </a:t>
            </a:r>
            <a:r>
              <a:rPr lang="en-US" baseline="0" dirty="0" err="1" smtClean="0"/>
              <a:t>fé</a:t>
            </a:r>
            <a:r>
              <a:rPr lang="en-US" baseline="0" dirty="0" smtClean="0"/>
              <a:t>, </a:t>
            </a:r>
            <a:r>
              <a:rPr lang="en-US" baseline="0" dirty="0" err="1" smtClean="0"/>
              <a:t>Caim</a:t>
            </a:r>
            <a:r>
              <a:rPr lang="en-US" baseline="0" dirty="0" smtClean="0"/>
              <a:t> </a:t>
            </a:r>
            <a:r>
              <a:rPr lang="en-US" baseline="0" dirty="0" err="1" smtClean="0"/>
              <a:t>planejou</a:t>
            </a:r>
            <a:r>
              <a:rPr lang="en-US" baseline="0" dirty="0" smtClean="0"/>
              <a:t> o mal contra o </a:t>
            </a:r>
            <a:r>
              <a:rPr lang="en-US" baseline="0" dirty="0" err="1" smtClean="0"/>
              <a:t>seu</a:t>
            </a:r>
            <a:r>
              <a:rPr lang="en-US" baseline="0" dirty="0" smtClean="0"/>
              <a:t> </a:t>
            </a:r>
            <a:r>
              <a:rPr lang="en-US" baseline="0" dirty="0" err="1" smtClean="0"/>
              <a:t>irmão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8</a:t>
            </a:fld>
            <a:endParaRPr lang="en-US"/>
          </a:p>
        </p:txBody>
      </p:sp>
    </p:spTree>
    <p:extLst>
      <p:ext uri="{BB962C8B-B14F-4D97-AF65-F5344CB8AC3E}">
        <p14:creationId xmlns:p14="http://schemas.microsoft.com/office/powerpoint/2010/main" val="404860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Num acesso de fúria, Caim matou seu irmão. O corpo ensanguentado de Abel jazia a seus pés.  </a:t>
            </a:r>
          </a:p>
        </p:txBody>
      </p:sp>
      <p:sp>
        <p:nvSpPr>
          <p:cNvPr id="4" name="Slide Number Placeholder 3"/>
          <p:cNvSpPr>
            <a:spLocks noGrp="1"/>
          </p:cNvSpPr>
          <p:nvPr>
            <p:ph type="sldNum" sz="quarter" idx="10"/>
          </p:nvPr>
        </p:nvSpPr>
        <p:spPr/>
        <p:txBody>
          <a:bodyPr/>
          <a:lstStyle/>
          <a:p>
            <a:fld id="{B6B131E7-1E5F-3E4C-9F52-446AD6A4F309}" type="slidenum">
              <a:rPr lang="en-US" smtClean="0"/>
              <a:t>9</a:t>
            </a:fld>
            <a:endParaRPr lang="en-US"/>
          </a:p>
        </p:txBody>
      </p:sp>
    </p:spTree>
    <p:extLst>
      <p:ext uri="{BB962C8B-B14F-4D97-AF65-F5344CB8AC3E}">
        <p14:creationId xmlns:p14="http://schemas.microsoft.com/office/powerpoint/2010/main" val="62127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Deus pronunciou uma maldição sobre Caim, e quando ele se queixou de sua sentença o Senhor </a:t>
            </a:r>
            <a:r>
              <a:rPr lang="pt-BR" sz="1200" kern="1200" dirty="0" err="1" smtClean="0">
                <a:solidFill>
                  <a:schemeClr val="tx1"/>
                </a:solidFill>
                <a:effectLst/>
                <a:latin typeface="+mn-lt"/>
                <a:ea typeface="+mn-ea"/>
                <a:cs typeface="+mn-cs"/>
              </a:rPr>
              <a:t>pôs-lhe</a:t>
            </a:r>
            <a:r>
              <a:rPr lang="pt-BR" sz="1200" kern="1200" dirty="0" smtClean="0">
                <a:solidFill>
                  <a:schemeClr val="tx1"/>
                </a:solidFill>
                <a:effectLst/>
                <a:latin typeface="+mn-lt"/>
                <a:ea typeface="+mn-ea"/>
                <a:cs typeface="+mn-cs"/>
              </a:rPr>
              <a:t> uma marca, para que as futuras gerações não tomassem vingança dele por causa do primeiro homicídio. </a:t>
            </a:r>
          </a:p>
          <a:p>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10</a:t>
            </a:fld>
            <a:endParaRPr lang="en-US"/>
          </a:p>
        </p:txBody>
      </p:sp>
    </p:spTree>
    <p:extLst>
      <p:ext uri="{BB962C8B-B14F-4D97-AF65-F5344CB8AC3E}">
        <p14:creationId xmlns:p14="http://schemas.microsoft.com/office/powerpoint/2010/main" val="422746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O livro do Apocalipse nos conta que nos últimos dias haverá novamente uma guerra entre os cristãos com relação a como e quando adorar. Logo cada um será identificado pelo selo de Deus ou pela marca da besta.</a:t>
            </a:r>
          </a:p>
          <a:p>
            <a:r>
              <a:rPr lang="pt-BR" sz="1200" kern="1200" dirty="0" smtClean="0">
                <a:solidFill>
                  <a:schemeClr val="tx1"/>
                </a:solidFill>
                <a:effectLst/>
                <a:latin typeface="+mn-lt"/>
                <a:ea typeface="+mn-ea"/>
                <a:cs typeface="+mn-cs"/>
              </a:rPr>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6B131E7-1E5F-3E4C-9F52-446AD6A4F309}" type="slidenum">
              <a:rPr lang="en-US" smtClean="0"/>
              <a:t>11</a:t>
            </a:fld>
            <a:endParaRPr lang="en-US"/>
          </a:p>
        </p:txBody>
      </p:sp>
    </p:spTree>
    <p:extLst>
      <p:ext uri="{BB962C8B-B14F-4D97-AF65-F5344CB8AC3E}">
        <p14:creationId xmlns:p14="http://schemas.microsoft.com/office/powerpoint/2010/main" val="23272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C5DBFB21-700B-FE43-B3BD-74D99EAAC639}"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362737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5DBFB21-700B-FE43-B3BD-74D99EAAC639}"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4457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5DBFB21-700B-FE43-B3BD-74D99EAAC639}"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219344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5DBFB21-700B-FE43-B3BD-74D99EAAC639}"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140563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C5DBFB21-700B-FE43-B3BD-74D99EAAC639}"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306787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C5DBFB21-700B-FE43-B3BD-74D99EAAC639}"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229357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C5DBFB21-700B-FE43-B3BD-74D99EAAC639}" type="datetimeFigureOut">
              <a:rPr lang="en-US" smtClean="0"/>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231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C5DBFB21-700B-FE43-B3BD-74D99EAAC639}" type="datetimeFigureOut">
              <a:rPr lang="en-US" smtClean="0"/>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5614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BFB21-700B-FE43-B3BD-74D99EAAC639}" type="datetimeFigureOut">
              <a:rPr lang="en-US" smtClean="0"/>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162679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5DBFB21-700B-FE43-B3BD-74D99EAAC639}"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251125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5DBFB21-700B-FE43-B3BD-74D99EAAC639}"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4E35F-405B-4746-907D-8B42504314B3}" type="slidenum">
              <a:rPr lang="en-US" smtClean="0"/>
              <a:t>‹nº›</a:t>
            </a:fld>
            <a:endParaRPr lang="en-US"/>
          </a:p>
        </p:txBody>
      </p:sp>
    </p:spTree>
    <p:extLst>
      <p:ext uri="{BB962C8B-B14F-4D97-AF65-F5344CB8AC3E}">
        <p14:creationId xmlns:p14="http://schemas.microsoft.com/office/powerpoint/2010/main" val="130768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BFB21-700B-FE43-B3BD-74D99EAAC639}" type="datetimeFigureOut">
              <a:rPr lang="en-US" smtClean="0"/>
              <a:t>10/16/2013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4E35F-405B-4746-907D-8B42504314B3}" type="slidenum">
              <a:rPr lang="en-US" smtClean="0"/>
              <a:t>‹nº›</a:t>
            </a:fld>
            <a:endParaRPr lang="en-US"/>
          </a:p>
        </p:txBody>
      </p:sp>
    </p:spTree>
    <p:extLst>
      <p:ext uri="{BB962C8B-B14F-4D97-AF65-F5344CB8AC3E}">
        <p14:creationId xmlns:p14="http://schemas.microsoft.com/office/powerpoint/2010/main" val="1730924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ângulo 1"/>
          <p:cNvSpPr/>
          <p:nvPr/>
        </p:nvSpPr>
        <p:spPr>
          <a:xfrm>
            <a:off x="4112579" y="3244334"/>
            <a:ext cx="918841" cy="369332"/>
          </a:xfrm>
          <a:prstGeom prst="rect">
            <a:avLst/>
          </a:prstGeom>
        </p:spPr>
        <p:txBody>
          <a:bodyPr wrap="none">
            <a:spAutoFit/>
          </a:bodyPr>
          <a:lstStyle/>
          <a:p>
            <a:r>
              <a:rPr lang="pt-BR" dirty="0"/>
              <a:t>Slide 1: </a:t>
            </a:r>
          </a:p>
        </p:txBody>
      </p:sp>
    </p:spTree>
    <p:extLst>
      <p:ext uri="{BB962C8B-B14F-4D97-AF65-F5344CB8AC3E}">
        <p14:creationId xmlns:p14="http://schemas.microsoft.com/office/powerpoint/2010/main" val="335612326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00189_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433272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k_of_the_beast_X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158328"/>
          </a:xfrm>
          <a:prstGeom prst="rect">
            <a:avLst/>
          </a:prstGeom>
        </p:spPr>
      </p:pic>
    </p:spTree>
    <p:extLst>
      <p:ext uri="{BB962C8B-B14F-4D97-AF65-F5344CB8AC3E}">
        <p14:creationId xmlns:p14="http://schemas.microsoft.com/office/powerpoint/2010/main" val="413648090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nvPicPr>
        <p:blipFill>
          <a:blip r:embed="rId3"/>
          <a:srcRect/>
          <a:stretch>
            <a:fillRect/>
          </a:stretch>
        </p:blipFill>
        <p:spPr bwMode="auto">
          <a:xfrm>
            <a:off x="-1" y="0"/>
            <a:ext cx="9144001" cy="6858000"/>
          </a:xfrm>
          <a:prstGeom prst="rect">
            <a:avLst/>
          </a:prstGeom>
          <a:noFill/>
          <a:ln w="9525">
            <a:noFill/>
            <a:miter lim="800000"/>
            <a:headEnd/>
            <a:tailEnd/>
          </a:ln>
        </p:spPr>
      </p:pic>
    </p:spTree>
    <p:extLst>
      <p:ext uri="{BB962C8B-B14F-4D97-AF65-F5344CB8AC3E}">
        <p14:creationId xmlns:p14="http://schemas.microsoft.com/office/powerpoint/2010/main" val="330126635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7"/>
            <a:ext cx="4929567" cy="1856853"/>
          </a:xfrm>
        </p:spPr>
        <p:txBody>
          <a:bodyPr>
            <a:noAutofit/>
          </a:bodyPr>
          <a:lstStyle/>
          <a:p>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Qual é a descrição deste poder? </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sz="half" idx="1"/>
          </p:nvPr>
        </p:nvSpPr>
        <p:spPr>
          <a:xfrm>
            <a:off x="598530" y="2292083"/>
            <a:ext cx="3897270" cy="4262982"/>
          </a:xfrm>
        </p:spPr>
        <p:txBody>
          <a:bodyPr>
            <a:noAutofit/>
          </a:bodyPr>
          <a:lstStyle/>
          <a:p>
            <a:pPr marL="0" indent="0">
              <a:buNone/>
            </a:pP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rPr>
              <a:t>A besta tinha dez chifres e sete cabeças, e sobre os chifres dez coroas</a:t>
            </a: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0" indent="0">
              <a:buNone/>
            </a:pPr>
            <a:endParaRPr lang="pt-BR"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Apocalipse 13:1, 2</a:t>
            </a: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404157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ítulo 1"/>
          <p:cNvSpPr>
            <a:spLocks noGrp="1"/>
          </p:cNvSpPr>
          <p:nvPr>
            <p:ph type="title"/>
          </p:nvPr>
        </p:nvSpPr>
        <p:spPr>
          <a:xfrm>
            <a:off x="375613" y="5192889"/>
            <a:ext cx="8229600" cy="1143000"/>
          </a:xfrm>
        </p:spPr>
        <p:txBody>
          <a:bodyPr/>
          <a:lstStyle/>
          <a:p>
            <a:r>
              <a:rPr lang="pt-B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FATO #1: Poder Mundial </a:t>
            </a:r>
            <a:endPar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1569610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3"/>
          <p:cNvSpPr>
            <a:spLocks noGrp="1"/>
          </p:cNvSpPr>
          <p:nvPr>
            <p:ph sz="half" idx="1"/>
          </p:nvPr>
        </p:nvSpPr>
        <p:spPr>
          <a:xfrm>
            <a:off x="335844" y="697896"/>
            <a:ext cx="4649813" cy="4525963"/>
          </a:xfrm>
        </p:spPr>
        <p:txBody>
          <a:bodyPr>
            <a:normAutofit/>
          </a:bodyPr>
          <a:lstStyle/>
          <a:p>
            <a:pPr marL="0" indent="0">
              <a:buNone/>
            </a:pPr>
            <a:r>
              <a:rPr lang="pt-BR" sz="4800" dirty="0">
                <a:ln w="18415" cmpd="sng">
                  <a:solidFill>
                    <a:srgbClr val="FFFFFF"/>
                  </a:solidFill>
                  <a:prstDash val="solid"/>
                </a:ln>
                <a:solidFill>
                  <a:srgbClr val="FFFFFF"/>
                </a:solidFill>
                <a:effectLst>
                  <a:outerShdw blurRad="63500" dir="3600000" algn="tl" rotWithShape="0">
                    <a:srgbClr val="000000">
                      <a:alpha val="70000"/>
                    </a:srgbClr>
                  </a:outerShdw>
                </a:effectLst>
              </a:rPr>
              <a:t>Águas: “povos, nações e </a:t>
            </a:r>
            <a:r>
              <a:rPr lang="pt-B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línguas.”</a:t>
            </a:r>
          </a:p>
          <a:p>
            <a:pPr marL="0" indent="0">
              <a:buNone/>
            </a:pPr>
            <a:r>
              <a:rPr lang="pt-B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Apocalipse 17</a:t>
            </a:r>
            <a:r>
              <a:rPr lang="pt-B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15 </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953139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ítulo 1"/>
          <p:cNvSpPr>
            <a:spLocks noGrp="1"/>
          </p:cNvSpPr>
          <p:nvPr>
            <p:ph type="title"/>
          </p:nvPr>
        </p:nvSpPr>
        <p:spPr/>
        <p:txBody>
          <a:bodyPr>
            <a:normAutofit/>
          </a:bodyPr>
          <a:lstStyle/>
          <a:p>
            <a:r>
              <a:rPr lang="pt-B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FATO #2: Poder blasfemo religioso</a:t>
            </a:r>
            <a:endPar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ontent Placeholder 4"/>
          <p:cNvSpPr>
            <a:spLocks noGrp="1"/>
          </p:cNvSpPr>
          <p:nvPr>
            <p:ph sz="half" idx="1"/>
          </p:nvPr>
        </p:nvSpPr>
        <p:spPr>
          <a:xfrm>
            <a:off x="457199" y="1600200"/>
            <a:ext cx="4386943" cy="4525963"/>
          </a:xfrm>
        </p:spPr>
        <p:txBody>
          <a:bodyPr>
            <a:normAutofit/>
          </a:bodyPr>
          <a:lstStyle/>
          <a:p>
            <a:pPr marL="0" indent="0">
              <a:buNone/>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foi-lhe</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dada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uma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boca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para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proferir</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grandes</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coisas</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e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blasfêmias</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0" indent="0">
              <a:buNone/>
            </a:pPr>
            <a:endParaRPr lang="en-US"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Apocalipse</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13:5-</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836429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7090428"/>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4"/>
          <p:cNvSpPr>
            <a:spLocks noGrp="1"/>
          </p:cNvSpPr>
          <p:nvPr>
            <p:ph sz="half" idx="1"/>
          </p:nvPr>
        </p:nvSpPr>
        <p:spPr>
          <a:xfrm>
            <a:off x="457199" y="493889"/>
            <a:ext cx="5399315" cy="5940777"/>
          </a:xfrm>
        </p:spPr>
        <p:txBody>
          <a:bodyPr>
            <a:normAutofit/>
          </a:bodyPr>
          <a:lstStyle/>
          <a:p>
            <a:pPr marL="0" indent="0">
              <a:buNone/>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Ele</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vai</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se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opor</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e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vai</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exaltá</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sobre</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tudo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o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que</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se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chama</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Deus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ou</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é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objeto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adoração</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modo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que</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ele</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se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coloca</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no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templo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de Deus,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proclamando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-o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como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se fosse Deus</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0" indent="0">
              <a:buNone/>
            </a:pPr>
            <a:endParaRPr lang="en-US"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Tessalonicenses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 NVI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891433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592668"/>
            <a:ext cx="4038600" cy="5533496"/>
          </a:xfrm>
        </p:spPr>
        <p:txBody>
          <a:bodyPr/>
          <a:lstStyle/>
          <a:p>
            <a:pPr marL="0" indent="0">
              <a:buNone/>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“Responderam-lhe os judeus: Não é por obra boa que te apedrejamos, e sim por causa da blasfêmia, pois, sendo tu homem, te fazes Deus a ti mesmo.” </a:t>
            </a:r>
          </a:p>
          <a:p>
            <a:pPr marL="0" indent="0">
              <a:buNone/>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João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10:</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33</a:t>
            </a:r>
          </a:p>
          <a:p>
            <a:pPr marL="0" indent="0">
              <a:buNone/>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aixaDeTexto 5"/>
          <p:cNvSpPr txBox="1"/>
          <p:nvPr/>
        </p:nvSpPr>
        <p:spPr>
          <a:xfrm>
            <a:off x="4141695" y="4037676"/>
            <a:ext cx="4778187" cy="2769989"/>
          </a:xfrm>
          <a:prstGeom prst="rect">
            <a:avLst/>
          </a:prstGeom>
          <a:noFill/>
        </p:spPr>
        <p:txBody>
          <a:bodyPr wrap="square" rtlCol="0">
            <a:spAutoFit/>
          </a:bodyPr>
          <a:lstStyle/>
          <a:p>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“Por que fala ele deste modo? Isto é blasfêmia! Quem pode perdoar os pecados, senão um, que é Deus?”</a:t>
            </a:r>
          </a:p>
          <a:p>
            <a:endParaRPr lang="pt-BR"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Marcos 2:7</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pt-BR" dirty="0"/>
          </a:p>
        </p:txBody>
      </p:sp>
    </p:spTree>
    <p:extLst>
      <p:ext uri="{BB962C8B-B14F-4D97-AF65-F5344CB8AC3E}">
        <p14:creationId xmlns:p14="http://schemas.microsoft.com/office/powerpoint/2010/main" val="14508587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6400936"/>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srcRect l="154" t="-53" r="-74" b="461"/>
          <a:stretch/>
        </p:blipFill>
        <p:spPr bwMode="auto">
          <a:xfrm>
            <a:off x="0" y="0"/>
            <a:ext cx="9249834" cy="6858000"/>
          </a:xfrm>
          <a:prstGeom prst="rect">
            <a:avLst/>
          </a:prstGeom>
          <a:noFill/>
          <a:ln>
            <a:noFill/>
          </a:ln>
        </p:spPr>
      </p:pic>
      <p:sp>
        <p:nvSpPr>
          <p:cNvPr id="2" name="Título 1"/>
          <p:cNvSpPr>
            <a:spLocks noGrp="1"/>
          </p:cNvSpPr>
          <p:nvPr>
            <p:ph type="title"/>
          </p:nvPr>
        </p:nvSpPr>
        <p:spPr>
          <a:xfrm>
            <a:off x="564444" y="954975"/>
            <a:ext cx="8229600" cy="1143000"/>
          </a:xfrm>
        </p:spPr>
        <p:txBody>
          <a:bodyPr>
            <a:noAutofit/>
          </a:bodyPr>
          <a:lstStyle/>
          <a:p>
            <a:r>
              <a:rPr lang="pt-B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FATO #3: Poder perseguidor que dominaria por 42 meses </a:t>
            </a:r>
            <a:endPar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267806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BDALA\Pictures\archives\Medieval\060306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327074312"/>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014991015_1a3b5fff5f_z.jpg"/>
          <p:cNvPicPr>
            <a:picLocks noChangeAspect="1"/>
          </p:cNvPicPr>
          <p:nvPr/>
        </p:nvPicPr>
        <p:blipFill rotWithShape="1">
          <a:blip r:embed="rId3">
            <a:extLst>
              <a:ext uri="{28A0092B-C50C-407E-A947-70E740481C1C}">
                <a14:useLocalDpi xmlns:a14="http://schemas.microsoft.com/office/drawing/2010/main" val="0"/>
              </a:ext>
            </a:extLst>
          </a:blip>
          <a:srcRect t="13463" b="11537"/>
          <a:stretch/>
        </p:blipFill>
        <p:spPr>
          <a:xfrm>
            <a:off x="0" y="0"/>
            <a:ext cx="9143999" cy="6858000"/>
          </a:xfrm>
          <a:prstGeom prst="rect">
            <a:avLst/>
          </a:prstGeom>
        </p:spPr>
      </p:pic>
    </p:spTree>
    <p:extLst>
      <p:ext uri="{BB962C8B-B14F-4D97-AF65-F5344CB8AC3E}">
        <p14:creationId xmlns:p14="http://schemas.microsoft.com/office/powerpoint/2010/main" val="2544692132"/>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at-the-stake-2.jpg"/>
          <p:cNvPicPr>
            <a:picLocks noChangeAspect="1"/>
          </p:cNvPicPr>
          <p:nvPr/>
        </p:nvPicPr>
        <p:blipFill rotWithShape="1">
          <a:blip r:embed="rId3">
            <a:extLst>
              <a:ext uri="{28A0092B-C50C-407E-A947-70E740481C1C}">
                <a14:useLocalDpi xmlns:a14="http://schemas.microsoft.com/office/drawing/2010/main" val="0"/>
              </a:ext>
            </a:extLst>
          </a:blip>
          <a:srcRect l="28202" t="25959" r="26116" b="28360"/>
          <a:stretch/>
        </p:blipFill>
        <p:spPr>
          <a:xfrm>
            <a:off x="0" y="0"/>
            <a:ext cx="9177130" cy="6858000"/>
          </a:xfrm>
          <a:prstGeom prst="rect">
            <a:avLst/>
          </a:prstGeom>
        </p:spPr>
      </p:pic>
    </p:spTree>
    <p:extLst>
      <p:ext uri="{BB962C8B-B14F-4D97-AF65-F5344CB8AC3E}">
        <p14:creationId xmlns:p14="http://schemas.microsoft.com/office/powerpoint/2010/main" val="3657523520"/>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DALA\Pictures\archives\Medieval\0609183.jpg"/>
          <p:cNvPicPr>
            <a:picLocks noGrp="1" noChangeAspect="1" noChangeArrowheads="1"/>
          </p:cNvPicPr>
          <p:nvPr>
            <p:ph idx="1"/>
          </p:nvPr>
        </p:nvPicPr>
        <p:blipFill>
          <a:blip r:embed="rId3"/>
          <a:srcRect/>
          <a:stretch>
            <a:fillRect/>
          </a:stretch>
        </p:blipFill>
        <p:spPr bwMode="auto">
          <a:xfrm>
            <a:off x="0" y="1"/>
            <a:ext cx="9168385" cy="6858000"/>
          </a:xfrm>
          <a:prstGeom prst="rect">
            <a:avLst/>
          </a:prstGeom>
          <a:noFill/>
        </p:spPr>
      </p:pic>
    </p:spTree>
    <p:extLst>
      <p:ext uri="{BB962C8B-B14F-4D97-AF65-F5344CB8AC3E}">
        <p14:creationId xmlns:p14="http://schemas.microsoft.com/office/powerpoint/2010/main" val="3289390404"/>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564515" y="493847"/>
            <a:ext cx="5315871" cy="6137807"/>
          </a:xfrm>
        </p:spPr>
        <p:txBody>
          <a:bodyPr>
            <a:normAutofit fontScale="92500"/>
          </a:bodyPr>
          <a:lstStyle/>
          <a:p>
            <a:pPr marL="0" indent="0">
              <a:buNone/>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Ato</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de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contrição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no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ano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do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jubileu</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e da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época</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da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Quaresma</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Papa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João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Paulo II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confronta</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as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Cruzadas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Inquisição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o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Holocausto</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outros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horrores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na</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busca</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expressar</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arrependimento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pelos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pecados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cometidos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pelos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católicos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nos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últimos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2.000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anos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0" indent="0">
              <a:buNone/>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TIME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março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2000, p. 23</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290288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p:txBody>
          <a:bodyPr>
            <a:normAutofit fontScale="90000"/>
          </a:bodyPr>
          <a:lstStyle/>
          <a:p>
            <a:r>
              <a:rPr lang="pt-BR" b="1" dirty="0" smtClean="0">
                <a:solidFill>
                  <a:srgbClr val="000000"/>
                </a:solidFill>
              </a:rPr>
              <a:t>FATO # 4: Receberia uma ferida mortal </a:t>
            </a:r>
            <a:endParaRPr lang="pt-BR" b="1" dirty="0">
              <a:solidFill>
                <a:srgbClr val="000000"/>
              </a:solidFill>
            </a:endParaRPr>
          </a:p>
        </p:txBody>
      </p:sp>
      <p:pic>
        <p:nvPicPr>
          <p:cNvPr id="15" name="Picture 2" descr="C:\Users\ABDALA\Pictures\archives\Apocalipse\Ap 10-11\napoleon-781366.jpg"/>
          <p:cNvPicPr>
            <a:picLocks noGrp="1" noChangeAspect="1" noChangeArrowheads="1"/>
          </p:cNvPicPr>
          <p:nvPr>
            <p:ph idx="1"/>
          </p:nvPr>
        </p:nvPicPr>
        <p:blipFill rotWithShape="1">
          <a:blip r:embed="rId3"/>
          <a:srcRect l="2459" t="5774" r="1966" b="7547"/>
          <a:stretch/>
        </p:blipFill>
        <p:spPr bwMode="auto">
          <a:xfrm>
            <a:off x="0" y="0"/>
            <a:ext cx="9144000" cy="6858000"/>
          </a:xfrm>
          <a:prstGeom prst="rect">
            <a:avLst/>
          </a:prstGeom>
          <a:noFill/>
        </p:spPr>
      </p:pic>
      <p:sp>
        <p:nvSpPr>
          <p:cNvPr id="4" name="Título 1"/>
          <p:cNvSpPr txBox="1">
            <a:spLocks/>
          </p:cNvSpPr>
          <p:nvPr/>
        </p:nvSpPr>
        <p:spPr>
          <a:xfrm>
            <a:off x="564444" y="295916"/>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FATO #4: Receberia uma ferida mortal</a:t>
            </a:r>
            <a:endPar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75972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BDALA\Pictures\archives\Apocalipse\Ap 13\24- EUA na Profecia\0524021.jpg"/>
          <p:cNvPicPr>
            <a:picLocks noGrp="1" noChangeAspect="1" noChangeArrowheads="1"/>
          </p:cNvPicPr>
          <p:nvPr>
            <p:ph idx="1"/>
          </p:nvPr>
        </p:nvPicPr>
        <p:blipFill>
          <a:blip r:embed="rId3"/>
          <a:srcRect/>
          <a:stretch>
            <a:fillRect/>
          </a:stretch>
        </p:blipFill>
        <p:spPr bwMode="auto">
          <a:xfrm>
            <a:off x="-7437" y="0"/>
            <a:ext cx="9151437" cy="6863578"/>
          </a:xfrm>
          <a:prstGeom prst="rect">
            <a:avLst/>
          </a:prstGeom>
          <a:noFill/>
        </p:spPr>
      </p:pic>
    </p:spTree>
    <p:extLst>
      <p:ext uri="{BB962C8B-B14F-4D97-AF65-F5344CB8AC3E}">
        <p14:creationId xmlns:p14="http://schemas.microsoft.com/office/powerpoint/2010/main" val="3565913488"/>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DALA\Pictures\archives\Apocalipse\Ap 13\24- EUA na Profecia\0524098.jpg"/>
          <p:cNvPicPr>
            <a:picLocks noGrp="1" noChangeAspect="1" noChangeArrowheads="1"/>
          </p:cNvPicPr>
          <p:nvPr>
            <p:ph idx="1"/>
          </p:nvPr>
        </p:nvPicPr>
        <p:blipFill>
          <a:blip r:embed="rId3"/>
          <a:srcRect/>
          <a:stretch>
            <a:fillRect/>
          </a:stretch>
        </p:blipFill>
        <p:spPr bwMode="auto">
          <a:xfrm>
            <a:off x="0" y="0"/>
            <a:ext cx="9151437" cy="6858000"/>
          </a:xfrm>
          <a:prstGeom prst="rect">
            <a:avLst/>
          </a:prstGeom>
          <a:noFill/>
        </p:spPr>
      </p:pic>
    </p:spTree>
    <p:extLst>
      <p:ext uri="{BB962C8B-B14F-4D97-AF65-F5344CB8AC3E}">
        <p14:creationId xmlns:p14="http://schemas.microsoft.com/office/powerpoint/2010/main" val="1667512719"/>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21994808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6109263"/>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199" y="1600200"/>
            <a:ext cx="4646975" cy="4525963"/>
          </a:xfrm>
        </p:spPr>
        <p:txBody>
          <a:bodyPr>
            <a:normAutofit/>
          </a:bodyPr>
          <a:lstStyle/>
          <a:p>
            <a:pPr marL="0" indent="0">
              <a:buNone/>
            </a:pP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“Proferirá </a:t>
            </a:r>
            <a:r>
              <a:rPr lang="pt-B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palavras contra o Altíssimo, magoará os santos do Altíssimo e cuidará em mudar os </a:t>
            </a: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tempos e </a:t>
            </a:r>
            <a:r>
              <a:rPr lang="pt-B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lei.”</a:t>
            </a:r>
          </a:p>
          <a:p>
            <a:pPr marL="0" indent="0">
              <a:buNone/>
            </a:pPr>
            <a:endParaRPr lang="pt-BR"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Daniel 7:25 </a:t>
            </a:r>
            <a:endParaRPr lang="pt-B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ítulo 1"/>
          <p:cNvSpPr txBox="1">
            <a:spLocks/>
          </p:cNvSpPr>
          <p:nvPr/>
        </p:nvSpPr>
        <p:spPr>
          <a:xfrm>
            <a:off x="457200" y="282198"/>
            <a:ext cx="8363379" cy="86080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FATO #5: Mudaria a Lei de Deus </a:t>
            </a:r>
            <a:endPar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584223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1" y="0"/>
            <a:ext cx="9219482" cy="6857999"/>
          </a:xfrm>
          <a:prstGeom prst="rect">
            <a:avLst/>
          </a:prstGeom>
          <a:noFill/>
          <a:ln w="9525">
            <a:noFill/>
            <a:miter lim="800000"/>
            <a:headEnd/>
            <a:tailEnd/>
          </a:ln>
        </p:spPr>
      </p:pic>
    </p:spTree>
    <p:extLst>
      <p:ext uri="{BB962C8B-B14F-4D97-AF65-F5344CB8AC3E}">
        <p14:creationId xmlns:p14="http://schemas.microsoft.com/office/powerpoint/2010/main" val="3569807639"/>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Grp="1" noChangeAspect="1" noChangeArrowheads="1"/>
          </p:cNvPicPr>
          <p:nvPr>
            <p:ph sz="half" idx="2"/>
          </p:nvPr>
        </p:nvPicPr>
        <p:blipFill rotWithShape="1">
          <a:blip r:embed="rId3"/>
          <a:srcRect l="312" r="14209" b="13256"/>
          <a:stretch/>
        </p:blipFill>
        <p:spPr bwMode="auto">
          <a:xfrm>
            <a:off x="-15787" y="-1"/>
            <a:ext cx="9159787" cy="7078467"/>
          </a:xfrm>
          <a:prstGeom prst="rect">
            <a:avLst/>
          </a:prstGeom>
          <a:noFill/>
          <a:ln w="9525">
            <a:noFill/>
            <a:miter lim="800000"/>
            <a:headEnd/>
            <a:tailEnd/>
          </a:ln>
        </p:spPr>
      </p:pic>
      <p:sp>
        <p:nvSpPr>
          <p:cNvPr id="9" name="Content Placeholder 8"/>
          <p:cNvSpPr>
            <a:spLocks noGrp="1"/>
          </p:cNvSpPr>
          <p:nvPr>
            <p:ph sz="half" idx="1"/>
          </p:nvPr>
        </p:nvSpPr>
        <p:spPr>
          <a:xfrm>
            <a:off x="574807" y="236241"/>
            <a:ext cx="8104642" cy="1645077"/>
          </a:xfrm>
        </p:spPr>
        <p:txBody>
          <a:bodyPr>
            <a:normAutofit fontScale="92500"/>
          </a:bodyPr>
          <a:lstStyle/>
          <a:p>
            <a:pPr marL="0" indent="0" algn="ctr">
              <a:buNone/>
            </a:pPr>
            <a:r>
              <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Por que a maioria dos cristãos </a:t>
            </a:r>
            <a:r>
              <a:rPr lang="pt-B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observa </a:t>
            </a:r>
            <a:r>
              <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o domingo em vez do sábado? </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928970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7"/>
          <p:cNvSpPr txBox="1">
            <a:spLocks noGrp="1"/>
          </p:cNvSpPr>
          <p:nvPr>
            <p:ph sz="half" idx="1"/>
          </p:nvPr>
        </p:nvSpPr>
        <p:spPr>
          <a:xfrm>
            <a:off x="373031" y="486783"/>
            <a:ext cx="5243191" cy="3785652"/>
          </a:xfrm>
          <a:prstGeom prst="rect">
            <a:avLst/>
          </a:prstGeom>
          <a:noFill/>
        </p:spPr>
        <p:txBody>
          <a:bodyPr wrap="square" rtlCol="0">
            <a:spAutoFit/>
          </a:bodyPr>
          <a:lstStyle/>
          <a:p>
            <a:pPr marL="0" indent="0">
              <a:buNone/>
            </a:pP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“Nós celebramos o domingo por causa da venerável ressurreição de Nosso Senhor Jesus Cristo.”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(Carta Apostólica, Dies </a:t>
            </a:r>
            <a:r>
              <a:rPr lang="pt-B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Domini</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do Santo Padre João Paulo II para os Bispos, Clero e Fiéis da Igreja Católica do Santo Dia do Senhor) </a:t>
            </a:r>
          </a:p>
        </p:txBody>
      </p:sp>
    </p:spTree>
    <p:extLst>
      <p:ext uri="{BB962C8B-B14F-4D97-AF65-F5344CB8AC3E}">
        <p14:creationId xmlns:p14="http://schemas.microsoft.com/office/powerpoint/2010/main" val="25181843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0" y="141511"/>
            <a:ext cx="5399314" cy="1920369"/>
          </a:xfrm>
        </p:spPr>
        <p:txBody>
          <a:bodyPr>
            <a:noAutofit/>
          </a:bodyPr>
          <a:lstStyle/>
          <a:p>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“O domingo é nossa marca de autoridade</a:t>
            </a:r>
            <a:r>
              <a:rPr lang="pt-BR"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br>
              <a:rPr lang="pt-BR"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t-BR"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pt-BR" sz="2000" b="1" i="1" dirty="0" err="1">
                <a:ln w="18415" cmpd="sng">
                  <a:solidFill>
                    <a:srgbClr val="FFFFFF"/>
                  </a:solidFill>
                  <a:prstDash val="solid"/>
                </a:ln>
                <a:solidFill>
                  <a:srgbClr val="FFFFFF"/>
                </a:solidFill>
                <a:effectLst>
                  <a:outerShdw blurRad="63500" dir="3600000" algn="tl" rotWithShape="0">
                    <a:srgbClr val="000000">
                      <a:alpha val="70000"/>
                    </a:srgbClr>
                  </a:outerShdw>
                </a:effectLst>
              </a:rPr>
              <a:t>Catholic</a:t>
            </a:r>
            <a:r>
              <a:rPr lang="pt-BR" sz="2000" b="1" i="1" dirty="0">
                <a:ln w="18415" cmpd="sng">
                  <a:solidFill>
                    <a:srgbClr val="FFFFFF"/>
                  </a:solidFill>
                  <a:prstDash val="solid"/>
                </a:ln>
                <a:solidFill>
                  <a:srgbClr val="FFFFFF"/>
                </a:solidFill>
                <a:effectLst>
                  <a:outerShdw blurRad="63500" dir="3600000" algn="tl" rotWithShape="0">
                    <a:srgbClr val="000000">
                      <a:alpha val="70000"/>
                    </a:srgbClr>
                  </a:outerShdw>
                </a:effectLst>
              </a:rPr>
              <a:t> Record</a:t>
            </a:r>
            <a:r>
              <a:rPr lang="pt-BR" sz="2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de setembro de 1923)</a:t>
            </a:r>
            <a:endParaRPr 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p:cNvSpPr>
            <a:spLocks noGrp="1"/>
          </p:cNvSpPr>
          <p:nvPr>
            <p:ph sz="half" idx="1"/>
          </p:nvPr>
        </p:nvSpPr>
        <p:spPr>
          <a:xfrm>
            <a:off x="420234" y="2483556"/>
            <a:ext cx="4730321" cy="4058575"/>
          </a:xfrm>
        </p:spPr>
        <p:txBody>
          <a:bodyPr>
            <a:normAutofit/>
          </a:bodyPr>
          <a:lstStyle/>
          <a:p>
            <a:pPr marL="0" indent="0">
              <a:buNone/>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Por que observamos o domingo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em vez do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sábado? Observamos o domingo porque a Igreja Católica transferiu a solenidade do sábado para o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domingo.”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(Peter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Geirmann</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The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Convert’s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Cathecism</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of</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Catholic</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Doctrine</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edição de 1957, </a:t>
            </a:r>
            <a:r>
              <a:rPr lang="pt-B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50</a:t>
            </a:r>
            <a:r>
              <a:rPr lang="pt-B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448531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Disreg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0214461"/>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326571" y="562026"/>
            <a:ext cx="4528458" cy="5477052"/>
          </a:xfrm>
        </p:spPr>
        <p:txBody>
          <a:bodyPr>
            <a:normAutofit lnSpcReduction="10000"/>
          </a:bodyPr>
          <a:lstStyle/>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todos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pequenos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grandes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ricos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pobres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livres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escravos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faz</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lhes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seja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dada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certa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marca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sobre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mão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direita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sobre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fronte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para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ninguém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possa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comprar</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vender,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senão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aquele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tem 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marca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nome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besta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número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nome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0" indent="0">
              <a:buNone/>
            </a:pPr>
            <a:endPar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Apocalipse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13:16-17</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17552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199" y="1020033"/>
            <a:ext cx="4626430" cy="3595510"/>
          </a:xfrm>
        </p:spPr>
        <p:txBody>
          <a:bodyPr>
            <a:normAutofit/>
          </a:bodyPr>
          <a:lstStyle/>
          <a:p>
            <a:pPr marL="0" indent="0">
              <a:buNone/>
            </a:pP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 mão” </a:t>
            </a:r>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rPr>
              <a:t>e </a:t>
            </a: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“entre </a:t>
            </a:r>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rPr>
              <a:t>os </a:t>
            </a: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olhos” </a:t>
            </a:r>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rPr>
              <a:t>são símbolos </a:t>
            </a:r>
            <a:r>
              <a:rPr lang="pt-BR"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escriturísticos</a:t>
            </a: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pensamentos </a:t>
            </a:r>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rPr>
              <a:t>e ações das </a:t>
            </a: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pessoas.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029148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14573" y="522821"/>
            <a:ext cx="4947374" cy="1544551"/>
          </a:xfrm>
        </p:spPr>
        <p:txBody>
          <a:bodyPr>
            <a:normAutofit fontScale="90000"/>
          </a:bodyPr>
          <a:lstStyle/>
          <a:p>
            <a:pPr algn="l"/>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O que é a</a:t>
            </a:r>
            <a:r>
              <a:rPr lang="pt-B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“marca” </a:t>
            </a: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que os justos têm sobre sua fronte</a:t>
            </a:r>
            <a:r>
              <a:rPr lang="pt-B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p:cNvSpPr>
            <a:spLocks noGrp="1"/>
          </p:cNvSpPr>
          <p:nvPr>
            <p:ph sz="half" idx="1"/>
          </p:nvPr>
        </p:nvSpPr>
        <p:spPr>
          <a:xfrm>
            <a:off x="457200" y="2744657"/>
            <a:ext cx="4258046" cy="3585892"/>
          </a:xfrm>
        </p:spPr>
        <p:txBody>
          <a:bodyPr>
            <a:normAutofit/>
          </a:bodyPr>
          <a:lstStyle/>
          <a:p>
            <a:pPr marL="0" indent="0">
              <a:buNone/>
            </a:pP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“Resguarda </a:t>
            </a:r>
            <a:r>
              <a:rPr lang="pt-B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o testemunho, sela a </a:t>
            </a: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lei no </a:t>
            </a:r>
            <a:r>
              <a:rPr lang="pt-B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coração dos Meus discípulos</a:t>
            </a: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0" indent="0">
              <a:buNone/>
            </a:pPr>
            <a:endParaRPr lang="pt-BR"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pt-BR"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Isaías </a:t>
            </a: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8:16 </a:t>
            </a:r>
            <a:endParaRPr lang="pt-B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48183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4224"/>
            <a:ext cx="8229600" cy="731473"/>
          </a:xfrm>
        </p:spPr>
        <p:txBody>
          <a:bodyPr>
            <a:noAutofit/>
          </a:bodyPr>
          <a:lstStyle/>
          <a:p>
            <a:r>
              <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O que Deus dá como sinal especial de Seu poder</a:t>
            </a:r>
            <a:r>
              <a:rPr lang="pt-B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p:cNvSpPr>
            <a:spLocks noGrp="1"/>
          </p:cNvSpPr>
          <p:nvPr>
            <p:ph sz="half" idx="1"/>
          </p:nvPr>
        </p:nvSpPr>
        <p:spPr>
          <a:xfrm>
            <a:off x="457200" y="1649717"/>
            <a:ext cx="8229600" cy="2465084"/>
          </a:xfrm>
        </p:spPr>
        <p:txBody>
          <a:bodyPr>
            <a:normAutofit fontScale="77500" lnSpcReduction="20000"/>
          </a:bodyPr>
          <a:lstStyle/>
          <a:p>
            <a:pPr marL="0" indent="0" algn="ctr">
              <a:buNone/>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“Também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lhes dei os Meus sábados, para servirem de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sinal entre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Mim e eles, para que soubessem que Eu Sou o Senhor que os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santifica.” </a:t>
            </a:r>
          </a:p>
          <a:p>
            <a:pPr marL="0" indent="0" algn="ctr">
              <a:buNone/>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Ezequiel 20:12 </a:t>
            </a:r>
            <a:endParaRPr lang="pt-BR"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a:buNone/>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a:buNone/>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“Santificai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os Meus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sábados pois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servirão de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sinal entre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Mim e vós, para que saibais que Eu Sou o Senhor, vosso Deus</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0" indent="0" algn="ctr">
              <a:buNone/>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Ezequiel 20:20</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57199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05180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7380441"/>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415524208"/>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noChangeArrowheads="1"/>
          </p:cNvPicPr>
          <p:nvPr/>
        </p:nvPicPr>
        <p:blipFill>
          <a:blip r:embed="rId3"/>
          <a:srcRect/>
          <a:stretch>
            <a:fillRect/>
          </a:stretch>
        </p:blipFill>
        <p:spPr bwMode="auto">
          <a:xfrm>
            <a:off x="0" y="0"/>
            <a:ext cx="9294961" cy="6858000"/>
          </a:xfrm>
          <a:prstGeom prst="rect">
            <a:avLst/>
          </a:prstGeom>
          <a:noFill/>
          <a:ln w="9525">
            <a:noFill/>
            <a:miter lim="800000"/>
            <a:headEnd/>
            <a:tailEnd/>
          </a:ln>
        </p:spPr>
      </p:pic>
    </p:spTree>
    <p:extLst>
      <p:ext uri="{BB962C8B-B14F-4D97-AF65-F5344CB8AC3E}">
        <p14:creationId xmlns:p14="http://schemas.microsoft.com/office/powerpoint/2010/main" val="1315320631"/>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Resol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4584160"/>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urre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254341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06082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147241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aim e Abel 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8" cy="6858000"/>
          </a:xfrm>
          <a:prstGeom prst="rect">
            <a:avLst/>
          </a:prstGeom>
        </p:spPr>
      </p:pic>
    </p:spTree>
    <p:extLst>
      <p:ext uri="{BB962C8B-B14F-4D97-AF65-F5344CB8AC3E}">
        <p14:creationId xmlns:p14="http://schemas.microsoft.com/office/powerpoint/2010/main" val="387312802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0609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369573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4104001" y="3244334"/>
            <a:ext cx="935998" cy="369332"/>
          </a:xfrm>
          <a:prstGeom prst="rect">
            <a:avLst/>
          </a:prstGeom>
        </p:spPr>
        <p:txBody>
          <a:bodyPr wrap="none">
            <a:spAutoFit/>
          </a:bodyPr>
          <a:lstStyle/>
          <a:p>
            <a:r>
              <a:rPr lang="en-US" dirty="0" err="1"/>
              <a:t>Cain.jpg</a:t>
            </a:r>
            <a:endParaRPr lang="en-US" dirty="0"/>
          </a:p>
        </p:txBody>
      </p:sp>
      <p:pic>
        <p:nvPicPr>
          <p:cNvPr id="5" name="Picture 4" descr="C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951851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15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4672842"/>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2699</TotalTime>
  <Words>2694</Words>
  <Application>Microsoft Office PowerPoint</Application>
  <PresentationFormat>Apresentação na tela (4:3)</PresentationFormat>
  <Paragraphs>141</Paragraphs>
  <Slides>43</Slides>
  <Notes>41</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Qual é a descrição deste poder? </vt:lpstr>
      <vt:lpstr>FATO #1: Poder Mundial </vt:lpstr>
      <vt:lpstr>Apresentação do PowerPoint</vt:lpstr>
      <vt:lpstr>FATO #2: Poder blasfemo religioso</vt:lpstr>
      <vt:lpstr>Apresentação do PowerPoint</vt:lpstr>
      <vt:lpstr>Apresentação do PowerPoint</vt:lpstr>
      <vt:lpstr>Apresentação do PowerPoint</vt:lpstr>
      <vt:lpstr>FATO #3: Poder perseguidor que dominaria por 42 meses </vt:lpstr>
      <vt:lpstr>Apresentação do PowerPoint</vt:lpstr>
      <vt:lpstr>Apresentação do PowerPoint</vt:lpstr>
      <vt:lpstr>Apresentação do PowerPoint</vt:lpstr>
      <vt:lpstr>Apresentação do PowerPoint</vt:lpstr>
      <vt:lpstr>Apresentação do PowerPoint</vt:lpstr>
      <vt:lpstr>FATO # 4: Receberia uma ferida mortal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 domingo é nossa marca de autoridade” (Catholic Record, 1° de setembro de 1923)</vt:lpstr>
      <vt:lpstr>Apresentação do PowerPoint</vt:lpstr>
      <vt:lpstr>Apresentação do PowerPoint</vt:lpstr>
      <vt:lpstr>Apresentação do PowerPoint</vt:lpstr>
      <vt:lpstr>O que é a “marca” que os justos têm sobre sua fronte?</vt:lpstr>
      <vt:lpstr>O que Deus dá como sinal especial de Seu poder?</vt:lpstr>
      <vt:lpstr>Apresentação do PowerPoint</vt:lpstr>
      <vt:lpstr>Apresentação do PowerPoint</vt:lpstr>
      <vt:lpstr>Apresentação do PowerPoint</vt:lpstr>
      <vt:lpstr>Apresentação do PowerPoint</vt:lpstr>
    </vt:vector>
  </TitlesOfParts>
  <Company>APL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Histórias da Profecia</dc:title>
  <dc:creator>Emilio Abdala</dc:creator>
  <cp:lastModifiedBy>UCB - Kimberly Ludugerio</cp:lastModifiedBy>
  <cp:revision>68</cp:revision>
  <dcterms:created xsi:type="dcterms:W3CDTF">2013-03-25T11:55:09Z</dcterms:created>
  <dcterms:modified xsi:type="dcterms:W3CDTF">2013-10-16T11:35:36Z</dcterms:modified>
</cp:coreProperties>
</file>