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290" r:id="rId2"/>
    <p:sldId id="256" r:id="rId3"/>
    <p:sldId id="257" r:id="rId4"/>
    <p:sldId id="263" r:id="rId5"/>
    <p:sldId id="258" r:id="rId6"/>
    <p:sldId id="265" r:id="rId7"/>
    <p:sldId id="259" r:id="rId8"/>
    <p:sldId id="266" r:id="rId9"/>
    <p:sldId id="264" r:id="rId10"/>
    <p:sldId id="267" r:id="rId11"/>
    <p:sldId id="284" r:id="rId12"/>
    <p:sldId id="285" r:id="rId13"/>
    <p:sldId id="304" r:id="rId14"/>
    <p:sldId id="269" r:id="rId15"/>
    <p:sldId id="305" r:id="rId16"/>
    <p:sldId id="272" r:id="rId17"/>
    <p:sldId id="286" r:id="rId18"/>
    <p:sldId id="274" r:id="rId19"/>
    <p:sldId id="275" r:id="rId20"/>
    <p:sldId id="291" r:id="rId21"/>
    <p:sldId id="292" r:id="rId22"/>
    <p:sldId id="293" r:id="rId23"/>
    <p:sldId id="294" r:id="rId24"/>
    <p:sldId id="295" r:id="rId25"/>
    <p:sldId id="296" r:id="rId26"/>
    <p:sldId id="297" r:id="rId27"/>
    <p:sldId id="311" r:id="rId28"/>
    <p:sldId id="306" r:id="rId29"/>
    <p:sldId id="307" r:id="rId30"/>
    <p:sldId id="276" r:id="rId31"/>
    <p:sldId id="277" r:id="rId32"/>
    <p:sldId id="301" r:id="rId33"/>
    <p:sldId id="287" r:id="rId34"/>
    <p:sldId id="278" r:id="rId35"/>
    <p:sldId id="302" r:id="rId36"/>
    <p:sldId id="279" r:id="rId37"/>
    <p:sldId id="288" r:id="rId38"/>
    <p:sldId id="280" r:id="rId39"/>
    <p:sldId id="281" r:id="rId40"/>
    <p:sldId id="309" r:id="rId41"/>
    <p:sldId id="282" r:id="rId42"/>
    <p:sldId id="310" r:id="rId43"/>
    <p:sldId id="283" r:id="rId44"/>
    <p:sldId id="289" r:id="rId45"/>
    <p:sldId id="308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7411" autoAdjust="0"/>
  </p:normalViewPr>
  <p:slideViewPr>
    <p:cSldViewPr snapToGrid="0" snapToObjects="1">
      <p:cViewPr>
        <p:scale>
          <a:sx n="88" d="100"/>
          <a:sy n="88" d="100"/>
        </p:scale>
        <p:origin x="-65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F8D430-5850-954A-B0F0-8F5E5D649AD4}" type="datetimeFigureOut">
              <a:rPr lang="en-US" smtClean="0"/>
              <a:t>10/16/2013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92301F-8E80-FD4C-9CE1-4524B81179B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748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#_ftn1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Relationship Id="rId4" Type="http://schemas.openxmlformats.org/officeDocument/2006/relationships/hyperlink" Target="#_ftnref1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Herodias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esposa do rei Herodes, odiava João Batista. O profeta que habitava no deserto havia se atrevido a chamá-la de adúltera, por ter deixado seu marido Filipe para se casar com seu maldoso e rico irmão. Agora a perversa rainha decidiu usar sua influência sobre Herodes com o propósito de livrar-se de João.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2301F-8E80-FD4C-9CE1-4524B81179B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1470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Atalia</a:t>
            </a:r>
            <a:r>
              <a:rPr lang="en-US" dirty="0" smtClean="0"/>
              <a:t> </a:t>
            </a:r>
            <a:r>
              <a:rPr lang="en-US" dirty="0" err="1" smtClean="0"/>
              <a:t>foi</a:t>
            </a:r>
            <a:r>
              <a:rPr lang="en-US" dirty="0" smtClean="0"/>
              <a:t> </a:t>
            </a:r>
            <a:r>
              <a:rPr lang="en-US" dirty="0" err="1" smtClean="0"/>
              <a:t>morta</a:t>
            </a:r>
            <a:r>
              <a:rPr lang="en-US" dirty="0" smtClean="0"/>
              <a:t> à </a:t>
            </a:r>
            <a:r>
              <a:rPr lang="en-US" dirty="0" err="1" smtClean="0"/>
              <a:t>espada</a:t>
            </a:r>
            <a:r>
              <a:rPr lang="en-US" dirty="0" smtClean="0"/>
              <a:t> </a:t>
            </a:r>
            <a:r>
              <a:rPr lang="en-US" dirty="0" err="1" smtClean="0"/>
              <a:t>pelos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comandantes</a:t>
            </a:r>
            <a:r>
              <a:rPr lang="en-US" baseline="0" dirty="0" smtClean="0"/>
              <a:t> das </a:t>
            </a:r>
            <a:r>
              <a:rPr lang="en-US" baseline="0" dirty="0" err="1" smtClean="0"/>
              <a:t>tropas</a:t>
            </a:r>
            <a:r>
              <a:rPr lang="en-US" baseline="0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ordem</a:t>
            </a:r>
            <a:r>
              <a:rPr lang="en-US" dirty="0" smtClean="0"/>
              <a:t> do </a:t>
            </a:r>
            <a:r>
              <a:rPr lang="en-US" dirty="0" err="1" smtClean="0"/>
              <a:t>sacerdote</a:t>
            </a:r>
            <a:r>
              <a:rPr lang="en-US" dirty="0" smtClean="0"/>
              <a:t> </a:t>
            </a:r>
            <a:r>
              <a:rPr lang="en-US" dirty="0" err="1" smtClean="0"/>
              <a:t>Joiada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2301F-8E80-FD4C-9CE1-4524B81179B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43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(Este estudo abordará algumas mensagens diretas e, talvez, muito perturbadoras para crentes católicos e protestantes. Lembre-se de que a segunda mensagem angélica procede de Jesus, Aquele a quem amamos. Abra seu coração à Sua verdade, pois o único objetivo do Senhor é salvar e abençoar você.)</a:t>
            </a:r>
          </a:p>
          <a:p>
            <a:endParaRPr lang="en-US" dirty="0" smtClean="0"/>
          </a:p>
          <a:p>
            <a:r>
              <a:rPr lang="pt-BR" b="1" dirty="0" smtClean="0"/>
              <a:t>Sob que simbolismo Deus apresenta Babilônia em Apocalipse 17:1,4? </a:t>
            </a:r>
            <a:r>
              <a:rPr lang="pt-BR" dirty="0" smtClean="0"/>
              <a:t>A prostituta babilônia é vista sentada sobre muitas águas. </a:t>
            </a:r>
            <a:r>
              <a:rPr lang="pt-BR" baseline="0" dirty="0" smtClean="0"/>
              <a:t>Mais tarde, o anjo explica a João que as águas referem-se figurativamente a “povos, multidões, nações e línguas” (Apocalipse 17:15), que no tempo do fim estariam a serviço de Babilônia e opondo-se ao povo de Deus. O fato de que a prostituta se assenta sobre esses poderes seculares significa que ela tem domínio e controle sobre eles.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6B63D3-1547-485D-80C8-81E9CC0E3B77}" type="slidenum">
              <a:rPr lang="pt-BR" smtClean="0"/>
              <a:pPr/>
              <a:t>13</a:t>
            </a:fld>
            <a:endParaRPr lang="pt-B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 profecia bíblica, a mulher simboliza uma igreja. Uma mulher pura representa a verdadeira igreja de Deus, conforme descrita em Apocalipse 12. Uma mulher infiel representa a igreja que se afastou das Escrituras. Podemos estar certos de quem é essa mulher decaída, porquanto Apocalipse 17:18 diz que ela estava governando quando esse livro foi escrito. A história nos conta que foi Roma pagã (Lucas 2:1) que concedeu sua capital, autoridade e poder a Roma papal.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2301F-8E80-FD4C-9CE1-4524B81179B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1529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b="1" dirty="0" smtClean="0"/>
              <a:t>Onde a mulher estava apoiada? </a:t>
            </a:r>
            <a:r>
              <a:rPr lang="pt-BR" b="0" dirty="0" smtClean="0"/>
              <a:t>(Apocalipse 17:3) </a:t>
            </a:r>
            <a:r>
              <a:rPr lang="pt-BR" dirty="0" smtClean="0"/>
              <a:t>O deserto parece um local bem apropriado para julgar Babilônia. Foi ali que o “dragão vermelho que tinha sete cabeças e dez chifres” perseguiu a mulher durante</a:t>
            </a:r>
            <a:r>
              <a:rPr lang="pt-BR" baseline="0" dirty="0" smtClean="0"/>
              <a:t> 1260 dias proféticos (Apocalipse 12:6, 14). No curso da visão, João vê a mulher montada numa besta escarlate. No verso 1 menciona que ela estava sentada sobre muitas águas. Isto reflete o seu relacionamento com os poderes políticos do mundo. O fato dela estar sentada sobre uma besta que estava dentro da água indica que esse sistema religioso controla o poder político e secular do mundo. Ela depende deles para reforçar seus planos.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6B63D3-1547-485D-80C8-81E9CC0E3B77}" type="slidenum">
              <a:rPr lang="pt-BR" smtClean="0"/>
              <a:pPr/>
              <a:t>15</a:t>
            </a:fld>
            <a:endParaRPr lang="pt-B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Qual é o significado e a origem do termo “Babilônia”?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 termos “Babel” e “Babilônia” significam “confusão</a:t>
            </a:r>
            <a:r>
              <a:rPr lang="pt-BR" sz="1200" b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(Gênesis 11:4, 6, 7 e 9).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nome originou-se na Torre de Babel, construída pelos desafiadores pagãos após o Dilúvio. Eles esperavam construir um edifício tão alto que as águas de um eventual dilúvio futuro não pudessem cobrir.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2301F-8E80-FD4C-9CE1-4524B81179B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6847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 o Senhor confundiu sua língua, o que criou tal caos que fez com que o projeto fosse abandonado. Babilônia mais tarde surgiu como um reino mundial idolátrico, que perseguiu o povo de Deus. No livro do Apocalipse, o termo “Babilônia” refere-se a um reino religioso opositor, inimigo do Israel espiritual de Deus.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2301F-8E80-FD4C-9CE1-4524B81179B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9239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Jesus repetidamente denuncia Babilônia por embebedar o mundo com seu vinho.</a:t>
            </a:r>
            <a:r>
              <a:rPr lang="pt-BR" baseline="0" dirty="0" smtClean="0"/>
              <a:t> Em sua mão a mulher tem um cálice de ouro com o qual ela embriaga a terra. Jeremias fala de Babilônia como um “copo de ouro” que embriagava toda a terra (Jeremias 51:7-8).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taça de vinho está cheia de mentiras intoxicantes (Provérbios 12:22), ou falsos ensinos que tornam o povo espiritualmente embriagado.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Eis aqui uma lista parcial de suas ilusórias mentiras: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2301F-8E80-FD4C-9CE1-4524B81179B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3363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 que é esse vinho? 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triste verdade é que uma vez que as mensagens de Babilônia sejam aceitas, a pessoa se torna espiritualmente alcoolizada e virtualmente incapaz de compreender o que a Bíblia realmente ensina, porque as falsas doutrinas entorpecem a capacidade de o indivíduo compreender a verdade.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2301F-8E80-FD4C-9CE1-4524B81179B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1523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O profeta Ezequiel viveu no período em que Babilônia era uma potência mundial. Ele mesmo foi levado cativo para lá após a destruição de Jerusalém por Babilônia. Enquanto morava no cativeiro, no ano 592 A.C., ele teve uma visão da influência dos ensinos de Babilônia sobre a cidade de Deus (Ezequiel 8:1-5).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6B63D3-1547-485D-80C8-81E9CC0E3B77}" type="slidenum">
              <a:rPr lang="pt-BR" smtClean="0"/>
              <a:pPr/>
              <a:t>20</a:t>
            </a:fld>
            <a:endParaRPr lang="pt-B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Babilônia era o centro da adoração de imagens. Êxodo 20:4 ordena</a:t>
            </a:r>
            <a:r>
              <a:rPr lang="pt-BR" baseline="0" dirty="0" smtClean="0"/>
              <a:t> não adorar imagens. Ezequiel viu a prática da religião idólatra de Babilônia em Israel. Ele viu imagens e pinturas de ídolos nas paredes do templo em Jerusalém, e sacerdotes com incensários na mão praticando os ritos de adoração babilônicos (Ezequiel 8:10-12).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6B63D3-1547-485D-80C8-81E9CC0E3B77}" type="slidenum">
              <a:rPr lang="pt-BR" smtClean="0"/>
              <a:pPr/>
              <a:t>21</a:t>
            </a:fld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Primeiramente, ela o persuadiu a aprisionar o profeta. Então pediu que ele fosse executado, mas Herodes recusou-se a fazê-lo. Ele sabia que João era um profeta verdadeiro e temia criar problemas com o povo.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2301F-8E80-FD4C-9CE1-4524B81179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6526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baseline="0" dirty="0" smtClean="0"/>
              <a:t>Os babilônicos estabeleceram um sistema de deuses e deusas, adorando o espírito desses deuses que supostamente viviam para ajudá-los. </a:t>
            </a:r>
            <a:r>
              <a:rPr lang="pt-BR" dirty="0" smtClean="0"/>
              <a:t>Semíramis e o culto a Maria.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6B63D3-1547-485D-80C8-81E9CC0E3B77}" type="slidenum">
              <a:rPr lang="pt-BR" smtClean="0"/>
              <a:pPr/>
              <a:t>22</a:t>
            </a:fld>
            <a:endParaRPr lang="pt-B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Babilônia era o centro do falso ensino sobre a morte. </a:t>
            </a:r>
            <a:r>
              <a:rPr lang="pt-BR" baseline="0" dirty="0" smtClean="0"/>
              <a:t>Ezequiel viu um culto babilônico sendo praticado pelos judeus (Ezequiel 8:13-14). </a:t>
            </a:r>
            <a:r>
              <a:rPr lang="pt-BR" dirty="0" err="1" smtClean="0"/>
              <a:t>Tamuz</a:t>
            </a:r>
            <a:r>
              <a:rPr lang="pt-BR" dirty="0" smtClean="0"/>
              <a:t> era adorado pelos babilônicos como o deus da vegetação. Ele era o irmão ou filho da deusa Ishtar. De acordo com uma tradição</a:t>
            </a:r>
            <a:r>
              <a:rPr lang="pt-BR" baseline="0" dirty="0" smtClean="0"/>
              <a:t> antiga, ele morria anualmente e descia ao mundo inferior. Sua partida era celebrada com choro. Anualmente, também, a deusa Ishtar descia ali para despertá-lo e trazê-lo novamente para florescer a vegetação.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6B63D3-1547-485D-80C8-81E9CC0E3B77}" type="slidenum">
              <a:rPr lang="pt-BR" smtClean="0"/>
              <a:pPr/>
              <a:t>23</a:t>
            </a:fld>
            <a:endParaRPr lang="pt-B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Era um conceito dos babilônicos que a alma imortal deixava o corpo por ocasião da morte para</a:t>
            </a:r>
            <a:r>
              <a:rPr lang="pt-BR" baseline="0" dirty="0" smtClean="0"/>
              <a:t> viver em outro lugar. Mas o ensino bíblico diz o contrário em Eclesiastes 9:5.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6B63D3-1547-485D-80C8-81E9CC0E3B77}" type="slidenum">
              <a:rPr lang="pt-BR" smtClean="0"/>
              <a:pPr/>
              <a:t>24</a:t>
            </a:fld>
            <a:endParaRPr lang="pt-B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Salmo 115:17: “os mortos não louvam ao Senhor,</a:t>
            </a:r>
            <a:r>
              <a:rPr lang="pt-BR" baseline="0" dirty="0" smtClean="0"/>
              <a:t> nem os que descem ao silêncio”.</a:t>
            </a:r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6B63D3-1547-485D-80C8-81E9CC0E3B77}" type="slidenum">
              <a:rPr lang="pt-BR" smtClean="0"/>
              <a:pPr/>
              <a:t>25</a:t>
            </a:fld>
            <a:endParaRPr lang="pt-B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Babilônia também era o centro da adoração do sol. Ezequiel viu outra prática da religião babilônica em Israel. Vinte</a:t>
            </a:r>
            <a:r>
              <a:rPr lang="pt-BR" baseline="0" dirty="0" smtClean="0"/>
              <a:t> e cinco homens, provavelmente sacerdotes porque estavam dentro do templo, adoravam o sol, </a:t>
            </a:r>
            <a:r>
              <a:rPr lang="pt-BR" baseline="0" dirty="0" err="1" smtClean="0"/>
              <a:t>Shamash</a:t>
            </a:r>
            <a:r>
              <a:rPr lang="pt-BR" baseline="0" dirty="0" smtClean="0"/>
              <a:t> (Ezequiel 8:16).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6B63D3-1547-485D-80C8-81E9CC0E3B77}" type="slidenum">
              <a:rPr lang="pt-BR" smtClean="0"/>
              <a:pPr/>
              <a:t>26</a:t>
            </a:fld>
            <a:endParaRPr lang="pt-B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Que evidências  provam que Babilônia refere-se a Roma papal?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Roma papal preenche cada descrição. Seu quartel-general é em Roma –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cidade das sete colinas”. Escarlata é a cor das roupas cardinalícias e o papa frequentemente utiliza a real cor púrpura quando no desempenho de importantes funções. A Igreja Católica Romana admite abertamente que durante a Idade Média perseguiu os santos e dominou sobre os reis da Terra. O simbolismo aplicado por Deus ajusta-se perfeitamente a ela – a igreja-mãe prostituída cujas filhas, também rameiras, protestaram e assim ficaram conhecidas como protestantes. Atente para esta declaração do Padre James A. O'Brien: “Essa observância [do domingo em lugar do sábado] permanece como uma lembrança da Mãe Igreja, de quem as seitas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não-católicas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separaram”.</a:t>
            </a:r>
            <a:r>
              <a:rPr lang="pt-BR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action="ppaction://hlinkfile"/>
              </a:rPr>
              <a:t>1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</a:t>
            </a:r>
          </a:p>
          <a:p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action="ppaction://hlinkfile"/>
              </a:rPr>
              <a:t>1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Faith of Millions 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(Huntington, IN.: Our Sunday Visitor, Inc., 1974), p. 401</a:t>
            </a:r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2301F-8E80-FD4C-9CE1-4524B81179B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7479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baseline="0" dirty="0" smtClean="0"/>
              <a:t>No verso 5, João vê a inscrição. Assim como </a:t>
            </a:r>
            <a:r>
              <a:rPr lang="pt-BR" baseline="0" dirty="0" err="1" smtClean="0"/>
              <a:t>Herodias</a:t>
            </a:r>
            <a:r>
              <a:rPr lang="pt-BR" baseline="0" dirty="0" smtClean="0"/>
              <a:t> e Salomé, essa grande igreja afirma abertamente ser a igreja mãe. As igrejas filhas que saíram dela “protestaram” contra o comportamento da mãe e ficaram conhecidas como protestantes. O nome BABILÔNIA  é um nome de família que inclui tanto a mãe como as filhas. Isso não significa que aqueles que estão em Babilônia não sejam cristãos sinceros. De fato, Jesus se refere a eles como “povo Meu” (Apocalipse 18:4). Mas Ele ordena-lhes sair de lá.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6B63D3-1547-485D-80C8-81E9CC0E3B77}" type="slidenum">
              <a:rPr lang="pt-BR" smtClean="0"/>
              <a:pPr/>
              <a:t>28</a:t>
            </a:fld>
            <a:endParaRPr lang="pt-B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aseline="0" dirty="0" smtClean="0"/>
              <a:t>Observe que esta mulher está relacionada com a besta de Apocalipse 13, que também tem sete cabeças e dez chifres (13:1). As duas figuras descrevem um só poder perseguidor do povo de Deus e do Cordeiro.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6B63D3-1547-485D-80C8-81E9CC0E3B77}" type="slidenum">
              <a:rPr lang="pt-BR" smtClean="0"/>
              <a:pPr/>
              <a:t>29</a:t>
            </a:fld>
            <a:endParaRPr lang="pt-B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Que poder dará apoio à mulher nos dias finais?  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Prepare-se! A segunda besta de Apocalipse 13 simboliza os Estados Unidos da América. Considere as evidências: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2301F-8E80-FD4C-9CE1-4524B81179B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4926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Essa nação acolheu os povos perseguidos pela intolerância religiosa na Europa. Quando o navio </a:t>
            </a:r>
            <a:r>
              <a:rPr lang="pt-BR" dirty="0" err="1" smtClean="0"/>
              <a:t>Mayflower</a:t>
            </a:r>
            <a:r>
              <a:rPr lang="pt-BR" dirty="0" smtClean="0"/>
              <a:t> trouxe os peregrinos para sua praias,</a:t>
            </a:r>
            <a:r>
              <a:rPr lang="pt-BR" baseline="0" dirty="0" smtClean="0"/>
              <a:t> eles sonhavam com uma terra sem rei e uma igreja sem papa. </a:t>
            </a:r>
            <a:endParaRPr lang="pt-BR" dirty="0" smtClean="0"/>
          </a:p>
          <a:p>
            <a:endParaRPr lang="pt-BR" dirty="0" smtClean="0"/>
          </a:p>
          <a:p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2301F-8E80-FD4C-9CE1-4524B81179B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6337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Finalmente,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Herodias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planejou um esquema infalível. Ela organizou uma festa para o aniversário de Herodes, e convidou todos os seus amigos e nobres do reino. Então combinou com sua bela filha Salomé a apresentação de uma dança sedutora.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2301F-8E80-FD4C-9CE1-4524B81179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1163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Deus descreveu esse poder como surgindo próximo ao tempo em que a primeira besta é levada ao cativeiro e recebe a ferida mortal (Apocalipse 13:10, 11). Os Estados Unidos da América surgiram neste tempo em que o poder do papado foi destruído, no final dos 1.260 anos, que aconteceu em 1798.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2301F-8E80-FD4C-9CE1-4524B81179B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4243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Estados Unidos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declararam sua independência em 1776, votaram sua Constituição em 1787, adotaram a Declaração de Direitos em 1791, e foram claramente reconhecidos como um poder mundial em 1798.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2301F-8E80-FD4C-9CE1-4524B81179B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723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 estudamos antes, as águas das quais muitos reinos (bestas) surgiram, representam uma região densamente populosa (Apocalipse 17:15). A terra representa o oposto. 	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2301F-8E80-FD4C-9CE1-4524B81179B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4294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 Estados Unidos ajustam-se perfeitamente à descrição porque foram estabelecidos num continente escassamente habitado.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2301F-8E80-FD4C-9CE1-4524B81179B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23053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 profecia, um cordeiro representa Jesus e um chifre representa poder. Os dois grandes chifres representam os princípios protestantes sobre os quais a América foi fundada — liberdade civil e liberdade religiosa.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2301F-8E80-FD4C-9CE1-4524B81179B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08113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Seus fundadores fugiram da Europa para escapar à perseguição política e religiosa. Eles estabeleceram uma sociedade baseada nos princípios da liberdade civil e religiosa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“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governo sem rei e religião sem papa”. </a:t>
            </a:r>
            <a:r>
              <a:rPr lang="pt-BR" dirty="0" smtClean="0"/>
              <a:t>Essa nação se tornou o maior poder dominante no mundo. Os Estados Unidos, campeão da democracia e dos direitos individuais, têm sido admirado por sua tolerância política e religiosa;</a:t>
            </a:r>
            <a:r>
              <a:rPr lang="pt-BR" baseline="0" dirty="0" smtClean="0"/>
              <a:t> e ainda como uma superpotência militar e financeira. São respeitados por alguns e temidos por outros.</a:t>
            </a:r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2301F-8E80-FD4C-9CE1-4524B81179B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79060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De acordo com a profecia, que mudança drástica terá lugar na América?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Falar como um dragão significa que os Estados Unidos, sob a influência de Satanás, irão contrariar seus princípios protestantes originais de separação entre igreja e estado. Os EUA promulgarão leis religiosas obrigando as pessoas a prestarem culto contrariamente à sua consciência, caso contrário, serão punidas com sanções econômicas (versos 16 e 17) e, finalmente, a morte (verso 15).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2301F-8E80-FD4C-9CE1-4524B81179B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85369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Que três poderes se unirão contra o povo de Deus no tempo final?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dragão é Satanás (Apocalipse 12:9), operando através das religiões pagãs. A besta de Apocalipse 13:1-10 é o papado. O falso profeta de Apocalipse 16 é o protestantismo apostatado da América, que é o mesmo poder de Apocalipse 13:11-17, o qual possui dois chifres como os de um cordeiro, mas que posteriormente falará como um dragão.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2301F-8E80-FD4C-9CE1-4524B81179B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72195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 é o poder que realiza “grandes maravilhas” e “seduz os que habitam sobre a terra por causa dos sinais que lhe foi dado executar diante da besta” (Apocalipse 13:13 e 14). Compare com a descrição do falso profeta dada em Apocalipse 19:20.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2301F-8E80-FD4C-9CE1-4524B81179B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4934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Que métodos efetivos essa coalizão final utiliza?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Essa confederação dos tempos finais operará milagres pelos espíritos de demônios e quase o mundo inteiro será seduzido e enganado. (Apocalipse 13:3) Apocalipse 18:12 diz: “Porque todas as nações foram seduzidas pela tua feitiçaria”.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2301F-8E80-FD4C-9CE1-4524B81179B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1576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Herodias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esperava que depois de Herodes haver tomado algumas taças de vinho, ele perguntaria a Salomé qual a recompensa que ela desejava por sua dança encantadora.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2301F-8E80-FD4C-9CE1-4524B81179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51337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 devo fazer? </a:t>
            </a:r>
            <a:r>
              <a:rPr lang="pt-BR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Deus está hoje chamando Seu povo para fora de Babilônia, para a segurança de Sua igreja remanescente. Ele diz que aqueles que permanecerem em Babilônia participarão de seus pecados e receberão o justo castigo. </a:t>
            </a: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2301F-8E80-FD4C-9CE1-4524B81179B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54663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i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 dias de Noé, apenas oito pessoas entraram na arca que Deus provera para sua salvação. Em nossos dias, a igreja remanescente é como uma arca e milhões estão entrando. Jesus está convidando você: “Entra na arca, tu e toda a tua casa...” (Gênesis 7:1).</a:t>
            </a:r>
            <a:endParaRPr lang="en-US" i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2301F-8E80-FD4C-9CE1-4524B81179B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12849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 dirá um “sim” ao amoroso convite de nosso Senhor?</a:t>
            </a:r>
            <a:r>
              <a:rPr lang="pt-BR" i="0" dirty="0" smtClean="0">
                <a:effectLst/>
              </a:rPr>
              <a:t> </a:t>
            </a:r>
            <a:endParaRPr lang="en-US" i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2301F-8E80-FD4C-9CE1-4524B81179B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4103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 plano sinistro funcionou. Depois da dança de Salomé, Herodes fez um pomposo juramento: “Se pedires mesmo que seja a metade do meu reino, eu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darei” (Marcos 6:23). Enquanto os embriagados convidados ainda aplaudiam a generosidade do rei, a jovem logo apresentou seu pedido.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2301F-8E80-FD4C-9CE1-4524B81179B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9207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Então, Salomé chocou a todos solicitando ao rei a cabeça de João Batista num prato. Herodes ficou atordoado com o repulsivo pedido, mas todos os aturdidos convidados estavam esperando sua resposta.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2301F-8E80-FD4C-9CE1-4524B81179B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30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Temeroso de parecer fraco caso recusasse atender a jovem, o orgulhoso rei relutantemente deu a ordem. Naquele mesmo dia o poderoso profeta João foi decapitado na solitária prisão.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2301F-8E80-FD4C-9CE1-4524B81179B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6226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Essa não foi a primeira vez que uma mãe e sua filha usaram o governo para perseguir o povo de Deus.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Bíblia fala de outras</a:t>
            </a:r>
            <a:r>
              <a:rPr lang="pt-BR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mães </a:t>
            </a:r>
            <a:r>
              <a:rPr lang="pt-B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perseguidoras do povo de Deus </a:t>
            </a:r>
            <a:r>
              <a:rPr lang="pt-BR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Jezabel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(1 Reis 18:13), a esposa ímpia do rei Acabe que perseguiu o profeta Elias.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2301F-8E80-FD4C-9CE1-4524B81179B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437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Jezabel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sua filha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Atalia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(2 Reis 11:1) eram conhecidas pelo controle violento dos reinos do norte e do sul, Israel e Judá, e por imporem o culto pagão ao povo de Deus. 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2301F-8E80-FD4C-9CE1-4524B81179B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663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D3C9B-625D-B648-B103-B7CCDA43B43B}" type="datetimeFigureOut">
              <a:rPr lang="en-US" smtClean="0"/>
              <a:t>10/16/2013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6B64A-AE2F-1746-AEAE-044C0CB48A1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341024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D3C9B-625D-B648-B103-B7CCDA43B43B}" type="datetimeFigureOut">
              <a:rPr lang="en-US" smtClean="0"/>
              <a:t>10/16/2013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6B64A-AE2F-1746-AEAE-044C0CB48A1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925937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D3C9B-625D-B648-B103-B7CCDA43B43B}" type="datetimeFigureOut">
              <a:rPr lang="en-US" smtClean="0"/>
              <a:t>10/16/2013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6B64A-AE2F-1746-AEAE-044C0CB48A1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201046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D3C9B-625D-B648-B103-B7CCDA43B43B}" type="datetimeFigureOut">
              <a:rPr lang="en-US" smtClean="0"/>
              <a:t>10/16/2013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6B64A-AE2F-1746-AEAE-044C0CB48A1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645826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D3C9B-625D-B648-B103-B7CCDA43B43B}" type="datetimeFigureOut">
              <a:rPr lang="en-US" smtClean="0"/>
              <a:t>10/16/2013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6B64A-AE2F-1746-AEAE-044C0CB48A1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588988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D3C9B-625D-B648-B103-B7CCDA43B43B}" type="datetimeFigureOut">
              <a:rPr lang="en-US" smtClean="0"/>
              <a:t>10/16/2013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6B64A-AE2F-1746-AEAE-044C0CB48A1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502338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D3C9B-625D-B648-B103-B7CCDA43B43B}" type="datetimeFigureOut">
              <a:rPr lang="en-US" smtClean="0"/>
              <a:t>10/16/2013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6B64A-AE2F-1746-AEAE-044C0CB48A1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342531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D3C9B-625D-B648-B103-B7CCDA43B43B}" type="datetimeFigureOut">
              <a:rPr lang="en-US" smtClean="0"/>
              <a:t>10/16/2013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6B64A-AE2F-1746-AEAE-044C0CB48A1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197777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D3C9B-625D-B648-B103-B7CCDA43B43B}" type="datetimeFigureOut">
              <a:rPr lang="en-US" smtClean="0"/>
              <a:t>10/16/2013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6B64A-AE2F-1746-AEAE-044C0CB48A1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19691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D3C9B-625D-B648-B103-B7CCDA43B43B}" type="datetimeFigureOut">
              <a:rPr lang="en-US" smtClean="0"/>
              <a:t>10/16/2013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6B64A-AE2F-1746-AEAE-044C0CB48A1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391293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D3C9B-625D-B648-B103-B7CCDA43B43B}" type="datetimeFigureOut">
              <a:rPr lang="en-US" smtClean="0"/>
              <a:t>10/16/2013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6B64A-AE2F-1746-AEAE-044C0CB48A1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077429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3D3C9B-625D-B648-B103-B7CCDA43B43B}" type="datetimeFigureOut">
              <a:rPr lang="en-US" smtClean="0"/>
              <a:t>10/16/2013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A6B64A-AE2F-1746-AEAE-044C0CB48A1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031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randomBar dir="vert"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lide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0941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060319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81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ABDALA\Pictures\archives\Elijah\0609082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5692786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ABDALA\Pictures\archives\Elijah\0609137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9151437" cy="68635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17003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BDALA\Pictures\archives\Apocalipse\Ap 17-18\0609208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040267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588275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464285" y="337365"/>
            <a:ext cx="34821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“Controla o </a:t>
            </a:r>
          </a:p>
          <a:p>
            <a:r>
              <a:rPr lang="pt-BR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</a:t>
            </a:r>
            <a:r>
              <a:rPr lang="pt-BR" sz="400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oder político e secular do mundo.”</a:t>
            </a:r>
            <a:endParaRPr lang="pt-BR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92250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be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015"/>
            <a:ext cx="9272019" cy="69540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92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Qual </a:t>
            </a:r>
            <a: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é o significado e a origem do termo </a:t>
            </a:r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“Babilônia”?</a:t>
            </a: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576748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52203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9198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61612" y="338462"/>
            <a:ext cx="4358978" cy="52165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“Tendo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na mão um cálice de ouro transbordante </a:t>
            </a: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 abominações e com as imundícias da sua prostituição.”</a:t>
            </a:r>
          </a:p>
          <a:p>
            <a:pPr marL="0" indent="0">
              <a:buNone/>
            </a:pPr>
            <a:endParaRPr lang="pt-BR" sz="1400" b="1" i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Apocalipse 17:4</a:t>
            </a:r>
            <a:endParaRPr lang="pt-BR" sz="3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8134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0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335847" cy="1325562"/>
          </a:xfrm>
        </p:spPr>
        <p:txBody>
          <a:bodyPr>
            <a:normAutofit fontScale="90000"/>
          </a:bodyPr>
          <a:lstStyle/>
          <a:p>
            <a: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 que é esse vinho? </a:t>
            </a: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3702" y="2181201"/>
            <a:ext cx="4699297" cy="4173562"/>
          </a:xfrm>
        </p:spPr>
        <p:txBody>
          <a:bodyPr>
            <a:normAutofit lnSpcReduction="10000"/>
          </a:bodyPr>
          <a:lstStyle/>
          <a:p>
            <a:pPr lvl="0"/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Os Dez Mandamentos não são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obrigatórios.</a:t>
            </a:r>
          </a:p>
          <a:p>
            <a:pPr lvl="0"/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omingo como dia de guarda.</a:t>
            </a:r>
          </a:p>
          <a:p>
            <a:pPr lvl="0"/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Adoração de santos e Maria.</a:t>
            </a:r>
          </a:p>
          <a:p>
            <a:pPr lvl="0"/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Confissão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dos pecados ao sacerdote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  <a:p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Imortalidade da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alma.</a:t>
            </a:r>
          </a:p>
          <a:p>
            <a:pPr lvl="0"/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Batismo de crianças.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548902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0958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Content Placeholder 3" descr="c:\Users\ABDALA\Pictures\Evangelistic scripts\Images JPEG\26- EGW\0526032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231814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11303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170" name="Picture 2" descr="C:\Users\ABDALA\Pictures\archives\Ezequiel\060306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389605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BDALA\Pictures\archives\Apocalipse\Ap 17-18\22- Ap 12 e 17\0522052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789192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396005" y="395982"/>
            <a:ext cx="4295738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“Levou-me à entrada da porta da casa do Senhor, que está no lado norte, e eis que estavam ali mulheres assentadas chorando a </a:t>
            </a:r>
            <a:r>
              <a:rPr lang="pt-BR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Tamuz</a:t>
            </a: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.”</a:t>
            </a:r>
          </a:p>
          <a:p>
            <a:endParaRPr lang="pt-BR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Ezequiel 8:13-14</a:t>
            </a:r>
          </a:p>
          <a:p>
            <a:endParaRPr lang="pt-BR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11914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122" name="Picture 2" descr="C:\Users\ABDALA\Pictures\Mark Finley\domingo\Extras_12\0512060X1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51437" cy="6863578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619089" y="418086"/>
            <a:ext cx="4788451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“Porque os vivos sabem que hão de morrer, mas os mortos não sabem coisa nenhuma, nem tampouco terão eles recompensa, porque a sua memória jaz no esquecimento.” </a:t>
            </a:r>
          </a:p>
          <a:p>
            <a:endParaRPr lang="pt-BR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Eclesiastes 9:5</a:t>
            </a:r>
            <a:endParaRPr lang="pt-BR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40011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146" name="Picture 2" descr="C:\Users\ABDALA\Pictures\archives\Apocalipse\Ap 17-18\22- Ap 12 e 17\052207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109360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50" name="Picture 2" descr="C:\Users\ABDALA\Pictures\archives\Apocalipse\Ap 17-18\22- Ap 12 e 17\0522076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315732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5100549" cy="2415310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Que evidências  provam </a:t>
            </a:r>
            <a: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que Babilônia refere-se a Roma papal</a:t>
            </a:r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?</a:t>
            </a: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3099584"/>
            <a:ext cx="7823200" cy="3440947"/>
          </a:xfrm>
        </p:spPr>
        <p:txBody>
          <a:bodyPr>
            <a:normAutofit fontScale="92500"/>
          </a:bodyPr>
          <a:lstStyle/>
          <a:p>
            <a:pPr lvl="0"/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Ela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é culpada de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blasfêmia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(verso 3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).</a:t>
            </a: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lvl="0"/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Ela está vestida de púrpura e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escarlate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(verso 4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).</a:t>
            </a: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lvl="0"/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Ela é chamada a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mãe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(verso 5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).</a:t>
            </a: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lvl="0"/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Ela tem filhas também decaídas,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meretrizes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(verso 5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).</a:t>
            </a: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lvl="0"/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Ela perseguiu e martirizou os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santos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(verso 6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).</a:t>
            </a: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lvl="0"/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Ela se assenta sobre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“sete montes”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(verso 9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).</a:t>
            </a: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lvl="0"/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Ela domina sobre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“os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reis da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Terra”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(verso 18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).</a:t>
            </a: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731835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9" name="Picture 7" descr="c:\Users\ABDALA\Pictures\Evangelistic scripts\Images JPEG\22- Ap 12 e 17\Extras_22\0522034X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" name="CaixaDeTexto 10"/>
          <p:cNvSpPr txBox="1"/>
          <p:nvPr/>
        </p:nvSpPr>
        <p:spPr>
          <a:xfrm>
            <a:off x="2928926" y="5000636"/>
            <a:ext cx="48501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BABILÔNIA, A GRANDE, </a:t>
            </a:r>
          </a:p>
          <a:p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 MÃE DAS MERETRIZES</a:t>
            </a:r>
            <a:endParaRPr lang="pt-BR" sz="3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55436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ABDALA\Pictures\Evangelistic scripts\Images JPEG\19-Batismo\051900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143554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060803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3630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0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5168827" cy="2196837"/>
          </a:xfrm>
        </p:spPr>
        <p:txBody>
          <a:bodyPr>
            <a:normAutofit/>
          </a:bodyPr>
          <a:lstStyle/>
          <a:p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Que poder dará </a:t>
            </a:r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apoio à mulher </a:t>
            </a:r>
            <a: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nos dias finais?  </a:t>
            </a: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3044966"/>
            <a:ext cx="6103965" cy="308119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“Vi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ainda outra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besta emergir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da terra; possuía dois chifres, parecendo cordeiro, mas falava como dragão.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Exerce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toda a autoridade da primeira besta na sua presença. Faz com que a terra e os seus habitantes adorem a primeira besta, cuja ferida mortal fora curada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.” </a:t>
            </a:r>
          </a:p>
          <a:p>
            <a:pPr marL="0" indent="0">
              <a:buNone/>
            </a:pPr>
            <a:endParaRPr lang="pt-BR" sz="17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Apocalipse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13:11 e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12</a:t>
            </a: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519606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:\Users\ABDALA\Pictures\archives\Medieval\061417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 smtClean="0"/>
              <a:t>A. O tempo de seu surgimento no cenário histórico.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054612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85"/>
            <a:ext cx="9231086" cy="6923315"/>
          </a:xfrm>
          <a:prstGeom prst="rect">
            <a:avLst/>
          </a:prstGeom>
        </p:spPr>
      </p:pic>
      <p:sp>
        <p:nvSpPr>
          <p:cNvPr id="5" name="CaixaDeTexto 6"/>
          <p:cNvSpPr txBox="1">
            <a:spLocks noGrp="1"/>
          </p:cNvSpPr>
          <p:nvPr>
            <p:ph sz="half" idx="1"/>
          </p:nvPr>
        </p:nvSpPr>
        <p:spPr>
          <a:xfrm>
            <a:off x="349629" y="934876"/>
            <a:ext cx="5336096" cy="3834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Surgiria em torno de 1798.</a:t>
            </a:r>
          </a:p>
          <a:p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Surgiria em uma área  pouco povoada.</a:t>
            </a:r>
          </a:p>
          <a:p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Não teria  coroa nos chifres, autoridade real.</a:t>
            </a:r>
          </a:p>
          <a:p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Ergueria a uma posição de poder e influência mundial.</a:t>
            </a:r>
            <a:endParaRPr lang="pt-BR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6931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4084" y="1399473"/>
            <a:ext cx="5903687" cy="3361214"/>
          </a:xfrm>
        </p:spPr>
        <p:txBody>
          <a:bodyPr/>
          <a:lstStyle/>
          <a:p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Independência </a:t>
            </a:r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em </a:t>
            </a: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1776.</a:t>
            </a:r>
            <a:endParaRPr lang="pt-BR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Constituição </a:t>
            </a:r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em </a:t>
            </a: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1787.</a:t>
            </a:r>
            <a:endParaRPr lang="pt-BR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Declaração </a:t>
            </a:r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 Direitos em </a:t>
            </a: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1791.</a:t>
            </a:r>
          </a:p>
          <a:p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Poder </a:t>
            </a:r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mundial em 1798.</a:t>
            </a:r>
          </a:p>
          <a:p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369010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europe_17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894" y="5736807"/>
            <a:ext cx="8229600" cy="1143000"/>
          </a:xfrm>
        </p:spPr>
        <p:txBody>
          <a:bodyPr>
            <a:normAutofit/>
          </a:bodyPr>
          <a:lstStyle/>
          <a:p>
            <a:r>
              <a:rPr lang="pt-BR" b="1" dirty="0" smtClean="0"/>
              <a:t>B. Os EUA surgiram da terra.  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715621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0"/>
            <a:ext cx="9143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8926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813786" cy="1937400"/>
          </a:xfrm>
        </p:spPr>
        <p:txBody>
          <a:bodyPr>
            <a:normAutofit/>
          </a:bodyPr>
          <a:lstStyle/>
          <a:p>
            <a:pPr algn="l"/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C. Tinha dois chifres como os de um cordeiro</a:t>
            </a: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en-US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667000"/>
            <a:ext cx="3321050" cy="34591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</a:t>
            </a:r>
            <a:r>
              <a:rPr lang="pt-B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iberdade </a:t>
            </a:r>
            <a:r>
              <a:rPr lang="pt-BR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civil e liberdade religiosa. </a:t>
            </a:r>
            <a:r>
              <a:rPr lang="pt-B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287587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:\Users\ABDALA\Pictures\archives\Apocalipse\Ap 13\24- EUA na Profecia\052404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565367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3746"/>
            <a:ext cx="4677232" cy="2264073"/>
          </a:xfrm>
        </p:spPr>
        <p:txBody>
          <a:bodyPr>
            <a:noAutofit/>
          </a:bodyPr>
          <a:lstStyle/>
          <a:p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 acordo com a profecia, que mudança drástica terá lugar na América</a:t>
            </a: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?</a:t>
            </a:r>
            <a:endParaRPr lang="en-US" sz="3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872236"/>
            <a:ext cx="4677232" cy="34498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“Vi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ainda outra besta emergir da terra; possuía dois chifres, parecendo cordeiro, mas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falava como dragão.”</a:t>
            </a:r>
          </a:p>
          <a:p>
            <a:pPr marL="0" indent="0">
              <a:buNone/>
            </a:pPr>
            <a:endParaRPr lang="pt-BR" sz="11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Apocalipse 13:11 </a:t>
            </a: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14854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177" y="212667"/>
            <a:ext cx="5279572" cy="2128564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Que </a:t>
            </a:r>
            <a: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três poderes se unirão contra o povo de Deus no tempo final</a:t>
            </a:r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?</a:t>
            </a: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0836" y="3236134"/>
            <a:ext cx="5081507" cy="30675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“Então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vi sair da boca do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dragão, da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boca da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besta e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da boca do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falso profeta três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espíritos imundos semelhantes a rãs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.” </a:t>
            </a:r>
          </a:p>
          <a:p>
            <a:pPr marL="0" indent="0">
              <a:buNone/>
            </a:pPr>
            <a:endParaRPr lang="pt-BR" sz="1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Apocalipse 16:13 </a:t>
            </a: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830321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060403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8126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Deceiv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5085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" y="242205"/>
            <a:ext cx="4882607" cy="2134981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Que </a:t>
            </a:r>
            <a: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métodos efetivos essa coalizão final utiliza</a:t>
            </a:r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?</a:t>
            </a: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300602"/>
            <a:ext cx="3747858" cy="27556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“Porque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eles são espíritos de demônios, operadores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 sinais.” </a:t>
            </a:r>
          </a:p>
          <a:p>
            <a:pPr marL="0" indent="0">
              <a:buNone/>
            </a:pPr>
            <a:endParaRPr lang="pt-BR" sz="1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Apocalipse 16:14 </a:t>
            </a: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709191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3410" y="552130"/>
            <a:ext cx="4038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“Também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opera grandes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sinais,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 maneira que até fogo do céu faz descer à terra, diante dos homens.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Seduz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os que habitam sobre a terra por causa dos sinais que lhe foi dado executar diante da besta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.”</a:t>
            </a:r>
          </a:p>
          <a:p>
            <a:pPr marL="0" indent="0">
              <a:buNone/>
            </a:pPr>
            <a:endParaRPr lang="pt-BR" sz="1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Apocalipse 13:13 e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14 </a:t>
            </a: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096379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052513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988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05070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4171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4degrees-Baptism_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1833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06081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8153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050306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31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alome dancing woman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677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1681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060204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510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drea_Vaccaro,_Tête_de_Saint-Jean_Baptist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9044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1126</TotalTime>
  <Words>2890</Words>
  <Application>Microsoft Office PowerPoint</Application>
  <PresentationFormat>Apresentação na tela (4:3)</PresentationFormat>
  <Paragraphs>152</Paragraphs>
  <Slides>45</Slides>
  <Notes>42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45</vt:i4>
      </vt:variant>
    </vt:vector>
  </HeadingPairs>
  <TitlesOfParts>
    <vt:vector size="46" baseType="lpstr"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Qual é o significado e a origem do termo “Babilônia”?</vt:lpstr>
      <vt:lpstr>Apresentação do PowerPoint</vt:lpstr>
      <vt:lpstr>Apresentação do PowerPoint</vt:lpstr>
      <vt:lpstr>O que é esse vinho?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Que evidências  provam que Babilônia refere-se a Roma papal?</vt:lpstr>
      <vt:lpstr>Apresentação do PowerPoint</vt:lpstr>
      <vt:lpstr>Apresentação do PowerPoint</vt:lpstr>
      <vt:lpstr> Que poder dará apoio à mulher nos dias finais?  </vt:lpstr>
      <vt:lpstr>A. O tempo de seu surgimento no cenário histórico.</vt:lpstr>
      <vt:lpstr>Apresentação do PowerPoint</vt:lpstr>
      <vt:lpstr>Apresentação do PowerPoint</vt:lpstr>
      <vt:lpstr>B. Os EUA surgiram da terra.   </vt:lpstr>
      <vt:lpstr>Apresentação do PowerPoint</vt:lpstr>
      <vt:lpstr>C. Tinha dois chifres como os de um cordeiro.</vt:lpstr>
      <vt:lpstr>Apresentação do PowerPoint</vt:lpstr>
      <vt:lpstr> De acordo com a profecia, que mudança drástica terá lugar na América?</vt:lpstr>
      <vt:lpstr>Que três poderes se unirão contra o povo de Deus no tempo final?</vt:lpstr>
      <vt:lpstr>Apresentação do PowerPoint</vt:lpstr>
      <vt:lpstr>Que métodos efetivos essa coalizão final utiliza?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APL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Emilio Abdala</dc:creator>
  <cp:lastModifiedBy>UCB - Kimberly Ludugerio</cp:lastModifiedBy>
  <cp:revision>57</cp:revision>
  <dcterms:created xsi:type="dcterms:W3CDTF">2013-03-25T13:49:58Z</dcterms:created>
  <dcterms:modified xsi:type="dcterms:W3CDTF">2013-10-16T11:53:33Z</dcterms:modified>
</cp:coreProperties>
</file>