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56" r:id="rId3"/>
    <p:sldId id="257" r:id="rId4"/>
    <p:sldId id="272" r:id="rId5"/>
    <p:sldId id="258" r:id="rId6"/>
    <p:sldId id="259" r:id="rId7"/>
    <p:sldId id="273" r:id="rId8"/>
    <p:sldId id="260" r:id="rId9"/>
    <p:sldId id="261" r:id="rId10"/>
    <p:sldId id="274" r:id="rId11"/>
    <p:sldId id="281" r:id="rId12"/>
    <p:sldId id="262" r:id="rId13"/>
    <p:sldId id="282" r:id="rId14"/>
    <p:sldId id="263" r:id="rId15"/>
    <p:sldId id="264" r:id="rId16"/>
    <p:sldId id="265" r:id="rId17"/>
    <p:sldId id="283" r:id="rId18"/>
    <p:sldId id="280" r:id="rId19"/>
    <p:sldId id="266" r:id="rId20"/>
    <p:sldId id="279" r:id="rId21"/>
    <p:sldId id="275" r:id="rId22"/>
    <p:sldId id="267" r:id="rId23"/>
    <p:sldId id="284" r:id="rId24"/>
    <p:sldId id="268" r:id="rId25"/>
    <p:sldId id="285" r:id="rId26"/>
    <p:sldId id="269" r:id="rId27"/>
    <p:sldId id="270" r:id="rId28"/>
    <p:sldId id="287" r:id="rId29"/>
    <p:sldId id="286" r:id="rId30"/>
    <p:sldId id="277" r:id="rId3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F101DD1-04B3-4A1A-9ED2-86D2546C6488}">
          <p14:sldIdLst>
            <p14:sldId id="278"/>
            <p14:sldId id="256"/>
            <p14:sldId id="257"/>
            <p14:sldId id="272"/>
            <p14:sldId id="258"/>
            <p14:sldId id="259"/>
            <p14:sldId id="273"/>
            <p14:sldId id="260"/>
            <p14:sldId id="261"/>
            <p14:sldId id="274"/>
            <p14:sldId id="281"/>
            <p14:sldId id="262"/>
            <p14:sldId id="282"/>
            <p14:sldId id="263"/>
            <p14:sldId id="264"/>
            <p14:sldId id="265"/>
            <p14:sldId id="283"/>
            <p14:sldId id="280"/>
            <p14:sldId id="266"/>
            <p14:sldId id="279"/>
            <p14:sldId id="275"/>
            <p14:sldId id="267"/>
            <p14:sldId id="284"/>
            <p14:sldId id="268"/>
            <p14:sldId id="285"/>
            <p14:sldId id="269"/>
            <p14:sldId id="270"/>
          </p14:sldIdLst>
        </p14:section>
        <p14:section name="Seção sem Título" id="{6AF26035-15CE-4B60-8F95-451639A2AB4F}">
          <p14:sldIdLst>
            <p14:sldId id="287"/>
            <p14:sldId id="28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85996" autoAdjust="0"/>
  </p:normalViewPr>
  <p:slideViewPr>
    <p:cSldViewPr>
      <p:cViewPr varScale="1">
        <p:scale>
          <a:sx n="84" d="100"/>
          <a:sy n="84" d="100"/>
        </p:scale>
        <p:origin x="120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F9AC-9344-4D29-BE98-AB2A15DF1E1D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C3D03-6FE8-4D15-A10F-E3097B97BC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13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C3D03-6FE8-4D15-A10F-E3097B97BCA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8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C61-5131-4729-8314-C25A7CFF207C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192560"/>
            <a:ext cx="5688632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Esse mesmo sentimento de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rebelião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parece ser compartilhado por sua descendência. Ao invés de viverem como nômades que estavam neste mundo apenas de passagem, eles se preocupavam apenas com o presente, com o aqui e o com o agora. </a:t>
            </a:r>
          </a:p>
        </p:txBody>
      </p:sp>
    </p:spTree>
    <p:extLst>
      <p:ext uri="{BB962C8B-B14F-4D97-AF65-F5344CB8AC3E}">
        <p14:creationId xmlns:p14="http://schemas.microsoft.com/office/powerpoint/2010/main" val="7337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477109"/>
            <a:ext cx="676875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 Bíblia nos relata que eles rapidamente fizeram avanços tecnológicos. A impressão que temos é que na mesma proporção que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cresciam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suas habilidades, crescia também a maldade e o pecado.</a:t>
            </a:r>
          </a:p>
        </p:txBody>
      </p:sp>
    </p:spTree>
    <p:extLst>
      <p:ext uri="{BB962C8B-B14F-4D97-AF65-F5344CB8AC3E}">
        <p14:creationId xmlns:p14="http://schemas.microsoft.com/office/powerpoint/2010/main" val="3121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262246"/>
            <a:ext cx="705678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Os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descendentes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de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Lameque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buscavam coisas que ainda hoje continuam a ser prioridade em nossos dias: moradia, conforto, lazer, entretenimento, cultura, inovação, avanços tecnológicos e segurança. Todos esses itens são necessários e desejáveis.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4016" y="618817"/>
            <a:ext cx="4860032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Não há nada de errado com eles. Não são ruins em si mesmos. O problema é a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motivação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que nos leva a buscá-los. Para os descendentes de Caim, essa busca nada mais era do que uma tentativa de alcançar independência completa de Deus.</a:t>
            </a:r>
          </a:p>
        </p:txBody>
      </p:sp>
    </p:spTree>
    <p:extLst>
      <p:ext uri="{BB962C8B-B14F-4D97-AF65-F5344CB8AC3E}">
        <p14:creationId xmlns:p14="http://schemas.microsoft.com/office/powerpoint/2010/main" val="11938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550278"/>
            <a:ext cx="446449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Na genealogia de Sete, vemos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obediência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e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adoração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. Sobre a linhagem de Sete é dito “daí se começou a invocar o nome do Senhor” (4:26).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699542"/>
            <a:ext cx="5256584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533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Os descendentes de Sete viviam uma vida pastoral e simples, como nômades. Estavam no mundo, mas não pertenciam a ele e nem desejam nele permanecer, por isso não estabeleceram residência fixa. Eram </a:t>
            </a:r>
            <a:r>
              <a:rPr lang="pt-BR" sz="2800" b="1" dirty="0" smtClean="0">
                <a:solidFill>
                  <a:srgbClr val="E4480A"/>
                </a:solidFill>
                <a:effectLst>
                  <a:glow rad="533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peregrinos,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533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533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viviam como estrangeiros em terra estranha.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51670"/>
            <a:ext cx="388843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 novamente a sétima geração é enfatizada, mas desta vez de forma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positiva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(5:22).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335415"/>
            <a:ext cx="597666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Pela primeira vez o ciclo de nascimento, reprodução e morte é rompido. Surge na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história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um homem chamado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Enoque.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Este foi o primeiro sobre quem não é dito ter morrido, “porque Deus o tomou para si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261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263407"/>
            <a:ext cx="5760640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Hebreus 11:5 afirma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“Foi pela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fé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que Enoque escapou da morte. Ele foi levado para Deus, e ninguém o encontrou porque Deus mesmo o havia levado. As Escrituras Sagradas dizem que antes disso ele já havia agradado 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Deus”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(NTLH).</a:t>
            </a:r>
          </a:p>
        </p:txBody>
      </p:sp>
    </p:spTree>
    <p:extLst>
      <p:ext uri="{BB962C8B-B14F-4D97-AF65-F5344CB8AC3E}">
        <p14:creationId xmlns:p14="http://schemas.microsoft.com/office/powerpoint/2010/main" val="17984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699542"/>
            <a:ext cx="5112568" cy="4154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Nos últimos dias da história deste mundo, o mesmo contraste visto nas duas primeiras genealogias da história da humanidade se repete. Há dois tipos de pessoas: os desobedientes e os obedientes, os que se rebelam contra a vontade de Deus e os que a aceitam, os que vivem para este mundo e os que vivem como estrangeiros, com </a:t>
            </a:r>
            <a:r>
              <a:rPr lang="pt-BR" sz="24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saudade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de sua pátria celestial.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51920" y="771550"/>
            <a:ext cx="5184576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Os que escolhem andar sozinhos por seus próprios caminhos e os que escolhem andar com Deus, os que vão cair no esquecimento ainda que tenham feito grandes descobertas e conquistas incríveis e os que terão seus nomes gravados pela eternidade, por atos simples, mas importantes, como o hábito de </a:t>
            </a:r>
            <a:r>
              <a:rPr lang="pt-BR" sz="24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andar</a:t>
            </a: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 Deus.</a:t>
            </a:r>
          </a:p>
        </p:txBody>
      </p:sp>
    </p:spTree>
    <p:extLst>
      <p:ext uri="{BB962C8B-B14F-4D97-AF65-F5344CB8AC3E}">
        <p14:creationId xmlns:p14="http://schemas.microsoft.com/office/powerpoint/2010/main" val="29451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92902" y="1851670"/>
            <a:ext cx="528215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96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DESTINOS</a:t>
            </a:r>
            <a:endParaRPr lang="pt-BR" sz="96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67944" y="1059582"/>
            <a:ext cx="475252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Enquanto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Lameque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andava por aí cantado sobre sua maldade, Enoque andava com Deus apreciando Sua bondade. A caminhada de Enoque era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diária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constante.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1131590"/>
            <a:ext cx="3888432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Andar com Deus é o que vai definir onde você passará a eternidade, por isso esta decisão é tão importante. Na verdade, esta é a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decisão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mais importante de sua vida.</a:t>
            </a:r>
          </a:p>
        </p:txBody>
      </p:sp>
    </p:spTree>
    <p:extLst>
      <p:ext uri="{BB962C8B-B14F-4D97-AF65-F5344CB8AC3E}">
        <p14:creationId xmlns:p14="http://schemas.microsoft.com/office/powerpoint/2010/main" val="26146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1762819"/>
            <a:ext cx="6696744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 Amós 3:3 encontramos uma pergunta importante: “Andarão dois juntos, se não houver entre eles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acordo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?”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7864" y="1403940"/>
            <a:ext cx="5472608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Para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andar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 Deus precisamos estar em acordo com Sua vontade. É necessário que haja uma entrega completa de nossa vida.</a:t>
            </a:r>
          </a:p>
        </p:txBody>
      </p:sp>
    </p:spTree>
    <p:extLst>
      <p:ext uri="{BB962C8B-B14F-4D97-AF65-F5344CB8AC3E}">
        <p14:creationId xmlns:p14="http://schemas.microsoft.com/office/powerpoint/2010/main" val="2764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55776" y="1190238"/>
            <a:ext cx="6264696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Jesus afirmou em Lucas 9:23: “Se alguém quer vir após mim, a si mesmo se negue, dia a dia tome a sua cruz e siga-me”. Há um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preço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que precisa ser pago. Mas uma coisa eu posso garantir, essa caminhada vale cada segundo.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635646"/>
            <a:ext cx="4824536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Toda grande caminhada começa com um simples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passo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você pode escolher dar esse primeiro passo hoje. Agora. Neste momento.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130999" y="983506"/>
            <a:ext cx="3617465" cy="2308324"/>
            <a:chOff x="54887" y="1707654"/>
            <a:chExt cx="3617465" cy="2308324"/>
          </a:xfrm>
        </p:grpSpPr>
        <p:sp>
          <p:nvSpPr>
            <p:cNvPr id="4" name="CaixaDeTexto 3"/>
            <p:cNvSpPr txBox="1"/>
            <p:nvPr/>
          </p:nvSpPr>
          <p:spPr>
            <a:xfrm>
              <a:off x="124330" y="1707654"/>
              <a:ext cx="3478581" cy="230832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5400" b="1" spc="-150" dirty="0" smtClean="0">
                  <a:ln>
                    <a:solidFill>
                      <a:srgbClr val="F8F8F8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VOCÊ QUER</a:t>
              </a:r>
            </a:p>
            <a:p>
              <a:pPr algn="ctr"/>
              <a:endParaRPr lang="pt-BR" sz="3600" b="1" spc="-150" dirty="0" smtClean="0">
                <a:ln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5400" b="1" spc="-150" dirty="0" smtClean="0">
                  <a:ln>
                    <a:solidFill>
                      <a:srgbClr val="F8F8F8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 DEUS?</a:t>
              </a:r>
              <a:endParaRPr lang="pt-BR" sz="5400" b="1" spc="-150" dirty="0">
                <a:ln>
                  <a:solidFill>
                    <a:srgbClr val="F8F8F8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4887" y="2133312"/>
              <a:ext cx="3617465" cy="14465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8800" b="1" dirty="0" smtClean="0">
                  <a:ln w="19050">
                    <a:solidFill>
                      <a:srgbClr val="F8F8F8"/>
                    </a:solidFill>
                  </a:ln>
                  <a:solidFill>
                    <a:srgbClr val="E448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ANDAR</a:t>
              </a:r>
              <a:endParaRPr lang="pt-BR" sz="8800" b="1" dirty="0">
                <a:ln w="19050">
                  <a:solidFill>
                    <a:srgbClr val="F8F8F8"/>
                  </a:solidFill>
                </a:ln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1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496" y="1347614"/>
            <a:ext cx="561662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Quer </a:t>
            </a:r>
            <a:r>
              <a:rPr lang="pt-BR" sz="2800" b="1" dirty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caminhar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com Ele e permitir que Ele dirija sua vida, suas escolhas, suas prioridades, seus planos? Uma caminhada sem fim com Deus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walking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 ou a morte eterna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dead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), a escolha é sua!</a:t>
            </a:r>
          </a:p>
        </p:txBody>
      </p:sp>
    </p:spTree>
    <p:extLst>
      <p:ext uri="{BB962C8B-B14F-4D97-AF65-F5344CB8AC3E}">
        <p14:creationId xmlns:p14="http://schemas.microsoft.com/office/powerpoint/2010/main" val="23364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275606"/>
            <a:ext cx="7488832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Se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você prestar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atenção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naquilo que vou dizer a seguir e vencer a tentação de mexer no celular, tirar um cochilo, ou fazer qualquer outra coisa nos próximos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minutos,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posso garantir que seu pensamento sobre as genealogias irá mudar. Aceita o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desafio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3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40499" y="1851670"/>
            <a:ext cx="481574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96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ORIGENS</a:t>
            </a:r>
            <a:endParaRPr lang="pt-BR" sz="96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33093"/>
            <a:ext cx="4361267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Vamos analisar a </a:t>
            </a:r>
            <a:r>
              <a:rPr lang="pt-BR" sz="2800" b="1" dirty="0" smtClean="0">
                <a:solidFill>
                  <a:srgbClr val="E4480A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genealogia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de Adão, através da linhagem de Caim, e a genealogia de Adão, através da linhagem de Sete.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/>
                </a:glow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3611800"/>
            <a:ext cx="460851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Gênesis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4:1, 2; 17-24 e 5:1-32.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55776" y="2625755"/>
            <a:ext cx="5976664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duas genealogias chamam a atenção para uma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geração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específica.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3968" y="843558"/>
            <a:ext cx="4200407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 duas genealogias têm uma mesma origem: </a:t>
            </a:r>
            <a:r>
              <a:rPr lang="pt-BR" sz="28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ADÃO</a:t>
            </a:r>
            <a:endParaRPr lang="pt-BR" sz="2800" b="1" dirty="0">
              <a:solidFill>
                <a:srgbClr val="E4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761659"/>
            <a:ext cx="5688632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duas genealogias possuem nomes repetidos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pt-BR" sz="2800" b="1" dirty="0" smtClean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ENOQUE E LAMEQUE</a:t>
            </a:r>
            <a:endParaRPr lang="pt-BR" sz="2800" b="1" dirty="0">
              <a:solidFill>
                <a:srgbClr val="E448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99928" y="1851670"/>
            <a:ext cx="6868099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pt-BR" sz="9600" b="1" dirty="0" smtClean="0">
                <a:ln w="19050">
                  <a:solidFill>
                    <a:schemeClr val="bg1"/>
                  </a:solidFill>
                </a:ln>
                <a:solidFill>
                  <a:srgbClr val="E4480A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cs typeface="Arial" panose="020B0604020202020204" pitchFamily="34" charset="0"/>
              </a:rPr>
              <a:t>CONTRASTES</a:t>
            </a:r>
            <a:endParaRPr lang="pt-BR" sz="9600" b="1" dirty="0">
              <a:ln w="19050">
                <a:solidFill>
                  <a:schemeClr val="bg1"/>
                </a:solidFill>
              </a:ln>
              <a:solidFill>
                <a:srgbClr val="E4480A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1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1804" y="1192560"/>
            <a:ext cx="5612324" cy="35394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Bíblia nos informa que umas das primeiras atitudes de Caim ao se retirar da presença do Senhor, foi edificar uma cidade (4:17). O que a princípio parece uma atitude simples,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realidade revela ser uma atitude de contínua </a:t>
            </a:r>
            <a:r>
              <a:rPr lang="pt-BR" sz="2800" b="1" dirty="0">
                <a:solidFill>
                  <a:srgbClr val="E4480A"/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rebelião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pt-BR" sz="2800" b="1" dirty="0" smtClean="0">
                <a:solidFill>
                  <a:srgbClr val="E4480A"/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desconfiança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88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88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1347614"/>
            <a:ext cx="5400600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Na sétima geração dos descendentes de Caim, a rebelião e o pecado atingem um novo patamar. </a:t>
            </a:r>
            <a:r>
              <a:rPr lang="pt-BR" sz="2800" b="1" dirty="0">
                <a:solidFill>
                  <a:srgbClr val="E4480A"/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Lameque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651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, seguindo o exemplo de rebelião de seu tataravô Caim, resolve ir contra a vontade de Deus.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913</Words>
  <Application>Microsoft Office PowerPoint</Application>
  <PresentationFormat>Apresentação na tela (16:9)</PresentationFormat>
  <Paragraphs>37</Paragraphs>
  <Slides>30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DE ESPERANCA</dc:title>
  <dc:subject>SEMANA DA COLHEITA 2016</dc:subject>
  <dc:creator>Pr. MARCELO AUGUSTO DE CARVALHO</dc:creator>
  <cp:keywords>www.4tons.com.br; www.4tons.com</cp:keywords>
  <dc:description>COMÉRCIO PROIBIDO. USO PESSOAL</dc:description>
  <cp:lastModifiedBy>APV - Marcelo Augusto de Carvalho</cp:lastModifiedBy>
  <cp:revision>43</cp:revision>
  <dcterms:created xsi:type="dcterms:W3CDTF">2016-08-09T14:46:32Z</dcterms:created>
  <dcterms:modified xsi:type="dcterms:W3CDTF">2016-11-13T12:33:23Z</dcterms:modified>
  <cp:category>SM-EVANGELISMO; SM-SERMÕES</cp:category>
</cp:coreProperties>
</file>