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93" r:id="rId2"/>
    <p:sldId id="372" r:id="rId3"/>
    <p:sldId id="373" r:id="rId4"/>
    <p:sldId id="374" r:id="rId5"/>
    <p:sldId id="375" r:id="rId6"/>
    <p:sldId id="376" r:id="rId7"/>
    <p:sldId id="256" r:id="rId8"/>
    <p:sldId id="268" r:id="rId9"/>
    <p:sldId id="257" r:id="rId10"/>
    <p:sldId id="301" r:id="rId11"/>
    <p:sldId id="302" r:id="rId12"/>
    <p:sldId id="303" r:id="rId13"/>
    <p:sldId id="258" r:id="rId14"/>
    <p:sldId id="259" r:id="rId15"/>
    <p:sldId id="267" r:id="rId16"/>
    <p:sldId id="275" r:id="rId17"/>
    <p:sldId id="335" r:id="rId18"/>
    <p:sldId id="320" r:id="rId19"/>
    <p:sldId id="319" r:id="rId20"/>
    <p:sldId id="321" r:id="rId21"/>
    <p:sldId id="322" r:id="rId22"/>
    <p:sldId id="323" r:id="rId23"/>
    <p:sldId id="324" r:id="rId24"/>
    <p:sldId id="325" r:id="rId25"/>
    <p:sldId id="32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37" r:id="rId49"/>
    <p:sldId id="338" r:id="rId50"/>
    <p:sldId id="339" r:id="rId51"/>
    <p:sldId id="340" r:id="rId52"/>
    <p:sldId id="341" r:id="rId53"/>
    <p:sldId id="342" r:id="rId54"/>
    <p:sldId id="344" r:id="rId55"/>
    <p:sldId id="343" r:id="rId56"/>
    <p:sldId id="336" r:id="rId57"/>
    <p:sldId id="346" r:id="rId58"/>
    <p:sldId id="345" r:id="rId59"/>
    <p:sldId id="333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369" r:id="rId68"/>
    <p:sldId id="370" r:id="rId69"/>
    <p:sldId id="371" r:id="rId70"/>
    <p:sldId id="392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388" r:id="rId83"/>
    <p:sldId id="389" r:id="rId84"/>
    <p:sldId id="390" r:id="rId85"/>
    <p:sldId id="391" r:id="rId8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0000FF"/>
    <a:srgbClr val="808000"/>
    <a:srgbClr val="CC00CC"/>
    <a:srgbClr val="00FF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27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09DBCCC2-8B60-4E1B-B464-C276DA917AA7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D66BAC83-B578-42C7-971F-0C5B886A2E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" name="Rectangle 4">
              <a:extLst>
                <a:ext uri="{FF2B5EF4-FFF2-40B4-BE49-F238E27FC236}">
                  <a16:creationId xmlns:a16="http://schemas.microsoft.com/office/drawing/2014/main" id="{BE5B1854-4BEA-47BE-A5D6-EF4738F02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pt-BR"/>
            </a:p>
          </p:txBody>
        </p:sp>
      </p:grpSp>
      <p:grpSp>
        <p:nvGrpSpPr>
          <p:cNvPr id="5125" name="Group 5">
            <a:extLst>
              <a:ext uri="{FF2B5EF4-FFF2-40B4-BE49-F238E27FC236}">
                <a16:creationId xmlns:a16="http://schemas.microsoft.com/office/drawing/2014/main" id="{74280205-150A-4613-B6AF-F9575F7C8EB6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5126" name="Rectangle 6">
              <a:extLst>
                <a:ext uri="{FF2B5EF4-FFF2-40B4-BE49-F238E27FC236}">
                  <a16:creationId xmlns:a16="http://schemas.microsoft.com/office/drawing/2014/main" id="{C5DAA35E-2EFF-483C-B71F-44843303FD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7" name="Rectangle 7">
              <a:extLst>
                <a:ext uri="{FF2B5EF4-FFF2-40B4-BE49-F238E27FC236}">
                  <a16:creationId xmlns:a16="http://schemas.microsoft.com/office/drawing/2014/main" id="{9863AFAE-A931-415B-919F-1376C6C7FA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58BE9D38-1771-4B96-91B9-7045CCCA954C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5129" name="Rectangle 9">
              <a:extLst>
                <a:ext uri="{FF2B5EF4-FFF2-40B4-BE49-F238E27FC236}">
                  <a16:creationId xmlns:a16="http://schemas.microsoft.com/office/drawing/2014/main" id="{4F2A4D32-30BB-40AB-B5E6-761437604E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0" name="Rectangle 10">
              <a:extLst>
                <a:ext uri="{FF2B5EF4-FFF2-40B4-BE49-F238E27FC236}">
                  <a16:creationId xmlns:a16="http://schemas.microsoft.com/office/drawing/2014/main" id="{E4C3BF54-4429-4428-8838-92A32DC0DA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8583324B-2586-4537-8166-2C9EB695151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5132" name="Rectangle 12">
              <a:extLst>
                <a:ext uri="{FF2B5EF4-FFF2-40B4-BE49-F238E27FC236}">
                  <a16:creationId xmlns:a16="http://schemas.microsoft.com/office/drawing/2014/main" id="{980AF1F5-F7E2-4A51-8746-3E76B8063B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33" name="Rectangle 13">
              <a:extLst>
                <a:ext uri="{FF2B5EF4-FFF2-40B4-BE49-F238E27FC236}">
                  <a16:creationId xmlns:a16="http://schemas.microsoft.com/office/drawing/2014/main" id="{D5446C65-8EAF-4416-89FD-B19BADE613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134" name="Rectangle 14">
            <a:extLst>
              <a:ext uri="{FF2B5EF4-FFF2-40B4-BE49-F238E27FC236}">
                <a16:creationId xmlns:a16="http://schemas.microsoft.com/office/drawing/2014/main" id="{5550026E-19FD-4566-9D2E-A58ADF85F29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4FE2CE84-450F-4244-A47A-A9663FF4265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E555C954-DC64-4C30-8830-5BDE96FFBD5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D863A8FB-008C-4110-8E1C-0CB7A947FE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id="{7EA0260A-D2B0-4872-9C28-E5950FB379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5FD3FB-F7AB-4FEB-A799-13947E1EA65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D5054-0EAB-45D9-AC3D-C6D87D58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15A5FD-88DE-431F-B8CC-E09CB6E0E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A1B406-E45A-491F-AEAA-242E19CF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BD39F6-9D99-4F85-8220-99F58F5D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FBBA25-AD6F-4372-A9AA-AFEEF058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D4C38-7552-434B-9BDD-AA054637D4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766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56ED89-96D1-4A3D-8BF6-08B906B02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2B4994-4B97-4D65-A8A6-C255C213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3525B1-7C7F-4F52-84B7-F5B89785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93348D-7437-4BF5-973F-3A8B46FC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D96FE-BF39-4EB6-8A5B-4B824295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33D4A-5C05-42AC-BAF0-4E2DE9B4D7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646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557D5-5E07-44B1-9A49-A9B6A6F1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B8EDC3-50C4-4076-AFBE-D0A8C55F733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Imagem Online 3">
            <a:extLst>
              <a:ext uri="{FF2B5EF4-FFF2-40B4-BE49-F238E27FC236}">
                <a16:creationId xmlns:a16="http://schemas.microsoft.com/office/drawing/2014/main" id="{27420F80-CE33-4365-9547-40181BC56BB4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BA2E32-58E8-42FA-AB28-3F86556D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A18991-C986-49B2-8D91-953668DB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56D990-248E-45EA-900D-5F26E017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434317-5A0E-4D1C-93FA-7EB08A266F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7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B36B7-8856-4867-BF39-768E2ABC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70F4DE-FD55-4D3E-9C51-EF315A1F3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45344D-2016-41FB-972D-5209C7A7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CB0D4A-EDD5-4DCD-9EEC-C37440C0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1D76A9-2486-4095-825F-9189AC01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2D70-86BF-4B41-B890-A5F9E3C4EF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527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0CFB5-BE84-41B3-AF5F-18AD35CC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FDF64A-5D7E-466A-A0F3-194E453FA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D68424-2280-4345-8412-BE024BF4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E7D94E-B13C-4ABF-A08C-81256A72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4D2774-6BB8-483C-9DC3-52F35CF5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53151-6B44-4E9B-80C9-02DDDAA192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319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CE915-97B9-4036-8C6A-67A438EB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7DB8D3-0EA0-4458-B70F-3C20305BA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4F197D-FA75-4AA6-9F44-DABB321A8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E81ECC-43DD-4FC2-B134-28C9A367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6CA563-65CC-4D01-B360-D1F6DD16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A5B467-2911-4FC2-976C-5141567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C6F85-62CE-45BE-9EBA-269310089E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19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5E0B7-54B1-4452-BFC8-9D363974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D8E871-DA81-4928-9C04-5C11972F7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9D4944-EF42-4C1B-8847-15692388E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76D0745-7380-4D5B-9AF6-938BC20EF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3981C9-E411-4E76-97F0-557971F22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F0C7A00-4095-4CC9-AD72-B05272C3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A95F8E-145F-48C8-8141-7FD0EC11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3E68F0-1A1B-462D-8D1B-1C79088F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A2F5E-3D37-4740-BC4E-CAFFF0E6F7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307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250B-CA8F-41B4-B044-CEF39732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48DED0-A935-44FB-8B7A-F708EE2A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57CD99-41BB-4EFD-8034-B516DD17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D6BEB3-5339-4B0B-99E9-414969A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C0B37-EC3A-4D6E-80EE-402BA933B1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373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DF546EC-D77A-413C-9D8C-32D79C51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CB2A55-875A-420E-A0C2-21E8B376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0C2873-8989-4036-8B8D-C12F58DA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2B8EC-617A-4A77-8AC7-5C47DFE131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126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B1711-3D43-4B07-8F1A-948F691E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82E182-E2D2-4F44-A6CE-AD18B13F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0F41E5-6981-4178-81EA-865B8F17F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832071-23B0-4279-9255-D8396039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C7AFDC-8E6A-45A2-A81F-9BA47B53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E57839-2E84-43E8-9F51-1202E4C6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1A91-BFD3-4C0C-BC94-5141BFD23D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822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D6DD7-BD69-4A2D-A483-4134EF02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8BEE9C-5E47-4912-9061-E6FF61FB6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D1C85D-F6D0-4724-8085-5E0B4B786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B13316-CA75-4D41-94BC-E8D76FF2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8DDEED-1C98-48A7-AAEB-BBEAB145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F341A7-EA5F-40BC-B290-771EC28B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37A0D-0414-4256-B60A-04653E4F78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964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C8F8BEC9-F663-46A8-929C-D4386EB263CA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C1FAB1DE-EA0C-4830-B83B-82BA21A91B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0" name="Rectangle 4">
              <a:extLst>
                <a:ext uri="{FF2B5EF4-FFF2-40B4-BE49-F238E27FC236}">
                  <a16:creationId xmlns:a16="http://schemas.microsoft.com/office/drawing/2014/main" id="{8394CB9B-9008-495C-B65D-615BE0D14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en-US" altLang="pt-BR"/>
            </a:p>
          </p:txBody>
        </p:sp>
      </p:grpSp>
      <p:grpSp>
        <p:nvGrpSpPr>
          <p:cNvPr id="4101" name="Group 5">
            <a:extLst>
              <a:ext uri="{FF2B5EF4-FFF2-40B4-BE49-F238E27FC236}">
                <a16:creationId xmlns:a16="http://schemas.microsoft.com/office/drawing/2014/main" id="{53E49AF1-872E-44BF-BA37-26CF6C7666A0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102" name="Rectangle 6">
              <a:extLst>
                <a:ext uri="{FF2B5EF4-FFF2-40B4-BE49-F238E27FC236}">
                  <a16:creationId xmlns:a16="http://schemas.microsoft.com/office/drawing/2014/main" id="{645D0D14-03BB-446F-8D8C-49A345BA1A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3" name="Rectangle 7">
              <a:extLst>
                <a:ext uri="{FF2B5EF4-FFF2-40B4-BE49-F238E27FC236}">
                  <a16:creationId xmlns:a16="http://schemas.microsoft.com/office/drawing/2014/main" id="{05D17835-9416-43B8-A9F7-AC314CDC4A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EF5E58EE-56D7-4077-9684-1464F196D92D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105" name="Rectangle 9">
              <a:extLst>
                <a:ext uri="{FF2B5EF4-FFF2-40B4-BE49-F238E27FC236}">
                  <a16:creationId xmlns:a16="http://schemas.microsoft.com/office/drawing/2014/main" id="{34CB95C2-4891-4D8B-A2F4-13903A5FD9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6" name="Rectangle 10">
              <a:extLst>
                <a:ext uri="{FF2B5EF4-FFF2-40B4-BE49-F238E27FC236}">
                  <a16:creationId xmlns:a16="http://schemas.microsoft.com/office/drawing/2014/main" id="{824FC02B-DA34-4084-A409-B36D53C6C2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07" name="Group 11">
            <a:extLst>
              <a:ext uri="{FF2B5EF4-FFF2-40B4-BE49-F238E27FC236}">
                <a16:creationId xmlns:a16="http://schemas.microsoft.com/office/drawing/2014/main" id="{215CF003-DBB4-4252-829F-AADDBFFAC51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108" name="Rectangle 12">
              <a:extLst>
                <a:ext uri="{FF2B5EF4-FFF2-40B4-BE49-F238E27FC236}">
                  <a16:creationId xmlns:a16="http://schemas.microsoft.com/office/drawing/2014/main" id="{8B2C39CB-7320-4317-9546-6A4FFD5FC3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09" name="Rectangle 13">
              <a:extLst>
                <a:ext uri="{FF2B5EF4-FFF2-40B4-BE49-F238E27FC236}">
                  <a16:creationId xmlns:a16="http://schemas.microsoft.com/office/drawing/2014/main" id="{B85A855A-074D-4708-B6E3-AE476FBFAD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110" name="Group 14">
            <a:extLst>
              <a:ext uri="{FF2B5EF4-FFF2-40B4-BE49-F238E27FC236}">
                <a16:creationId xmlns:a16="http://schemas.microsoft.com/office/drawing/2014/main" id="{CBEECDD9-2EA8-47EF-8831-E1CF45A10ACD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4111" name="Rectangle 15">
              <a:extLst>
                <a:ext uri="{FF2B5EF4-FFF2-40B4-BE49-F238E27FC236}">
                  <a16:creationId xmlns:a16="http://schemas.microsoft.com/office/drawing/2014/main" id="{73573DA0-E3D7-42A6-95F7-28C5BB6DBB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12" name="Rectangle 16">
              <a:extLst>
                <a:ext uri="{FF2B5EF4-FFF2-40B4-BE49-F238E27FC236}">
                  <a16:creationId xmlns:a16="http://schemas.microsoft.com/office/drawing/2014/main" id="{5821416A-E3A5-437A-9AD1-AC6C9F3FEB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113" name="Rectangle 17">
            <a:extLst>
              <a:ext uri="{FF2B5EF4-FFF2-40B4-BE49-F238E27FC236}">
                <a16:creationId xmlns:a16="http://schemas.microsoft.com/office/drawing/2014/main" id="{86FBABF7-A71E-4B60-994E-E8B8CB94C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F8EF68DA-D2E8-4E50-AC4B-DA587F9E2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7CC044D7-B670-4821-BFC4-781A2B7A25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pt-BR" altLang="pt-BR"/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8AD0F1D3-571D-43F3-9353-001EAA5473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pt-BR" altLang="pt-BR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70C489A8-2DB3-4B99-AAB8-69DFB910A4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B67382D3-F288-44DE-9E73-7572FDF4D43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uario\My%20Documents\Minhas%20imagens\Fotos%20Movimentadas\fotos%20movimentadas%20004.m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capa10">
            <a:extLst>
              <a:ext uri="{FF2B5EF4-FFF2-40B4-BE49-F238E27FC236}">
                <a16:creationId xmlns:a16="http://schemas.microsoft.com/office/drawing/2014/main" id="{78F5BA01-77C5-4105-9DBA-8C0E66FC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ext Box 2">
            <a:extLst>
              <a:ext uri="{FF2B5EF4-FFF2-40B4-BE49-F238E27FC236}">
                <a16:creationId xmlns:a16="http://schemas.microsoft.com/office/drawing/2014/main" id="{5A50A017-BEDB-4519-B523-D810E6A4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77724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latin typeface="Tahoma" panose="020B0604030504040204" pitchFamily="34" charset="0"/>
              </a:rPr>
              <a:t>QUIASMO</a:t>
            </a:r>
            <a:endParaRPr lang="pt-BR" altLang="pt-BR" sz="5400" b="1">
              <a:latin typeface="Tahoma" panose="020B0604030504040204" pitchFamily="34" charset="0"/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D20CA94D-10C5-4C0F-BEA7-457CCA89D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65400"/>
            <a:ext cx="7705725" cy="2528888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Este estilo de expressar um pensamento, ajuda na memorização. O Quiasmo surgiu da letra grega </a:t>
            </a: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raeca" pitchFamily="2" charset="2"/>
              </a:rPr>
              <a:t>c </a:t>
            </a: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(qui) e significa: “Colocar na forma de </a:t>
            </a: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X</a:t>
            </a: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”. </a:t>
            </a:r>
            <a:endParaRPr lang="pt-BR" altLang="pt-BR" sz="32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0" name="Picture 12" descr="capa10">
            <a:extLst>
              <a:ext uri="{FF2B5EF4-FFF2-40B4-BE49-F238E27FC236}">
                <a16:creationId xmlns:a16="http://schemas.microsoft.com/office/drawing/2014/main" id="{CC04F6DC-5E62-4262-801C-F7A72AD0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Text Box 2">
            <a:extLst>
              <a:ext uri="{FF2B5EF4-FFF2-40B4-BE49-F238E27FC236}">
                <a16:creationId xmlns:a16="http://schemas.microsoft.com/office/drawing/2014/main" id="{7FCDC1D9-4F4B-4F93-AB94-80FCD95B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25" y="639763"/>
            <a:ext cx="6172200" cy="701675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EXEMPLO</a:t>
            </a:r>
            <a:r>
              <a:rPr lang="en-US" altLang="pt-BR" sz="3200" b="1">
                <a:latin typeface="Arial Black" panose="020B0A04020102020204" pitchFamily="34" charset="0"/>
              </a:rPr>
              <a:t> - </a:t>
            </a:r>
            <a:r>
              <a:rPr lang="en-US" altLang="pt-BR" sz="3200" b="1">
                <a:solidFill>
                  <a:srgbClr val="FFFF00"/>
                </a:solidFill>
                <a:latin typeface="Arial Black" panose="020B0A04020102020204" pitchFamily="34" charset="0"/>
              </a:rPr>
              <a:t>MC 2:27</a:t>
            </a:r>
            <a:endParaRPr lang="pt-BR" altLang="pt-BR" sz="3200" b="1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182E50BC-2B0B-446C-B6E5-0EB6D9864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25613"/>
            <a:ext cx="5105400" cy="2135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A1	 O Sábado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2000" b="1">
                <a:latin typeface="Tahoma" panose="020B0604030504040204" pitchFamily="34" charset="0"/>
              </a:rPr>
              <a:t>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pt-BR" sz="2000" b="1">
                <a:latin typeface="Tahoma" panose="020B0604030504040204" pitchFamily="34" charset="0"/>
              </a:rPr>
              <a:t>     B1	 Foi feito por causa do homem</a:t>
            </a:r>
          </a:p>
          <a:p>
            <a:pPr>
              <a:spcBef>
                <a:spcPct val="50000"/>
              </a:spcBef>
            </a:pPr>
            <a:r>
              <a:rPr lang="en-US" altLang="pt-BR" sz="2000" b="1">
                <a:latin typeface="Tahoma" panose="020B0604030504040204" pitchFamily="34" charset="0"/>
              </a:rPr>
              <a:t>     B2	 E não o homem</a:t>
            </a:r>
          </a:p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A2	 Por causa do sábado</a:t>
            </a:r>
            <a:endParaRPr lang="pt-BR" altLang="pt-BR" sz="28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53252" name="Line 4">
            <a:extLst>
              <a:ext uri="{FF2B5EF4-FFF2-40B4-BE49-F238E27FC236}">
                <a16:creationId xmlns:a16="http://schemas.microsoft.com/office/drawing/2014/main" id="{3E1A36D2-80AF-4A45-AD11-AF35BAEBB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773238"/>
            <a:ext cx="2447925" cy="18002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17DBF17B-C8C9-4BC5-B660-897C43F51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1752600"/>
            <a:ext cx="2133600" cy="1820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0B7EF32B-DBFF-47EF-BA71-423A3ADD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447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solidFill>
                  <a:srgbClr val="FFFF00"/>
                </a:solidFill>
              </a:rPr>
              <a:t>A1</a:t>
            </a:r>
            <a:endParaRPr lang="pt-BR" altLang="pt-BR" b="1">
              <a:solidFill>
                <a:srgbClr val="FFFF00"/>
              </a:solidFill>
            </a:endParaRPr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DFBAF5A6-1B05-4AB6-803D-47DBD685A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500438"/>
            <a:ext cx="685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/>
              <a:t>B2</a:t>
            </a:r>
            <a:endParaRPr lang="pt-BR" altLang="pt-BR" b="1"/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85BA035C-6348-42B7-8978-633546BA9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4766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solidFill>
                  <a:srgbClr val="FFFF00"/>
                </a:solidFill>
              </a:rPr>
              <a:t>A2</a:t>
            </a:r>
            <a:endParaRPr lang="pt-BR" altLang="pt-BR" b="1">
              <a:solidFill>
                <a:srgbClr val="FFFF00"/>
              </a:solidFill>
            </a:endParaRPr>
          </a:p>
        </p:txBody>
      </p:sp>
      <p:sp>
        <p:nvSpPr>
          <p:cNvPr id="53257" name="Text Box 9">
            <a:extLst>
              <a:ext uri="{FF2B5EF4-FFF2-40B4-BE49-F238E27FC236}">
                <a16:creationId xmlns:a16="http://schemas.microsoft.com/office/drawing/2014/main" id="{5194F41D-CB88-4AAB-A31B-FDF05F787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4478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/>
              <a:t>B1</a:t>
            </a:r>
            <a:endParaRPr lang="pt-BR" altLang="pt-BR" b="1"/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AE0C7F81-1530-440C-BE37-20263AE34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8500"/>
            <a:ext cx="8139113" cy="1554163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3366">
                    <a:alpha val="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Com frequência aparece um terceiro elemento </a:t>
            </a: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sem paralelo</a:t>
            </a: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. Indicando a </a:t>
            </a: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mensagem central.</a:t>
            </a:r>
            <a:endParaRPr lang="pt-BR" altLang="pt-BR" sz="32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apa10">
            <a:extLst>
              <a:ext uri="{FF2B5EF4-FFF2-40B4-BE49-F238E27FC236}">
                <a16:creationId xmlns:a16="http://schemas.microsoft.com/office/drawing/2014/main" id="{16B8EBE2-7BEE-4FB5-B108-B2C2726F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Text Box 2">
            <a:extLst>
              <a:ext uri="{FF2B5EF4-FFF2-40B4-BE49-F238E27FC236}">
                <a16:creationId xmlns:a16="http://schemas.microsoft.com/office/drawing/2014/main" id="{D9BC9C79-9482-475C-BDBA-CBC60A89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1193800"/>
            <a:ext cx="5399087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Verdana" panose="020B0604030504040204" pitchFamily="34" charset="0"/>
              </a:rPr>
              <a:t>EXEMPLO: </a:t>
            </a:r>
            <a:r>
              <a:rPr lang="en-US" altLang="pt-BR" sz="3200" b="1">
                <a:solidFill>
                  <a:srgbClr val="FFFF00"/>
                </a:solidFill>
                <a:latin typeface="Verdana" panose="020B0604030504040204" pitchFamily="34" charset="0"/>
              </a:rPr>
              <a:t>ISA 55:8-9</a:t>
            </a:r>
            <a:endParaRPr lang="pt-BR" altLang="pt-BR" sz="3200" b="1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B61D2D10-0837-4266-9702-4FB1406F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52675"/>
            <a:ext cx="8351837" cy="3381375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A1</a:t>
            </a:r>
            <a:r>
              <a:rPr lang="en-US" altLang="pt-BR" sz="18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	Porque os meus pensamentos não são os vossos pensamentos,</a:t>
            </a:r>
          </a:p>
          <a:p>
            <a:pPr>
              <a:spcBef>
                <a:spcPct val="50000"/>
              </a:spcBef>
            </a:pPr>
            <a:r>
              <a:rPr lang="en-US" altLang="pt-BR" sz="18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    </a:t>
            </a:r>
            <a:r>
              <a:rPr lang="en-US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B1</a:t>
            </a:r>
            <a:r>
              <a:rPr lang="en-US" alt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	Nem os vossos caminhos os meus caminhos, diz o SENHOR.</a:t>
            </a:r>
          </a:p>
          <a:p>
            <a:pPr>
              <a:spcBef>
                <a:spcPct val="50000"/>
              </a:spcBef>
            </a:pPr>
            <a:r>
              <a:rPr lang="en-US" altLang="pt-BR" sz="18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   </a:t>
            </a:r>
            <a:r>
              <a:rPr lang="en-US" altLang="pt-BR" sz="20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  </a:t>
            </a:r>
            <a:r>
              <a:rPr lang="en-US" altLang="pt-BR" sz="3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C</a:t>
            </a:r>
            <a:r>
              <a:rPr lang="en-US" altLang="pt-BR" sz="2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	Porque assim como os céus são mais altos que a terra</a:t>
            </a:r>
          </a:p>
          <a:p>
            <a:pPr>
              <a:spcBef>
                <a:spcPct val="50000"/>
              </a:spcBef>
            </a:pPr>
            <a:r>
              <a:rPr lang="en-US" altLang="pt-BR" sz="18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   </a:t>
            </a:r>
            <a:r>
              <a:rPr lang="en-US" altLang="pt-BR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altLang="pt-BR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B2</a:t>
            </a:r>
            <a:r>
              <a:rPr lang="en-US" altLang="pt-BR" sz="1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	Assim são os meus caminhos mais altos que os vossos caminhos</a:t>
            </a:r>
          </a:p>
          <a:p>
            <a:pPr>
              <a:spcBef>
                <a:spcPct val="50000"/>
              </a:spcBef>
            </a:pPr>
            <a:r>
              <a:rPr lang="en-US" altLang="pt-BR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A2</a:t>
            </a:r>
            <a:r>
              <a:rPr lang="en-US" altLang="pt-BR" sz="18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	E os meus pensamentos mais altos que os vossos pensamentos.</a:t>
            </a:r>
            <a:endParaRPr lang="pt-BR" altLang="pt-BR" sz="18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apa10">
            <a:extLst>
              <a:ext uri="{FF2B5EF4-FFF2-40B4-BE49-F238E27FC236}">
                <a16:creationId xmlns:a16="http://schemas.microsoft.com/office/drawing/2014/main" id="{2C179DB2-1601-4802-BFF9-94C7B459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ext Box 2">
            <a:extLst>
              <a:ext uri="{FF2B5EF4-FFF2-40B4-BE49-F238E27FC236}">
                <a16:creationId xmlns:a16="http://schemas.microsoft.com/office/drawing/2014/main" id="{54031E2A-F02E-47C6-B542-962D16278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904875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200" b="1">
                <a:latin typeface="Arial Black" panose="020B0A04020102020204" pitchFamily="34" charset="0"/>
              </a:rPr>
              <a:t>EXEMPLO</a:t>
            </a:r>
            <a:endParaRPr kumimoji="0" lang="pt-BR" altLang="pt-BR" sz="3200" b="1">
              <a:latin typeface="Arial Black" panose="020B0A04020102020204" pitchFamily="34" charset="0"/>
            </a:endParaRP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1F56283E-5399-4678-BC84-9F2FC36D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1350"/>
            <a:ext cx="8077200" cy="4110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pt-BR" b="1">
                <a:solidFill>
                  <a:srgbClr val="FFFF00"/>
                </a:solidFill>
                <a:latin typeface="Times New Rom B" pitchFamily="2" charset="0"/>
              </a:rPr>
              <a:t>A 1</a:t>
            </a:r>
          </a:p>
          <a:p>
            <a:pPr>
              <a:spcBef>
                <a:spcPct val="50000"/>
              </a:spcBef>
            </a:pPr>
            <a:r>
              <a:rPr kumimoji="0" lang="en-US" altLang="pt-BR" sz="1800"/>
              <a:t>   </a:t>
            </a:r>
            <a:r>
              <a:rPr kumimoji="0" lang="en-US" altLang="pt-BR" b="1">
                <a:latin typeface="Times New Rom B" pitchFamily="2" charset="0"/>
              </a:rPr>
              <a:t> B 1</a:t>
            </a:r>
            <a:r>
              <a:rPr kumimoji="0" lang="en-US" altLang="pt-BR" sz="1800"/>
              <a:t> </a:t>
            </a:r>
          </a:p>
          <a:p>
            <a:pPr>
              <a:spcBef>
                <a:spcPct val="50000"/>
              </a:spcBef>
            </a:pPr>
            <a:r>
              <a:rPr kumimoji="0" lang="en-US" altLang="pt-BR" sz="1800"/>
              <a:t>        </a:t>
            </a:r>
            <a:r>
              <a:rPr kumimoji="0" lang="en-US" altLang="pt-BR" b="1">
                <a:solidFill>
                  <a:srgbClr val="FF9900"/>
                </a:solidFill>
                <a:latin typeface="Times New Rom B" pitchFamily="2" charset="0"/>
              </a:rPr>
              <a:t>C 1</a:t>
            </a:r>
          </a:p>
          <a:p>
            <a:pPr>
              <a:spcBef>
                <a:spcPct val="50000"/>
              </a:spcBef>
            </a:pPr>
            <a:r>
              <a:rPr kumimoji="0" lang="en-US" altLang="pt-BR" sz="1800"/>
              <a:t>          </a:t>
            </a:r>
            <a:r>
              <a:rPr kumimoji="0" lang="en-US" altLang="pt-BR" sz="4000" b="1">
                <a:latin typeface="Arial Black" panose="020B0A04020102020204" pitchFamily="34" charset="0"/>
              </a:rPr>
              <a:t>D</a:t>
            </a:r>
            <a:r>
              <a:rPr kumimoji="0" lang="en-US" altLang="pt-BR" sz="3200" b="1">
                <a:latin typeface="Arial Black" panose="020B0A04020102020204" pitchFamily="34" charset="0"/>
              </a:rPr>
              <a:t> ------------------- </a:t>
            </a:r>
            <a:r>
              <a:rPr kumimoji="0" lang="en-US" altLang="pt-BR" b="1">
                <a:effectLst>
                  <a:outerShdw blurRad="38100" dist="38100" dir="2700000" algn="tl">
                    <a:srgbClr val="808080"/>
                  </a:outerShdw>
                </a:effectLst>
                <a:latin typeface="Arial Th" pitchFamily="2" charset="0"/>
              </a:rPr>
              <a:t>Indicação sem paralelo</a:t>
            </a:r>
            <a:r>
              <a:rPr kumimoji="0" lang="en-US" altLang="pt-BR" sz="500"/>
              <a:t> </a:t>
            </a:r>
          </a:p>
          <a:p>
            <a:pPr>
              <a:spcBef>
                <a:spcPct val="50000"/>
              </a:spcBef>
            </a:pPr>
            <a:r>
              <a:rPr kumimoji="0" lang="en-US" altLang="pt-BR" sz="1800"/>
              <a:t>         </a:t>
            </a:r>
            <a:r>
              <a:rPr kumimoji="0" lang="en-US" altLang="pt-BR" b="1">
                <a:solidFill>
                  <a:srgbClr val="FF9900"/>
                </a:solidFill>
                <a:latin typeface="Times New Rom B" pitchFamily="2" charset="0"/>
              </a:rPr>
              <a:t>C 2</a:t>
            </a:r>
          </a:p>
          <a:p>
            <a:pPr>
              <a:spcBef>
                <a:spcPct val="50000"/>
              </a:spcBef>
            </a:pPr>
            <a:r>
              <a:rPr kumimoji="0" lang="en-US" altLang="pt-BR" sz="1800"/>
              <a:t>     </a:t>
            </a:r>
            <a:r>
              <a:rPr kumimoji="0" lang="en-US" altLang="pt-BR" b="1">
                <a:latin typeface="Times New Rom B" pitchFamily="2" charset="0"/>
              </a:rPr>
              <a:t>B 2</a:t>
            </a:r>
          </a:p>
          <a:p>
            <a:pPr>
              <a:spcBef>
                <a:spcPct val="50000"/>
              </a:spcBef>
            </a:pPr>
            <a:r>
              <a:rPr kumimoji="0" lang="en-US" altLang="pt-BR" b="1">
                <a:solidFill>
                  <a:srgbClr val="FFFF00"/>
                </a:solidFill>
              </a:rPr>
              <a:t>A 2</a:t>
            </a:r>
            <a:r>
              <a:rPr kumimoji="0" lang="en-US" altLang="pt-BR" sz="1800"/>
              <a:t> </a:t>
            </a:r>
            <a:endParaRPr kumimoji="0" lang="pt-BR" altLang="pt-BR" sz="1800"/>
          </a:p>
        </p:txBody>
      </p:sp>
      <p:sp>
        <p:nvSpPr>
          <p:cNvPr id="1028" name="Oval 4">
            <a:extLst>
              <a:ext uri="{FF2B5EF4-FFF2-40B4-BE49-F238E27FC236}">
                <a16:creationId xmlns:a16="http://schemas.microsoft.com/office/drawing/2014/main" id="{D89EB32B-8DF1-4D65-939B-5D3B1BA66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308350"/>
            <a:ext cx="2438400" cy="69691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kumimoji="0" lang="en-US" altLang="pt-BR" sz="2800">
                <a:solidFill>
                  <a:schemeClr val="bg1"/>
                </a:solidFill>
                <a:latin typeface="Arial Th" pitchFamily="2" charset="0"/>
              </a:rPr>
              <a:t>Destaque</a:t>
            </a:r>
            <a:endParaRPr kumimoji="0" lang="pt-BR" altLang="pt-BR" sz="2800">
              <a:solidFill>
                <a:schemeClr val="bg1"/>
              </a:solidFill>
              <a:latin typeface="Arial T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9" name="Picture 25" descr="capa10">
            <a:extLst>
              <a:ext uri="{FF2B5EF4-FFF2-40B4-BE49-F238E27FC236}">
                <a16:creationId xmlns:a16="http://schemas.microsoft.com/office/drawing/2014/main" id="{01A8AE69-C964-4753-A92F-DEDFF574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F71802F4-5205-4643-A579-6616FAEB1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855663"/>
            <a:ext cx="5275262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4000" b="1">
                <a:effectLst>
                  <a:outerShdw blurRad="38100" dist="38100" dir="2700000" algn="tl">
                    <a:srgbClr val="808080"/>
                  </a:outerShdw>
                </a:effectLst>
                <a:latin typeface="Arial Black" panose="020B0A04020102020204" pitchFamily="34" charset="0"/>
              </a:rPr>
              <a:t>Na Bíblia</a:t>
            </a:r>
            <a:endParaRPr kumimoji="0" lang="pt-BR" altLang="pt-BR" sz="4000" b="1">
              <a:effectLst>
                <a:outerShdw blurRad="38100" dist="38100" dir="2700000" algn="tl">
                  <a:srgbClr val="80808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19146614-E88B-4FD0-8716-4A582834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08150"/>
            <a:ext cx="2514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pt-BR" sz="3600" b="1">
                <a:effectLst>
                  <a:outerShdw blurRad="38100" dist="38100" dir="2700000" algn="tl">
                    <a:srgbClr val="808080"/>
                  </a:outerShdw>
                </a:effectLst>
                <a:latin typeface="Century Gothic" panose="020B0502020202020204" pitchFamily="34" charset="0"/>
              </a:rPr>
              <a:t> Gênesis</a:t>
            </a:r>
            <a:r>
              <a:rPr kumimoji="0" lang="en-US" altLang="pt-BR" b="1">
                <a:effectLst>
                  <a:outerShdw blurRad="38100" dist="38100" dir="2700000" algn="tl">
                    <a:srgbClr val="808080"/>
                  </a:outerShdw>
                </a:effectLst>
              </a:rPr>
              <a:t>                                                     </a:t>
            </a:r>
            <a:r>
              <a:rPr kumimoji="0" lang="en-US" altLang="pt-BR" sz="2000" b="1">
                <a:effectLst>
                  <a:outerShdw blurRad="38100" dist="38100" dir="2700000" algn="tl">
                    <a:srgbClr val="808080"/>
                  </a:outerShdw>
                </a:effectLst>
              </a:rPr>
              <a:t>              </a:t>
            </a:r>
            <a:r>
              <a:rPr kumimoji="0" lang="en-US" altLang="pt-BR" b="1">
                <a:effectLst>
                  <a:outerShdw blurRad="38100" dist="38100" dir="2700000" algn="tl">
                    <a:srgbClr val="808080"/>
                  </a:outerShdw>
                </a:effectLst>
              </a:rPr>
              <a:t>    </a:t>
            </a:r>
            <a:r>
              <a:rPr kumimoji="0" lang="en-US" altLang="pt-BR" sz="2800" b="1">
                <a:effectLst>
                  <a:outerShdw blurRad="38100" dist="38100" dir="2700000" algn="tl">
                    <a:srgbClr val="808080"/>
                  </a:outerShdw>
                </a:effectLst>
              </a:rPr>
              <a:t>         </a:t>
            </a:r>
            <a:r>
              <a:rPr kumimoji="0" lang="en-US" altLang="pt-BR" b="1">
                <a:effectLst>
                  <a:outerShdw blurRad="38100" dist="38100" dir="2700000" algn="tl">
                    <a:srgbClr val="808080"/>
                  </a:outerShdw>
                </a:effectLst>
              </a:rPr>
              <a:t>                                                              </a:t>
            </a:r>
            <a:r>
              <a:rPr kumimoji="0" lang="en-US" altLang="pt-BR" sz="2800" b="1">
                <a:effectLst>
                  <a:outerShdw blurRad="38100" dist="38100" dir="2700000" algn="tl">
                    <a:srgbClr val="808080"/>
                  </a:outerShdw>
                </a:effectLst>
              </a:rPr>
              <a:t>          </a:t>
            </a:r>
            <a:r>
              <a:rPr kumimoji="0" lang="en-US" altLang="pt-BR" b="1">
                <a:effectLst>
                  <a:outerShdw blurRad="38100" dist="38100" dir="2700000" algn="tl">
                    <a:srgbClr val="808080"/>
                  </a:outerShdw>
                </a:effectLst>
              </a:rPr>
              <a:t>       </a:t>
            </a:r>
            <a:endParaRPr kumimoji="0" lang="pt-BR" altLang="pt-BR" b="1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249D8BFE-7C03-49F9-8CF7-8D0EA5F79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22575"/>
            <a:ext cx="990600" cy="822325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pt-BR" b="1">
                <a:latin typeface="Arial Th" pitchFamily="2" charset="0"/>
              </a:rPr>
              <a:t>Terra   nova</a:t>
            </a:r>
            <a:endParaRPr kumimoji="0" lang="pt-BR" altLang="pt-BR" b="1">
              <a:latin typeface="Arial Th" pitchFamily="2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108CEA38-E457-44E2-900F-422034ED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344738"/>
            <a:ext cx="1371600" cy="5794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200" b="1">
                <a:solidFill>
                  <a:srgbClr val="000000"/>
                </a:solidFill>
                <a:latin typeface="Arial Th" pitchFamily="2" charset="0"/>
              </a:rPr>
              <a:t>3</a:t>
            </a:r>
            <a:endParaRPr kumimoji="0" lang="pt-BR" altLang="pt-BR" sz="3200" b="1">
              <a:solidFill>
                <a:srgbClr val="000000"/>
              </a:solidFill>
              <a:latin typeface="Arial Th" pitchFamily="2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F81B3729-62A1-4C92-8EF0-92DEBA65A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17813"/>
            <a:ext cx="1371600" cy="11874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b="1">
                <a:solidFill>
                  <a:srgbClr val="000000"/>
                </a:solidFill>
                <a:latin typeface="Arial Th" pitchFamily="2" charset="0"/>
              </a:rPr>
              <a:t>Entrada do pecado</a:t>
            </a:r>
            <a:endParaRPr kumimoji="0" lang="pt-BR" altLang="pt-BR" b="1">
              <a:solidFill>
                <a:srgbClr val="000000"/>
              </a:solidFill>
              <a:latin typeface="Arial Th" pitchFamily="2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E43D139E-7076-4C67-B42B-793CF75A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44738"/>
            <a:ext cx="990600" cy="579437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200" b="1">
                <a:latin typeface="Arial Th" pitchFamily="2" charset="0"/>
              </a:rPr>
              <a:t>1-2</a:t>
            </a:r>
            <a:r>
              <a:rPr kumimoji="0" lang="en-US" altLang="pt-BR" b="1">
                <a:latin typeface="Arial Th" pitchFamily="2" charset="0"/>
              </a:rPr>
              <a:t> </a:t>
            </a:r>
            <a:r>
              <a:rPr kumimoji="0" lang="en-US" altLang="pt-BR"/>
              <a:t>   </a:t>
            </a:r>
            <a:endParaRPr kumimoji="0" lang="pt-BR" altLang="pt-BR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8A8485C9-A6EF-4179-9D42-02080E05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08150"/>
            <a:ext cx="31242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600" b="1">
                <a:latin typeface="Century Gothic" panose="020B0502020202020204" pitchFamily="34" charset="0"/>
              </a:rPr>
              <a:t>Apocalipse</a:t>
            </a:r>
            <a:endParaRPr kumimoji="0" lang="pt-BR" altLang="pt-BR" sz="3600" b="1">
              <a:latin typeface="Century Gothic" panose="020B0502020202020204" pitchFamily="34" charset="0"/>
            </a:endParaRP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A2D53FDD-6751-4A19-8F5C-DE16458C9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894013"/>
            <a:ext cx="1296987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b="1">
                <a:solidFill>
                  <a:srgbClr val="000000"/>
                </a:solidFill>
                <a:latin typeface="Arial Th" pitchFamily="2" charset="0"/>
              </a:rPr>
              <a:t>Fim do pecado</a:t>
            </a:r>
            <a:endParaRPr kumimoji="0" lang="pt-BR" altLang="pt-BR" b="1">
              <a:solidFill>
                <a:srgbClr val="000000"/>
              </a:solidFill>
              <a:latin typeface="Arial Th" pitchFamily="2" charset="0"/>
            </a:endParaRP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C0080398-72FD-4E6E-B20F-2DE7F1474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344738"/>
            <a:ext cx="1296987" cy="5794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kumimoji="0" lang="en-US" altLang="pt-BR" sz="3200" b="1">
                <a:solidFill>
                  <a:srgbClr val="000000"/>
                </a:solidFill>
                <a:latin typeface="Arial Th" pitchFamily="2" charset="0"/>
              </a:rPr>
              <a:t>20</a:t>
            </a:r>
            <a:endParaRPr kumimoji="0" lang="pt-BR" altLang="pt-BR" sz="3200" b="1">
              <a:solidFill>
                <a:srgbClr val="000000"/>
              </a:solidFill>
              <a:latin typeface="Arial Th" pitchFamily="2" charset="0"/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A5827EDA-F598-4C98-B62D-2FDCA8A2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770188"/>
            <a:ext cx="1219200" cy="946150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2800" b="1">
                <a:latin typeface="Arial Th" pitchFamily="2" charset="0"/>
              </a:rPr>
              <a:t>Nova Terra</a:t>
            </a:r>
            <a:endParaRPr kumimoji="0" lang="pt-BR" altLang="pt-BR" sz="2800" b="1">
              <a:latin typeface="Arial Th" pitchFamily="2" charset="0"/>
            </a:endParaRP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B79DF4CB-B14E-48FA-856D-3D832000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344738"/>
            <a:ext cx="1219200" cy="579437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200" b="1">
                <a:latin typeface="Arial Th" pitchFamily="2" charset="0"/>
              </a:rPr>
              <a:t>21-22</a:t>
            </a:r>
            <a:endParaRPr kumimoji="0" lang="pt-BR" altLang="pt-BR" sz="3200" b="1">
              <a:latin typeface="Arial Th" pitchFamily="2" charset="0"/>
            </a:endParaRPr>
          </a:p>
        </p:txBody>
      </p:sp>
      <p:pic>
        <p:nvPicPr>
          <p:cNvPr id="6157" name="Picture 13" descr="cal_02">
            <a:extLst>
              <a:ext uri="{FF2B5EF4-FFF2-40B4-BE49-F238E27FC236}">
                <a16:creationId xmlns:a16="http://schemas.microsoft.com/office/drawing/2014/main" id="{12D00FCF-8D42-4247-856D-9A16C958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1916113"/>
            <a:ext cx="2982912" cy="33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>
            <a:extLst>
              <a:ext uri="{FF2B5EF4-FFF2-40B4-BE49-F238E27FC236}">
                <a16:creationId xmlns:a16="http://schemas.microsoft.com/office/drawing/2014/main" id="{86830747-2829-49ED-935E-CF229022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589588"/>
            <a:ext cx="457200" cy="3810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/>
              <a:t>A1</a:t>
            </a:r>
            <a:endParaRPr lang="pt-BR" altLang="pt-BR" b="1"/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4026F4C3-A09C-4073-A52D-79B71DA79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657600"/>
            <a:ext cx="1588" cy="171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60" name="Line 16">
            <a:extLst>
              <a:ext uri="{FF2B5EF4-FFF2-40B4-BE49-F238E27FC236}">
                <a16:creationId xmlns:a16="http://schemas.microsoft.com/office/drawing/2014/main" id="{5968EB4C-C86F-41B7-9AF5-21A49AAB88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8350" y="3860800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02233F08-0A90-41FB-9C05-25B4FB878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157788"/>
            <a:ext cx="533400" cy="3810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/>
              <a:t>A2</a:t>
            </a:r>
            <a:endParaRPr lang="pt-BR" altLang="pt-BR" b="1"/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id="{ED6D76F7-7377-4DE2-B695-397A1E8F7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14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63" name="Rectangle 19">
            <a:extLst>
              <a:ext uri="{FF2B5EF4-FFF2-40B4-BE49-F238E27FC236}">
                <a16:creationId xmlns:a16="http://schemas.microsoft.com/office/drawing/2014/main" id="{AF03CAF5-1332-414D-A900-161639DA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10200"/>
            <a:ext cx="4572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>
                <a:solidFill>
                  <a:schemeClr val="bg1"/>
                </a:solidFill>
              </a:rPr>
              <a:t>B1</a:t>
            </a:r>
            <a:endParaRPr lang="pt-BR" altLang="pt-BR" b="1">
              <a:solidFill>
                <a:schemeClr val="bg1"/>
              </a:solidFill>
            </a:endParaRPr>
          </a:p>
        </p:txBody>
      </p:sp>
      <p:sp>
        <p:nvSpPr>
          <p:cNvPr id="6164" name="Line 20">
            <a:extLst>
              <a:ext uri="{FF2B5EF4-FFF2-40B4-BE49-F238E27FC236}">
                <a16:creationId xmlns:a16="http://schemas.microsoft.com/office/drawing/2014/main" id="{190B53F7-6DF1-4A83-B9DE-38E412744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1463" y="3733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id="{218F9FA7-B2C1-401D-A360-70A74F8C1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5257800"/>
            <a:ext cx="4572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>
                <a:solidFill>
                  <a:schemeClr val="bg1"/>
                </a:solidFill>
              </a:rPr>
              <a:t>B2</a:t>
            </a:r>
            <a:endParaRPr lang="pt-BR" altLang="pt-B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  <p:bldP spid="6150" grpId="0" animBg="1" autoUpdateAnimBg="0"/>
      <p:bldP spid="6153" grpId="0" animBg="1" autoUpdateAnimBg="0"/>
      <p:bldP spid="615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Picture 34" descr="capa10">
            <a:extLst>
              <a:ext uri="{FF2B5EF4-FFF2-40B4-BE49-F238E27FC236}">
                <a16:creationId xmlns:a16="http://schemas.microsoft.com/office/drawing/2014/main" id="{EF4635DC-C6EA-490B-9746-26AEE9B7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>
            <a:extLst>
              <a:ext uri="{FF2B5EF4-FFF2-40B4-BE49-F238E27FC236}">
                <a16:creationId xmlns:a16="http://schemas.microsoft.com/office/drawing/2014/main" id="{45B98E72-C381-43FA-8742-7687ABA81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6096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Prólogo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1:1-11</a:t>
            </a:r>
            <a:endParaRPr lang="pt-BR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4B8AE28-5545-443D-B2A4-5932F78E7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867400"/>
            <a:ext cx="6096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Epílogo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22:6-21</a:t>
            </a:r>
            <a:endParaRPr lang="pt-BR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9D0C0D49-406C-4381-BC81-190011027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0"/>
            <a:ext cx="838200" cy="1524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Igreja na 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Velha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terra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1:12-3:22</a:t>
            </a:r>
            <a:endParaRPr lang="pt-BR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E3DE32BD-70F7-48A6-92C9-78BA56F49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257800"/>
            <a:ext cx="838200" cy="1600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Igreja na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Nova terra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19:1-20:15</a:t>
            </a:r>
          </a:p>
          <a:p>
            <a:pPr algn="ctr"/>
            <a:endParaRPr lang="pt-BR" altLang="pt-B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A89121B7-DE72-4896-A1AD-19F668E37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86200"/>
            <a:ext cx="1143000" cy="297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Ação divina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em Progresso.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Trono. 4 seres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viventes.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24 Anciãos.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Cordeiro.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“Até quando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Não julgas e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Vingas…?”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(6:10)</a:t>
            </a:r>
          </a:p>
          <a:p>
            <a:pPr algn="ctr"/>
            <a:endParaRPr lang="en-US" altLang="pt-BR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4:1-8:1</a:t>
            </a:r>
            <a:endParaRPr lang="pt-BR" altLang="pt-BR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1845A8AF-5792-433A-BFAF-328022103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962400"/>
            <a:ext cx="1066800" cy="2895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Culminação 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 Juízo 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Divino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Trono. 4 seres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Viventes. 24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Anciãos.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Cordeiro.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“Julgaste e </a:t>
            </a: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Vingaste”</a:t>
            </a:r>
          </a:p>
          <a:p>
            <a:pPr algn="ctr"/>
            <a:endParaRPr lang="en-US" altLang="pt-BR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altLang="pt-BR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19:1-20:15</a:t>
            </a:r>
          </a:p>
          <a:p>
            <a:pPr algn="ctr"/>
            <a:endParaRPr lang="pt-BR" altLang="pt-BR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87BD6971-A582-4680-B218-6D75DBFF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357563"/>
            <a:ext cx="838200" cy="35004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Adver- 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tência aos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Ímpios.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 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Trombetas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8:2-11:18</a:t>
            </a:r>
            <a:endParaRPr lang="pt-BR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93058D2D-FF45-4376-8EC6-BAAFAC166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352800"/>
            <a:ext cx="838200" cy="3505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Poderes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Oponentes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Deus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a seu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Povo.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Dragão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bestas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11:19-14:5</a:t>
            </a:r>
          </a:p>
          <a:p>
            <a:pPr algn="ctr"/>
            <a:endParaRPr lang="pt-BR" altLang="pt-B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51" name="Rectangle 15">
            <a:extLst>
              <a:ext uri="{FF2B5EF4-FFF2-40B4-BE49-F238E27FC236}">
                <a16:creationId xmlns:a16="http://schemas.microsoft.com/office/drawing/2014/main" id="{13146C39-ACFB-4E10-A40C-CE4ECAA83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352800"/>
            <a:ext cx="838200" cy="3505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Poderes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Oponentes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Julgados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Por Deus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Babilônia 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Mística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17:1-18:24</a:t>
            </a:r>
            <a:endParaRPr lang="pt-BR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A24BD81A-345C-4537-8409-76A181CCE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838200" cy="3505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Punições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Sobre os 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Ímpios.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Pragas</a:t>
            </a:r>
          </a:p>
          <a:p>
            <a:pPr algn="ctr"/>
            <a:endParaRPr lang="en-US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alt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15:5-16:21</a:t>
            </a:r>
          </a:p>
          <a:p>
            <a:pPr algn="ctr"/>
            <a:endParaRPr lang="pt-BR" altLang="pt-BR" sz="14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53" name="Rectangle 17">
            <a:extLst>
              <a:ext uri="{FF2B5EF4-FFF2-40B4-BE49-F238E27FC236}">
                <a16:creationId xmlns:a16="http://schemas.microsoft.com/office/drawing/2014/main" id="{4C153081-4F19-4BD6-BF8D-20242CBA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362200"/>
            <a:ext cx="685800" cy="449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14:6-</a:t>
            </a:r>
          </a:p>
          <a:p>
            <a:pPr algn="ctr"/>
            <a:r>
              <a:rPr lang="en-US" alt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15:4</a:t>
            </a:r>
            <a:endParaRPr lang="pt-BR" altLang="pt-BR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45EDBDBB-1CF3-495A-BAA8-5B6C415BF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981075"/>
            <a:ext cx="4033838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r>
              <a:rPr lang="en-US" altLang="pt-BR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 mensagens angélicas. (14:6-12)</a:t>
            </a:r>
          </a:p>
          <a:p>
            <a:pPr algn="ctr"/>
            <a:r>
              <a:rPr lang="en-US" altLang="pt-BR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Volta de Jesus. (14:14-16)</a:t>
            </a:r>
          </a:p>
          <a:p>
            <a:pPr algn="ctr"/>
            <a:r>
              <a:rPr lang="en-US" altLang="pt-BR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Fim. (14:17-20)</a:t>
            </a:r>
          </a:p>
          <a:p>
            <a:pPr algn="ctr"/>
            <a:r>
              <a:rPr lang="en-US" altLang="pt-BR" sz="1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Remidos no mar de vidro</a:t>
            </a:r>
            <a:r>
              <a:rPr lang="en-US" altLang="pt-BR" sz="1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. (15:2-4)</a:t>
            </a:r>
            <a:endParaRPr lang="pt-BR" altLang="pt-BR" sz="16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4355" name="Rectangle 19">
            <a:extLst>
              <a:ext uri="{FF2B5EF4-FFF2-40B4-BE49-F238E27FC236}">
                <a16:creationId xmlns:a16="http://schemas.microsoft.com/office/drawing/2014/main" id="{9B0AE86B-B800-4E8C-8CFE-ED23F4684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3340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/>
              <a:t>A 1</a:t>
            </a:r>
            <a:endParaRPr lang="pt-BR" altLang="pt-BR" sz="1400" b="1"/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8B1F84DB-A699-4BA2-8554-BB29AE8A2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3340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/>
              <a:t>A 2</a:t>
            </a:r>
            <a:endParaRPr lang="pt-BR" altLang="pt-BR" sz="1400" b="1"/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98F70999-BA8E-42AE-A989-893C1659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244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/>
              <a:t>B 1</a:t>
            </a:r>
            <a:endParaRPr lang="pt-BR" altLang="pt-BR" sz="1400" b="1"/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10BE7C09-F72F-4135-B717-B56602F3E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7244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/>
              <a:t>B 2</a:t>
            </a:r>
            <a:endParaRPr lang="pt-BR" altLang="pt-BR" sz="1400" b="1"/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59EBFB46-8DD3-44E9-9841-64C823484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3528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/>
              <a:t>C 1</a:t>
            </a:r>
            <a:endParaRPr lang="pt-BR" altLang="pt-BR" sz="1400" b="1"/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0FDA84C9-DC7C-409B-BDDC-5FB42CE0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3528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/>
              <a:t>C 2</a:t>
            </a:r>
            <a:endParaRPr lang="pt-BR" altLang="pt-BR" sz="1400" b="1"/>
          </a:p>
        </p:txBody>
      </p:sp>
      <p:sp>
        <p:nvSpPr>
          <p:cNvPr id="14363" name="Rectangle 27">
            <a:extLst>
              <a:ext uri="{FF2B5EF4-FFF2-40B4-BE49-F238E27FC236}">
                <a16:creationId xmlns:a16="http://schemas.microsoft.com/office/drawing/2014/main" id="{44923553-058C-4F69-B585-51979E026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743200"/>
            <a:ext cx="685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/>
              <a:t>D 1</a:t>
            </a:r>
            <a:endParaRPr lang="pt-BR" altLang="pt-BR" sz="1400" b="1"/>
          </a:p>
        </p:txBody>
      </p:sp>
      <p:sp>
        <p:nvSpPr>
          <p:cNvPr id="14364" name="Rectangle 28">
            <a:extLst>
              <a:ext uri="{FF2B5EF4-FFF2-40B4-BE49-F238E27FC236}">
                <a16:creationId xmlns:a16="http://schemas.microsoft.com/office/drawing/2014/main" id="{58EAE76F-C090-4047-96FE-A26F6E12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743200"/>
            <a:ext cx="685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1400" b="1"/>
              <a:t>D 2</a:t>
            </a:r>
            <a:endParaRPr lang="pt-BR" altLang="pt-BR" sz="1400" b="1"/>
          </a:p>
        </p:txBody>
      </p:sp>
      <p:sp>
        <p:nvSpPr>
          <p:cNvPr id="14365" name="Rectangle 29">
            <a:extLst>
              <a:ext uri="{FF2B5EF4-FFF2-40B4-BE49-F238E27FC236}">
                <a16:creationId xmlns:a16="http://schemas.microsoft.com/office/drawing/2014/main" id="{C843C978-6E3B-42B3-9F33-7F8C7B91D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603250"/>
            <a:ext cx="3810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sz="2000" b="1"/>
              <a:t>E</a:t>
            </a:r>
            <a:endParaRPr lang="pt-BR" altLang="pt-BR" sz="2000" b="1"/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7CC91C17-4148-4B16-99FC-DDBFFE06E1ED}"/>
              </a:ext>
            </a:extLst>
          </p:cNvPr>
          <p:cNvSpPr txBox="1">
            <a:spLocks noChangeArrowheads="1"/>
          </p:cNvSpPr>
          <p:nvPr/>
        </p:nvSpPr>
        <p:spPr bwMode="auto">
          <a:xfrm rot="-2686976">
            <a:off x="481013" y="1779588"/>
            <a:ext cx="2362200" cy="64135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Tahoma" panose="020B0604030504040204" pitchFamily="34" charset="0"/>
              </a:rPr>
              <a:t>Exemplo</a:t>
            </a:r>
            <a:endParaRPr lang="pt-BR" altLang="pt-BR" sz="3600" b="1">
              <a:latin typeface="Tahoma" panose="020B0604030504040204" pitchFamily="34" charset="0"/>
            </a:endParaRPr>
          </a:p>
        </p:txBody>
      </p:sp>
      <p:sp>
        <p:nvSpPr>
          <p:cNvPr id="14367" name="Text Box 31">
            <a:extLst>
              <a:ext uri="{FF2B5EF4-FFF2-40B4-BE49-F238E27FC236}">
                <a16:creationId xmlns:a16="http://schemas.microsoft.com/office/drawing/2014/main" id="{AE964AEE-4805-47ED-84AD-F6DA8E0EC0C8}"/>
              </a:ext>
            </a:extLst>
          </p:cNvPr>
          <p:cNvSpPr txBox="1">
            <a:spLocks noChangeArrowheads="1"/>
          </p:cNvSpPr>
          <p:nvPr/>
        </p:nvSpPr>
        <p:spPr bwMode="auto">
          <a:xfrm rot="2867246">
            <a:off x="6038056" y="1881982"/>
            <a:ext cx="3089275" cy="579438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Apocalipse</a:t>
            </a:r>
            <a:endParaRPr lang="pt-BR" altLang="pt-BR" sz="32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4369" name="AutoShape 33">
            <a:extLst>
              <a:ext uri="{FF2B5EF4-FFF2-40B4-BE49-F238E27FC236}">
                <a16:creationId xmlns:a16="http://schemas.microsoft.com/office/drawing/2014/main" id="{FF5D54CB-1378-461A-807D-7092A6902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4478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 autoUpdateAnimBg="0"/>
      <p:bldP spid="14344" grpId="0" animBg="1" autoUpdateAnimBg="0"/>
      <p:bldP spid="14345" grpId="0" animBg="1" autoUpdateAnimBg="0"/>
      <p:bldP spid="14346" grpId="0" animBg="1" autoUpdateAnimBg="0"/>
      <p:bldP spid="14347" grpId="0" animBg="1" autoUpdateAnimBg="0"/>
      <p:bldP spid="14348" grpId="0" animBg="1" autoUpdateAnimBg="0"/>
      <p:bldP spid="14349" grpId="0" animBg="1" autoUpdateAnimBg="0"/>
      <p:bldP spid="14350" grpId="0" animBg="1" autoUpdateAnimBg="0"/>
      <p:bldP spid="14351" grpId="0" animBg="1" autoUpdateAnimBg="0"/>
      <p:bldP spid="14352" grpId="0" animBg="1" autoUpdateAnimBg="0"/>
      <p:bldP spid="14353" grpId="0" animBg="1" autoUpdateAnimBg="0"/>
      <p:bldP spid="1435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2" name="Picture 20" descr="capa10">
            <a:extLst>
              <a:ext uri="{FF2B5EF4-FFF2-40B4-BE49-F238E27FC236}">
                <a16:creationId xmlns:a16="http://schemas.microsoft.com/office/drawing/2014/main" id="{6F7AAC7F-1386-43CE-AB75-7C2390B7D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C40AF49B-8489-4E82-8201-D519E8DC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1613"/>
            <a:ext cx="1219200" cy="548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A 7 Igrejas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(Ap. 1:10-3:22).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Cristo aconselha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Sua Igreja, que 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se encontra em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guerra e espa-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lhada em várias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cidades.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Cristo caminha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entre 7 cande-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eiros. (2:1).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Árvore da vida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 (2:7)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Porta aberta (3:8). 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Cristo sentado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No trono do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Pai (3:21).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Jerusalém desce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do céu (3:12).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Venho sem de-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mora (3:11).</a:t>
            </a:r>
          </a:p>
          <a:p>
            <a:endParaRPr lang="en-US" altLang="pt-BR" sz="1200" b="1">
              <a:solidFill>
                <a:schemeClr val="bg1"/>
              </a:solidFill>
              <a:latin typeface="Arial Unicode MS" pitchFamily="34" charset="-128"/>
            </a:endParaRPr>
          </a:p>
          <a:p>
            <a:endParaRPr lang="en-US" altLang="pt-BR" sz="1200"/>
          </a:p>
          <a:p>
            <a:endParaRPr lang="pt-BR" altLang="pt-BR" sz="12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F319C84-4882-4AA6-A63A-283B7994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47813"/>
            <a:ext cx="1295400" cy="54102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Os 7 selos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(4:1-8:1).</a:t>
            </a:r>
          </a:p>
          <a:p>
            <a:endParaRPr lang="en-US" altLang="pt-BR" sz="1000" b="1">
              <a:solidFill>
                <a:schemeClr val="tx2"/>
              </a:solidFill>
              <a:latin typeface="Times-Roman" pitchFamily="2" charset="0"/>
            </a:endParaRP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Cristo protege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 o seu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povo afligido.</a:t>
            </a:r>
          </a:p>
          <a:p>
            <a:endParaRPr lang="en-US" altLang="pt-BR" sz="1000" b="1">
              <a:solidFill>
                <a:schemeClr val="tx2"/>
              </a:solidFill>
              <a:latin typeface="Times-Roman" pitchFamily="2" charset="0"/>
            </a:endParaRP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Os céus abertos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 (4:1).</a:t>
            </a:r>
          </a:p>
          <a:p>
            <a:endParaRPr lang="en-US" altLang="pt-BR" sz="1000" b="1">
              <a:solidFill>
                <a:schemeClr val="tx2"/>
              </a:solidFill>
              <a:latin typeface="Times-Roman" pitchFamily="2" charset="0"/>
            </a:endParaRP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Cavaleiro sobre um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cavalo branco, 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Seguido por 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cavaleiros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Cavalos de outras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cores (6:2-8).</a:t>
            </a:r>
          </a:p>
          <a:p>
            <a:endParaRPr lang="en-US" altLang="pt-BR" sz="1000" b="1">
              <a:solidFill>
                <a:schemeClr val="tx2"/>
              </a:solidFill>
              <a:latin typeface="Times-Roman" pitchFamily="2" charset="0"/>
            </a:endParaRP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Almas dos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mártires,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sob o altar, 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clamam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por  julgamento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(6:9,10).</a:t>
            </a:r>
          </a:p>
          <a:p>
            <a:endParaRPr lang="en-US" altLang="pt-BR" sz="1000" b="1">
              <a:solidFill>
                <a:schemeClr val="tx2"/>
              </a:solidFill>
              <a:latin typeface="Times-Roman" pitchFamily="2" charset="0"/>
            </a:endParaRP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Roupas brancas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(6:1; 7:9-10).</a:t>
            </a:r>
          </a:p>
          <a:p>
            <a:endParaRPr lang="en-US" altLang="pt-BR" sz="1000" b="1">
              <a:solidFill>
                <a:schemeClr val="tx2"/>
              </a:solidFill>
              <a:latin typeface="Times-Roman" pitchFamily="2" charset="0"/>
            </a:endParaRP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Reis, generais e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outros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clamam pedindo a </a:t>
            </a:r>
          </a:p>
          <a:p>
            <a:r>
              <a:rPr lang="en-US" altLang="pt-BR" sz="1000" b="1">
                <a:solidFill>
                  <a:schemeClr val="tx2"/>
                </a:solidFill>
                <a:latin typeface="Times-Roman" pitchFamily="2" charset="0"/>
              </a:rPr>
              <a:t>morte (6:15,16).</a:t>
            </a:r>
            <a:endParaRPr lang="pt-BR" altLang="pt-BR" sz="1000" b="1">
              <a:solidFill>
                <a:schemeClr val="tx2"/>
              </a:solidFill>
              <a:latin typeface="Times-Roman" pitchFamily="2" charset="0"/>
            </a:endParaRP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B9629466-06B4-4695-A283-D86CA02BC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33613"/>
            <a:ext cx="1219200" cy="472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1000" b="1"/>
              <a:t>As 7 trombetas</a:t>
            </a:r>
          </a:p>
          <a:p>
            <a:r>
              <a:rPr lang="en-US" altLang="pt-BR" sz="1000" b="1"/>
              <a:t>(8:2-11:18).</a:t>
            </a:r>
          </a:p>
          <a:p>
            <a:endParaRPr lang="en-US" altLang="pt-BR" sz="1000" b="1"/>
          </a:p>
          <a:p>
            <a:r>
              <a:rPr lang="en-US" altLang="pt-BR" sz="1000" b="1"/>
              <a:t>Juízos severos que </a:t>
            </a:r>
          </a:p>
          <a:p>
            <a:r>
              <a:rPr lang="en-US" altLang="pt-BR" sz="1000" b="1"/>
              <a:t>Advertem o mundo.</a:t>
            </a:r>
          </a:p>
          <a:p>
            <a:endParaRPr lang="en-US" altLang="pt-BR" sz="1000" b="1"/>
          </a:p>
          <a:p>
            <a:r>
              <a:rPr lang="en-US" altLang="pt-BR" sz="1000" b="1"/>
              <a:t>1. Terra. (8:7).</a:t>
            </a:r>
          </a:p>
          <a:p>
            <a:endParaRPr lang="en-US" altLang="pt-BR" sz="1000" b="1"/>
          </a:p>
          <a:p>
            <a:r>
              <a:rPr lang="en-US" altLang="pt-BR" sz="1000" b="1"/>
              <a:t>2. Mar. (8:8,9).</a:t>
            </a:r>
          </a:p>
          <a:p>
            <a:endParaRPr lang="en-US" altLang="pt-BR" sz="1000" b="1"/>
          </a:p>
          <a:p>
            <a:r>
              <a:rPr lang="en-US" altLang="pt-BR" sz="1000" b="1"/>
              <a:t>3. Rios e fontes de </a:t>
            </a:r>
          </a:p>
          <a:p>
            <a:r>
              <a:rPr lang="en-US" altLang="pt-BR" sz="1000" b="1"/>
              <a:t>Águas. (8:10,11).</a:t>
            </a:r>
          </a:p>
          <a:p>
            <a:endParaRPr lang="en-US" altLang="pt-BR" sz="1000" b="1"/>
          </a:p>
          <a:p>
            <a:r>
              <a:rPr lang="en-US" altLang="pt-BR" sz="1000" b="1"/>
              <a:t>4. Sol, Lua e</a:t>
            </a:r>
          </a:p>
          <a:p>
            <a:r>
              <a:rPr lang="en-US" altLang="pt-BR" sz="1000" b="1"/>
              <a:t>Estrelas (8:12).</a:t>
            </a:r>
          </a:p>
          <a:p>
            <a:endParaRPr lang="en-US" altLang="pt-BR" sz="1000" b="1"/>
          </a:p>
          <a:p>
            <a:r>
              <a:rPr lang="en-US" altLang="pt-BR" sz="1000" b="1"/>
              <a:t>5. Escuridão, abismo </a:t>
            </a:r>
          </a:p>
          <a:p>
            <a:r>
              <a:rPr lang="en-US" altLang="pt-BR" sz="1000" b="1"/>
              <a:t> e gafanhotos (8:12).</a:t>
            </a:r>
          </a:p>
          <a:p>
            <a:endParaRPr lang="en-US" altLang="pt-BR" sz="1000" b="1"/>
          </a:p>
          <a:p>
            <a:r>
              <a:rPr lang="en-US" altLang="pt-BR" sz="1000" b="1"/>
              <a:t>6. Rio eufrates</a:t>
            </a:r>
          </a:p>
          <a:p>
            <a:r>
              <a:rPr lang="en-US" altLang="pt-BR" sz="1000" b="1"/>
              <a:t>(9:13-21).</a:t>
            </a:r>
          </a:p>
          <a:p>
            <a:endParaRPr lang="en-US" altLang="pt-BR" sz="1000" b="1"/>
          </a:p>
          <a:p>
            <a:r>
              <a:rPr lang="en-US" altLang="pt-BR" sz="1000" b="1"/>
              <a:t>7. Altas vozes: “O </a:t>
            </a:r>
          </a:p>
          <a:p>
            <a:r>
              <a:rPr lang="en-US" altLang="pt-BR" sz="1000" b="1"/>
              <a:t>Reino é de Cristo!”</a:t>
            </a:r>
          </a:p>
          <a:p>
            <a:r>
              <a:rPr lang="en-US" altLang="pt-BR" sz="1000" b="1"/>
              <a:t>(11:15-18). </a:t>
            </a:r>
          </a:p>
          <a:p>
            <a:endParaRPr lang="pt-BR" altLang="pt-BR" sz="1000" b="1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3CDBAA16-F41A-49CE-894C-48837D471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2233613"/>
            <a:ext cx="990600" cy="4724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1000" b="1"/>
              <a:t>O Grande</a:t>
            </a:r>
          </a:p>
          <a:p>
            <a:r>
              <a:rPr lang="en-US" altLang="pt-BR" sz="1000" b="1"/>
              <a:t>Conflito</a:t>
            </a:r>
          </a:p>
          <a:p>
            <a:r>
              <a:rPr lang="en-US" altLang="pt-BR" sz="1000" b="1"/>
              <a:t>(11:19-14:20).</a:t>
            </a:r>
          </a:p>
          <a:p>
            <a:endParaRPr lang="en-US" altLang="pt-BR" sz="1000" b="1"/>
          </a:p>
          <a:p>
            <a:r>
              <a:rPr lang="en-US" altLang="pt-BR" sz="1000" b="1"/>
              <a:t>As provações da</a:t>
            </a:r>
          </a:p>
          <a:p>
            <a:r>
              <a:rPr lang="en-US" altLang="pt-BR" sz="1000" b="1"/>
              <a:t>Mãe  genuina</a:t>
            </a:r>
          </a:p>
          <a:p>
            <a:r>
              <a:rPr lang="en-US" altLang="pt-BR" sz="1000" b="1"/>
              <a:t>E de seus filhos.</a:t>
            </a:r>
          </a:p>
          <a:p>
            <a:endParaRPr lang="en-US" altLang="pt-BR" sz="1000" b="1"/>
          </a:p>
          <a:p>
            <a:r>
              <a:rPr lang="en-US" altLang="pt-BR" sz="1000" b="1"/>
              <a:t>Mãe verdadeira</a:t>
            </a:r>
          </a:p>
          <a:p>
            <a:r>
              <a:rPr lang="en-US" altLang="pt-BR" sz="1000" b="1"/>
              <a:t>Vestida de</a:t>
            </a:r>
          </a:p>
          <a:p>
            <a:r>
              <a:rPr lang="en-US" altLang="pt-BR" sz="1000" b="1"/>
              <a:t>Branco (12:1,2)</a:t>
            </a:r>
          </a:p>
          <a:p>
            <a:endParaRPr lang="en-US" altLang="pt-BR" sz="1000" b="1"/>
          </a:p>
          <a:p>
            <a:r>
              <a:rPr lang="en-US" altLang="pt-BR" sz="1000" b="1"/>
              <a:t>Seus filhos </a:t>
            </a:r>
          </a:p>
          <a:p>
            <a:r>
              <a:rPr lang="en-US" altLang="pt-BR" sz="1000" b="1"/>
              <a:t>Guardam os </a:t>
            </a:r>
          </a:p>
          <a:p>
            <a:r>
              <a:rPr lang="en-US" altLang="pt-BR" sz="1000" b="1"/>
              <a:t>Mandamentos</a:t>
            </a:r>
          </a:p>
          <a:p>
            <a:r>
              <a:rPr lang="en-US" altLang="pt-BR" sz="1000" b="1"/>
              <a:t>(12:17). A </a:t>
            </a:r>
          </a:p>
          <a:p>
            <a:r>
              <a:rPr lang="en-US" altLang="pt-BR" sz="1000" b="1"/>
              <a:t>Mulher no </a:t>
            </a:r>
          </a:p>
          <a:p>
            <a:r>
              <a:rPr lang="en-US" altLang="pt-BR" sz="1000" b="1"/>
              <a:t>Deserto (12:14)</a:t>
            </a:r>
          </a:p>
          <a:p>
            <a:endParaRPr lang="en-US" altLang="pt-BR" sz="1000" b="1"/>
          </a:p>
          <a:p>
            <a:r>
              <a:rPr lang="en-US" altLang="pt-BR" sz="1000" b="1"/>
              <a:t>Besta com 7 </a:t>
            </a:r>
          </a:p>
          <a:p>
            <a:r>
              <a:rPr lang="en-US" altLang="pt-BR" sz="1000" b="1"/>
              <a:t>Cabeças e 10 </a:t>
            </a:r>
          </a:p>
          <a:p>
            <a:r>
              <a:rPr lang="en-US" altLang="pt-BR" sz="1000" b="1"/>
              <a:t>Chifres (12:3;</a:t>
            </a:r>
          </a:p>
          <a:p>
            <a:r>
              <a:rPr lang="en-US" altLang="pt-BR" sz="1000" b="1"/>
              <a:t>13:1)</a:t>
            </a:r>
          </a:p>
          <a:p>
            <a:endParaRPr lang="en-US" altLang="pt-BR" sz="1000" b="1"/>
          </a:p>
          <a:p>
            <a:r>
              <a:rPr lang="en-US" altLang="pt-BR" sz="1000" b="1"/>
              <a:t>Caiu babilônia</a:t>
            </a:r>
          </a:p>
          <a:p>
            <a:r>
              <a:rPr lang="en-US" altLang="pt-BR" sz="1000" b="1"/>
              <a:t>(14:8).</a:t>
            </a:r>
          </a:p>
          <a:p>
            <a:endParaRPr lang="en-US" altLang="pt-BR" sz="1000" b="1"/>
          </a:p>
          <a:p>
            <a:r>
              <a:rPr lang="en-US" altLang="pt-BR" sz="1000" b="1"/>
              <a:t>O testemunho</a:t>
            </a:r>
          </a:p>
          <a:p>
            <a:r>
              <a:rPr lang="en-US" altLang="pt-BR" sz="1000" b="1"/>
              <a:t>de Jesus (12:17)</a:t>
            </a:r>
            <a:endParaRPr lang="pt-BR" altLang="pt-BR" sz="1000" b="1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E3B5F1AC-D101-4A32-BAD7-DE3473584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76475"/>
            <a:ext cx="990600" cy="46815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sz="1000" b="1"/>
              <a:t>As 7 Pragas</a:t>
            </a:r>
          </a:p>
          <a:p>
            <a:r>
              <a:rPr lang="en-US" altLang="pt-BR" sz="1000" b="1"/>
              <a:t>(15:1-16:21).</a:t>
            </a:r>
          </a:p>
          <a:p>
            <a:endParaRPr lang="en-US" altLang="pt-BR" sz="1000" b="1"/>
          </a:p>
          <a:p>
            <a:r>
              <a:rPr lang="en-US" altLang="pt-BR" sz="1000" b="1"/>
              <a:t>Juízos extrema-</a:t>
            </a:r>
          </a:p>
          <a:p>
            <a:r>
              <a:rPr lang="en-US" altLang="pt-BR" sz="1000" b="1"/>
              <a:t>Mente severos,</a:t>
            </a:r>
          </a:p>
          <a:p>
            <a:r>
              <a:rPr lang="en-US" altLang="pt-BR" sz="1000" b="1"/>
              <a:t>Que punem o </a:t>
            </a:r>
          </a:p>
          <a:p>
            <a:r>
              <a:rPr lang="en-US" altLang="pt-BR" sz="1000" b="1"/>
              <a:t>Mundo.</a:t>
            </a:r>
          </a:p>
          <a:p>
            <a:endParaRPr lang="en-US" altLang="pt-BR" sz="1000" b="1"/>
          </a:p>
          <a:p>
            <a:r>
              <a:rPr lang="en-US" altLang="pt-BR" sz="1000" b="1"/>
              <a:t>1.Terra. (16:2.).</a:t>
            </a:r>
          </a:p>
          <a:p>
            <a:endParaRPr lang="en-US" altLang="pt-BR" sz="1000" b="1"/>
          </a:p>
          <a:p>
            <a:r>
              <a:rPr lang="en-US" altLang="pt-BR" sz="1000" b="1"/>
              <a:t>2. Mar. (16:3).</a:t>
            </a:r>
          </a:p>
          <a:p>
            <a:endParaRPr lang="en-US" altLang="pt-BR" sz="1000" b="1"/>
          </a:p>
          <a:p>
            <a:r>
              <a:rPr lang="en-US" altLang="pt-BR" sz="1000" b="1"/>
              <a:t>3. Rios e fontes</a:t>
            </a:r>
          </a:p>
          <a:p>
            <a:r>
              <a:rPr lang="en-US" altLang="pt-BR" sz="1000" b="1"/>
              <a:t>De água. (16:4).</a:t>
            </a:r>
          </a:p>
          <a:p>
            <a:endParaRPr lang="en-US" altLang="pt-BR" sz="1000" b="1"/>
          </a:p>
          <a:p>
            <a:r>
              <a:rPr lang="en-US" altLang="pt-BR" sz="1000" b="1"/>
              <a:t>4. Sol. (16:4).</a:t>
            </a:r>
          </a:p>
          <a:p>
            <a:endParaRPr lang="en-US" altLang="pt-BR" sz="1000" b="1"/>
          </a:p>
          <a:p>
            <a:r>
              <a:rPr lang="en-US" altLang="pt-BR" sz="1000" b="1"/>
              <a:t>5. Escuridão </a:t>
            </a:r>
          </a:p>
          <a:p>
            <a:r>
              <a:rPr lang="en-US" altLang="pt-BR" sz="1000" b="1"/>
              <a:t>Sobre o trono</a:t>
            </a:r>
          </a:p>
          <a:p>
            <a:r>
              <a:rPr lang="en-US" altLang="pt-BR" sz="1000" b="1"/>
              <a:t>Da besta. (16:10</a:t>
            </a:r>
          </a:p>
          <a:p>
            <a:r>
              <a:rPr lang="en-US" altLang="pt-BR" sz="1000" b="1"/>
              <a:t>11).</a:t>
            </a:r>
          </a:p>
          <a:p>
            <a:endParaRPr lang="en-US" altLang="pt-BR" sz="1000" b="1"/>
          </a:p>
          <a:p>
            <a:r>
              <a:rPr lang="en-US" altLang="pt-BR" sz="1000" b="1"/>
              <a:t>6. Rio eufrates</a:t>
            </a:r>
          </a:p>
          <a:p>
            <a:r>
              <a:rPr lang="en-US" altLang="pt-BR" sz="1000" b="1"/>
              <a:t>(16:12,16).</a:t>
            </a:r>
          </a:p>
          <a:p>
            <a:endParaRPr lang="en-US" altLang="pt-BR" sz="1000" b="1"/>
          </a:p>
          <a:p>
            <a:r>
              <a:rPr lang="en-US" altLang="pt-BR" sz="1000" b="1"/>
              <a:t>7. Uma alta voz:</a:t>
            </a:r>
          </a:p>
          <a:p>
            <a:r>
              <a:rPr lang="en-US" altLang="pt-BR" sz="1000" b="1"/>
              <a:t>“Está feito”.</a:t>
            </a:r>
          </a:p>
          <a:p>
            <a:r>
              <a:rPr lang="en-US" altLang="pt-BR" sz="1000" b="1"/>
              <a:t>(16:17-21).</a:t>
            </a:r>
          </a:p>
          <a:p>
            <a:endParaRPr lang="pt-BR" altLang="pt-BR" sz="1000" b="1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C8079689-B7E1-4CA4-B3C4-755C2BAE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76475"/>
            <a:ext cx="1066800" cy="4681538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1000" b="1"/>
              <a:t>A Queda de </a:t>
            </a:r>
          </a:p>
          <a:p>
            <a:r>
              <a:rPr lang="en-US" altLang="pt-BR" sz="1000" b="1"/>
              <a:t>Babilônia</a:t>
            </a:r>
          </a:p>
          <a:p>
            <a:r>
              <a:rPr lang="en-US" altLang="pt-BR" sz="1000" b="1"/>
              <a:t>(17:1-19:10).</a:t>
            </a:r>
          </a:p>
          <a:p>
            <a:endParaRPr lang="en-US" altLang="pt-BR" sz="1000" b="1"/>
          </a:p>
          <a:p>
            <a:r>
              <a:rPr lang="en-US" altLang="pt-BR" sz="1000" b="1"/>
              <a:t> falsa mãe, vestida</a:t>
            </a:r>
          </a:p>
          <a:p>
            <a:r>
              <a:rPr lang="en-US" altLang="pt-BR" sz="1000" b="1"/>
              <a:t>Em púrpura.</a:t>
            </a:r>
          </a:p>
          <a:p>
            <a:r>
              <a:rPr lang="en-US" altLang="pt-BR" sz="1000" b="1"/>
              <a:t>(17:5).</a:t>
            </a:r>
          </a:p>
          <a:p>
            <a:endParaRPr lang="en-US" altLang="pt-BR" sz="1000" b="1"/>
          </a:p>
          <a:p>
            <a:r>
              <a:rPr lang="en-US" altLang="pt-BR" sz="1000" b="1"/>
              <a:t>Suas filhas são </a:t>
            </a:r>
          </a:p>
          <a:p>
            <a:r>
              <a:rPr lang="en-US" altLang="pt-BR" sz="1000" b="1"/>
              <a:t>Prostitutas (17:5)</a:t>
            </a:r>
          </a:p>
          <a:p>
            <a:endParaRPr lang="en-US" altLang="pt-BR" sz="1000" b="1"/>
          </a:p>
          <a:p>
            <a:r>
              <a:rPr lang="en-US" altLang="pt-BR" sz="1000" b="1"/>
              <a:t>A mulher no </a:t>
            </a:r>
          </a:p>
          <a:p>
            <a:r>
              <a:rPr lang="en-US" altLang="pt-BR" sz="1000" b="1"/>
              <a:t>Deserto (17:3).</a:t>
            </a:r>
          </a:p>
          <a:p>
            <a:endParaRPr lang="en-US" altLang="pt-BR" sz="1000" b="1"/>
          </a:p>
          <a:p>
            <a:r>
              <a:rPr lang="en-US" altLang="pt-BR" sz="1000" b="1"/>
              <a:t>Besta com 7 </a:t>
            </a:r>
          </a:p>
          <a:p>
            <a:r>
              <a:rPr lang="en-US" altLang="pt-BR" sz="1000" b="1"/>
              <a:t>Cabeças e 10 </a:t>
            </a:r>
          </a:p>
          <a:p>
            <a:r>
              <a:rPr lang="en-US" altLang="pt-BR" sz="1000" b="1"/>
              <a:t>Chifres (17:3).</a:t>
            </a:r>
          </a:p>
          <a:p>
            <a:endParaRPr lang="en-US" altLang="pt-BR" sz="1000" b="1"/>
          </a:p>
          <a:p>
            <a:r>
              <a:rPr lang="en-US" altLang="pt-BR" sz="1000" b="1"/>
              <a:t>Caiu babilônia</a:t>
            </a:r>
          </a:p>
          <a:p>
            <a:r>
              <a:rPr lang="en-US" altLang="pt-BR" sz="1000" b="1"/>
              <a:t>(18:2).</a:t>
            </a:r>
          </a:p>
          <a:p>
            <a:endParaRPr lang="en-US" altLang="pt-BR" sz="1000" b="1"/>
          </a:p>
          <a:p>
            <a:r>
              <a:rPr lang="en-US" altLang="pt-BR" sz="1000" b="1"/>
              <a:t>O testemunho de</a:t>
            </a:r>
          </a:p>
          <a:p>
            <a:r>
              <a:rPr lang="en-US" altLang="pt-BR" sz="1000" b="1"/>
              <a:t>Jesus (19:10).</a:t>
            </a:r>
            <a:endParaRPr lang="pt-BR" altLang="pt-BR" sz="1000" b="1"/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2B0009F7-58BE-4211-B034-C7F903545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547813"/>
            <a:ext cx="1219200" cy="54102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1000" b="1"/>
              <a:t>O Milênio</a:t>
            </a:r>
          </a:p>
          <a:p>
            <a:r>
              <a:rPr lang="en-US" altLang="pt-BR" sz="1000" b="1"/>
              <a:t>(19:11-21:18)</a:t>
            </a:r>
          </a:p>
          <a:p>
            <a:endParaRPr lang="en-US" altLang="pt-BR" sz="1000" b="1"/>
          </a:p>
          <a:p>
            <a:r>
              <a:rPr lang="en-US" altLang="pt-BR" sz="1000" b="1"/>
              <a:t>Cristo entroniza o </a:t>
            </a:r>
          </a:p>
          <a:p>
            <a:r>
              <a:rPr lang="en-US" altLang="pt-BR" sz="1000" b="1"/>
              <a:t>Seu povo ressuci-</a:t>
            </a:r>
          </a:p>
          <a:p>
            <a:r>
              <a:rPr lang="en-US" altLang="pt-BR" sz="1000" b="1"/>
              <a:t>Tado.</a:t>
            </a:r>
          </a:p>
          <a:p>
            <a:endParaRPr lang="en-US" altLang="pt-BR" sz="1000" b="1"/>
          </a:p>
          <a:p>
            <a:r>
              <a:rPr lang="en-US" altLang="pt-BR" sz="1000" b="1"/>
              <a:t>O céu aberto</a:t>
            </a:r>
          </a:p>
          <a:p>
            <a:r>
              <a:rPr lang="en-US" altLang="pt-BR" sz="1000" b="1"/>
              <a:t>(19:11).</a:t>
            </a:r>
          </a:p>
          <a:p>
            <a:endParaRPr lang="en-US" altLang="pt-BR" sz="1000" b="1"/>
          </a:p>
          <a:p>
            <a:r>
              <a:rPr lang="en-US" altLang="pt-BR" sz="1000" b="1"/>
              <a:t>Cavaleiro sobre um</a:t>
            </a:r>
          </a:p>
          <a:p>
            <a:r>
              <a:rPr lang="en-US" altLang="pt-BR" sz="1000" b="1"/>
              <a:t>cavalo branco, </a:t>
            </a:r>
          </a:p>
          <a:p>
            <a:r>
              <a:rPr lang="en-US" altLang="pt-BR" sz="1000" b="1"/>
              <a:t>seguido por cava-</a:t>
            </a:r>
          </a:p>
          <a:p>
            <a:r>
              <a:rPr lang="en-US" altLang="pt-BR" sz="1000" b="1"/>
              <a:t>leiros que também</a:t>
            </a:r>
          </a:p>
          <a:p>
            <a:r>
              <a:rPr lang="en-US" altLang="pt-BR" sz="1000" b="1"/>
              <a:t>Cavalgam cavalos</a:t>
            </a:r>
          </a:p>
          <a:p>
            <a:r>
              <a:rPr lang="en-US" altLang="pt-BR" sz="1000" b="1"/>
              <a:t>Brancos (19:11-16).</a:t>
            </a:r>
          </a:p>
          <a:p>
            <a:endParaRPr lang="en-US" altLang="pt-BR" sz="1000" b="1"/>
          </a:p>
          <a:p>
            <a:r>
              <a:rPr lang="en-US" altLang="pt-BR" sz="1000" b="1"/>
              <a:t>Almas dos mártires</a:t>
            </a:r>
          </a:p>
          <a:p>
            <a:r>
              <a:rPr lang="en-US" altLang="pt-BR" sz="1000" b="1"/>
              <a:t>Ressucitados, são</a:t>
            </a:r>
          </a:p>
          <a:p>
            <a:r>
              <a:rPr lang="en-US" altLang="pt-BR" sz="1000" b="1"/>
              <a:t>Entronizadas como</a:t>
            </a:r>
          </a:p>
          <a:p>
            <a:r>
              <a:rPr lang="en-US" altLang="pt-BR" sz="1000" b="1"/>
              <a:t>Juízes (20:4-6).</a:t>
            </a:r>
          </a:p>
          <a:p>
            <a:endParaRPr lang="en-US" altLang="pt-BR" sz="1000" b="1"/>
          </a:p>
          <a:p>
            <a:r>
              <a:rPr lang="en-US" altLang="pt-BR" sz="1000" b="1"/>
              <a:t>Roupas brancas</a:t>
            </a:r>
          </a:p>
          <a:p>
            <a:r>
              <a:rPr lang="en-US" altLang="pt-BR" sz="1000" b="1"/>
              <a:t>(19:14).</a:t>
            </a:r>
          </a:p>
          <a:p>
            <a:endParaRPr lang="en-US" altLang="pt-BR" sz="1000" b="1"/>
          </a:p>
          <a:p>
            <a:r>
              <a:rPr lang="en-US" altLang="pt-BR" sz="1000" b="1"/>
              <a:t>Reis, comandantes</a:t>
            </a:r>
          </a:p>
          <a:p>
            <a:r>
              <a:rPr lang="en-US" altLang="pt-BR" sz="1000" b="1"/>
              <a:t>E outras pessoas</a:t>
            </a:r>
          </a:p>
          <a:p>
            <a:r>
              <a:rPr lang="en-US" altLang="pt-BR" sz="1000" b="1"/>
              <a:t>Importantes são</a:t>
            </a:r>
          </a:p>
          <a:p>
            <a:r>
              <a:rPr lang="en-US" altLang="pt-BR" sz="1000" b="1"/>
              <a:t>Mortos (19:17-21).</a:t>
            </a:r>
            <a:endParaRPr lang="pt-BR" altLang="pt-BR" sz="1000" b="1"/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FA487C83-9C1D-474C-AF57-37DCCFCD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0" y="1471613"/>
            <a:ext cx="1339850" cy="548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A Nova Jerusalém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(21:9-22:9).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Cristo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 recompensa 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Sua Igreja, que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 agora desfruta a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 paz e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se encontra 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reunida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numa só cidade.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Cristo é a lâmpada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eterna (21:23).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Árvore da vida 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(22:2).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Portas que jamais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se fecham (21:25).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Trono de Deus e 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do Cordeiro (22:1-3).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Jerusalém desce 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Do Céu. (21:10).</a:t>
            </a:r>
          </a:p>
          <a:p>
            <a:endParaRPr lang="en-US" altLang="pt-BR" sz="1000" b="1">
              <a:solidFill>
                <a:schemeClr val="bg1"/>
              </a:solidFill>
              <a:latin typeface="Arial Unicode MS" pitchFamily="34" charset="-128"/>
            </a:endParaRP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Venho sem demora</a:t>
            </a:r>
          </a:p>
          <a:p>
            <a:r>
              <a:rPr lang="en-US" altLang="pt-BR" sz="1000" b="1">
                <a:solidFill>
                  <a:schemeClr val="bg1"/>
                </a:solidFill>
                <a:latin typeface="Arial Unicode MS" pitchFamily="34" charset="-128"/>
              </a:rPr>
              <a:t>(22:7).</a:t>
            </a:r>
          </a:p>
          <a:p>
            <a:endParaRPr lang="pt-BR" altLang="pt-BR" sz="12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1F9C3288-4062-46A4-86BA-BCC88C45D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5175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/>
              <a:t>A 1</a:t>
            </a:r>
            <a:endParaRPr lang="pt-BR" altLang="pt-BR" b="1"/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4E76AA2F-01ED-499C-9EE2-4D571A41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744538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/>
              <a:t>A 2</a:t>
            </a:r>
            <a:endParaRPr lang="pt-BR" altLang="pt-BR" b="1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17F0888B-CA36-47AB-9FA5-3B7A63D55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31875"/>
            <a:ext cx="533400" cy="3810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/>
              <a:t>B 1</a:t>
            </a:r>
            <a:endParaRPr lang="pt-BR" altLang="pt-BR" b="1"/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CF76E604-28CA-4418-8B43-436043916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960438"/>
            <a:ext cx="533400" cy="3810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/>
              <a:t>B 2</a:t>
            </a:r>
            <a:endParaRPr lang="pt-BR" altLang="pt-BR" b="1"/>
          </a:p>
        </p:txBody>
      </p:sp>
      <p:sp>
        <p:nvSpPr>
          <p:cNvPr id="23567" name="Rectangle 15">
            <a:extLst>
              <a:ext uri="{FF2B5EF4-FFF2-40B4-BE49-F238E27FC236}">
                <a16:creationId xmlns:a16="http://schemas.microsoft.com/office/drawing/2014/main" id="{922CB6E7-1C24-482E-957A-B9DDF2D91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700213"/>
            <a:ext cx="5334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/>
              <a:t>C 1</a:t>
            </a:r>
            <a:endParaRPr lang="pt-BR" altLang="pt-BR" b="1"/>
          </a:p>
        </p:txBody>
      </p:sp>
      <p:sp>
        <p:nvSpPr>
          <p:cNvPr id="23568" name="Rectangle 16">
            <a:extLst>
              <a:ext uri="{FF2B5EF4-FFF2-40B4-BE49-F238E27FC236}">
                <a16:creationId xmlns:a16="http://schemas.microsoft.com/office/drawing/2014/main" id="{5C02AD9A-AA0F-4E53-B659-E4167F72D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679575"/>
            <a:ext cx="5334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/>
              <a:t>C 2</a:t>
            </a:r>
            <a:endParaRPr lang="pt-BR" altLang="pt-BR" b="1"/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3A4A04EC-DACE-479B-9471-5564BA9E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319213"/>
            <a:ext cx="457200" cy="3810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/>
              <a:t>D 1</a:t>
            </a:r>
            <a:endParaRPr lang="pt-BR" altLang="pt-BR" b="1"/>
          </a:p>
        </p:txBody>
      </p:sp>
      <p:sp>
        <p:nvSpPr>
          <p:cNvPr id="23570" name="Rectangle 18">
            <a:extLst>
              <a:ext uri="{FF2B5EF4-FFF2-40B4-BE49-F238E27FC236}">
                <a16:creationId xmlns:a16="http://schemas.microsoft.com/office/drawing/2014/main" id="{1B73A8DD-C5F0-4849-8A80-E7AB8E893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1449388"/>
            <a:ext cx="533400" cy="3810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pt-BR" b="1"/>
              <a:t>D 2</a:t>
            </a:r>
            <a:endParaRPr lang="pt-BR" altLang="pt-B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nimBg="1" autoUpdateAnimBg="0"/>
      <p:bldP spid="23556" grpId="0" animBg="1" autoUpdateAnimBg="0"/>
      <p:bldP spid="23557" grpId="0" animBg="1" autoUpdateAnimBg="0"/>
      <p:bldP spid="23558" grpId="0" animBg="1" autoUpdateAnimBg="0"/>
      <p:bldP spid="23559" grpId="0" animBg="1" autoUpdateAnimBg="0"/>
      <p:bldP spid="23560" grpId="0" animBg="1" autoUpdateAnimBg="0"/>
      <p:bldP spid="2356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15" name="Picture 1051" descr="capa10">
            <a:extLst>
              <a:ext uri="{FF2B5EF4-FFF2-40B4-BE49-F238E27FC236}">
                <a16:creationId xmlns:a16="http://schemas.microsoft.com/office/drawing/2014/main" id="{F3064275-04F6-4237-92C9-91C9BD16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1026">
            <a:extLst>
              <a:ext uri="{FF2B5EF4-FFF2-40B4-BE49-F238E27FC236}">
                <a16:creationId xmlns:a16="http://schemas.microsoft.com/office/drawing/2014/main" id="{B7300EC3-3345-4073-A707-2AE67F4D9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47888"/>
            <a:ext cx="1600200" cy="47371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89091" name="Rectangle 1027">
            <a:extLst>
              <a:ext uri="{FF2B5EF4-FFF2-40B4-BE49-F238E27FC236}">
                <a16:creationId xmlns:a16="http://schemas.microsoft.com/office/drawing/2014/main" id="{253F8F5C-4D3F-4AD4-9D41-0366C3766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47888"/>
            <a:ext cx="1676400" cy="47371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2" name="Rectangle 1028">
            <a:extLst>
              <a:ext uri="{FF2B5EF4-FFF2-40B4-BE49-F238E27FC236}">
                <a16:creationId xmlns:a16="http://schemas.microsoft.com/office/drawing/2014/main" id="{DABD055E-BC42-4105-BE49-6D9F98044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565275"/>
            <a:ext cx="2133600" cy="5319713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3" name="Rectangle 1029">
            <a:extLst>
              <a:ext uri="{FF2B5EF4-FFF2-40B4-BE49-F238E27FC236}">
                <a16:creationId xmlns:a16="http://schemas.microsoft.com/office/drawing/2014/main" id="{F0537442-DFD7-4302-9EA7-C7B21AF4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147888"/>
            <a:ext cx="1676400" cy="47371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4" name="Rectangle 1030">
            <a:extLst>
              <a:ext uri="{FF2B5EF4-FFF2-40B4-BE49-F238E27FC236}">
                <a16:creationId xmlns:a16="http://schemas.microsoft.com/office/drawing/2014/main" id="{F71E6003-17F2-45E4-BA7C-A2186BC2F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47888"/>
            <a:ext cx="1752600" cy="47371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096" name="Text Box 1032">
            <a:extLst>
              <a:ext uri="{FF2B5EF4-FFF2-40B4-BE49-F238E27FC236}">
                <a16:creationId xmlns:a16="http://schemas.microsoft.com/office/drawing/2014/main" id="{1BCBACFD-26FB-4748-A043-49295274A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160588"/>
            <a:ext cx="1763712" cy="3511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 b="1">
                <a:latin typeface="Arial Th" pitchFamily="2" charset="0"/>
              </a:rPr>
              <a:t>AP. 1-3</a:t>
            </a:r>
          </a:p>
          <a:p>
            <a:pPr algn="ctr">
              <a:spcBef>
                <a:spcPct val="50000"/>
              </a:spcBef>
            </a:pPr>
            <a:endParaRPr lang="en-US" altLang="pt-BR" sz="2800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pt-BR" sz="2800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pt-BR" sz="2800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sz="2800" b="1">
                <a:latin typeface="Arial Th" pitchFamily="2" charset="0"/>
              </a:rPr>
              <a:t>Igreja Militante</a:t>
            </a:r>
            <a:endParaRPr lang="pt-BR" altLang="pt-BR" sz="2800" b="1">
              <a:latin typeface="Arial Th" pitchFamily="2" charset="0"/>
            </a:endParaRPr>
          </a:p>
        </p:txBody>
      </p:sp>
      <p:sp>
        <p:nvSpPr>
          <p:cNvPr id="89097" name="Text Box 1033">
            <a:extLst>
              <a:ext uri="{FF2B5EF4-FFF2-40B4-BE49-F238E27FC236}">
                <a16:creationId xmlns:a16="http://schemas.microsoft.com/office/drawing/2014/main" id="{4D105B5F-D41C-430D-A539-9F9D698A0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0" y="2155825"/>
            <a:ext cx="1809750" cy="337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latin typeface="Arial Th" pitchFamily="2" charset="0"/>
              </a:rPr>
              <a:t>AP. 4-11</a:t>
            </a:r>
          </a:p>
          <a:p>
            <a:pPr algn="ctr">
              <a:spcBef>
                <a:spcPct val="50000"/>
              </a:spcBef>
            </a:pPr>
            <a:endParaRPr lang="en-US" altLang="pt-BR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pt-BR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pt-BR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b="1">
                <a:latin typeface="Arial Th" pitchFamily="2" charset="0"/>
              </a:rPr>
              <a:t> Tribunal divino presidindo</a:t>
            </a:r>
            <a:endParaRPr lang="pt-BR" altLang="pt-BR" b="1">
              <a:latin typeface="Arial Th" pitchFamily="2" charset="0"/>
            </a:endParaRPr>
          </a:p>
        </p:txBody>
      </p:sp>
      <p:sp>
        <p:nvSpPr>
          <p:cNvPr id="89098" name="Text Box 1034">
            <a:extLst>
              <a:ext uri="{FF2B5EF4-FFF2-40B4-BE49-F238E27FC236}">
                <a16:creationId xmlns:a16="http://schemas.microsoft.com/office/drawing/2014/main" id="{C38A3EC0-815C-4386-A661-55983BFF6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1574800"/>
            <a:ext cx="2374900" cy="3509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 b="1">
                <a:latin typeface="Arial Th" pitchFamily="2" charset="0"/>
              </a:rPr>
              <a:t>AP. 12</a:t>
            </a:r>
          </a:p>
          <a:p>
            <a:pPr algn="ctr">
              <a:spcBef>
                <a:spcPct val="50000"/>
              </a:spcBef>
            </a:pPr>
            <a:endParaRPr lang="en-US" altLang="pt-BR" sz="2800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sz="2800" b="1">
                <a:latin typeface="Arial Th" pitchFamily="2" charset="0"/>
              </a:rPr>
              <a:t>Jesus e   Sua Igreja perseguidos pelo dragão e sua igreja</a:t>
            </a:r>
            <a:endParaRPr lang="pt-BR" altLang="pt-BR" sz="2800" b="1">
              <a:latin typeface="Arial Th" pitchFamily="2" charset="0"/>
            </a:endParaRPr>
          </a:p>
        </p:txBody>
      </p:sp>
      <p:sp>
        <p:nvSpPr>
          <p:cNvPr id="89099" name="Text Box 1035">
            <a:extLst>
              <a:ext uri="{FF2B5EF4-FFF2-40B4-BE49-F238E27FC236}">
                <a16:creationId xmlns:a16="http://schemas.microsoft.com/office/drawing/2014/main" id="{10D55A04-655B-4C50-BC37-FF464921A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155825"/>
            <a:ext cx="1873250" cy="337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latin typeface="Arial Th" pitchFamily="2" charset="0"/>
              </a:rPr>
              <a:t>AP. 13-20</a:t>
            </a:r>
          </a:p>
          <a:p>
            <a:pPr algn="ctr">
              <a:spcBef>
                <a:spcPct val="50000"/>
              </a:spcBef>
            </a:pPr>
            <a:endParaRPr lang="en-US" altLang="pt-BR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pt-BR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pt-BR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b="1">
                <a:latin typeface="Arial Th" pitchFamily="2" charset="0"/>
              </a:rPr>
              <a:t> Tribunal divino decidindo</a:t>
            </a:r>
            <a:endParaRPr lang="pt-BR" altLang="pt-BR" b="1">
              <a:latin typeface="Arial Th" pitchFamily="2" charset="0"/>
            </a:endParaRPr>
          </a:p>
        </p:txBody>
      </p:sp>
      <p:sp>
        <p:nvSpPr>
          <p:cNvPr id="89100" name="Text Box 1036">
            <a:extLst>
              <a:ext uri="{FF2B5EF4-FFF2-40B4-BE49-F238E27FC236}">
                <a16:creationId xmlns:a16="http://schemas.microsoft.com/office/drawing/2014/main" id="{531AA720-85CC-4DAD-9763-13EB5E5D9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139950"/>
            <a:ext cx="1728787" cy="3013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latin typeface="Arial Th" pitchFamily="2" charset="0"/>
              </a:rPr>
              <a:t>AP. 21-22</a:t>
            </a:r>
          </a:p>
          <a:p>
            <a:pPr algn="ctr">
              <a:spcBef>
                <a:spcPct val="50000"/>
              </a:spcBef>
            </a:pPr>
            <a:endParaRPr lang="en-US" altLang="pt-BR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pt-BR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pt-BR" b="1">
              <a:latin typeface="Arial Th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b="1">
                <a:latin typeface="Arial Th" pitchFamily="2" charset="0"/>
              </a:rPr>
              <a:t>Igreja Triunfante</a:t>
            </a:r>
            <a:endParaRPr lang="pt-BR" altLang="pt-BR" b="1">
              <a:latin typeface="Arial Th" pitchFamily="2" charset="0"/>
            </a:endParaRPr>
          </a:p>
        </p:txBody>
      </p:sp>
      <p:cxnSp>
        <p:nvCxnSpPr>
          <p:cNvPr id="89102" name="AutoShape 1038">
            <a:extLst>
              <a:ext uri="{FF2B5EF4-FFF2-40B4-BE49-F238E27FC236}">
                <a16:creationId xmlns:a16="http://schemas.microsoft.com/office/drawing/2014/main" id="{3B3305B6-C27D-4E33-B647-DC4F1EE93DD3}"/>
              </a:ext>
            </a:extLst>
          </p:cNvPr>
          <p:cNvCxnSpPr>
            <a:cxnSpLocks noChangeShapeType="1"/>
            <a:stCxn id="89109" idx="2"/>
          </p:cNvCxnSpPr>
          <p:nvPr/>
        </p:nvCxnSpPr>
        <p:spPr bwMode="auto">
          <a:xfrm flipV="1">
            <a:off x="942975" y="712788"/>
            <a:ext cx="1588" cy="114300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03" name="AutoShape 1039">
            <a:extLst>
              <a:ext uri="{FF2B5EF4-FFF2-40B4-BE49-F238E27FC236}">
                <a16:creationId xmlns:a16="http://schemas.microsoft.com/office/drawing/2014/main" id="{1925064F-DA21-46B9-8744-A06F98BAE7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4400" y="644525"/>
            <a:ext cx="7239000" cy="69850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04" name="AutoShape 1040">
            <a:extLst>
              <a:ext uri="{FF2B5EF4-FFF2-40B4-BE49-F238E27FC236}">
                <a16:creationId xmlns:a16="http://schemas.microsoft.com/office/drawing/2014/main" id="{75227BDA-ACBF-4218-81D4-333B5866F7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53400" y="758825"/>
            <a:ext cx="1588" cy="1020763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05" name="AutoShape 1041">
            <a:extLst>
              <a:ext uri="{FF2B5EF4-FFF2-40B4-BE49-F238E27FC236}">
                <a16:creationId xmlns:a16="http://schemas.microsoft.com/office/drawing/2014/main" id="{7382DA7C-034E-49A3-935B-FC7A867EB21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90800" y="1050925"/>
            <a:ext cx="1588" cy="728663"/>
          </a:xfrm>
          <a:prstGeom prst="straightConnector1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06" name="AutoShape 1042">
            <a:extLst>
              <a:ext uri="{FF2B5EF4-FFF2-40B4-BE49-F238E27FC236}">
                <a16:creationId xmlns:a16="http://schemas.microsoft.com/office/drawing/2014/main" id="{33BF7C0B-03DB-4231-974E-F6CB3BC7E2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949325"/>
            <a:ext cx="3810000" cy="69850"/>
          </a:xfrm>
          <a:prstGeom prst="straightConnector1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107" name="AutoShape 1043">
            <a:extLst>
              <a:ext uri="{FF2B5EF4-FFF2-40B4-BE49-F238E27FC236}">
                <a16:creationId xmlns:a16="http://schemas.microsoft.com/office/drawing/2014/main" id="{0E99DEC0-3899-4B86-97E5-0F9641FB0A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00800" y="1050925"/>
            <a:ext cx="1588" cy="728663"/>
          </a:xfrm>
          <a:prstGeom prst="straightConnector1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08" name="AutoShape 1044">
            <a:extLst>
              <a:ext uri="{FF2B5EF4-FFF2-40B4-BE49-F238E27FC236}">
                <a16:creationId xmlns:a16="http://schemas.microsoft.com/office/drawing/2014/main" id="{E3E933B9-C013-4173-B611-7BF24C53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76250"/>
            <a:ext cx="762000" cy="801688"/>
          </a:xfrm>
          <a:prstGeom prst="downArrow">
            <a:avLst>
              <a:gd name="adj1" fmla="val 50000"/>
              <a:gd name="adj2" fmla="val 26302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09" name="AutoShape 1045">
            <a:extLst>
              <a:ext uri="{FF2B5EF4-FFF2-40B4-BE49-F238E27FC236}">
                <a16:creationId xmlns:a16="http://schemas.microsoft.com/office/drawing/2014/main" id="{AAF7FC46-C32D-4A8E-806F-298DA1D9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1535113"/>
            <a:ext cx="277813" cy="320675"/>
          </a:xfrm>
          <a:prstGeom prst="downArrow">
            <a:avLst>
              <a:gd name="adj1" fmla="val 50000"/>
              <a:gd name="adj2" fmla="val 2885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10" name="AutoShape 1046">
            <a:extLst>
              <a:ext uri="{FF2B5EF4-FFF2-40B4-BE49-F238E27FC236}">
                <a16:creationId xmlns:a16="http://schemas.microsoft.com/office/drawing/2014/main" id="{7E361323-8F9B-4A7F-B7D0-2C49E422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36713"/>
            <a:ext cx="152400" cy="219075"/>
          </a:xfrm>
          <a:prstGeom prst="downArrow">
            <a:avLst>
              <a:gd name="adj1" fmla="val 50000"/>
              <a:gd name="adj2" fmla="val 3593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11" name="AutoShape 1047">
            <a:extLst>
              <a:ext uri="{FF2B5EF4-FFF2-40B4-BE49-F238E27FC236}">
                <a16:creationId xmlns:a16="http://schemas.microsoft.com/office/drawing/2014/main" id="{5B4ED058-2779-4782-B732-F27EE2E93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36713"/>
            <a:ext cx="152400" cy="219075"/>
          </a:xfrm>
          <a:prstGeom prst="downArrow">
            <a:avLst>
              <a:gd name="adj1" fmla="val 50000"/>
              <a:gd name="adj2" fmla="val 3593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9112" name="AutoShape 1048">
            <a:extLst>
              <a:ext uri="{FF2B5EF4-FFF2-40B4-BE49-F238E27FC236}">
                <a16:creationId xmlns:a16="http://schemas.microsoft.com/office/drawing/2014/main" id="{EE040273-D47F-4A46-B76C-79D409FE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603375"/>
            <a:ext cx="239713" cy="252413"/>
          </a:xfrm>
          <a:prstGeom prst="downArrow">
            <a:avLst>
              <a:gd name="adj1" fmla="val 50000"/>
              <a:gd name="adj2" fmla="val 2632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  <p:bldP spid="89097" grpId="0"/>
      <p:bldP spid="89098" grpId="0"/>
      <p:bldP spid="89099" grpId="0"/>
      <p:bldP spid="8910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1031" descr="capa10">
            <a:extLst>
              <a:ext uri="{FF2B5EF4-FFF2-40B4-BE49-F238E27FC236}">
                <a16:creationId xmlns:a16="http://schemas.microsoft.com/office/drawing/2014/main" id="{F05A2F52-ABCE-4761-BF95-EF2CE8F65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Text Box 1026">
            <a:extLst>
              <a:ext uri="{FF2B5EF4-FFF2-40B4-BE49-F238E27FC236}">
                <a16:creationId xmlns:a16="http://schemas.microsoft.com/office/drawing/2014/main" id="{2923D693-A169-4613-A4D8-23E2FC3AB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060575"/>
            <a:ext cx="7056438" cy="30162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Os capítulos 12 e 13 formam o centro do livro. E revelam o povo de Deus e o povo do Diabo. Um grande conflito entre os dois. Mas o povo de Deus vence pelo sangue do Cordeiro.</a:t>
            </a:r>
            <a:endParaRPr lang="pt-BR" altLang="pt-BR" sz="32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 descr="capa10">
            <a:extLst>
              <a:ext uri="{FF2B5EF4-FFF2-40B4-BE49-F238E27FC236}">
                <a16:creationId xmlns:a16="http://schemas.microsoft.com/office/drawing/2014/main" id="{1ED74575-FF9D-4821-B443-383F310C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Text Box 2">
            <a:extLst>
              <a:ext uri="{FF2B5EF4-FFF2-40B4-BE49-F238E27FC236}">
                <a16:creationId xmlns:a16="http://schemas.microsoft.com/office/drawing/2014/main" id="{9335BB31-CA66-44CF-8DD3-1FB319876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549400"/>
            <a:ext cx="8137525" cy="3751263"/>
          </a:xfrm>
          <a:prstGeom prst="rect">
            <a:avLst/>
          </a:prstGeom>
          <a:noFill/>
          <a:ln>
            <a:noFill/>
          </a:ln>
          <a:effectLst>
            <a:outerShdw dist="109250" dir="2132261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O que o Apocalipse quer nos mostrar como um todo é que o povo de Deus vence, e os inimigos de Deus perdem.</a:t>
            </a:r>
            <a:r>
              <a:rPr lang="en-US" altLang="pt-BR" sz="48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 </a:t>
            </a:r>
            <a:endParaRPr lang="pt-BR" altLang="pt-BR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apresentacao005">
            <a:extLst>
              <a:ext uri="{FF2B5EF4-FFF2-40B4-BE49-F238E27FC236}">
                <a16:creationId xmlns:a16="http://schemas.microsoft.com/office/drawing/2014/main" id="{D48F8326-859E-48BB-B1A1-DB1F14B0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 descr="capa10">
            <a:extLst>
              <a:ext uri="{FF2B5EF4-FFF2-40B4-BE49-F238E27FC236}">
                <a16:creationId xmlns:a16="http://schemas.microsoft.com/office/drawing/2014/main" id="{F46E2829-75FE-4EBD-B33F-319F79E7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66421254-ADB3-4BE5-A3A3-F99BB2B6B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38325"/>
            <a:ext cx="7848600" cy="46148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4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“No Apocalipse todos os livros da Bíblia se encontram e se cumprem”. </a:t>
            </a:r>
          </a:p>
          <a:p>
            <a:pPr algn="ctr">
              <a:spcBef>
                <a:spcPct val="50000"/>
              </a:spcBef>
            </a:pPr>
            <a:r>
              <a:rPr lang="en-US" altLang="pt-BR" sz="54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(A.A. 585)</a:t>
            </a:r>
            <a:endParaRPr lang="pt-BR" altLang="pt-BR" sz="54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94" name="Group 42">
            <a:extLst>
              <a:ext uri="{FF2B5EF4-FFF2-40B4-BE49-F238E27FC236}">
                <a16:creationId xmlns:a16="http://schemas.microsoft.com/office/drawing/2014/main" id="{FAF2093A-58A0-47FE-9BFB-323D276F2B4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408488">
                  <a:extLst>
                    <a:ext uri="{9D8B030D-6E8A-4147-A177-3AD203B41FA5}">
                      <a16:colId xmlns:a16="http://schemas.microsoft.com/office/drawing/2014/main" val="1907931621"/>
                    </a:ext>
                  </a:extLst>
                </a:gridCol>
                <a:gridCol w="4735512">
                  <a:extLst>
                    <a:ext uri="{9D8B030D-6E8A-4147-A177-3AD203B41FA5}">
                      <a16:colId xmlns:a16="http://schemas.microsoft.com/office/drawing/2014/main" val="2306618309"/>
                    </a:ext>
                  </a:extLst>
                </a:gridCol>
              </a:tblGrid>
              <a:tr h="195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1:1-19 “Visão do Cristo Glorificado”.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 Daniel 7 “Visão do Ancião de muitos Dias”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5389296"/>
                  </a:ext>
                </a:extLst>
              </a:tr>
              <a:tr h="295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2:1-3:22 “As Cartas às sete Igrejas”.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Alusões a Núm.25; I Reis 16; Isa.60 “História de Balaão, Jezabel, Profecia de Isaías sobre a Nova Jerusálem”.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16804442"/>
                  </a:ext>
                </a:extLst>
              </a:tr>
              <a:tr h="1951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4 “Visão do Trono”.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 Núm.1 “O povo de Israel Acampado no Deserto”.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2730925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21" name="Group 45">
            <a:extLst>
              <a:ext uri="{FF2B5EF4-FFF2-40B4-BE49-F238E27FC236}">
                <a16:creationId xmlns:a16="http://schemas.microsoft.com/office/drawing/2014/main" id="{FD04A1F0-3E8F-4D35-837C-4E4AB636DC1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20474146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807092169"/>
                    </a:ext>
                  </a:extLst>
                </a:gridCol>
              </a:tblGrid>
              <a:tr h="153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5:1-6:17 “O Cordeiro e os Selos”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 Êxo.12 e Núm.9 “O Cordeiro Pascal”.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92700145"/>
                  </a:ext>
                </a:extLst>
              </a:tr>
              <a:tr h="3925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7 “Os 144.000”.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 Êxo.12, Núm.1-4 e Ez.9 “O Selamento do Povo antes da saída do Egito, o censo do povo de Israel e o selamento do Povo antes da destruição”.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760644977"/>
                  </a:ext>
                </a:extLst>
              </a:tr>
              <a:tr h="1397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8 e 9 “As 7 Trombetas”. 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 Êxo. 7-9 “As Pragas sobre o Egito”.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678463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34" name="Group 34">
            <a:extLst>
              <a:ext uri="{FF2B5EF4-FFF2-40B4-BE49-F238E27FC236}">
                <a16:creationId xmlns:a16="http://schemas.microsoft.com/office/drawing/2014/main" id="{F14E09F7-B070-4F89-8089-09BF43B9276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53476010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147813157"/>
                    </a:ext>
                  </a:extLst>
                </a:gridCol>
              </a:tblGrid>
              <a:tr h="228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11 “As duas Testemunhas Mártires”.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 Êxo.8 e I Reis.17 “Os Trabalhos Proféticos de Moisés e Elias”.  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14326989"/>
                  </a:ext>
                </a:extLst>
              </a:tr>
              <a:tr h="228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12:1-6 e 13-17 “A Mulher Foge do Dragão e vai para o Deserto”.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ao Êxodo: “Israel Foge de Faraó e vai para o Deserto”.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241787647"/>
                  </a:ext>
                </a:extLst>
              </a:tr>
              <a:tr h="228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12:7-12 “Miguel Peleja contra o Dragão que é a antiga Serpente”.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ao Gên.3 “A Serpente vence a Mulher”.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626548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76" name="Group 52">
            <a:extLst>
              <a:ext uri="{FF2B5EF4-FFF2-40B4-BE49-F238E27FC236}">
                <a16:creationId xmlns:a16="http://schemas.microsoft.com/office/drawing/2014/main" id="{83475569-7D0E-45FB-9945-E7D903B6FA22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1335741553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811362455"/>
                    </a:ext>
                  </a:extLst>
                </a:gridCol>
              </a:tblGrid>
              <a:tr h="2622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13:1-14:20 “A besta e a formação de sua imagem. Obrigando todos a adorarem”.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 Dan.3 “Nabucodonosor forma uma imagem de ouro e obriga todos a adorarem”.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230548909"/>
                  </a:ext>
                </a:extLst>
              </a:tr>
              <a:tr h="161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15:1-16:11 “As cinco primeiras pragas”.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 Êxo.7-9 “As pragas do Egito”.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99265429"/>
                  </a:ext>
                </a:extLst>
              </a:tr>
              <a:tr h="2620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16:12-18:24 “O secamento do rio Eufrates possibilitando a queda de Babilônia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 Is. 11:15,16 e Jer.50 e 51 “Babilônia cai quando os medos desviam o rio Eufrates e invadem o palácio”.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32239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77" name="Group 29">
            <a:extLst>
              <a:ext uri="{FF2B5EF4-FFF2-40B4-BE49-F238E27FC236}">
                <a16:creationId xmlns:a16="http://schemas.microsoft.com/office/drawing/2014/main" id="{D5B19D54-0DFB-45C2-BE6C-04ACEB124D4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334189365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225234561"/>
                    </a:ext>
                  </a:extLst>
                </a:gridCol>
              </a:tblGrid>
              <a:tr h="3500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19:1-20:14 “A vinda de Cristo guerreiro para lutar contra o maligno e os reis deste mundo”.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 vários relatos proféticos do dia do Senhor (Joel 3) “O dia do Senhor como o dia da vingança de Deus”. 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692373138"/>
                  </a:ext>
                </a:extLst>
              </a:tr>
              <a:tr h="3357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Cap. 21 e 22 “A descida e descrição da Nova Jerusalém”.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Alusão a Isa. 66 “Descrição da Nova Jerusalém prometida ao povo sob a condição de fidelidade”.</a:t>
                      </a:r>
                      <a:endParaRPr kumimoji="0" lang="pt-BR" altLang="pt-BR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2275264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014">
            <a:extLst>
              <a:ext uri="{FF2B5EF4-FFF2-40B4-BE49-F238E27FC236}">
                <a16:creationId xmlns:a16="http://schemas.microsoft.com/office/drawing/2014/main" id="{F12310A4-723D-47B0-9D31-B836F28E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apa10">
            <a:extLst>
              <a:ext uri="{FF2B5EF4-FFF2-40B4-BE49-F238E27FC236}">
                <a16:creationId xmlns:a16="http://schemas.microsoft.com/office/drawing/2014/main" id="{946185DB-1C82-467C-9672-AE23C2C0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27EB4E99-FF84-4E03-B931-13953C238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57338"/>
            <a:ext cx="8686800" cy="42354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I. INTRODUÇÃO (1:1-20)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Tahoma" panose="020B0604030504040204" pitchFamily="34" charset="0"/>
              </a:rPr>
              <a:t>João estabelece o propósito, lugar e tempo da composição do livro. Esclarece ter sido arrebatado em espírito no dia do Senhor (sábado) e endereça o conteúdo da visão às igrejas da Ásia. A revelação é introduzida por uma gloriosa aparição de Cristo que ele descreve detalhadamente.</a:t>
            </a:r>
            <a:endParaRPr lang="pt-BR" altLang="pt-BR" sz="32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apa10">
            <a:extLst>
              <a:ext uri="{FF2B5EF4-FFF2-40B4-BE49-F238E27FC236}">
                <a16:creationId xmlns:a16="http://schemas.microsoft.com/office/drawing/2014/main" id="{1232798D-7595-47A2-8552-26B75EA1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4F585C92-B236-4E48-BE64-2A2781B9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989138"/>
            <a:ext cx="8893175" cy="4235450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II.CARTAS ÀS SETE IGREJAS (2:1-3:22)</a:t>
            </a:r>
          </a:p>
          <a:p>
            <a:pPr algn="ctr">
              <a:spcBef>
                <a:spcPct val="50000"/>
              </a:spcBef>
            </a:pPr>
            <a:r>
              <a:rPr lang="pt-BR" altLang="pt-BR" sz="3200" b="1">
                <a:latin typeface="Tahoma" panose="020B0604030504040204" pitchFamily="34" charset="0"/>
              </a:rPr>
              <a:t>	O Cristo glorificado dita sete cartas que seriam endereçadas às sete comunidades cristãs espalhadas pela Ásia Menor. Cada carta contém elogios, promessas, conforto, e repreensões por erros que os membros                  haviam cometido.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capa10">
            <a:extLst>
              <a:ext uri="{FF2B5EF4-FFF2-40B4-BE49-F238E27FC236}">
                <a16:creationId xmlns:a16="http://schemas.microsoft.com/office/drawing/2014/main" id="{A28D053C-79ED-4E3B-9AE8-6DC70D17F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47A926BA-4CE4-411D-AC54-E17F1607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73175"/>
            <a:ext cx="8569325" cy="4892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000" b="1">
                <a:solidFill>
                  <a:srgbClr val="FFFF00"/>
                </a:solidFill>
                <a:latin typeface="Tahoma" panose="020B0604030504040204" pitchFamily="34" charset="0"/>
              </a:rPr>
              <a:t>III. A VISÃO DO TRONO (4:1-5:14)</a:t>
            </a:r>
          </a:p>
          <a:p>
            <a:pPr algn="ctr">
              <a:spcBef>
                <a:spcPct val="50000"/>
              </a:spcBef>
            </a:pPr>
            <a:r>
              <a:rPr lang="en-US" altLang="pt-BR" sz="3000" b="1">
                <a:latin typeface="Tahoma" panose="020B0604030504040204" pitchFamily="34" charset="0"/>
              </a:rPr>
              <a:t>O profeta contempla o glorioso trono de Deus cercado de anjos, anciãos e demais adoradores. Percebe na mão de Deus um livro fechado que contém o destino da igreja e do mundo. O profeta chora querendo conhecer o misterioso conteúdo do livro, mas ninguém consegue abri-lo. Finalmente Jesus abre os sete lacres (selos) que fechavam o livro.</a:t>
            </a:r>
            <a:endParaRPr lang="pt-BR" altLang="pt-BR" sz="3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930C5C1B-A029-40ED-AA68-1E224E505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05E77DE7-90A1-4D9D-B3F9-F637DBFD1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39268" name="Picture 4" descr="apresentacao0000">
            <a:extLst>
              <a:ext uri="{FF2B5EF4-FFF2-40B4-BE49-F238E27FC236}">
                <a16:creationId xmlns:a16="http://schemas.microsoft.com/office/drawing/2014/main" id="{25289AFB-8D78-4ACE-AA66-DFC30A22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apa10">
            <a:extLst>
              <a:ext uri="{FF2B5EF4-FFF2-40B4-BE49-F238E27FC236}">
                <a16:creationId xmlns:a16="http://schemas.microsoft.com/office/drawing/2014/main" id="{283D14E6-FB64-4814-BB60-3882F136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BB7C1BDB-D9C3-4FA0-9760-3860D889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96975"/>
            <a:ext cx="8550275" cy="47228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IV. VISÃO DOS SETE SELOS (6:1-8:1)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Tahoma" panose="020B0604030504040204" pitchFamily="34" charset="0"/>
              </a:rPr>
              <a:t>O profeta vê 4 cavalos coloridos com seus cavaleiros de guerra e então vê os mártires e o dia da ira do cordeiro. A cena é interrompida e o profeta vê o número dos salvos (144.000), e a grande multidão no reino de Deus. O sétimo selo revela um estranho silêncio no céu.</a:t>
            </a:r>
            <a:endParaRPr lang="pt-BR" altLang="pt-BR" sz="32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capa10">
            <a:extLst>
              <a:ext uri="{FF2B5EF4-FFF2-40B4-BE49-F238E27FC236}">
                <a16:creationId xmlns:a16="http://schemas.microsoft.com/office/drawing/2014/main" id="{CC196CF7-6598-4A27-8AA0-2C70EDCF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16B4EE74-022D-458B-B322-BC9F1DE22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532812" cy="5167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900" b="1">
                <a:solidFill>
                  <a:srgbClr val="FFFF00"/>
                </a:solidFill>
                <a:latin typeface="Arial Th" pitchFamily="2" charset="0"/>
              </a:rPr>
              <a:t>V. TOQUE DE SETE TROMBETAS (8:2-11:19)</a:t>
            </a:r>
          </a:p>
          <a:p>
            <a:pPr algn="ctr">
              <a:spcBef>
                <a:spcPct val="50000"/>
              </a:spcBef>
            </a:pPr>
            <a:r>
              <a:rPr lang="en-US" altLang="pt-BR" sz="2900" b="1">
                <a:latin typeface="Arial Th" pitchFamily="2" charset="0"/>
              </a:rPr>
              <a:t>O anjo do Senhor oferece incenso que representa as orações dos fiéis. Em seguida sete anjos se preparam para tocar as trombetas. Nas 4 primeiras, acidentes naturais ocorrem na flora, no mar, nas águas e nos astros. A quinta e a sexta anunciam exércitos que destroem os homens. Um livro comestível é oferecido ao profeta. O templo e o altar são medidos e duas testemunhas mártires profetizam vestidas de luto.</a:t>
            </a:r>
            <a:endParaRPr lang="pt-BR" altLang="pt-BR" sz="2900" b="1">
              <a:latin typeface="Arial Th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capa10">
            <a:extLst>
              <a:ext uri="{FF2B5EF4-FFF2-40B4-BE49-F238E27FC236}">
                <a16:creationId xmlns:a16="http://schemas.microsoft.com/office/drawing/2014/main" id="{8B7C4A32-14D9-4DE4-904A-1342D5DD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AB025514-8523-4437-AA8D-67B4FE149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41463"/>
            <a:ext cx="8604250" cy="46243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solidFill>
                  <a:srgbClr val="FFFF00"/>
                </a:solidFill>
                <a:latin typeface="Tahoma" panose="020B0604030504040204" pitchFamily="34" charset="0"/>
              </a:rPr>
              <a:t>VI. A MULHER VESTIDA DE SOL (12:1-13:18)</a:t>
            </a:r>
          </a:p>
          <a:p>
            <a:pPr algn="ctr">
              <a:spcBef>
                <a:spcPct val="50000"/>
              </a:spcBef>
            </a:pPr>
            <a:r>
              <a:rPr lang="en-US" altLang="pt-BR" sz="2600" b="1">
                <a:latin typeface="Tahoma" panose="020B0604030504040204" pitchFamily="34" charset="0"/>
              </a:rPr>
              <a:t>Dois espantosos sinais são vistos no céu: uma mulher e um dragão. A mulher está grávida e é objetivo do dragão perseguí-la para devorar a criança quando nascesse. O dragão planeja dar ao planeta o golpe final de sua ira. Do mar e da terra, ele convoca dois monstros mitológicos para perseguir o povo de Deus e reunir os homens sob uma mesma idolatria. É então fixado sobre os que não servem a Deus uma marca representada pelo nome da besta cujo número soma 666.</a:t>
            </a:r>
            <a:endParaRPr lang="pt-BR" altLang="pt-BR" sz="26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capa10">
            <a:extLst>
              <a:ext uri="{FF2B5EF4-FFF2-40B4-BE49-F238E27FC236}">
                <a16:creationId xmlns:a16="http://schemas.microsoft.com/office/drawing/2014/main" id="{E091FBF5-E169-42B0-8FD9-8155D201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C1CD2C0D-714F-4F6B-A2D9-31CB26776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291513" cy="48545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600" b="1">
                <a:solidFill>
                  <a:srgbClr val="FFFF00"/>
                </a:solidFill>
                <a:latin typeface="Tahoma" panose="020B0604030504040204" pitchFamily="34" charset="0"/>
              </a:rPr>
              <a:t>VII. AS TRÊS MENSAGENS ANGÉLICAS (14:1-20)</a:t>
            </a:r>
          </a:p>
          <a:p>
            <a:pPr algn="ctr">
              <a:spcBef>
                <a:spcPct val="50000"/>
              </a:spcBef>
            </a:pPr>
            <a:r>
              <a:rPr lang="en-US" altLang="pt-BR" sz="2600" b="1">
                <a:latin typeface="Tahoma" panose="020B0604030504040204" pitchFamily="34" charset="0"/>
              </a:rPr>
              <a:t>Os 144.000 selados aparecem novamente junto ao cordeiro no monte sião. Subtamente três anjos cruzam voando pelo meio do céu com mensagens de apelo e advertência.</a:t>
            </a:r>
          </a:p>
          <a:p>
            <a:pPr algn="ctr">
              <a:spcBef>
                <a:spcPct val="50000"/>
              </a:spcBef>
            </a:pPr>
            <a:r>
              <a:rPr lang="en-US" altLang="pt-BR" sz="2600" b="1">
                <a:latin typeface="Tahoma" panose="020B0604030504040204" pitchFamily="34" charset="0"/>
              </a:rPr>
              <a:t>O primeiro adverte do juizo iminente e conclama aos homens que adorem ao Deus criador; o segundo anuncia a queda de Babilônia e o terceiro descreve os castigos sobre os que se submeteram à besta e a sua imagem. Então dá-se inicio à grande colheita escatológica de Deus.</a:t>
            </a:r>
            <a:endParaRPr lang="pt-BR" altLang="pt-BR" sz="26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capa10">
            <a:extLst>
              <a:ext uri="{FF2B5EF4-FFF2-40B4-BE49-F238E27FC236}">
                <a16:creationId xmlns:a16="http://schemas.microsoft.com/office/drawing/2014/main" id="{48B2192A-3924-429B-9394-7179A2E5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5515A11B-C4C2-4FCF-BCA8-050BB311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60463"/>
            <a:ext cx="8512175" cy="4284662"/>
          </a:xfrm>
          <a:prstGeom prst="rect">
            <a:avLst/>
          </a:prstGeom>
          <a:noFill/>
          <a:ln>
            <a:noFill/>
          </a:ln>
          <a:effectLst>
            <a:outerShdw dist="91581" dir="202140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9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VIII. AS SETE PRAGAS (15:1-16:21)</a:t>
            </a:r>
          </a:p>
          <a:p>
            <a:pPr algn="ctr">
              <a:spcBef>
                <a:spcPct val="50000"/>
              </a:spcBef>
            </a:pPr>
            <a:r>
              <a:rPr lang="en-US" altLang="pt-BR" sz="29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 multidão daqueles que não se sujeitaram ao poderio da besta aparece diante do trono divino cantando o hino de triunfo de Moisés. Logo depois, sete anjos saem do santuário em direção à terra. Cada um tem em mãos um cálice cheio da ira de Deus. Cada vez que um é derramado, uma terrível praga assola os moradores da terra.</a:t>
            </a:r>
            <a:endParaRPr lang="pt-BR" altLang="pt-BR" sz="29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capa10">
            <a:extLst>
              <a:ext uri="{FF2B5EF4-FFF2-40B4-BE49-F238E27FC236}">
                <a16:creationId xmlns:a16="http://schemas.microsoft.com/office/drawing/2014/main" id="{2C591645-F302-4BDB-A4F3-C6045F7E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C0D891E3-2B1F-43F8-8A74-CF9B2FB21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8839200" cy="40640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29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IX. 0 JULGAMENTO DE BABILÔNIA </a:t>
            </a:r>
          </a:p>
          <a:p>
            <a:pPr algn="ctr"/>
            <a:r>
              <a:rPr lang="en-US" altLang="pt-BR" sz="29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(17:1-19:10)</a:t>
            </a:r>
          </a:p>
          <a:p>
            <a:pPr algn="ctr"/>
            <a:endParaRPr lang="en-US" altLang="pt-BR" sz="2900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en-US" altLang="pt-BR" sz="29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Um dos sete anjos leva João ao deserto e mostra-lhe Babilônia. Ela é representada por uma meretriz. Ela está sentada sobre a besta. Ela ama os reis da terra. Um anjo do céu anuncia sua destruição e uma multidão no céu comemora a derrota de Babilônia.</a:t>
            </a:r>
            <a:endParaRPr lang="pt-BR" altLang="pt-BR" sz="29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capa10">
            <a:extLst>
              <a:ext uri="{FF2B5EF4-FFF2-40B4-BE49-F238E27FC236}">
                <a16:creationId xmlns:a16="http://schemas.microsoft.com/office/drawing/2014/main" id="{B8DEFA50-B913-47F2-92E5-6954955F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5FE783EE-1076-436C-A6E8-7C8B80298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60438"/>
            <a:ext cx="8459787" cy="4845050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b="1">
                <a:solidFill>
                  <a:srgbClr val="FFFF00"/>
                </a:solidFill>
                <a:latin typeface="Tahoma" panose="020B0604030504040204" pitchFamily="34" charset="0"/>
              </a:rPr>
              <a:t>X. EVENTOS FINAIS (19:11-20:15)</a:t>
            </a:r>
          </a:p>
          <a:p>
            <a:pPr algn="ctr">
              <a:spcBef>
                <a:spcPct val="50000"/>
              </a:spcBef>
            </a:pPr>
            <a:r>
              <a:rPr kumimoji="0" lang="en-US" altLang="pt-BR" sz="3200" b="1">
                <a:latin typeface="Tahoma" panose="020B0604030504040204" pitchFamily="34" charset="0"/>
              </a:rPr>
              <a:t>O céu se abre ainda de modo mais maravilhoso. Surge então Jesus e seu exército montado sobre cavalos brancos e vestidos de linho. O exército celestial vence o exército do inimigo. </a:t>
            </a:r>
          </a:p>
          <a:p>
            <a:pPr algn="ctr">
              <a:spcBef>
                <a:spcPct val="50000"/>
              </a:spcBef>
            </a:pPr>
            <a:r>
              <a:rPr kumimoji="0" lang="en-US" altLang="pt-BR" sz="3200" b="1">
                <a:latin typeface="Tahoma" panose="020B0604030504040204" pitchFamily="34" charset="0"/>
              </a:rPr>
              <a:t>Um anjo desce do céu e prende o diabo por mil anos. Depois ocorre o julgamento final.</a:t>
            </a:r>
            <a:endParaRPr kumimoji="0" lang="pt-BR" altLang="pt-BR" sz="32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capa10">
            <a:extLst>
              <a:ext uri="{FF2B5EF4-FFF2-40B4-BE49-F238E27FC236}">
                <a16:creationId xmlns:a16="http://schemas.microsoft.com/office/drawing/2014/main" id="{1D7AF48F-4D6B-4DD0-9524-6D8721A7D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346E9E96-3CD8-483D-A38B-1CCA4426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1438"/>
            <a:ext cx="9144000" cy="42830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XI. A DESCRIÇÃO DA NOVA TERRA. </a:t>
            </a:r>
          </a:p>
          <a:p>
            <a:pPr algn="ctr">
              <a:spcBef>
                <a:spcPct val="50000"/>
              </a:spcBef>
            </a:pPr>
            <a:r>
              <a:rPr kumimoji="0"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(21:1-22:5)</a:t>
            </a:r>
          </a:p>
          <a:p>
            <a:pPr algn="ctr">
              <a:spcBef>
                <a:spcPct val="50000"/>
              </a:spcBef>
            </a:pPr>
            <a:r>
              <a:rPr kumimoji="0" lang="en-US" altLang="pt-BR" sz="30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João contempla o novo reino trazido pelo julgamento de Deus. Nada de impiedade é ali visto, somente a alegria e o conforto eterno. Vê também no alto de uma montanha a Cidade Santa descendo para a terra. Deus e os remidos viverão juntos eternamente.</a:t>
            </a:r>
            <a:endParaRPr kumimoji="0" lang="pt-BR" altLang="pt-BR" sz="30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capa10">
            <a:extLst>
              <a:ext uri="{FF2B5EF4-FFF2-40B4-BE49-F238E27FC236}">
                <a16:creationId xmlns:a16="http://schemas.microsoft.com/office/drawing/2014/main" id="{84BFF5DA-816C-44B8-AE66-BD0AE20D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D21E53B0-80D0-477A-AD9E-E899F7C4B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5950"/>
            <a:ext cx="9144000" cy="4064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2900" b="1">
                <a:solidFill>
                  <a:srgbClr val="FFFF00"/>
                </a:solidFill>
                <a:latin typeface="Tahoma" panose="020B0604030504040204" pitchFamily="34" charset="0"/>
              </a:rPr>
              <a:t>XII. CONCLUSÃO (22:6-21)</a:t>
            </a:r>
          </a:p>
          <a:p>
            <a:pPr algn="ctr">
              <a:spcBef>
                <a:spcPct val="50000"/>
              </a:spcBef>
            </a:pPr>
            <a:r>
              <a:rPr kumimoji="0" lang="en-US" altLang="pt-BR" sz="2900" b="1">
                <a:latin typeface="Tahoma" panose="020B0604030504040204" pitchFamily="34" charset="0"/>
              </a:rPr>
              <a:t>João conclui o livro testificando novamente que ele foi o que viu todas estas coisas e procurou descrevê-las o mais fielmente possível.</a:t>
            </a:r>
          </a:p>
          <a:p>
            <a:pPr algn="ctr">
              <a:spcBef>
                <a:spcPct val="50000"/>
              </a:spcBef>
            </a:pPr>
            <a:r>
              <a:rPr kumimoji="0" lang="en-US" altLang="pt-BR" sz="2900" b="1">
                <a:latin typeface="Tahoma" panose="020B0604030504040204" pitchFamily="34" charset="0"/>
              </a:rPr>
              <a:t>Jesus adverte que nada pode ser alterado na visão e proclama a bênção sobre todos os leitores: “A graça do Senhor Jesus seja com todos.</a:t>
            </a:r>
            <a:endParaRPr kumimoji="0" lang="pt-BR" altLang="pt-BR" sz="29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capa10">
            <a:extLst>
              <a:ext uri="{FF2B5EF4-FFF2-40B4-BE49-F238E27FC236}">
                <a16:creationId xmlns:a16="http://schemas.microsoft.com/office/drawing/2014/main" id="{D5FBAFEA-CA63-46FA-8204-3EFDF529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Text Box 2">
            <a:extLst>
              <a:ext uri="{FF2B5EF4-FFF2-40B4-BE49-F238E27FC236}">
                <a16:creationId xmlns:a16="http://schemas.microsoft.com/office/drawing/2014/main" id="{3EEA1114-7D35-4F51-9AD0-DCB255AA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789238"/>
            <a:ext cx="76327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latin typeface="Tahoma" panose="020B0604030504040204" pitchFamily="34" charset="0"/>
              </a:rPr>
              <a:t>A Palavra Apocalipse vem do grego APOKÁLIPSIS. </a:t>
            </a:r>
            <a:endParaRPr lang="pt-BR" altLang="pt-BR" sz="4400" b="1">
              <a:latin typeface="Tahoma" panose="020B060403050404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6BB90B69-EED8-4173-92EA-C279044D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2590800"/>
            <a:ext cx="454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altLang="pt-BR" sz="5400" b="1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apresentacao004">
            <a:extLst>
              <a:ext uri="{FF2B5EF4-FFF2-40B4-BE49-F238E27FC236}">
                <a16:creationId xmlns:a16="http://schemas.microsoft.com/office/drawing/2014/main" id="{95372691-EA49-4855-AF33-9A467DDB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apa10">
            <a:extLst>
              <a:ext uri="{FF2B5EF4-FFF2-40B4-BE49-F238E27FC236}">
                <a16:creationId xmlns:a16="http://schemas.microsoft.com/office/drawing/2014/main" id="{35713550-F4A9-4B5A-B39F-2CEFF4B3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79DF4F03-D503-4201-85EE-A6965B85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2875"/>
            <a:ext cx="8305800" cy="4479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7200" b="1">
                <a:solidFill>
                  <a:srgbClr val="FFFF00"/>
                </a:solidFill>
                <a:latin typeface="Tahoma" panose="020B0604030504040204" pitchFamily="34" charset="0"/>
              </a:rPr>
              <a:t>APOCALIPSE </a:t>
            </a:r>
            <a:r>
              <a:rPr lang="en-US" altLang="pt-BR" sz="7200" b="1">
                <a:latin typeface="Tahoma" panose="020B0604030504040204" pitchFamily="34" charset="0"/>
              </a:rPr>
              <a:t> Não escondido. Não oculto. Revelação.</a:t>
            </a:r>
            <a:endParaRPr lang="pt-BR" altLang="pt-BR" sz="72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capa10">
            <a:extLst>
              <a:ext uri="{FF2B5EF4-FFF2-40B4-BE49-F238E27FC236}">
                <a16:creationId xmlns:a16="http://schemas.microsoft.com/office/drawing/2014/main" id="{DC0AB680-2E1F-45DE-9A03-EA8A2336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>
            <a:extLst>
              <a:ext uri="{FF2B5EF4-FFF2-40B4-BE49-F238E27FC236}">
                <a16:creationId xmlns:a16="http://schemas.microsoft.com/office/drawing/2014/main" id="{96E051FB-5DBD-4FEB-AE88-6B2E3319F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75" y="836613"/>
            <a:ext cx="4140200" cy="990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en-US" altLang="pt-BR" sz="4800" b="1">
                <a:solidFill>
                  <a:srgbClr val="FFFF00"/>
                </a:solidFill>
              </a:rPr>
              <a:t>REVELAÇÃO</a:t>
            </a:r>
            <a:r>
              <a:rPr lang="en-US" altLang="pt-BR" sz="5400" b="1">
                <a:solidFill>
                  <a:srgbClr val="FFFF00"/>
                </a:solidFill>
              </a:rPr>
              <a:t> </a:t>
            </a:r>
            <a:endParaRPr lang="pt-BR" altLang="pt-BR" sz="5400" b="1">
              <a:solidFill>
                <a:srgbClr val="FFFF00"/>
              </a:solidFill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4E62129-6A5D-40AD-9180-E854078956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779713"/>
            <a:ext cx="7416800" cy="2881312"/>
          </a:xfrm>
          <a:effectLst>
            <a:outerShdw dist="53882" dir="2700000" algn="ctr" rotWithShape="0">
              <a:schemeClr val="bg1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pt-BR" sz="4800" b="1"/>
              <a:t>	O livro do Apocalipse é uma Revelação da Pessoa Gloriosa de Jesus Cristo.</a:t>
            </a:r>
            <a:r>
              <a:rPr lang="en-US" altLang="pt-BR" sz="2800" b="1"/>
              <a:t> </a:t>
            </a:r>
            <a:endParaRPr lang="pt-BR" altLang="pt-BR" sz="2800"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capa10">
            <a:extLst>
              <a:ext uri="{FF2B5EF4-FFF2-40B4-BE49-F238E27FC236}">
                <a16:creationId xmlns:a16="http://schemas.microsoft.com/office/drawing/2014/main" id="{0F609239-29A4-44B1-AD61-3C404968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>
            <a:extLst>
              <a:ext uri="{FF2B5EF4-FFF2-40B4-BE49-F238E27FC236}">
                <a16:creationId xmlns:a16="http://schemas.microsoft.com/office/drawing/2014/main" id="{FA59C866-96BE-40B5-83AB-DCD881213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924175"/>
            <a:ext cx="7199313" cy="21018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latin typeface="Tahoma" panose="020B0604030504040204" pitchFamily="34" charset="0"/>
              </a:rPr>
              <a:t>O Antigo Testamento falava que Jesus Cristo viria à terra. (Luc.24:44)</a:t>
            </a:r>
            <a:endParaRPr lang="pt-BR" altLang="pt-BR" sz="4400" b="1">
              <a:latin typeface="Tahoma" panose="020B060403050404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C271505E-1B7F-4CF2-A303-79D8BB0D4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052513"/>
            <a:ext cx="663416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O ANTIGO TESTAMENTO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capa10">
            <a:extLst>
              <a:ext uri="{FF2B5EF4-FFF2-40B4-BE49-F238E27FC236}">
                <a16:creationId xmlns:a16="http://schemas.microsoft.com/office/drawing/2014/main" id="{DAEB3506-4668-4955-9EFB-29F5ED0C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Text Box 2">
            <a:extLst>
              <a:ext uri="{FF2B5EF4-FFF2-40B4-BE49-F238E27FC236}">
                <a16:creationId xmlns:a16="http://schemas.microsoft.com/office/drawing/2014/main" id="{E691DF35-8154-4A77-8302-D94013AF6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911475"/>
            <a:ext cx="6913562" cy="21018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latin typeface="Tahoma" panose="020B0604030504040204" pitchFamily="34" charset="0"/>
              </a:rPr>
              <a:t>O Novo Testamento fala da vida de Jesus Cristo na terra.</a:t>
            </a:r>
            <a:endParaRPr lang="pt-BR" altLang="pt-BR" sz="4400" b="1">
              <a:latin typeface="Tahoma" panose="020B060403050404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4DF5D71A-C837-43C7-9A30-F8037AA5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274763"/>
            <a:ext cx="5329237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O NOVO TESTAMENTO</a:t>
            </a:r>
            <a:endParaRPr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capa10">
            <a:extLst>
              <a:ext uri="{FF2B5EF4-FFF2-40B4-BE49-F238E27FC236}">
                <a16:creationId xmlns:a16="http://schemas.microsoft.com/office/drawing/2014/main" id="{5741AB46-36FE-43C5-9353-21E24D6A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Text Box 2">
            <a:extLst>
              <a:ext uri="{FF2B5EF4-FFF2-40B4-BE49-F238E27FC236}">
                <a16:creationId xmlns:a16="http://schemas.microsoft.com/office/drawing/2014/main" id="{359FBD2C-F7E6-4A40-948D-FE79204C8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73350"/>
            <a:ext cx="7632700" cy="2771775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latin typeface="Tahoma" panose="020B0604030504040204" pitchFamily="34" charset="0"/>
              </a:rPr>
              <a:t>Os Atos dos Apóstolos e as Cartas, falam da Igreja de Jesus Cristo guiada pelo Espírito Santo.</a:t>
            </a:r>
            <a:endParaRPr lang="pt-BR" altLang="pt-BR" sz="4400" b="1">
              <a:latin typeface="Tahoma" panose="020B060403050404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6E8ABFD4-40DC-4AA4-90B8-3010C339D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96975"/>
            <a:ext cx="6985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ATOS DOS APÓSTOLOS E CARTAS</a:t>
            </a:r>
            <a:endParaRPr lang="pt-BR" altLang="pt-BR" sz="28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capa10">
            <a:extLst>
              <a:ext uri="{FF2B5EF4-FFF2-40B4-BE49-F238E27FC236}">
                <a16:creationId xmlns:a16="http://schemas.microsoft.com/office/drawing/2014/main" id="{C0D212FE-27FE-4EE5-A0D1-448CDBC6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Text Box 2">
            <a:extLst>
              <a:ext uri="{FF2B5EF4-FFF2-40B4-BE49-F238E27FC236}">
                <a16:creationId xmlns:a16="http://schemas.microsoft.com/office/drawing/2014/main" id="{ECF2C863-A1B5-4306-9ADF-E3644F5F2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36838"/>
            <a:ext cx="76327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Tahoma" panose="020B0604030504040204" pitchFamily="34" charset="0"/>
              </a:rPr>
              <a:t>O </a:t>
            </a: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Apocalipse</a:t>
            </a:r>
            <a:r>
              <a:rPr lang="en-US" altLang="pt-BR" sz="3600" b="1">
                <a:latin typeface="Tahoma" panose="020B0604030504040204" pitchFamily="34" charset="0"/>
              </a:rPr>
              <a:t>, </a:t>
            </a:r>
            <a:r>
              <a:rPr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revela Jesus Cristo em glória</a:t>
            </a:r>
            <a:r>
              <a:rPr lang="en-US" altLang="pt-BR" sz="3600" b="1">
                <a:latin typeface="Tahoma" panose="020B0604030504040204" pitchFamily="34" charset="0"/>
              </a:rPr>
              <a:t>, à direita de Deus como Sumo Sacerdote e Ministro do santuário celestial.</a:t>
            </a:r>
            <a:endParaRPr lang="pt-BR" altLang="pt-BR" sz="3600" b="1">
              <a:latin typeface="Tahoma" panose="020B0604030504040204" pitchFamily="34" charset="0"/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41B0EE28-A2E4-4573-BA39-254D94D7C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071563"/>
            <a:ext cx="503237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Times New Rom B" pitchFamily="2" charset="0"/>
              </a:rPr>
              <a:t>APOCALIPSE</a:t>
            </a:r>
            <a:endParaRPr lang="pt-BR" altLang="pt-BR" sz="4000" b="1">
              <a:solidFill>
                <a:srgbClr val="FFFF00"/>
              </a:solidFill>
              <a:latin typeface="Times New Rom B" pitchFamily="2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cliparts 510">
            <a:extLst>
              <a:ext uri="{FF2B5EF4-FFF2-40B4-BE49-F238E27FC236}">
                <a16:creationId xmlns:a16="http://schemas.microsoft.com/office/drawing/2014/main" id="{BEB50FBA-EABA-4480-964C-5DA851BB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Text Box 2">
            <a:extLst>
              <a:ext uri="{FF2B5EF4-FFF2-40B4-BE49-F238E27FC236}">
                <a16:creationId xmlns:a16="http://schemas.microsoft.com/office/drawing/2014/main" id="{12435FAC-700E-4DB3-B63F-9AE70E1A0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13100"/>
            <a:ext cx="8497887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Jesus Cristo é também apresentado no Apocalipse como o Supremo Juiz, diante de quem todas as nações deverão comparecer.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9" name="Picture 1033" descr="capa10">
            <a:extLst>
              <a:ext uri="{FF2B5EF4-FFF2-40B4-BE49-F238E27FC236}">
                <a16:creationId xmlns:a16="http://schemas.microsoft.com/office/drawing/2014/main" id="{46F2F7C4-C4F2-499A-A5C0-C66340AA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Text Box 1026">
            <a:extLst>
              <a:ext uri="{FF2B5EF4-FFF2-40B4-BE49-F238E27FC236}">
                <a16:creationId xmlns:a16="http://schemas.microsoft.com/office/drawing/2014/main" id="{57CBE894-6356-4C60-9F62-935D2EDC9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84313"/>
            <a:ext cx="6985000" cy="2528887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pt-BR" sz="3200" b="1">
                <a:latin typeface="Tahoma" panose="020B0604030504040204" pitchFamily="34" charset="0"/>
              </a:rPr>
              <a:t>Na parte final do Apocalipse, Jesus Cristo é visto como Rei dos reis e Senhor dos senhores, para sempre reinando sobre os salvos no paraíso restaurado.</a:t>
            </a:r>
            <a:endParaRPr lang="pt-BR" altLang="pt-BR" sz="3200" b="1">
              <a:latin typeface="Tahoma" panose="020B0604030504040204" pitchFamily="34" charset="0"/>
            </a:endParaRPr>
          </a:p>
        </p:txBody>
      </p:sp>
      <p:sp>
        <p:nvSpPr>
          <p:cNvPr id="51206" name="Text Box 1030">
            <a:extLst>
              <a:ext uri="{FF2B5EF4-FFF2-40B4-BE49-F238E27FC236}">
                <a16:creationId xmlns:a16="http://schemas.microsoft.com/office/drawing/2014/main" id="{D678A04C-9497-4EE9-8A98-FC8063F93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97425"/>
            <a:ext cx="4176713" cy="131127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Tahoma" panose="020B0604030504040204" pitchFamily="34" charset="0"/>
              </a:rPr>
              <a:t>Apocalipse 21:1-8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latin typeface="Tahoma" panose="020B0604030504040204" pitchFamily="34" charset="0"/>
              </a:rPr>
              <a:t>Apocalipse 22:1-5</a:t>
            </a:r>
            <a:endParaRPr lang="pt-BR" altLang="pt-BR" sz="32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010">
            <a:extLst>
              <a:ext uri="{FF2B5EF4-FFF2-40B4-BE49-F238E27FC236}">
                <a16:creationId xmlns:a16="http://schemas.microsoft.com/office/drawing/2014/main" id="{8FDB1C41-EC72-4BBD-AC79-A6B7D3C3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009">
            <a:extLst>
              <a:ext uri="{FF2B5EF4-FFF2-40B4-BE49-F238E27FC236}">
                <a16:creationId xmlns:a16="http://schemas.microsoft.com/office/drawing/2014/main" id="{FC26C5A1-AB6A-40BF-B939-E79FFBC20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65C64D01-255C-4C61-BAD7-C100CFB64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FBD30CFC-ADC1-4D18-ACFC-A5BFC1ADA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41316" name="Picture 4" descr="apresentacao002">
            <a:extLst>
              <a:ext uri="{FF2B5EF4-FFF2-40B4-BE49-F238E27FC236}">
                <a16:creationId xmlns:a16="http://schemas.microsoft.com/office/drawing/2014/main" id="{2250F9C9-6BF2-434A-99F9-84BE7597A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008">
            <a:extLst>
              <a:ext uri="{FF2B5EF4-FFF2-40B4-BE49-F238E27FC236}">
                <a16:creationId xmlns:a16="http://schemas.microsoft.com/office/drawing/2014/main" id="{8C59C556-89FC-4A22-9934-6BABBDC44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007">
            <a:extLst>
              <a:ext uri="{FF2B5EF4-FFF2-40B4-BE49-F238E27FC236}">
                <a16:creationId xmlns:a16="http://schemas.microsoft.com/office/drawing/2014/main" id="{6AFBB07D-7BB7-4F05-9736-E0D013CA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006">
            <a:extLst>
              <a:ext uri="{FF2B5EF4-FFF2-40B4-BE49-F238E27FC236}">
                <a16:creationId xmlns:a16="http://schemas.microsoft.com/office/drawing/2014/main" id="{D58204F2-82A9-4E15-85EB-3E24F8C9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005">
            <a:extLst>
              <a:ext uri="{FF2B5EF4-FFF2-40B4-BE49-F238E27FC236}">
                <a16:creationId xmlns:a16="http://schemas.microsoft.com/office/drawing/2014/main" id="{B155BB37-53BF-4DE7-842C-B82AA7F2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004">
            <a:extLst>
              <a:ext uri="{FF2B5EF4-FFF2-40B4-BE49-F238E27FC236}">
                <a16:creationId xmlns:a16="http://schemas.microsoft.com/office/drawing/2014/main" id="{80E10305-68E0-4A15-A75B-3821CBF5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003">
            <a:extLst>
              <a:ext uri="{FF2B5EF4-FFF2-40B4-BE49-F238E27FC236}">
                <a16:creationId xmlns:a16="http://schemas.microsoft.com/office/drawing/2014/main" id="{FE37B465-88FA-4984-90E7-660B1800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001">
            <a:extLst>
              <a:ext uri="{FF2B5EF4-FFF2-40B4-BE49-F238E27FC236}">
                <a16:creationId xmlns:a16="http://schemas.microsoft.com/office/drawing/2014/main" id="{6ECE9EA8-D2E5-4A65-A1E1-0FCD415EE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 descr="002">
            <a:extLst>
              <a:ext uri="{FF2B5EF4-FFF2-40B4-BE49-F238E27FC236}">
                <a16:creationId xmlns:a16="http://schemas.microsoft.com/office/drawing/2014/main" id="{62CB7D0E-217C-4220-BF3A-F85E4D19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 descr="011">
            <a:extLst>
              <a:ext uri="{FF2B5EF4-FFF2-40B4-BE49-F238E27FC236}">
                <a16:creationId xmlns:a16="http://schemas.microsoft.com/office/drawing/2014/main" id="{D93E4E17-1885-471A-A10F-CA032B53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fotos movimentadas 004.mpg">
            <a:hlinkClick r:id="" action="ppaction://media"/>
            <a:extLst>
              <a:ext uri="{FF2B5EF4-FFF2-40B4-BE49-F238E27FC236}">
                <a16:creationId xmlns:a16="http://schemas.microsoft.com/office/drawing/2014/main" id="{CA3DE6E7-0A7B-4B2E-982F-E69980B4D96B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7" fill="hold"/>
                                        <p:tgtEl>
                                          <p:spTgt spid="86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60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9A57F460-4C6B-4C9D-B020-A16DCD05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55D356EB-DD32-447E-B882-187739D29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42340" name="Picture 4" descr="apresentacao003">
            <a:extLst>
              <a:ext uri="{FF2B5EF4-FFF2-40B4-BE49-F238E27FC236}">
                <a16:creationId xmlns:a16="http://schemas.microsoft.com/office/drawing/2014/main" id="{DE5173EB-5ABD-425C-9A32-0C9F0541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2" name="Picture 12" descr="capa">
            <a:extLst>
              <a:ext uri="{FF2B5EF4-FFF2-40B4-BE49-F238E27FC236}">
                <a16:creationId xmlns:a16="http://schemas.microsoft.com/office/drawing/2014/main" id="{449E30D5-5525-42B2-9CF3-D1A46031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1275"/>
            <a:ext cx="912495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>
            <a:extLst>
              <a:ext uri="{FF2B5EF4-FFF2-40B4-BE49-F238E27FC236}">
                <a16:creationId xmlns:a16="http://schemas.microsoft.com/office/drawing/2014/main" id="{8AB02131-2AE2-4BB8-A98F-91275E947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81075"/>
            <a:ext cx="8291513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600" b="1">
                <a:solidFill>
                  <a:srgbClr val="FFFF00"/>
                </a:solidFill>
                <a:latin typeface="Tahoma" panose="020B0604030504040204" pitchFamily="34" charset="0"/>
              </a:rPr>
              <a:t>3 INTERPRETAÇÕES DA PROFECIA</a:t>
            </a:r>
            <a:endParaRPr kumimoji="0" lang="pt-BR" altLang="pt-BR" sz="36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3A0D97D4-74B2-46D8-AA95-363BDEDD8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20938"/>
            <a:ext cx="7848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r>
              <a:rPr kumimoji="0" lang="en-US" altLang="pt-BR" sz="5400" b="1">
                <a:latin typeface="Tahoma" panose="020B0604030504040204" pitchFamily="34" charset="0"/>
              </a:rPr>
              <a:t> Preterismo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kumimoji="0" lang="en-US" altLang="pt-BR" sz="5400" b="1">
                <a:latin typeface="Tahoma" panose="020B0604030504040204" pitchFamily="34" charset="0"/>
              </a:rPr>
              <a:t> Futurismo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kumimoji="0" lang="en-US" altLang="pt-BR" sz="5400" b="1">
                <a:latin typeface="Tahoma" panose="020B0604030504040204" pitchFamily="34" charset="0"/>
              </a:rPr>
              <a:t> Historicismo</a:t>
            </a:r>
            <a:endParaRPr kumimoji="0" lang="pt-BR" altLang="pt-BR" sz="54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>
            <a:extLst>
              <a:ext uri="{FF2B5EF4-FFF2-40B4-BE49-F238E27FC236}">
                <a16:creationId xmlns:a16="http://schemas.microsoft.com/office/drawing/2014/main" id="{2534E035-E4E0-4FAE-AF89-891AE867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911225"/>
            <a:ext cx="82296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200" b="1">
                <a:latin typeface="Tahoma" panose="020B0604030504040204" pitchFamily="34" charset="0"/>
              </a:rPr>
              <a:t>O </a:t>
            </a:r>
            <a:r>
              <a:rPr kumimoji="0"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preterismo</a:t>
            </a:r>
            <a:r>
              <a:rPr kumimoji="0" lang="en-US" altLang="pt-BR" sz="3200" b="1">
                <a:latin typeface="Tahoma" panose="020B0604030504040204" pitchFamily="34" charset="0"/>
              </a:rPr>
              <a:t> afirma que o cumprimento profético ocorreu no </a:t>
            </a:r>
            <a:r>
              <a:rPr kumimoji="0" lang="en-US" altLang="pt-BR" sz="3200" b="1" u="sng">
                <a:latin typeface="Tahoma" panose="020B0604030504040204" pitchFamily="34" charset="0"/>
              </a:rPr>
              <a:t>tempo ou nas proximidades do tempo em que a profecia foi dada</a:t>
            </a:r>
            <a:r>
              <a:rPr kumimoji="0" lang="en-US" altLang="pt-BR" sz="3200" b="1">
                <a:latin typeface="Tahoma" panose="020B0604030504040204" pitchFamily="34" charset="0"/>
              </a:rPr>
              <a:t>. Luis de Alcazar, jesuíta espanhol dos séculos XVI e XVII, optou pelo preterismo numa tentativa de </a:t>
            </a:r>
            <a:r>
              <a:rPr kumimoji="0" lang="en-US" altLang="pt-BR" sz="3200" b="1" u="sng">
                <a:latin typeface="Tahoma" panose="020B0604030504040204" pitchFamily="34" charset="0"/>
              </a:rPr>
              <a:t>neutralizar a aplicação das profecias do anticristo e de Babilônia feita pelos reformadores ao papa e à Igreja Católica.</a:t>
            </a:r>
            <a:endParaRPr kumimoji="0" lang="pt-BR" altLang="pt-BR" sz="3200" b="1" u="sng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>
            <a:extLst>
              <a:ext uri="{FF2B5EF4-FFF2-40B4-BE49-F238E27FC236}">
                <a16:creationId xmlns:a16="http://schemas.microsoft.com/office/drawing/2014/main" id="{A3C2A4D5-3F7C-4BA0-91BB-CFDB88474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1225"/>
            <a:ext cx="82296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200" b="1">
                <a:latin typeface="Tahoma" panose="020B0604030504040204" pitchFamily="34" charset="0"/>
              </a:rPr>
              <a:t>O </a:t>
            </a:r>
            <a:r>
              <a:rPr kumimoji="0"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futurismo</a:t>
            </a:r>
            <a:r>
              <a:rPr kumimoji="0" lang="en-US" altLang="pt-BR" sz="3200" b="1">
                <a:latin typeface="Tahoma" panose="020B0604030504040204" pitchFamily="34" charset="0"/>
              </a:rPr>
              <a:t> afirma que as profecias apocalípticas, em grande parte, aguardam pelo </a:t>
            </a:r>
            <a:r>
              <a:rPr kumimoji="0" lang="en-US" altLang="pt-BR" sz="3200" b="1" u="sng">
                <a:latin typeface="Tahoma" panose="020B0604030504040204" pitchFamily="34" charset="0"/>
              </a:rPr>
              <a:t>futuro</a:t>
            </a:r>
            <a:r>
              <a:rPr kumimoji="0" lang="en-US" altLang="pt-BR" sz="3200" b="1">
                <a:latin typeface="Tahoma" panose="020B0604030504040204" pitchFamily="34" charset="0"/>
              </a:rPr>
              <a:t> para o seu cumprimento. Dois jesuítas (XVI e XVII), o espanhol Francisco Ribera e o italiano Roberto Belarmino, adotaram o futurismo como forma de interpretação profética para </a:t>
            </a:r>
            <a:r>
              <a:rPr kumimoji="0" lang="en-US" altLang="pt-BR" sz="3200" b="1" u="sng">
                <a:latin typeface="Tahoma" panose="020B0604030504040204" pitchFamily="34" charset="0"/>
              </a:rPr>
              <a:t>desviar do papado as indicações de ser ele o anticristo da profecia.</a:t>
            </a:r>
            <a:endParaRPr kumimoji="0" lang="pt-BR" altLang="pt-BR" sz="3200" b="1" u="sng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extLst>
              <a:ext uri="{FF2B5EF4-FFF2-40B4-BE49-F238E27FC236}">
                <a16:creationId xmlns:a16="http://schemas.microsoft.com/office/drawing/2014/main" id="{C25B9C0F-0DDD-4C2C-B234-98C508DBA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83058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200" b="1">
                <a:latin typeface="Tahoma" panose="020B0604030504040204" pitchFamily="34" charset="0"/>
              </a:rPr>
              <a:t>O </a:t>
            </a:r>
            <a:r>
              <a:rPr kumimoji="0"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historicismo</a:t>
            </a:r>
            <a:r>
              <a:rPr kumimoji="0" lang="en-US" altLang="pt-BR" sz="3200" b="1">
                <a:latin typeface="Tahoma" panose="020B0604030504040204" pitchFamily="34" charset="0"/>
              </a:rPr>
              <a:t> afirma que a profecia se cumpre no transcurso da </a:t>
            </a:r>
            <a:r>
              <a:rPr kumimoji="0" lang="en-US" altLang="pt-BR" sz="3200" b="1" u="sng">
                <a:latin typeface="Tahoma" panose="020B0604030504040204" pitchFamily="34" charset="0"/>
              </a:rPr>
              <a:t>história desde o tempo em que foi veiculada até a sua consumação final</a:t>
            </a:r>
            <a:r>
              <a:rPr kumimoji="0" lang="en-US" altLang="pt-BR" sz="3200" b="1">
                <a:latin typeface="Tahoma" panose="020B0604030504040204" pitchFamily="34" charset="0"/>
              </a:rPr>
              <a:t>. O historicismo abarca o preterismo e o futurismo. No século XII, Anselmo de Havelberg, Rupert de Deutz e Joaquim de Flore, surgem como precursores do historicismo que mais tarde é adotado pelos reformadores.</a:t>
            </a:r>
            <a:r>
              <a:rPr kumimoji="0" lang="en-US" altLang="pt-BR" sz="1800">
                <a:latin typeface="Tahoma" panose="020B0604030504040204" pitchFamily="34" charset="0"/>
              </a:rPr>
              <a:t> </a:t>
            </a:r>
            <a:endParaRPr kumimoji="0" lang="pt-BR" altLang="pt-BR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:a16="http://schemas.microsoft.com/office/drawing/2014/main" id="{505A8AAD-C3BA-4039-AC9A-34887FE4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077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4400" b="1">
                <a:latin typeface="Tahoma" panose="020B0604030504040204" pitchFamily="34" charset="0"/>
              </a:rPr>
              <a:t>Qual é o sistema mais coerente de interpretação Profética?</a:t>
            </a:r>
            <a:endParaRPr kumimoji="0" lang="pt-BR" altLang="pt-BR" sz="4400" b="1">
              <a:latin typeface="Tahoma" panose="020B0604030504040204" pitchFamily="34" charset="0"/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404CAD69-0D3E-429C-A594-51FC89215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781300"/>
            <a:ext cx="8458200" cy="11890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7200" b="1">
                <a:latin typeface="Tahoma" panose="020B0604030504040204" pitchFamily="34" charset="0"/>
              </a:rPr>
              <a:t>HISTORICISMO</a:t>
            </a:r>
            <a:endParaRPr kumimoji="0" lang="pt-BR" altLang="pt-BR" sz="7200" b="1">
              <a:latin typeface="Tahoma" panose="020B0604030504040204" pitchFamily="34" charset="0"/>
            </a:endParaRP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5231E6AA-B8C8-4EB7-A0C5-7EE6F39F5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08500"/>
            <a:ext cx="8458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4000" b="1">
                <a:latin typeface="Tahoma" panose="020B0604030504040204" pitchFamily="34" charset="0"/>
              </a:rPr>
              <a:t>A Igreja Adventista do Sétimo Dia têm o sistema Historicista de interpretação profética</a:t>
            </a:r>
            <a:endParaRPr kumimoji="0"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 autoUpdateAnimBg="0"/>
      <p:bldP spid="12288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:a16="http://schemas.microsoft.com/office/drawing/2014/main" id="{2B5A4F0C-E539-4C45-817B-C6C907B6B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50950"/>
            <a:ext cx="82296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4800" b="1">
                <a:latin typeface="Tahoma" panose="020B0604030504040204" pitchFamily="34" charset="0"/>
              </a:rPr>
              <a:t>O Historicismo afirma que a profecia se cumpre no transcurso da História. Desde o tempo em que foi veiculada até a sua consumação final.</a:t>
            </a:r>
            <a:endParaRPr kumimoji="0" lang="pt-BR" altLang="pt-BR" sz="48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>
            <a:extLst>
              <a:ext uri="{FF2B5EF4-FFF2-40B4-BE49-F238E27FC236}">
                <a16:creationId xmlns:a16="http://schemas.microsoft.com/office/drawing/2014/main" id="{7C1681DA-D278-4E0A-BFDA-7560A4E5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08050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Tahoma" panose="020B0604030504040204" pitchFamily="34" charset="0"/>
              </a:rPr>
              <a:t>Não é justo supor que Deus, no cumprimento de Seu propósito de salvação, atue apenas no passado, ou no futuro. </a:t>
            </a:r>
            <a:r>
              <a:rPr lang="en-US" altLang="pt-BR" sz="4000" b="1">
                <a:solidFill>
                  <a:srgbClr val="FFFF00"/>
                </a:solidFill>
                <a:latin typeface="Tahoma" panose="020B0604030504040204" pitchFamily="34" charset="0"/>
              </a:rPr>
              <a:t>A ação divina se verifica no todo da história humana</a:t>
            </a:r>
            <a:r>
              <a:rPr lang="en-US" altLang="pt-BR" sz="4000" b="1">
                <a:latin typeface="Tahoma" panose="020B0604030504040204" pitchFamily="34" charset="0"/>
              </a:rPr>
              <a:t>, e é disso que fundamentalmente tratam as profecias.</a:t>
            </a:r>
            <a:endParaRPr lang="pt-BR" altLang="pt-BR" sz="4000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>
            <a:extLst>
              <a:ext uri="{FF2B5EF4-FFF2-40B4-BE49-F238E27FC236}">
                <a16:creationId xmlns:a16="http://schemas.microsoft.com/office/drawing/2014/main" id="{68C1C424-932A-48CF-98C9-10D96C99E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41375"/>
            <a:ext cx="79248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latin typeface="Verdana" panose="020B0604030504040204" pitchFamily="34" charset="0"/>
              </a:rPr>
              <a:t>Os que estudam com humildade e sinceridade as profecias compeendem que </a:t>
            </a:r>
            <a:r>
              <a:rPr lang="en-US" altLang="pt-BR" sz="3600" b="1">
                <a:solidFill>
                  <a:srgbClr val="FFFF00"/>
                </a:solidFill>
                <a:latin typeface="Verdana" panose="020B0604030504040204" pitchFamily="34" charset="0"/>
              </a:rPr>
              <a:t>Deus está por detrás dos fatos, conduzindo cada coisa para o seu climax final</a:t>
            </a:r>
            <a:r>
              <a:rPr lang="en-US" altLang="pt-BR" sz="3600" b="1">
                <a:latin typeface="Verdana" panose="020B0604030504040204" pitchFamily="34" charset="0"/>
              </a:rPr>
              <a:t>. Mais que isso, Ele não nos deixou cegos quanto ao fim de todas as coisas. (Amós 3:7).</a:t>
            </a:r>
            <a:endParaRPr lang="pt-BR" altLang="pt-BR" sz="36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A4FF6BD5-A15E-4D8D-8559-987005A0B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813"/>
            <a:ext cx="80772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>
                <a:latin typeface="Verdana" panose="020B0604030504040204" pitchFamily="34" charset="0"/>
              </a:rPr>
              <a:t>O cumprimento das profecias ao longo da história, fortalece a fé do povo de Deus. Ao passo que se colocarmos o seu cumprimento no passado longínquo ou no futuro distante, a fé do povo é enfraquecida.</a:t>
            </a:r>
            <a:endParaRPr lang="pt-BR" altLang="pt-BR" sz="4000" b="1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012">
            <a:extLst>
              <a:ext uri="{FF2B5EF4-FFF2-40B4-BE49-F238E27FC236}">
                <a16:creationId xmlns:a16="http://schemas.microsoft.com/office/drawing/2014/main" id="{CA24A14A-056C-4DF7-97DC-768E4E48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6FCB69F2-1DFE-48C5-AF07-71FEC965F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5150" y="2565400"/>
            <a:ext cx="5400675" cy="9556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pt-BR" sz="9600"/>
              <a:t>EXTRAS</a:t>
            </a:r>
            <a:endParaRPr lang="pt-BR" altLang="pt-BR" sz="96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0F4D1226-52D9-4C19-8419-B7EDFFA42C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114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pt-BR" sz="2000" b="1"/>
              <a:t>“…Para mostrar aos seus servos as coisas que em breve devem acontecer”. (1:1)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pt-BR" sz="2000" b="1"/>
          </a:p>
          <a:p>
            <a:pPr>
              <a:lnSpc>
                <a:spcPct val="80000"/>
              </a:lnSpc>
            </a:pPr>
            <a:r>
              <a:rPr lang="en-US" altLang="pt-BR" sz="2000" b="1"/>
              <a:t>“…E Ele, enviando por intermédio do seu anjo”. (1:1)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pt-BR" sz="2000" b="1"/>
          </a:p>
          <a:p>
            <a:pPr>
              <a:lnSpc>
                <a:spcPct val="80000"/>
              </a:lnSpc>
            </a:pPr>
            <a:r>
              <a:rPr lang="en-US" altLang="pt-BR" sz="2000" b="1"/>
              <a:t>“…E Ele, enviando por intermédio do seu anjo”. (1:1)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pt-BR" sz="2000" b="1"/>
          </a:p>
          <a:p>
            <a:pPr>
              <a:lnSpc>
                <a:spcPct val="80000"/>
              </a:lnSpc>
            </a:pPr>
            <a:r>
              <a:rPr lang="en-US" altLang="pt-BR" sz="2000" b="1"/>
              <a:t>“…Notificou ao seu servo João, o qual atestou a palavra de Deus e o testemunho de Jesus Cristo o que viu”.(1:1,2)</a:t>
            </a:r>
            <a:endParaRPr lang="pt-BR" altLang="pt-BR" sz="2000" b="1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58454AE2-5F88-4879-AA3C-DB9EA801D3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114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pt-BR" sz="2000" b="1"/>
              <a:t>“…Para mostrar aos seus servos as coisas que em breve devem acontecer”. (22:6)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pt-BR" sz="2000" b="1"/>
          </a:p>
          <a:p>
            <a:pPr>
              <a:lnSpc>
                <a:spcPct val="80000"/>
              </a:lnSpc>
            </a:pPr>
            <a:r>
              <a:rPr lang="en-US" altLang="pt-BR" sz="2000" b="1"/>
              <a:t>“…O Senhor… enviou seu anjo”. (22:6)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pt-BR" sz="2000" b="1"/>
          </a:p>
          <a:p>
            <a:pPr>
              <a:lnSpc>
                <a:spcPct val="80000"/>
              </a:lnSpc>
              <a:buFontTx/>
              <a:buNone/>
            </a:pPr>
            <a:endParaRPr lang="en-US" altLang="pt-BR" sz="2000" b="1"/>
          </a:p>
          <a:p>
            <a:pPr>
              <a:lnSpc>
                <a:spcPct val="80000"/>
              </a:lnSpc>
            </a:pPr>
            <a:r>
              <a:rPr lang="en-US" altLang="pt-BR" sz="2000" b="1"/>
              <a:t>“…Eu, Jesus, enviei o meu anjo”. (22:16)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pt-BR" sz="2000" b="1"/>
          </a:p>
          <a:p>
            <a:pPr>
              <a:lnSpc>
                <a:spcPct val="80000"/>
              </a:lnSpc>
              <a:buFontTx/>
              <a:buNone/>
            </a:pPr>
            <a:endParaRPr lang="en-US" altLang="pt-BR" sz="2000" b="1"/>
          </a:p>
          <a:p>
            <a:pPr>
              <a:lnSpc>
                <a:spcPct val="80000"/>
              </a:lnSpc>
            </a:pPr>
            <a:r>
              <a:rPr lang="en-US" altLang="pt-BR" sz="2000" b="1"/>
              <a:t>“…Eu, João, sou quem viu e ouviu todas estas coisas”. (22:8)</a:t>
            </a:r>
            <a:endParaRPr lang="pt-BR" altLang="pt-BR" sz="2000" b="1"/>
          </a:p>
        </p:txBody>
      </p:sp>
      <p:graphicFrame>
        <p:nvGraphicFramePr>
          <p:cNvPr id="143395" name="Group 35">
            <a:extLst>
              <a:ext uri="{FF2B5EF4-FFF2-40B4-BE49-F238E27FC236}">
                <a16:creationId xmlns:a16="http://schemas.microsoft.com/office/drawing/2014/main" id="{FDAF1B97-2C9A-428E-9BD4-958FBBC4126A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125538"/>
          <a:ext cx="8382000" cy="526415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976266676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500049210"/>
                    </a:ext>
                  </a:extLst>
                </a:gridCol>
              </a:tblGrid>
              <a:tr h="1277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228894"/>
                  </a:ext>
                </a:extLst>
              </a:tr>
              <a:tr h="1109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94165"/>
                  </a:ext>
                </a:extLst>
              </a:tr>
              <a:tr h="1141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03139"/>
                  </a:ext>
                </a:extLst>
              </a:tr>
              <a:tr h="173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pt-BR" sz="2000" b="1" i="0" u="none" strike="noStrike" cap="none" normalizeH="0" baseline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158538"/>
                  </a:ext>
                </a:extLst>
              </a:tr>
            </a:tbl>
          </a:graphicData>
        </a:graphic>
      </p:graphicFrame>
      <p:graphicFrame>
        <p:nvGraphicFramePr>
          <p:cNvPr id="143384" name="Group 24">
            <a:extLst>
              <a:ext uri="{FF2B5EF4-FFF2-40B4-BE49-F238E27FC236}">
                <a16:creationId xmlns:a16="http://schemas.microsoft.com/office/drawing/2014/main" id="{224A69A7-4EC3-4D2C-B468-92FD8E1812F0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609600"/>
          <a:ext cx="8382000" cy="455613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3039165163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4114106372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Bloco A1 (Ap.1:1-20)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  Bloco A2 (Ap.22:6-21)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233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03" name="Group 19">
            <a:extLst>
              <a:ext uri="{FF2B5EF4-FFF2-40B4-BE49-F238E27FC236}">
                <a16:creationId xmlns:a16="http://schemas.microsoft.com/office/drawing/2014/main" id="{67099C06-0C48-4636-AFCA-D4347F20FFB9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300163"/>
          <a:ext cx="8458200" cy="392906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949863589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4056093434"/>
                    </a:ext>
                  </a:extLst>
                </a:gridCol>
              </a:tblGrid>
              <a:tr h="105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“…Bem aventurados aqueles que lêem e aqueles que ouvem as palavras da profecia e guardam as coisas nelas escritas”. (1:3) (1:3up)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“…Bem aventurado aquele que guarda as palavras da profecia deste livro”. (22:7) (22:10up)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099247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“…João às sete Igrejas”.   (1:4)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“…Eu, Jesus…às Igrejas”. (22:16)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566802"/>
                  </a:ext>
                </a:extLst>
              </a:tr>
              <a:tr h="1101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“Eis que vem com as núvens e todo o olho o verá, até quantos o traspassaram. E todas as tribos se lamentarão sobre ele”. (1:7)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“Eis que venho sem demora e comigo está o galardão para retribuir a cada um segundo as suas obras”. (22:12)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1271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28" name="Group 20">
            <a:extLst>
              <a:ext uri="{FF2B5EF4-FFF2-40B4-BE49-F238E27FC236}">
                <a16:creationId xmlns:a16="http://schemas.microsoft.com/office/drawing/2014/main" id="{82DFF0B9-1AF2-43CD-93A6-F6783681DD66}"/>
              </a:ext>
            </a:extLst>
          </p:cNvPr>
          <p:cNvGraphicFramePr>
            <a:graphicFrameLocks noGrp="1"/>
          </p:cNvGraphicFramePr>
          <p:nvPr/>
        </p:nvGraphicFramePr>
        <p:xfrm>
          <a:off x="361950" y="1370013"/>
          <a:ext cx="8458200" cy="3714750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277551238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602215532"/>
                    </a:ext>
                  </a:extLst>
                </a:gridCol>
              </a:tblGrid>
              <a:tr h="143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“Eis que vem com as núvens e todo o olho o verá, até quantos o traspassaram. E todas as tribos se lamentarão sobre ele”. (1:7)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“Aquele que dá testemunho destas coisas diz: Certamente venho sem demora”. (22:20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162454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“…Certamente, amém”. (1:7)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“…Certamente… amém”. (22:20)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28559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“Eu sou o Alfa e Ômega”. (1:8) 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 …Eu sou o Alfa e Ômega”. (2:13)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344026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“…Eu sou o Primeiro e o Último”. (1:17) 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“…Eu sou o Primeiro e o Último”. (22:13)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839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58" name="Group 26">
            <a:extLst>
              <a:ext uri="{FF2B5EF4-FFF2-40B4-BE49-F238E27FC236}">
                <a16:creationId xmlns:a16="http://schemas.microsoft.com/office/drawing/2014/main" id="{E3A3E916-FA3A-4E74-82E7-6A18D4D19CB0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179513"/>
          <a:ext cx="8375650" cy="4770437"/>
        </p:xfrm>
        <a:graphic>
          <a:graphicData uri="http://schemas.openxmlformats.org/drawingml/2006/table">
            <a:tbl>
              <a:tblPr/>
              <a:tblGrid>
                <a:gridCol w="4187825">
                  <a:extLst>
                    <a:ext uri="{9D8B030D-6E8A-4147-A177-3AD203B41FA5}">
                      <a16:colId xmlns:a16="http://schemas.microsoft.com/office/drawing/2014/main" val="2519107242"/>
                    </a:ext>
                  </a:extLst>
                </a:gridCol>
                <a:gridCol w="4187825">
                  <a:extLst>
                    <a:ext uri="{9D8B030D-6E8A-4147-A177-3AD203B41FA5}">
                      <a16:colId xmlns:a16="http://schemas.microsoft.com/office/drawing/2014/main" val="3163071739"/>
                    </a:ext>
                  </a:extLst>
                </a:gridCol>
              </a:tblGrid>
              <a:tr h="151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“…Ao vencedor, dar-lhe-ei que se alimente da árvore da vida que se encontra no paraíso de Deus”. (2:7)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“No meio da praça, de uma e outra margem do rio, está a árvore da vida”. (22:2)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845823"/>
                  </a:ext>
                </a:extLst>
              </a:tr>
              <a:tr h="136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“…O vencedor, de modo nenhum, sofrerá dano da segunda morte”. (2:11)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“Esta é a segunda morte, o lago de fogo”. (20:14)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451771"/>
                  </a:ext>
                </a:extLst>
              </a:tr>
              <a:tr h="188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“…Contra eles pelejarei com a espada da minha boca”. (2:16)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“…Sai da sua boca uma espada afiada para com ela ferir as nações”. (19:15)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761066"/>
                  </a:ext>
                </a:extLst>
              </a:tr>
            </a:tbl>
          </a:graphicData>
        </a:graphic>
      </p:graphicFrame>
      <p:graphicFrame>
        <p:nvGraphicFramePr>
          <p:cNvPr id="146448" name="Group 16">
            <a:extLst>
              <a:ext uri="{FF2B5EF4-FFF2-40B4-BE49-F238E27FC236}">
                <a16:creationId xmlns:a16="http://schemas.microsoft.com/office/drawing/2014/main" id="{E1563E0D-DBCF-448C-BA0C-2EA6EA5A7CEF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450850"/>
          <a:ext cx="8569325" cy="457200"/>
        </p:xfrm>
        <a:graphic>
          <a:graphicData uri="http://schemas.openxmlformats.org/drawingml/2006/table">
            <a:tbl>
              <a:tblPr/>
              <a:tblGrid>
                <a:gridCol w="4284662">
                  <a:extLst>
                    <a:ext uri="{9D8B030D-6E8A-4147-A177-3AD203B41FA5}">
                      <a16:colId xmlns:a16="http://schemas.microsoft.com/office/drawing/2014/main" val="280899240"/>
                    </a:ext>
                  </a:extLst>
                </a:gridCol>
                <a:gridCol w="4284663">
                  <a:extLst>
                    <a:ext uri="{9D8B030D-6E8A-4147-A177-3AD203B41FA5}">
                      <a16:colId xmlns:a16="http://schemas.microsoft.com/office/drawing/2014/main" val="25402457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 Bloco B1 (Ap. 2:1-6:15) 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  Bloco B2 (19:1-22:5)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688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76" name="Group 20">
            <a:extLst>
              <a:ext uri="{FF2B5EF4-FFF2-40B4-BE49-F238E27FC236}">
                <a16:creationId xmlns:a16="http://schemas.microsoft.com/office/drawing/2014/main" id="{8C9B34C7-E60E-4248-B809-6DC2FF54EBC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711200"/>
          <a:ext cx="8534400" cy="523875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920906956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4127923120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“Darei um nome novo o qual ninguém conhece, exceto aquele que o recebe". (2:17)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“…Tem um nome escrito que ninguém conhece exceto ele mesmo”19:12)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060554"/>
                  </a:ext>
                </a:extLst>
              </a:tr>
              <a:tr h="976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“…Estas coisas diz o Filho de Deus que tem os olhos como chamas de fogo”. (2:18)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“…Os seus olhos são como chamas de fogo”. (19:12)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25914"/>
                  </a:ext>
                </a:extLst>
              </a:tr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“Ao vencedor…eu lhe darei autoridade sobre as nações, com cetro de ferro as regerá, e as reduzirá como se fossem objetos de barros”. (2:26,27) 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“…Ele mesmo as regerá (as nações) com cetro de ferro”. (19:15)  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456035"/>
                  </a:ext>
                </a:extLst>
              </a:tr>
              <a:tr h="776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vencedor será assim vestido de vestiduras brancas”. (3:5)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“Pois foi-lhe dado vestir-se de linho finíssimo, resplandescente e puro, porque o linho finíssimo são os atos de justiça dos santos”. (19:8)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6182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97" name="Group 17">
            <a:extLst>
              <a:ext uri="{FF2B5EF4-FFF2-40B4-BE49-F238E27FC236}">
                <a16:creationId xmlns:a16="http://schemas.microsoft.com/office/drawing/2014/main" id="{DB7D53C8-94CF-461A-8120-897C5AD28FF3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716088"/>
          <a:ext cx="8534400" cy="3513137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138128213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931791164"/>
                    </a:ext>
                  </a:extLst>
                </a:gridCol>
              </a:tblGrid>
              <a:tr h="733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 de nenhum modo apagarei o seu nome do livro da vida”. (3:5)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“…O livro da vida foi aberto”. (20:12)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191988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“…A Nova Jerusalém que desce do céu. Vinda da parte do meu Deus”. (3:12)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“vi também a cidade santa, a Nova Jerusalém que descia do céu da parte de Deus”. (21:2)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093670"/>
                  </a:ext>
                </a:extLst>
              </a:tr>
              <a:tr h="1503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“…Gravarei também sobre ele o nome do meu Pai…e o meu novo nome”. (3:12)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“…Nas suas frontes está o nome dEle”. (22:4)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7996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21" name="Group 17">
            <a:extLst>
              <a:ext uri="{FF2B5EF4-FFF2-40B4-BE49-F238E27FC236}">
                <a16:creationId xmlns:a16="http://schemas.microsoft.com/office/drawing/2014/main" id="{A546C3CC-2C14-418D-853A-3931C0F5660E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050925"/>
          <a:ext cx="8686800" cy="4538663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796920242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311568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“Ao vencedor dar-lhe-ei assentar-se comigo no meu trono assim como eu venci e me sentei com meu Pai no seu trono”. (3:21)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“Nela estará o trono de Deus e do cordeiro, os seus servos o servirão…e reinarão pelos séculos dos séculos”. (22:3,5)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794764"/>
                  </a:ext>
                </a:extLst>
              </a:tr>
              <a:tr h="1279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“…Eis um cavalo branco e o seu cavaleiro…foi-lhe dado uma coroa e ele saiu vencendo e para vencer”. (6:2)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“…Eis um cavalo branco. O seu cavaleiro se chama fiél e verdadeiro…na sua cabeça há muitas coroas”. (19:11)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22892"/>
                  </a:ext>
                </a:extLst>
              </a:tr>
              <a:tr h="1266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 saiu outro cavalo, vermelho e ao seu cavaleiro foi lhe dado tirar a paz da terra…foi lhe dada também uma grande espada”. (6:4)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“…Está vestido com um manto tinto de sangue…sai da sua boca uma espada afiada para com ela ferir as nações”. (19:12,15)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5925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50" name="Group 22">
            <a:extLst>
              <a:ext uri="{FF2B5EF4-FFF2-40B4-BE49-F238E27FC236}">
                <a16:creationId xmlns:a16="http://schemas.microsoft.com/office/drawing/2014/main" id="{6EE948FF-5EE6-43AB-81B5-3328566DB80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096963"/>
          <a:ext cx="8458200" cy="2619375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139518458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821176839"/>
                    </a:ext>
                  </a:extLst>
                </a:gridCol>
              </a:tblGrid>
              <a:tr h="1000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“…Seu cavaleiro chamava-se morte, e o inferno o estava seguindo”. (6:8)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“…Então a morte e o inferno foram lançados para dentro do lago de fogo”. (20:14)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853093"/>
                  </a:ext>
                </a:extLst>
              </a:tr>
              <a:tr h="146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“…Foi-lhe dada auoridade sobre a quarta parte da terra para matar à espada, pela fome, com a mortandade e por meio das feras da terra”. (6:8)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“…Os restantes foram mortos com a espada…e todos as aves se fartaram das suas carnes”. (19:21)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364594"/>
                  </a:ext>
                </a:extLst>
              </a:tr>
            </a:tbl>
          </a:graphicData>
        </a:graphic>
      </p:graphicFrame>
      <p:graphicFrame>
        <p:nvGraphicFramePr>
          <p:cNvPr id="150551" name="Group 23">
            <a:extLst>
              <a:ext uri="{FF2B5EF4-FFF2-40B4-BE49-F238E27FC236}">
                <a16:creationId xmlns:a16="http://schemas.microsoft.com/office/drawing/2014/main" id="{3BA71F47-8015-4FD6-A7D1-50E91BDEEE89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716338"/>
          <a:ext cx="8458200" cy="1614487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43848726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520033885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“…Vi…as almas daqueles que haviam sido mortos por causa da Palavra de Deus e por causa do testemunho que sustentavam…” (6:9)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“…Vi ainda as almas dos decapitados por causa do testemunho de Jesus, bem como por causa da Palavra de Deus…” (20:4)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2559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77" name="Group 25">
            <a:extLst>
              <a:ext uri="{FF2B5EF4-FFF2-40B4-BE49-F238E27FC236}">
                <a16:creationId xmlns:a16="http://schemas.microsoft.com/office/drawing/2014/main" id="{13DA801F-FA2F-4760-9F75-9D1BAA83BC91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657225"/>
          <a:ext cx="8534400" cy="5580063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694838414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206186193"/>
                    </a:ext>
                  </a:extLst>
                </a:gridCol>
              </a:tblGrid>
              <a:tr h="1266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 clamaram, dizendo: Até quando, ó Soberano Senhor, Santo e Verdadeiro, não vingas nem julgas nosso sangue dos que habitam sobre a terra?”. (6:10)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 Ouvi no céu uma voz de numerosa multidão dizendo: Aleluia…pois dela (da prostituta) vingou o sangue dos seus servos”. (19:2)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162783"/>
                  </a:ext>
                </a:extLst>
              </a:tr>
              <a:tr h="116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“…Então a cada um deles foi dada uma vestidura branca”. (6:11)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“…Pois foi-lhe dado vestir-se de linho finíssimo resplandescente e puro. O linho finíssimo são os atos de justiça dos santos”. (19:8)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962293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“…O céu recolheu-se como um pergaminho que se enrola”. (6:14)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“…Vi o céu aberto”. (19:11)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822600"/>
                  </a:ext>
                </a:extLst>
              </a:tr>
              <a:tr h="857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“Os reis da terra, os grandes, os comandantes, os ricos, os poderosos e todo o livre se esconderam nas cavernas e nos penhascos dos montes”. (6:15) 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“…Vinde, reuni-vos para o grande banquete de Deus, para que comais carnes de reis, carnes de comandantes, carnes de poderosos, …carnes de todos, quer livres quer escravos, assim pequenos como grandes”. (19:17,18)</a:t>
                      </a: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6714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13">
            <a:extLst>
              <a:ext uri="{FF2B5EF4-FFF2-40B4-BE49-F238E27FC236}">
                <a16:creationId xmlns:a16="http://schemas.microsoft.com/office/drawing/2014/main" id="{73CB91A6-5717-4234-88DC-66CE4484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604" name="Group 28">
            <a:extLst>
              <a:ext uri="{FF2B5EF4-FFF2-40B4-BE49-F238E27FC236}">
                <a16:creationId xmlns:a16="http://schemas.microsoft.com/office/drawing/2014/main" id="{D80BDF52-04FB-4F8C-9324-AC901847E52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660525"/>
          <a:ext cx="8610600" cy="4360863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278455987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558849"/>
                    </a:ext>
                  </a:extLst>
                </a:gridCol>
              </a:tblGrid>
              <a:tr h="1071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“…Então ouvi o número dos que foram selados, que era de 144000…” (7:1)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“…Olhei e eis o Cordeiro em pé sobre o monte sião e com ele 144000…” (14:1)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934488"/>
                  </a:ext>
                </a:extLst>
              </a:tr>
              <a:tr h="1390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“Depois destas coisas vi, e eis grande multidão…em pé diante do cordeiro, vestidos de vestiduras brancas”. (7:9)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“vi…os vencedores da besta, da sua imagem e do número do seu nome, que se achavam em pé no mar de vidro, tendo harpas de Deus”. (15:2)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912013"/>
                  </a:ext>
                </a:extLst>
              </a:tr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“Então vi os sete anjos que se acham diante de Deus e lhes foram dadas sete trombetas”. (8:2)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“Vi no céu utro sinal… Sete anjos tendo os sete últimos flagelos. Pois com estes se consumou a ira de Deus”. (15:1)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134502"/>
                  </a:ext>
                </a:extLst>
              </a:tr>
            </a:tbl>
          </a:graphicData>
        </a:graphic>
      </p:graphicFrame>
      <p:graphicFrame>
        <p:nvGraphicFramePr>
          <p:cNvPr id="152596" name="Group 20">
            <a:extLst>
              <a:ext uri="{FF2B5EF4-FFF2-40B4-BE49-F238E27FC236}">
                <a16:creationId xmlns:a16="http://schemas.microsoft.com/office/drawing/2014/main" id="{BAA814E0-1406-4165-BD1F-B979036D4E43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884238"/>
          <a:ext cx="8610600" cy="45720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660862379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062351244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Bloco C1 (Ap. 7:1-11:19)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 Bloco C2 (Ap.14:1-18:24)</a:t>
                      </a: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5715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3" name="Group 13">
            <a:extLst>
              <a:ext uri="{FF2B5EF4-FFF2-40B4-BE49-F238E27FC236}">
                <a16:creationId xmlns:a16="http://schemas.microsoft.com/office/drawing/2014/main" id="{AE81F12F-426D-4276-8B71-B15D044C355C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915988"/>
          <a:ext cx="8305800" cy="5176837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1539535792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796710259"/>
                    </a:ext>
                  </a:extLst>
                </a:gridCol>
              </a:tblGrid>
              <a:tr h="354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“Veio outro anjo e ficou em pé junto ao altar com um incensário de ouro e foi-lhe dado muito incenso para oferecê-lo com as orações de todos os santos…da mão do anjo subiu à presença de Deus o fumo do incenso com as orações de todos os santos”. (8:3)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santuário se encheu de fumaça procedente da glória de Deus e de Seu poder, e ninguém podia entrar no santuário…” (15:8)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035581"/>
                  </a:ext>
                </a:extLst>
              </a:tr>
              <a:tr h="162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primeiro anjo tocou a trombeta e houve saraiva de fogo… atirado à Terra”. (8:7)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primeiro anjo derramou sua taça pela Terra”. (16:2)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453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37" name="Group 13">
            <a:extLst>
              <a:ext uri="{FF2B5EF4-FFF2-40B4-BE49-F238E27FC236}">
                <a16:creationId xmlns:a16="http://schemas.microsoft.com/office/drawing/2014/main" id="{E77531FA-3B32-4C31-B7CB-529417D9F9C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373188"/>
          <a:ext cx="8305800" cy="4143375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7411457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1767349384"/>
                    </a:ext>
                  </a:extLst>
                </a:gridCol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segundo anjo tocou a trombeta e uma como grande montanha…foi atirada ao mar, cuja terça parte se tornou em sangue. E morreu a terça parte da criação que tinha vida, existente no mar, e foi destruida a terça parte das embarcações”. (8:8,9)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“Derramou o segundo a sua taça sobre o mar, e este se tornou em sangue como de morto e morreu todo o ser vivente que havia no mar”. (16:3)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167079"/>
                  </a:ext>
                </a:extLst>
              </a:tr>
              <a:tr h="120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terceiro anjo tocou a trombeta e caiu do céu sobre a terça parte dos rios, e sobre as fontes das águas…” (8:10)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“Derramou o terceiro a sua taça sobre os rios e as fontes das águas…” (16:4)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6966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64" name="Group 16">
            <a:extLst>
              <a:ext uri="{FF2B5EF4-FFF2-40B4-BE49-F238E27FC236}">
                <a16:creationId xmlns:a16="http://schemas.microsoft.com/office/drawing/2014/main" id="{EE0FC092-2F65-478B-9600-618202F7E2DE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554038"/>
          <a:ext cx="8458200" cy="5754687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3523750127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3184883810"/>
                    </a:ext>
                  </a:extLst>
                </a:gridCol>
              </a:tblGrid>
              <a:tr h="157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quarto anjo tocou a trombeta e foi ferida a terça parte do sol da lua e das estrelas…” (8:12)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quarto anjo derramou a sua taça sobre o sol…” (16:8)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814429"/>
                  </a:ext>
                </a:extLst>
              </a:tr>
              <a:tr h="2244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quinto anjo tocou a trombeta…e escureceu o sol e o ar…Naqueles dias os homens buscarão a morte e não a acharão”. (9:13,14)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“Derramou o quinto anjo a taça sobre o trono da besta cujo reino se tornou em trevas e os homens remordiam a lingua por causa da dor que sentiam” (19:10,11)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334963"/>
                  </a:ext>
                </a:extLst>
              </a:tr>
              <a:tr h="193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sexto anjo tocou a trombeta…solta os quatro anjos que se acham atados junto ao grande rio eufrates…” (9:13,14)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“Derramou o sexto anjo a sua taça sobre o grande rio eufrates…” (16:12)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3561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95" name="Group 23">
            <a:extLst>
              <a:ext uri="{FF2B5EF4-FFF2-40B4-BE49-F238E27FC236}">
                <a16:creationId xmlns:a16="http://schemas.microsoft.com/office/drawing/2014/main" id="{58115257-5894-4B06-9B0B-BB156732F73D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725488"/>
          <a:ext cx="8610600" cy="5356225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184653879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447296492"/>
                    </a:ext>
                  </a:extLst>
                </a:gridCol>
              </a:tblGrid>
              <a:tr h="963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“Vi outro anjo descendo do céu…” (10:1)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“Depois destas coisas vi descer do céu outro anjo…” (18:1)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097998"/>
                  </a:ext>
                </a:extLst>
              </a:tr>
              <a:tr h="15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“Naquela hora houve um grande terremoto e ruiu a décima parte da cidade”. (11:13)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“…E ocorreu um grande terremoto, como nunca houve…e a grande cidade se dividiu em três partes”. (16:18,19) 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359917"/>
                  </a:ext>
                </a:extLst>
              </a:tr>
              <a:tr h="1212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“O sétimo anjo tocou a trombeta e houve no céu grandes vozes…” (11:15)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“Então derramou o sétimo a sua taça e saiu grande voz do santuário: Feito está”. (16:17)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540818"/>
                  </a:ext>
                </a:extLst>
              </a:tr>
              <a:tr h="15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“Abriu-se o santuário de Deus…e sobrevieram relâmpagos, vozes, trovões e grande saraivada”. (11:19)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“E sobrevieram, relâmpagos, vozes e trovões…Sobre os homens grande saraivada”. (16:18,21)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0568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21" name="Group 25">
            <a:extLst>
              <a:ext uri="{FF2B5EF4-FFF2-40B4-BE49-F238E27FC236}">
                <a16:creationId xmlns:a16="http://schemas.microsoft.com/office/drawing/2014/main" id="{FE2C783E-6F57-4860-8AB3-46E8532DF07B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316038"/>
          <a:ext cx="8534400" cy="4938712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106683685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049960925"/>
                    </a:ext>
                  </a:extLst>
                </a:gridCol>
              </a:tblGrid>
              <a:tr h="136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“Eis um dragão, grande, vermelho, com sete cabeças, dez chifres e nas cabeças sete diademas”. (12:3)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“Vi emergir do mar uma besta que tinha dez chifres e sete cabeças e, sobre os chifres sete diademas”. (13:1)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117906"/>
                  </a:ext>
                </a:extLst>
              </a:tr>
              <a:tr h="1347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“A mulher fugiu para o deserto, onde havia Deus preparado lugar para que nele a sustentem durante 1260 dias”. (12:6)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“Foram dadas à mulher duas asas de águia para que voasse até o deserto…onde é sustentada durante um tempo, 2 tempos e metade de um tempo fora da vista da serpente”. (12:14)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583759"/>
                  </a:ext>
                </a:extLst>
              </a:tr>
              <a:tr h="1346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“E foi expulso o grande dragão…Foi atirado para a terra”. (12:9)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“Quando pois o dragão se viu atirado para a terra…” (12:13)</a:t>
                      </a: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750631"/>
                  </a:ext>
                </a:extLst>
              </a:tr>
            </a:tbl>
          </a:graphicData>
        </a:graphic>
      </p:graphicFrame>
      <p:graphicFrame>
        <p:nvGraphicFramePr>
          <p:cNvPr id="157712" name="Group 16">
            <a:extLst>
              <a:ext uri="{FF2B5EF4-FFF2-40B4-BE49-F238E27FC236}">
                <a16:creationId xmlns:a16="http://schemas.microsoft.com/office/drawing/2014/main" id="{6FF06E37-785E-48E6-8198-F23219E26A37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525463"/>
          <a:ext cx="8534400" cy="455612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365520170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1931426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Bloco D1 (Ap. 12:1-12)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</a:rPr>
                        <a:t>Bloco D2 (Ap.12:13-13:18)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1513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pa10">
            <a:extLst>
              <a:ext uri="{FF2B5EF4-FFF2-40B4-BE49-F238E27FC236}">
                <a16:creationId xmlns:a16="http://schemas.microsoft.com/office/drawing/2014/main" id="{26E7850F-AB91-42DC-B392-02D1A5AF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564102E9-C2DD-4723-B620-663150B93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49275"/>
            <a:ext cx="75438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5400" b="1">
                <a:latin typeface="Tahoma" panose="020B0604030504040204" pitchFamily="34" charset="0"/>
              </a:rPr>
              <a:t>QUIASMO</a:t>
            </a:r>
            <a:endParaRPr kumimoji="0" lang="pt-BR" altLang="pt-BR" sz="5400" b="1">
              <a:latin typeface="Tahoma" panose="020B0604030504040204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51358A15-ED06-4196-B480-DDF56138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628775"/>
            <a:ext cx="7488238" cy="4967288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8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A Bíblia apresenta um estilo literário diferente. É um estilo próprio à cultura religiosa dos profetas. </a:t>
            </a:r>
          </a:p>
          <a:p>
            <a:pPr algn="ctr">
              <a:spcBef>
                <a:spcPct val="50000"/>
              </a:spcBef>
            </a:pPr>
            <a:r>
              <a:rPr kumimoji="0"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Este estilo chama-se </a:t>
            </a:r>
            <a:r>
              <a:rPr kumimoji="0"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Quiasmo</a:t>
            </a:r>
            <a:r>
              <a:rPr kumimoji="0"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kumimoji="0"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É um estilo de paralelismo invertido; Onde a </a:t>
            </a:r>
            <a:r>
              <a:rPr kumimoji="0" lang="en-US" altLang="pt-BR" sz="3200" b="1" u="sng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Primeira declaração está em paralelo com a última</a:t>
            </a:r>
            <a:r>
              <a:rPr kumimoji="0" lang="en-US" altLang="pt-BR" sz="3200" b="1"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.</a:t>
            </a:r>
            <a:endParaRPr kumimoji="0" lang="pt-BR" altLang="pt-BR" sz="3200" b="1">
              <a:effectLst>
                <a:outerShdw blurRad="38100" dist="38100" dir="2700000" algn="tl">
                  <a:srgbClr val="80808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dro de neon">
  <a:themeElements>
    <a:clrScheme name="Quadro de neon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Quadro de ne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Quadro de neon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o de neon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o de ne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o de neon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o de neon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o de neon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apresentação\Quadro de neon.pot</Template>
  <TotalTime>3195</TotalTime>
  <Words>4968</Words>
  <Application>Microsoft Office PowerPoint</Application>
  <PresentationFormat>Apresentação na tela (4:3)</PresentationFormat>
  <Paragraphs>606</Paragraphs>
  <Slides>85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85</vt:i4>
      </vt:variant>
    </vt:vector>
  </HeadingPairs>
  <TitlesOfParts>
    <vt:vector size="97" baseType="lpstr">
      <vt:lpstr>Times New Roman</vt:lpstr>
      <vt:lpstr>Tahoma</vt:lpstr>
      <vt:lpstr>Graeca</vt:lpstr>
      <vt:lpstr>Arial Black</vt:lpstr>
      <vt:lpstr>Verdana</vt:lpstr>
      <vt:lpstr>Times New Rom B</vt:lpstr>
      <vt:lpstr>Arial Th</vt:lpstr>
      <vt:lpstr>Century Gothic</vt:lpstr>
      <vt:lpstr>Arial Unicode MS</vt:lpstr>
      <vt:lpstr>Times-Roman</vt:lpstr>
      <vt:lpstr>Arial Narrow</vt:lpstr>
      <vt:lpstr>Quadro de neon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REVELAÇÃO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Rafael Rossi</dc:creator>
  <cp:keywords>www.4tons.com</cp:keywords>
  <dc:description>COMÉRCIO PROIBIDO. USO PESSOAL</dc:description>
  <cp:lastModifiedBy>Pr. Marcelo Carvalho</cp:lastModifiedBy>
  <cp:revision>118</cp:revision>
  <dcterms:created xsi:type="dcterms:W3CDTF">2004-07-08T12:37:58Z</dcterms:created>
  <dcterms:modified xsi:type="dcterms:W3CDTF">2019-11-26T13:51:05Z</dcterms:modified>
  <cp:category>SM-EVANGELISMO</cp:category>
</cp:coreProperties>
</file>