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09" r:id="rId2"/>
    <p:sldId id="310" r:id="rId3"/>
    <p:sldId id="311" r:id="rId4"/>
    <p:sldId id="312" r:id="rId5"/>
    <p:sldId id="313" r:id="rId6"/>
    <p:sldId id="305" r:id="rId7"/>
    <p:sldId id="256" r:id="rId8"/>
    <p:sldId id="306" r:id="rId9"/>
    <p:sldId id="259" r:id="rId10"/>
    <p:sldId id="260" r:id="rId11"/>
    <p:sldId id="261" r:id="rId12"/>
    <p:sldId id="262" r:id="rId13"/>
    <p:sldId id="263" r:id="rId14"/>
    <p:sldId id="257" r:id="rId15"/>
    <p:sldId id="264" r:id="rId16"/>
    <p:sldId id="265" r:id="rId17"/>
    <p:sldId id="266" r:id="rId18"/>
    <p:sldId id="267" r:id="rId19"/>
    <p:sldId id="295" r:id="rId20"/>
    <p:sldId id="296" r:id="rId21"/>
    <p:sldId id="307" r:id="rId22"/>
    <p:sldId id="298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2" r:id="rId37"/>
    <p:sldId id="283" r:id="rId38"/>
    <p:sldId id="284" r:id="rId39"/>
    <p:sldId id="285" r:id="rId40"/>
    <p:sldId id="286" r:id="rId41"/>
    <p:sldId id="287" r:id="rId42"/>
    <p:sldId id="299" r:id="rId43"/>
    <p:sldId id="300" r:id="rId44"/>
    <p:sldId id="301" r:id="rId45"/>
    <p:sldId id="302" r:id="rId46"/>
    <p:sldId id="303" r:id="rId47"/>
    <p:sldId id="304" r:id="rId48"/>
    <p:sldId id="288" r:id="rId49"/>
    <p:sldId id="308" r:id="rId50"/>
    <p:sldId id="293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CC00"/>
    <a:srgbClr val="663300"/>
    <a:srgbClr val="FF0066"/>
    <a:srgbClr val="FF0000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FD35E7CC-54D9-4753-81E8-1842BDA22966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931796DC-588C-424C-A4A4-E7A0ACCA65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8" name="Rectangle 4">
              <a:extLst>
                <a:ext uri="{FF2B5EF4-FFF2-40B4-BE49-F238E27FC236}">
                  <a16:creationId xmlns:a16="http://schemas.microsoft.com/office/drawing/2014/main" id="{09FE1405-D8B7-428E-890E-C18931BC7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pt-BR"/>
            </a:p>
          </p:txBody>
        </p:sp>
      </p:grpSp>
      <p:grpSp>
        <p:nvGrpSpPr>
          <p:cNvPr id="6149" name="Group 5">
            <a:extLst>
              <a:ext uri="{FF2B5EF4-FFF2-40B4-BE49-F238E27FC236}">
                <a16:creationId xmlns:a16="http://schemas.microsoft.com/office/drawing/2014/main" id="{AB829CAE-7475-4762-9085-434FADE2DD98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6150" name="Rectangle 6">
              <a:extLst>
                <a:ext uri="{FF2B5EF4-FFF2-40B4-BE49-F238E27FC236}">
                  <a16:creationId xmlns:a16="http://schemas.microsoft.com/office/drawing/2014/main" id="{2B77176F-1F4A-4176-985F-667E740DCA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1" name="Rectangle 7">
              <a:extLst>
                <a:ext uri="{FF2B5EF4-FFF2-40B4-BE49-F238E27FC236}">
                  <a16:creationId xmlns:a16="http://schemas.microsoft.com/office/drawing/2014/main" id="{F29E413B-45AE-442A-BB48-DE74989B8C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0496DFD9-B6FB-47D8-A9E6-53D4F5A8ACBF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6153" name="Rectangle 9">
              <a:extLst>
                <a:ext uri="{FF2B5EF4-FFF2-40B4-BE49-F238E27FC236}">
                  <a16:creationId xmlns:a16="http://schemas.microsoft.com/office/drawing/2014/main" id="{A237B204-7425-4B10-AE85-C74A82B67F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4" name="Rectangle 10">
              <a:extLst>
                <a:ext uri="{FF2B5EF4-FFF2-40B4-BE49-F238E27FC236}">
                  <a16:creationId xmlns:a16="http://schemas.microsoft.com/office/drawing/2014/main" id="{14B8C2F6-30C6-4C2E-A52F-7890A35E70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E36B6DFC-D97E-478F-85C9-383C695D9D9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6156" name="Rectangle 12">
              <a:extLst>
                <a:ext uri="{FF2B5EF4-FFF2-40B4-BE49-F238E27FC236}">
                  <a16:creationId xmlns:a16="http://schemas.microsoft.com/office/drawing/2014/main" id="{D27D42D7-4D50-4B48-8864-3579A9F233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7" name="Rectangle 13">
              <a:extLst>
                <a:ext uri="{FF2B5EF4-FFF2-40B4-BE49-F238E27FC236}">
                  <a16:creationId xmlns:a16="http://schemas.microsoft.com/office/drawing/2014/main" id="{83B3876B-33AA-4E0A-9E79-C61A2700FF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58" name="Rectangle 14">
            <a:extLst>
              <a:ext uri="{FF2B5EF4-FFF2-40B4-BE49-F238E27FC236}">
                <a16:creationId xmlns:a16="http://schemas.microsoft.com/office/drawing/2014/main" id="{3519A61B-CA68-41E1-83D4-CF4931EB694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2FB1FD7E-8115-4E41-9DCD-46476C93642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C100D22B-3F39-46EA-8122-807AC39533A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90B588AA-F5A1-4A1E-90AE-4073848054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162" name="Rectangle 18">
            <a:extLst>
              <a:ext uri="{FF2B5EF4-FFF2-40B4-BE49-F238E27FC236}">
                <a16:creationId xmlns:a16="http://schemas.microsoft.com/office/drawing/2014/main" id="{33315597-CD33-4F72-8719-0BF3EE78E8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B09361-AD0B-4A81-9B13-74D4E2B66EE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F0F72-3048-45E6-BF90-D5A1B728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E4A51F-6616-49D9-A11B-4799AF06F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C40C96-0375-4CBA-9AD7-90BD1915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1F2D7F-1274-4A1A-8F7C-B206B0B6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FAF55B-D850-459A-9F15-D326CB84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886B8-2859-454B-9D86-DDDA93345B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519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EEA35E-0766-4E39-8EAD-93BDE5271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0AA579-5618-4592-BBCF-B8A3430DB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A7040D-4892-4707-9FED-54BD49ED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CDE828-CB56-4921-BE4D-B8230205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80A3A8-996A-4D10-A183-63A06295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99362-E015-4F7E-B2E5-28AB886A61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583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C3D17-3616-4405-B8A7-8CB9543D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A6CE9C-00FE-4A66-BB55-698BE46D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EC3B0F-F576-46D3-85C3-A18CD8B5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F21527-EDC5-49DF-90AD-FC8466AD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59483-210B-45B4-A451-7A2A1A95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C7009-533F-4D1B-A9A8-F5D4A0A6F7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106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65B63-29B2-4CFC-B472-86EA5B60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6D62A5-A970-49ED-9278-797E73E9A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05F166-4BA4-4C58-BD07-B75AABF3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A61319-1AB0-4FBE-9C06-EBCBACAD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1E95F-879B-444B-AF4C-4525E573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11FF-8573-4666-B3CE-DD50873B95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233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64B51-B01C-4E14-BBFB-CA9089CB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4FC02A-F776-4C85-91C2-21EFCBA79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1D17B5-D79B-4B42-99C8-0EE79FF25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0F15B1-A31D-4EF8-A086-0ABB122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484F53-7F9E-4267-9CD5-25F2D145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D579AF-50FD-4F70-A975-7C8D6FE6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83AE2-E1B3-4182-96B8-32790D1C98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098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546B2-8E5C-4176-97C7-BB16EC5A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DF0246-27DD-4614-9B69-823601BFE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8EA3C0-103E-4DBC-B8FF-4E9F061F4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9397C3-8E45-42DC-BFF0-304969B6B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43E089B-70FF-4423-985A-A6DAA81E2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8E18AE-0D40-4C6D-BFB5-4A2BED4E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EBEB551-7548-4D5C-9D3F-8C3D541E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400E2F5-6D7D-4ABB-9847-33B8BE35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CDCC-BE07-48A8-BAD2-91DF5FEDC3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995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5DD59-2669-438F-8C52-6F34BE4D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5CFA6F5-8AE2-4E65-AC37-9936303A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69DE28-F4B0-439E-92F6-1857ABED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2BC83A-7E70-499A-9C4D-F4C8FA28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04CC-4685-4462-B05F-B311425945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700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8CA1A4E-FEF1-44EC-816E-04A8CEA2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D9C7EB-6CAF-4DC1-ACE9-952C00E8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68627D-63D5-428D-A00D-9717FF44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CA748-6F15-45C5-9EDD-DE3F910EF1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544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87B90-F258-41D7-9071-AEF0981E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78401D-6489-4B3B-BC3C-A973FBD0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00D153-C731-466A-8C92-9C6265C05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E68DE7-A34D-46C8-8A30-F7926396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558435-E81A-4E9B-B540-8F49281DE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2DD114-45F2-4481-9923-5232CA34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DDA11-D27B-4B92-9B03-17CDEE17A9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563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9A67E-ECE3-446C-B7E4-507C738F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A7FA3D-5341-4FEA-88B9-A0683C204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E4BA9F-EDDE-4322-A037-2D5271EE0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2E0C8F-688F-436C-AA34-0D994E47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8C93AC-9973-400C-9241-96775283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1CD077-D516-4314-9E32-42D286A2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F5EC-DC9A-4814-956B-612C9D686C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496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1B768DC0-174A-4FEB-967C-499D95DACC66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0261C8A0-676D-407D-AFA4-620293C093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" name="Rectangle 4">
              <a:extLst>
                <a:ext uri="{FF2B5EF4-FFF2-40B4-BE49-F238E27FC236}">
                  <a16:creationId xmlns:a16="http://schemas.microsoft.com/office/drawing/2014/main" id="{91093D75-A840-41E3-959C-CA5D5EAC2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pt-BR"/>
            </a:p>
          </p:txBody>
        </p:sp>
      </p:grpSp>
      <p:grpSp>
        <p:nvGrpSpPr>
          <p:cNvPr id="5125" name="Group 5">
            <a:extLst>
              <a:ext uri="{FF2B5EF4-FFF2-40B4-BE49-F238E27FC236}">
                <a16:creationId xmlns:a16="http://schemas.microsoft.com/office/drawing/2014/main" id="{B56909EE-65A2-453E-AD5E-3406D0115431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5126" name="Rectangle 6">
              <a:extLst>
                <a:ext uri="{FF2B5EF4-FFF2-40B4-BE49-F238E27FC236}">
                  <a16:creationId xmlns:a16="http://schemas.microsoft.com/office/drawing/2014/main" id="{DA885992-FB8D-499D-B00C-5FF1E445D0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7" name="Rectangle 7">
              <a:extLst>
                <a:ext uri="{FF2B5EF4-FFF2-40B4-BE49-F238E27FC236}">
                  <a16:creationId xmlns:a16="http://schemas.microsoft.com/office/drawing/2014/main" id="{96D9B189-9E30-4A58-BA80-6372B4254C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DFB1BE18-8182-4EFA-A97F-8CFA56300F98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5129" name="Rectangle 9">
              <a:extLst>
                <a:ext uri="{FF2B5EF4-FFF2-40B4-BE49-F238E27FC236}">
                  <a16:creationId xmlns:a16="http://schemas.microsoft.com/office/drawing/2014/main" id="{1D4DDD41-D155-4547-ADD2-C6A6AED67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0" name="Rectangle 10">
              <a:extLst>
                <a:ext uri="{FF2B5EF4-FFF2-40B4-BE49-F238E27FC236}">
                  <a16:creationId xmlns:a16="http://schemas.microsoft.com/office/drawing/2014/main" id="{F2BC6C8C-39C2-48DA-8324-EEC3852D82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47A1C27A-CB06-48BB-B60D-7E5568A04D9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5132" name="Rectangle 12">
              <a:extLst>
                <a:ext uri="{FF2B5EF4-FFF2-40B4-BE49-F238E27FC236}">
                  <a16:creationId xmlns:a16="http://schemas.microsoft.com/office/drawing/2014/main" id="{78E6DB03-1461-40F2-B4E1-59A0A5BAF7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3" name="Rectangle 13">
              <a:extLst>
                <a:ext uri="{FF2B5EF4-FFF2-40B4-BE49-F238E27FC236}">
                  <a16:creationId xmlns:a16="http://schemas.microsoft.com/office/drawing/2014/main" id="{DCCD9C3A-135A-4273-93FD-319A07E8A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34" name="Group 14">
            <a:extLst>
              <a:ext uri="{FF2B5EF4-FFF2-40B4-BE49-F238E27FC236}">
                <a16:creationId xmlns:a16="http://schemas.microsoft.com/office/drawing/2014/main" id="{164BC590-624B-4061-9C06-D33ABC9E2EED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5135" name="Rectangle 15">
              <a:extLst>
                <a:ext uri="{FF2B5EF4-FFF2-40B4-BE49-F238E27FC236}">
                  <a16:creationId xmlns:a16="http://schemas.microsoft.com/office/drawing/2014/main" id="{B21FF329-BF92-4367-AA8A-3EA598B014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6" name="Rectangle 16">
              <a:extLst>
                <a:ext uri="{FF2B5EF4-FFF2-40B4-BE49-F238E27FC236}">
                  <a16:creationId xmlns:a16="http://schemas.microsoft.com/office/drawing/2014/main" id="{CA8E217D-0D86-4943-B74D-80FB70D5AD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37" name="Rectangle 17">
            <a:extLst>
              <a:ext uri="{FF2B5EF4-FFF2-40B4-BE49-F238E27FC236}">
                <a16:creationId xmlns:a16="http://schemas.microsoft.com/office/drawing/2014/main" id="{2EFE6D05-A559-4AC9-8CD3-58910F810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id="{61C85C54-453B-45CE-BF9A-120E6CA5C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6A75BDF3-256E-44FC-9C98-2B02AD40E5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pt-BR" altLang="pt-BR"/>
          </a:p>
        </p:txBody>
      </p:sp>
      <p:sp>
        <p:nvSpPr>
          <p:cNvPr id="5140" name="Rectangle 20">
            <a:extLst>
              <a:ext uri="{FF2B5EF4-FFF2-40B4-BE49-F238E27FC236}">
                <a16:creationId xmlns:a16="http://schemas.microsoft.com/office/drawing/2014/main" id="{2B3D3F26-D997-46A7-95A1-EB39A5B3C4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pt-BR" altLang="pt-BR"/>
          </a:p>
        </p:txBody>
      </p:sp>
      <p:sp>
        <p:nvSpPr>
          <p:cNvPr id="5141" name="Rectangle 21">
            <a:extLst>
              <a:ext uri="{FF2B5EF4-FFF2-40B4-BE49-F238E27FC236}">
                <a16:creationId xmlns:a16="http://schemas.microsoft.com/office/drawing/2014/main" id="{47EE7E0B-A4B1-4C2B-A915-2AEB8C2EE0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2E2A284A-F1A4-457B-BEEA-017DD4557FC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uario\My%20Documents\Minhas%20imagens\Fotos%20Movimentadas\fotos%20movimentadas%20004.mp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presentacao005">
            <a:extLst>
              <a:ext uri="{FF2B5EF4-FFF2-40B4-BE49-F238E27FC236}">
                <a16:creationId xmlns:a16="http://schemas.microsoft.com/office/drawing/2014/main" id="{7491469C-636D-4B97-8233-A3BD6254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apa6">
            <a:extLst>
              <a:ext uri="{FF2B5EF4-FFF2-40B4-BE49-F238E27FC236}">
                <a16:creationId xmlns:a16="http://schemas.microsoft.com/office/drawing/2014/main" id="{223053AC-F987-4AF0-A31D-DFBF70AF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FE10B08D-E2AF-40E4-8FD4-BAA5297E4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44675"/>
            <a:ext cx="8027988" cy="4479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“A seguir Jesus lhes disse: São estas as palavras que eu vos falei, estando ainda convosco: importava que se cumprisse tudo o que de mim está escrito na </a:t>
            </a: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Lei de Moisés</a:t>
            </a: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, nos </a:t>
            </a: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Profetas</a:t>
            </a: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e nos </a:t>
            </a: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Salmos</a:t>
            </a: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”.</a:t>
            </a:r>
          </a:p>
          <a:p>
            <a:pPr algn="ctr">
              <a:spcBef>
                <a:spcPct val="50000"/>
              </a:spcBef>
            </a:pPr>
            <a:endParaRPr lang="en-US" altLang="pt-BR" sz="32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Lucas 24:44</a:t>
            </a:r>
            <a:endParaRPr lang="pt-BR" altLang="pt-BR" sz="32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apa6">
            <a:extLst>
              <a:ext uri="{FF2B5EF4-FFF2-40B4-BE49-F238E27FC236}">
                <a16:creationId xmlns:a16="http://schemas.microsoft.com/office/drawing/2014/main" id="{B3A1F5EE-FE41-42A7-95AA-00E6D1041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9D1F0B54-76AC-45B6-B245-79435B2F0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734050"/>
            <a:ext cx="51879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Lucas 24:45,46</a:t>
            </a:r>
            <a:endParaRPr lang="pt-BR" altLang="pt-BR" sz="32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CC6F7E48-4D52-43FA-9B35-ED24CBED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25600"/>
            <a:ext cx="8172450" cy="3749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“Então, lhes abriu o entendimento para compreenderem as Escrituras.”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latin typeface="Tahoma" panose="020B0604030504040204" pitchFamily="34" charset="0"/>
              </a:rPr>
              <a:t>Morrer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latin typeface="Tahoma" panose="020B0604030504040204" pitchFamily="34" charset="0"/>
              </a:rPr>
              <a:t>Ressuscitar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latin typeface="Tahoma" panose="020B0604030504040204" pitchFamily="34" charset="0"/>
              </a:rPr>
              <a:t>Seus seguidores pregariam o arrependimento </a:t>
            </a:r>
            <a:endParaRPr lang="pt-BR" altLang="pt-BR" sz="3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capa6">
            <a:extLst>
              <a:ext uri="{FF2B5EF4-FFF2-40B4-BE49-F238E27FC236}">
                <a16:creationId xmlns:a16="http://schemas.microsoft.com/office/drawing/2014/main" id="{B5F293BF-CA59-48E5-A496-3E318D68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1A560583-17DE-441E-BD96-930D8D823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1500"/>
            <a:ext cx="8243888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Tahoma" panose="020B0604030504040204" pitchFamily="34" charset="0"/>
              </a:rPr>
              <a:t>Todo o Antigo Testamento apontava para a realidade de Jesus Cristo. O Novo Testamento revelou a sua Pessoa. Sua vida vitoriosa, Sua morte substituta, Sua ressurreição e Sua volta.</a:t>
            </a:r>
            <a:endParaRPr lang="pt-BR" altLang="pt-BR" sz="36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apa6">
            <a:extLst>
              <a:ext uri="{FF2B5EF4-FFF2-40B4-BE49-F238E27FC236}">
                <a16:creationId xmlns:a16="http://schemas.microsoft.com/office/drawing/2014/main" id="{596114E9-061E-44B8-84D9-1DA43928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0FDDA5A7-0070-47AA-B477-D11627305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420938"/>
            <a:ext cx="75057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Tahoma" panose="020B0604030504040204" pitchFamily="34" charset="0"/>
              </a:rPr>
              <a:t>Como vimos, Jesus é o Personagem Central do Antigo e do Novo Testamento.</a:t>
            </a:r>
            <a:endParaRPr lang="pt-BR" altLang="pt-BR" sz="36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pa6">
            <a:extLst>
              <a:ext uri="{FF2B5EF4-FFF2-40B4-BE49-F238E27FC236}">
                <a16:creationId xmlns:a16="http://schemas.microsoft.com/office/drawing/2014/main" id="{7B5A2455-6DBF-4C4F-8092-03B06653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82101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 Box 3">
            <a:extLst>
              <a:ext uri="{FF2B5EF4-FFF2-40B4-BE49-F238E27FC236}">
                <a16:creationId xmlns:a16="http://schemas.microsoft.com/office/drawing/2014/main" id="{B9A736D8-7696-44BE-9514-EE5F274FA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2420938"/>
            <a:ext cx="7289800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latin typeface="Tahoma" panose="020B0604030504040204" pitchFamily="34" charset="0"/>
              </a:rPr>
              <a:t>Quem é o Personagem Central do Apocalipse?</a:t>
            </a:r>
            <a:endParaRPr lang="pt-BR" altLang="pt-BR" sz="5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apa6">
            <a:extLst>
              <a:ext uri="{FF2B5EF4-FFF2-40B4-BE49-F238E27FC236}">
                <a16:creationId xmlns:a16="http://schemas.microsoft.com/office/drawing/2014/main" id="{5F9AA9F4-D5FE-4703-A129-3D19B3B2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1D65503C-F950-4BC9-925E-B92EF70CB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41538"/>
            <a:ext cx="8029575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Tahoma" panose="020B0604030504040204" pitchFamily="34" charset="0"/>
              </a:rPr>
              <a:t>O Apocalipse começa: </a:t>
            </a:r>
            <a:r>
              <a:rPr lang="en-US" altLang="pt-BR" sz="3200" b="1" u="sng">
                <a:solidFill>
                  <a:srgbClr val="FFFF00"/>
                </a:solidFill>
                <a:latin typeface="Tahoma" panose="020B0604030504040204" pitchFamily="34" charset="0"/>
              </a:rPr>
              <a:t>“Revelação de Jesus Cristo</a:t>
            </a:r>
            <a:r>
              <a:rPr lang="en-US" altLang="pt-BR" sz="3200" b="1">
                <a:latin typeface="Tahoma" panose="020B0604030504040204" pitchFamily="34" charset="0"/>
              </a:rPr>
              <a:t>, que Deus lhe deu para mostrar aos seus servos as coisas que em breve devem acontecer e que ele, enviando por intermédio do seu anjo, notificou ao seu servo João”. (1:1)</a:t>
            </a:r>
            <a:endParaRPr lang="pt-BR" altLang="pt-BR" sz="3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capa6">
            <a:extLst>
              <a:ext uri="{FF2B5EF4-FFF2-40B4-BE49-F238E27FC236}">
                <a16:creationId xmlns:a16="http://schemas.microsoft.com/office/drawing/2014/main" id="{71025672-9658-4848-83C4-D10E0E881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0F5166D9-A9D9-438A-BFA6-B26F8CB0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8137525" cy="20748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pt-BR" sz="2800" b="1" u="sng">
                <a:latin typeface="Tahoma" panose="020B0604030504040204" pitchFamily="34" charset="0"/>
              </a:rPr>
              <a:t>O Apocalipse declara ser a:</a:t>
            </a:r>
            <a:r>
              <a:rPr lang="en-US" altLang="pt-BR" sz="2800" b="1">
                <a:latin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“Revelação de Jesus Cristo”.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“Coisas que em breve devem acontecer”.</a:t>
            </a:r>
            <a:r>
              <a:rPr lang="en-US" altLang="pt-BR" sz="4000" b="1">
                <a:latin typeface="Tahoma" panose="020B0604030504040204" pitchFamily="34" charset="0"/>
              </a:rPr>
              <a:t> 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30100D7-C5C3-42C9-AA0F-979B233FC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07025"/>
            <a:ext cx="6329362" cy="1190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6500">
                      <a:srgbClr val="0047FF"/>
                    </a:gs>
                    <a:gs pos="14000">
                      <a:srgbClr val="000082"/>
                    </a:gs>
                    <a:gs pos="21500">
                      <a:srgbClr val="0047FF"/>
                    </a:gs>
                    <a:gs pos="29000">
                      <a:srgbClr val="000082"/>
                    </a:gs>
                    <a:gs pos="36000">
                      <a:srgbClr val="0047FF"/>
                    </a:gs>
                    <a:gs pos="43500">
                      <a:srgbClr val="000082"/>
                    </a:gs>
                    <a:gs pos="50000">
                      <a:srgbClr val="0047FF"/>
                    </a:gs>
                    <a:gs pos="56500">
                      <a:srgbClr val="000082"/>
                    </a:gs>
                    <a:gs pos="64000">
                      <a:srgbClr val="0047FF"/>
                    </a:gs>
                    <a:gs pos="71000">
                      <a:srgbClr val="000082"/>
                    </a:gs>
                    <a:gs pos="78501">
                      <a:srgbClr val="0047FF"/>
                    </a:gs>
                    <a:gs pos="86000">
                      <a:srgbClr val="000082"/>
                    </a:gs>
                    <a:gs pos="93500">
                      <a:srgbClr val="0047FF"/>
                    </a:gs>
                    <a:gs pos="100000">
                      <a:srgbClr val="000082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Se é uma Revelação, um dia esteve oculto.</a:t>
            </a:r>
            <a:endParaRPr lang="pt-BR" altLang="pt-BR" sz="36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CDD16901-D045-4A45-8210-95976E3D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500438"/>
            <a:ext cx="2881312" cy="1801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2800" b="1">
                <a:latin typeface="Tahoma" panose="020B0604030504040204" pitchFamily="34" charset="0"/>
              </a:rPr>
              <a:t>Ef. 3:3-10</a:t>
            </a:r>
          </a:p>
          <a:p>
            <a:pPr>
              <a:spcBef>
                <a:spcPct val="50000"/>
              </a:spcBef>
            </a:pPr>
            <a:r>
              <a:rPr lang="en-US" altLang="pt-BR" sz="2800" b="1">
                <a:latin typeface="Tahoma" panose="020B0604030504040204" pitchFamily="34" charset="0"/>
              </a:rPr>
              <a:t>Cl. 1:26-27</a:t>
            </a:r>
          </a:p>
          <a:p>
            <a:pPr>
              <a:spcBef>
                <a:spcPct val="50000"/>
              </a:spcBef>
            </a:pPr>
            <a:r>
              <a:rPr lang="en-US" altLang="pt-BR" sz="2800" b="1">
                <a:latin typeface="Tahoma" panose="020B0604030504040204" pitchFamily="34" charset="0"/>
              </a:rPr>
              <a:t>Cl. 2:1-3,9</a:t>
            </a:r>
            <a:endParaRPr lang="pt-BR" altLang="pt-BR" sz="28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9" name="Picture 59" descr="capa6">
            <a:extLst>
              <a:ext uri="{FF2B5EF4-FFF2-40B4-BE49-F238E27FC236}">
                <a16:creationId xmlns:a16="http://schemas.microsoft.com/office/drawing/2014/main" id="{B795127B-7BFC-4887-B1ED-2F4FDA4C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869FE09D-2D9B-480D-8870-937E0065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00400"/>
            <a:ext cx="2362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pt-BR" b="1">
                <a:latin typeface="Tahoma" panose="020B0604030504040204" pitchFamily="34" charset="0"/>
              </a:rPr>
              <a:t>Ef. 3:3-10</a:t>
            </a:r>
          </a:p>
          <a:p>
            <a:pPr algn="ctr"/>
            <a:r>
              <a:rPr lang="en-US" altLang="pt-BR" b="1">
                <a:latin typeface="Tahoma" panose="020B0604030504040204" pitchFamily="34" charset="0"/>
              </a:rPr>
              <a:t>Col. 1:26,27;</a:t>
            </a:r>
          </a:p>
          <a:p>
            <a:pPr algn="ctr"/>
            <a:r>
              <a:rPr lang="en-US" altLang="pt-BR" b="1">
                <a:latin typeface="Tahoma" panose="020B0604030504040204" pitchFamily="34" charset="0"/>
              </a:rPr>
              <a:t>Col.2:1-3,9</a:t>
            </a:r>
          </a:p>
          <a:p>
            <a:pPr algn="ctr"/>
            <a:endParaRPr lang="en-US" altLang="pt-BR" b="1">
              <a:latin typeface="Tahoma" panose="020B0604030504040204" pitchFamily="34" charset="0"/>
            </a:endParaRPr>
          </a:p>
          <a:p>
            <a:pPr algn="ctr"/>
            <a:r>
              <a:rPr lang="en-US" altLang="pt-BR" b="1">
                <a:latin typeface="Tahoma" panose="020B0604030504040204" pitchFamily="34" charset="0"/>
              </a:rPr>
              <a:t>Jesus é o</a:t>
            </a:r>
          </a:p>
          <a:p>
            <a:pPr algn="ctr"/>
            <a:r>
              <a:rPr lang="en-US" altLang="pt-BR" b="1">
                <a:latin typeface="Tahoma" panose="020B0604030504040204" pitchFamily="34" charset="0"/>
              </a:rPr>
              <a:t>Mistério que</a:t>
            </a:r>
          </a:p>
          <a:p>
            <a:pPr algn="ctr"/>
            <a:r>
              <a:rPr lang="en-US" altLang="pt-BR" b="1">
                <a:latin typeface="Tahoma" panose="020B0604030504040204" pitchFamily="34" charset="0"/>
              </a:rPr>
              <a:t>Estava Oculto</a:t>
            </a:r>
          </a:p>
          <a:p>
            <a:pPr algn="ctr"/>
            <a:r>
              <a:rPr lang="en-US" altLang="pt-BR" b="1">
                <a:latin typeface="Tahoma" panose="020B0604030504040204" pitchFamily="34" charset="0"/>
              </a:rPr>
              <a:t>Em Deus</a:t>
            </a:r>
            <a:endParaRPr lang="pt-BR" altLang="pt-BR" b="1">
              <a:latin typeface="Tahoma" panose="020B0604030504040204" pitchFamily="34" charset="0"/>
            </a:endParaRP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3CF8ABCB-1A32-4AC2-B3FD-953F5BF3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489200"/>
            <a:ext cx="3954463" cy="1371600"/>
          </a:xfrm>
          <a:custGeom>
            <a:avLst/>
            <a:gdLst>
              <a:gd name="G0" fmla="+- -2095672 0 0"/>
              <a:gd name="G1" fmla="+- -11723932 0 0"/>
              <a:gd name="G2" fmla="+- -2095672 0 -11723932"/>
              <a:gd name="G3" fmla="+- 10800 0 0"/>
              <a:gd name="G4" fmla="+- 0 0 -209567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00 0 0"/>
              <a:gd name="G9" fmla="+- 0 0 -11723932"/>
              <a:gd name="G10" fmla="+- 7600 0 2700"/>
              <a:gd name="G11" fmla="cos G10 -2095672"/>
              <a:gd name="G12" fmla="sin G10 -2095672"/>
              <a:gd name="G13" fmla="cos 13500 -2095672"/>
              <a:gd name="G14" fmla="sin 13500 -2095672"/>
              <a:gd name="G15" fmla="+- G11 10800 0"/>
              <a:gd name="G16" fmla="+- G12 10800 0"/>
              <a:gd name="G17" fmla="+- G13 10800 0"/>
              <a:gd name="G18" fmla="+- G14 10800 0"/>
              <a:gd name="G19" fmla="*/ 7600 1 2"/>
              <a:gd name="G20" fmla="+- G19 5400 0"/>
              <a:gd name="G21" fmla="cos G20 -2095672"/>
              <a:gd name="G22" fmla="sin G20 -2095672"/>
              <a:gd name="G23" fmla="+- G21 10800 0"/>
              <a:gd name="G24" fmla="+- G12 G23 G22"/>
              <a:gd name="G25" fmla="+- G22 G23 G11"/>
              <a:gd name="G26" fmla="cos 10800 -2095672"/>
              <a:gd name="G27" fmla="sin 10800 -2095672"/>
              <a:gd name="G28" fmla="cos 7600 -2095672"/>
              <a:gd name="G29" fmla="sin 7600 -209567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23932"/>
              <a:gd name="G36" fmla="sin G34 -11723932"/>
              <a:gd name="G37" fmla="+/ -11723932 -209567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00 G39"/>
              <a:gd name="G43" fmla="sin 76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925 w 21600"/>
              <a:gd name="T5" fmla="*/ 389 h 21600"/>
              <a:gd name="T6" fmla="*/ 1601 w 21600"/>
              <a:gd name="T7" fmla="*/ 10622 h 21600"/>
              <a:gd name="T8" fmla="*/ 8777 w 21600"/>
              <a:gd name="T9" fmla="*/ 3474 h 21600"/>
              <a:gd name="T10" fmla="*/ 22251 w 21600"/>
              <a:gd name="T11" fmla="*/ 3650 h 21600"/>
              <a:gd name="T12" fmla="*/ 20881 w 21600"/>
              <a:gd name="T13" fmla="*/ 9574 h 21600"/>
              <a:gd name="T14" fmla="*/ 14956 w 21600"/>
              <a:gd name="T15" fmla="*/ 820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246" y="6775"/>
                </a:moveTo>
                <a:cubicBezTo>
                  <a:pt x="15858" y="4551"/>
                  <a:pt x="13421" y="3200"/>
                  <a:pt x="10800" y="3200"/>
                </a:cubicBezTo>
                <a:cubicBezTo>
                  <a:pt x="6659" y="3200"/>
                  <a:pt x="3281" y="6513"/>
                  <a:pt x="3201" y="10653"/>
                </a:cubicBezTo>
                <a:lnTo>
                  <a:pt x="2" y="10591"/>
                </a:lnTo>
                <a:cubicBezTo>
                  <a:pt x="115" y="4709"/>
                  <a:pt x="4916" y="0"/>
                  <a:pt x="10800" y="0"/>
                </a:cubicBezTo>
                <a:cubicBezTo>
                  <a:pt x="14525" y="0"/>
                  <a:pt x="17988" y="1920"/>
                  <a:pt x="19961" y="5080"/>
                </a:cubicBezTo>
                <a:lnTo>
                  <a:pt x="22251" y="3650"/>
                </a:lnTo>
                <a:lnTo>
                  <a:pt x="20881" y="9574"/>
                </a:lnTo>
                <a:lnTo>
                  <a:pt x="14956" y="8205"/>
                </a:lnTo>
                <a:lnTo>
                  <a:pt x="17246" y="6775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5417" name="Group 57">
            <a:extLst>
              <a:ext uri="{FF2B5EF4-FFF2-40B4-BE49-F238E27FC236}">
                <a16:creationId xmlns:a16="http://schemas.microsoft.com/office/drawing/2014/main" id="{F6A1F4ED-78E8-4EA8-B09E-A54542227EE4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3284538"/>
          <a:ext cx="4191000" cy="990600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1198852517"/>
                    </a:ext>
                  </a:extLst>
                </a:gridCol>
                <a:gridCol w="1423988">
                  <a:extLst>
                    <a:ext uri="{9D8B030D-6E8A-4147-A177-3AD203B41FA5}">
                      <a16:colId xmlns:a16="http://schemas.microsoft.com/office/drawing/2014/main" val="148221882"/>
                    </a:ext>
                  </a:extLst>
                </a:gridCol>
                <a:gridCol w="1341437">
                  <a:extLst>
                    <a:ext uri="{9D8B030D-6E8A-4147-A177-3AD203B41FA5}">
                      <a16:colId xmlns:a16="http://schemas.microsoft.com/office/drawing/2014/main" val="1162937261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anose="020B0604030504040204" pitchFamily="34" charset="0"/>
                        </a:rPr>
                        <a:t>Anjo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anose="020B0604030504040204" pitchFamily="34" charset="0"/>
                        </a:rPr>
                        <a:t>João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ahoma" panose="020B0604030504040204" pitchFamily="34" charset="0"/>
                        </a:rPr>
                        <a:t>Igreja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726782"/>
                  </a:ext>
                </a:extLst>
              </a:tr>
            </a:tbl>
          </a:graphicData>
        </a:graphic>
      </p:graphicFrame>
      <p:sp>
        <p:nvSpPr>
          <p:cNvPr id="15405" name="Oval 45">
            <a:extLst>
              <a:ext uri="{FF2B5EF4-FFF2-40B4-BE49-F238E27FC236}">
                <a16:creationId xmlns:a16="http://schemas.microsoft.com/office/drawing/2014/main" id="{3A283256-491E-4E00-A41B-5113615C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268413"/>
            <a:ext cx="1295400" cy="1447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pt-BR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Mundo</a:t>
            </a:r>
            <a:endParaRPr lang="pt-BR" altLang="pt-BR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406" name="AutoShape 46">
            <a:extLst>
              <a:ext uri="{FF2B5EF4-FFF2-40B4-BE49-F238E27FC236}">
                <a16:creationId xmlns:a16="http://schemas.microsoft.com/office/drawing/2014/main" id="{CF22C3AC-74C8-420B-87B5-54D037B74E5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01000" y="2205038"/>
            <a:ext cx="458788" cy="936625"/>
          </a:xfrm>
          <a:prstGeom prst="downArrow">
            <a:avLst>
              <a:gd name="adj1" fmla="val 50000"/>
              <a:gd name="adj2" fmla="val 51038"/>
            </a:avLst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408" name="Line 48">
            <a:extLst>
              <a:ext uri="{FF2B5EF4-FFF2-40B4-BE49-F238E27FC236}">
                <a16:creationId xmlns:a16="http://schemas.microsoft.com/office/drawing/2014/main" id="{1BDB04A2-27D6-4FC6-9EB7-D72B7B826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3788" y="3213100"/>
            <a:ext cx="3124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5411" name="Picture 51" descr="Edificador - Gifs Animadas  (2)">
            <a:extLst>
              <a:ext uri="{FF2B5EF4-FFF2-40B4-BE49-F238E27FC236}">
                <a16:creationId xmlns:a16="http://schemas.microsoft.com/office/drawing/2014/main" id="{8BAC5959-E0BD-467B-928A-39EED8B1CF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27388"/>
            <a:ext cx="2209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18" name="Text Box 58">
            <a:extLst>
              <a:ext uri="{FF2B5EF4-FFF2-40B4-BE49-F238E27FC236}">
                <a16:creationId xmlns:a16="http://schemas.microsoft.com/office/drawing/2014/main" id="{0733EE94-C4B9-428C-842A-37A252877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781300"/>
            <a:ext cx="18002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solidFill>
                  <a:srgbClr val="FFFF00"/>
                </a:solidFill>
                <a:latin typeface="Tahoma" panose="020B0604030504040204" pitchFamily="34" charset="0"/>
              </a:rPr>
              <a:t>Revelação</a:t>
            </a:r>
            <a:endParaRPr lang="pt-BR" altLang="pt-BR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apa6">
            <a:extLst>
              <a:ext uri="{FF2B5EF4-FFF2-40B4-BE49-F238E27FC236}">
                <a16:creationId xmlns:a16="http://schemas.microsoft.com/office/drawing/2014/main" id="{B7050DDC-E8B9-4625-9C06-195612226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13B68313-4086-4765-9AF1-AAB047A46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952625"/>
            <a:ext cx="8229600" cy="412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100" b="1">
                <a:latin typeface="Tahoma" panose="020B0604030504040204" pitchFamily="34" charset="0"/>
              </a:rPr>
              <a:t>JESUS CRISTO É REVELADO E REVELADOR DOS MISTÉRIOS</a:t>
            </a:r>
            <a:endParaRPr lang="pt-BR" altLang="pt-BR" sz="2100" b="1">
              <a:latin typeface="Tahoma" panose="020B0604030504040204" pitchFamily="34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BE8B5F67-5B23-4B86-9F8A-EA12F887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3213100"/>
            <a:ext cx="8215313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2800" b="1">
                <a:latin typeface="Tahoma" panose="020B0604030504040204" pitchFamily="34" charset="0"/>
              </a:rPr>
              <a:t>No Apocalipse, antes das coisas serem reveladas, o Revelador Se revela e diz quem é (1:17,18). Assim o profeta passa a confiar na mensagem revelada.  E em cada mensagem revelada, O Revelador                  é o centro.</a:t>
            </a:r>
            <a:endParaRPr lang="pt-BR" altLang="pt-BR" sz="28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capa6">
            <a:extLst>
              <a:ext uri="{FF2B5EF4-FFF2-40B4-BE49-F238E27FC236}">
                <a16:creationId xmlns:a16="http://schemas.microsoft.com/office/drawing/2014/main" id="{04D16B98-0778-4A8F-98CE-388423B2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2">
            <a:extLst>
              <a:ext uri="{FF2B5EF4-FFF2-40B4-BE49-F238E27FC236}">
                <a16:creationId xmlns:a16="http://schemas.microsoft.com/office/drawing/2014/main" id="{9994AD9B-E0E6-4230-BB6A-432971ED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997200"/>
            <a:ext cx="7777162" cy="1739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Tahoma" panose="020B0604030504040204" pitchFamily="34" charset="0"/>
              </a:rPr>
              <a:t>Jesus Cristo revelado no capítulo 1:1-18, torna-se o centro das mensagens para as 7 igrejas</a:t>
            </a:r>
            <a:endParaRPr lang="pt-BR" altLang="pt-BR" sz="36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311A293-30FF-4469-AC0B-87A0DFA0F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1882B8C-3DE2-4C75-9ED2-E20CD54E0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1444" name="Picture 4" descr="apresentacao0000">
            <a:extLst>
              <a:ext uri="{FF2B5EF4-FFF2-40B4-BE49-F238E27FC236}">
                <a16:creationId xmlns:a16="http://schemas.microsoft.com/office/drawing/2014/main" id="{A22DBFC6-6019-4517-B45B-7F1CDBF0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22" name="Picture 142" descr="capa6">
            <a:extLst>
              <a:ext uri="{FF2B5EF4-FFF2-40B4-BE49-F238E27FC236}">
                <a16:creationId xmlns:a16="http://schemas.microsoft.com/office/drawing/2014/main" id="{9AAE3694-F1C6-422C-9757-2E519B5B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221" name="Group 141">
            <a:extLst>
              <a:ext uri="{FF2B5EF4-FFF2-40B4-BE49-F238E27FC236}">
                <a16:creationId xmlns:a16="http://schemas.microsoft.com/office/drawing/2014/main" id="{0A67CD03-F891-4F4C-997F-C3B237B86B9F}"/>
              </a:ext>
            </a:extLst>
          </p:cNvPr>
          <p:cNvGraphicFramePr>
            <a:graphicFrameLocks noGrp="1"/>
          </p:cNvGraphicFramePr>
          <p:nvPr/>
        </p:nvGraphicFramePr>
        <p:xfrm>
          <a:off x="798513" y="2060575"/>
          <a:ext cx="8382000" cy="4537075"/>
        </p:xfrm>
        <a:graphic>
          <a:graphicData uri="http://schemas.openxmlformats.org/drawingml/2006/table">
            <a:tbl>
              <a:tblPr/>
              <a:tblGrid>
                <a:gridCol w="2535237">
                  <a:extLst>
                    <a:ext uri="{9D8B030D-6E8A-4147-A177-3AD203B41FA5}">
                      <a16:colId xmlns:a16="http://schemas.microsoft.com/office/drawing/2014/main" val="230980957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1612971169"/>
                    </a:ext>
                  </a:extLst>
                </a:gridCol>
                <a:gridCol w="3614738">
                  <a:extLst>
                    <a:ext uri="{9D8B030D-6E8A-4147-A177-3AD203B41FA5}">
                      <a16:colId xmlns:a16="http://schemas.microsoft.com/office/drawing/2014/main" val="422587063"/>
                    </a:ext>
                  </a:extLst>
                </a:gridCol>
              </a:tblGrid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Éfeso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Ap. 2:1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Ap. 1:12-13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0057"/>
                  </a:ext>
                </a:extLst>
              </a:tr>
              <a:tr h="1133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Esmirna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Ap. 2:8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Ap. 1:17-18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80624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Pérgamo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Ap. 2:12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Ap. 1:16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27230"/>
                  </a:ext>
                </a:extLst>
              </a:tr>
              <a:tr h="1133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Tiatira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Ap. 2:18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Ap. 1:14-15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66536"/>
                  </a:ext>
                </a:extLst>
              </a:tr>
            </a:tbl>
          </a:graphicData>
        </a:graphic>
      </p:graphicFrame>
      <p:sp>
        <p:nvSpPr>
          <p:cNvPr id="46124" name="Line 44">
            <a:extLst>
              <a:ext uri="{FF2B5EF4-FFF2-40B4-BE49-F238E27FC236}">
                <a16:creationId xmlns:a16="http://schemas.microsoft.com/office/drawing/2014/main" id="{E3DE184F-6AE4-4DC5-8B5B-FBA7834FD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" y="1374775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125" name="Line 45">
            <a:extLst>
              <a:ext uri="{FF2B5EF4-FFF2-40B4-BE49-F238E27FC236}">
                <a16:creationId xmlns:a16="http://schemas.microsoft.com/office/drawing/2014/main" id="{35F28134-70D5-42ED-A8B8-4ED86D6872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238" y="1389063"/>
            <a:ext cx="8439150" cy="238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126" name="Line 46">
            <a:extLst>
              <a:ext uri="{FF2B5EF4-FFF2-40B4-BE49-F238E27FC236}">
                <a16:creationId xmlns:a16="http://schemas.microsoft.com/office/drawing/2014/main" id="{24460593-595E-4AB3-AE8D-5486ABFCF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80513" y="1412875"/>
            <a:ext cx="0" cy="5984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213" name="Line 133">
            <a:extLst>
              <a:ext uri="{FF2B5EF4-FFF2-40B4-BE49-F238E27FC236}">
                <a16:creationId xmlns:a16="http://schemas.microsoft.com/office/drawing/2014/main" id="{1EF81A01-36E4-4BD5-A18A-DA7E420E55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1450975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6214" name="Rectangle 134">
            <a:extLst>
              <a:ext uri="{FF2B5EF4-FFF2-40B4-BE49-F238E27FC236}">
                <a16:creationId xmlns:a16="http://schemas.microsoft.com/office/drawing/2014/main" id="{CE94121E-E51E-47E6-A286-58A7AC5D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3714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/>
              <a:t> </a:t>
            </a:r>
            <a:endParaRPr lang="pt-BR" altLang="pt-BR"/>
          </a:p>
        </p:txBody>
      </p:sp>
      <p:sp>
        <p:nvSpPr>
          <p:cNvPr id="46215" name="Text Box 135">
            <a:extLst>
              <a:ext uri="{FF2B5EF4-FFF2-40B4-BE49-F238E27FC236}">
                <a16:creationId xmlns:a16="http://schemas.microsoft.com/office/drawing/2014/main" id="{7016357C-5B47-452F-9035-84BF788C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1481138"/>
            <a:ext cx="31242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Extraído</a:t>
            </a:r>
            <a:endParaRPr lang="pt-BR" altLang="pt-BR" sz="32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46216" name="Text Box 136">
            <a:extLst>
              <a:ext uri="{FF2B5EF4-FFF2-40B4-BE49-F238E27FC236}">
                <a16:creationId xmlns:a16="http://schemas.microsoft.com/office/drawing/2014/main" id="{86999F4E-F3B5-4AE4-872A-72CB18E58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412875"/>
            <a:ext cx="39624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Jesus identificado</a:t>
            </a:r>
            <a:endParaRPr lang="pt-BR" altLang="pt-BR" sz="32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apa6">
            <a:extLst>
              <a:ext uri="{FF2B5EF4-FFF2-40B4-BE49-F238E27FC236}">
                <a16:creationId xmlns:a16="http://schemas.microsoft.com/office/drawing/2014/main" id="{76556C45-9972-4979-9F46-D28CA2EC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400" name="Group 32">
            <a:extLst>
              <a:ext uri="{FF2B5EF4-FFF2-40B4-BE49-F238E27FC236}">
                <a16:creationId xmlns:a16="http://schemas.microsoft.com/office/drawing/2014/main" id="{70DFA8E8-20B2-44DF-A45D-F1B55C6286A9}"/>
              </a:ext>
            </a:extLst>
          </p:cNvPr>
          <p:cNvGraphicFramePr>
            <a:graphicFrameLocks noGrp="1"/>
          </p:cNvGraphicFramePr>
          <p:nvPr/>
        </p:nvGraphicFramePr>
        <p:xfrm>
          <a:off x="796925" y="2330450"/>
          <a:ext cx="8382000" cy="3403600"/>
        </p:xfrm>
        <a:graphic>
          <a:graphicData uri="http://schemas.openxmlformats.org/drawingml/2006/table">
            <a:tbl>
              <a:tblPr/>
              <a:tblGrid>
                <a:gridCol w="2535238">
                  <a:extLst>
                    <a:ext uri="{9D8B030D-6E8A-4147-A177-3AD203B41FA5}">
                      <a16:colId xmlns:a16="http://schemas.microsoft.com/office/drawing/2014/main" val="992708402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535240743"/>
                    </a:ext>
                  </a:extLst>
                </a:gridCol>
                <a:gridCol w="3614737">
                  <a:extLst>
                    <a:ext uri="{9D8B030D-6E8A-4147-A177-3AD203B41FA5}">
                      <a16:colId xmlns:a16="http://schemas.microsoft.com/office/drawing/2014/main" val="69062372"/>
                    </a:ext>
                  </a:extLst>
                </a:gridCol>
              </a:tblGrid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Sardes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Ap. 3:1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Ap. 1:16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83203"/>
                  </a:ext>
                </a:extLst>
              </a:tr>
              <a:tr h="1133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Filadélfia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Ap. 3:7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Ap. 1:18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517538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Laodicéia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Ap. 3:14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Ap. 1:5,17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739362"/>
                  </a:ext>
                </a:extLst>
              </a:tr>
            </a:tbl>
          </a:graphicData>
        </a:graphic>
      </p:graphicFrame>
      <p:sp>
        <p:nvSpPr>
          <p:cNvPr id="58393" name="Line 25">
            <a:extLst>
              <a:ext uri="{FF2B5EF4-FFF2-40B4-BE49-F238E27FC236}">
                <a16:creationId xmlns:a16="http://schemas.microsoft.com/office/drawing/2014/main" id="{8618F4B8-E016-4382-9D5D-CC43A84B5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813" y="164465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8394" name="Line 26">
            <a:extLst>
              <a:ext uri="{FF2B5EF4-FFF2-40B4-BE49-F238E27FC236}">
                <a16:creationId xmlns:a16="http://schemas.microsoft.com/office/drawing/2014/main" id="{7BDEFDC6-2145-4539-B757-B50950C999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1658938"/>
            <a:ext cx="8439150" cy="238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8395" name="Line 27">
            <a:extLst>
              <a:ext uri="{FF2B5EF4-FFF2-40B4-BE49-F238E27FC236}">
                <a16:creationId xmlns:a16="http://schemas.microsoft.com/office/drawing/2014/main" id="{F83DEA94-9C8F-4DEB-AD37-DD774764B0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78925" y="1682750"/>
            <a:ext cx="0" cy="5984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8396" name="Line 28">
            <a:extLst>
              <a:ext uri="{FF2B5EF4-FFF2-40B4-BE49-F238E27FC236}">
                <a16:creationId xmlns:a16="http://schemas.microsoft.com/office/drawing/2014/main" id="{63784A0F-96ED-4333-AA54-D75535DF6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8475" y="172085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8397" name="Rectangle 29">
            <a:extLst>
              <a:ext uri="{FF2B5EF4-FFF2-40B4-BE49-F238E27FC236}">
                <a16:creationId xmlns:a16="http://schemas.microsoft.com/office/drawing/2014/main" id="{10D190AE-79B6-401D-B191-94B18DE45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3714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/>
              <a:t> </a:t>
            </a:r>
            <a:endParaRPr lang="pt-BR" altLang="pt-BR"/>
          </a:p>
        </p:txBody>
      </p:sp>
      <p:sp>
        <p:nvSpPr>
          <p:cNvPr id="58398" name="Text Box 30">
            <a:extLst>
              <a:ext uri="{FF2B5EF4-FFF2-40B4-BE49-F238E27FC236}">
                <a16:creationId xmlns:a16="http://schemas.microsoft.com/office/drawing/2014/main" id="{659FE32E-7F7A-4FD6-9BB7-08D285B76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1751013"/>
            <a:ext cx="31242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Extraído</a:t>
            </a:r>
            <a:endParaRPr lang="pt-BR" altLang="pt-BR" sz="32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58399" name="Text Box 31">
            <a:extLst>
              <a:ext uri="{FF2B5EF4-FFF2-40B4-BE49-F238E27FC236}">
                <a16:creationId xmlns:a16="http://schemas.microsoft.com/office/drawing/2014/main" id="{04AD2C8C-9BE7-4086-B59E-9E7291A8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1682750"/>
            <a:ext cx="39624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Jesus identificado</a:t>
            </a:r>
            <a:endParaRPr lang="pt-BR" altLang="pt-BR" sz="32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81" name="Picture 53" descr="capa6">
            <a:extLst>
              <a:ext uri="{FF2B5EF4-FFF2-40B4-BE49-F238E27FC236}">
                <a16:creationId xmlns:a16="http://schemas.microsoft.com/office/drawing/2014/main" id="{17EABF0E-C8A8-4574-A4C1-FCF14D5E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Text Box 2">
            <a:extLst>
              <a:ext uri="{FF2B5EF4-FFF2-40B4-BE49-F238E27FC236}">
                <a16:creationId xmlns:a16="http://schemas.microsoft.com/office/drawing/2014/main" id="{8815B40E-7C0D-40B0-844B-BA972185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08275"/>
            <a:ext cx="795655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Tahoma" panose="020B0604030504040204" pitchFamily="34" charset="0"/>
              </a:rPr>
              <a:t>Jesus Cristo, no Apocalipse, é sempre revelado antes da revelação; tornando-Se assim, o centro, o conteúdo da revelação.</a:t>
            </a:r>
            <a:endParaRPr lang="pt-BR" altLang="pt-BR" sz="3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apa6">
            <a:extLst>
              <a:ext uri="{FF2B5EF4-FFF2-40B4-BE49-F238E27FC236}">
                <a16:creationId xmlns:a16="http://schemas.microsoft.com/office/drawing/2014/main" id="{9DE08A40-F9A7-48B0-B992-EC5BB7FB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2BDC8D15-7EEC-4E20-A6BE-451A4232E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60575"/>
            <a:ext cx="7921625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Tahoma" panose="020B0604030504040204" pitchFamily="34" charset="0"/>
              </a:rPr>
              <a:t>Jesus Cristo dirige as 7 igrejas, abre os 7 selos, vence o dragão para a Sua Igreja triunfar, derrama a ira divina sobre os ímpios e leva o Seu povo para a glória. Todo o livro é dominado pela pessoa de Jesus Cristo. E qualquer outro ensino é                ligado a Ele.</a:t>
            </a:r>
            <a:endParaRPr lang="pt-BR" altLang="pt-BR" sz="3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56" name="Picture 124" descr="capa6">
            <a:extLst>
              <a:ext uri="{FF2B5EF4-FFF2-40B4-BE49-F238E27FC236}">
                <a16:creationId xmlns:a16="http://schemas.microsoft.com/office/drawing/2014/main" id="{032B9E80-F821-4BF9-912A-F09B8DC53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562" name="Group 130">
            <a:extLst>
              <a:ext uri="{FF2B5EF4-FFF2-40B4-BE49-F238E27FC236}">
                <a16:creationId xmlns:a16="http://schemas.microsoft.com/office/drawing/2014/main" id="{AD807677-ED95-437E-8FF6-C115409369FD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1268413"/>
          <a:ext cx="8316912" cy="5495925"/>
        </p:xfrm>
        <a:graphic>
          <a:graphicData uri="http://schemas.openxmlformats.org/drawingml/2006/table">
            <a:tbl>
              <a:tblPr/>
              <a:tblGrid>
                <a:gridCol w="2989262">
                  <a:extLst>
                    <a:ext uri="{9D8B030D-6E8A-4147-A177-3AD203B41FA5}">
                      <a16:colId xmlns:a16="http://schemas.microsoft.com/office/drawing/2014/main" val="3155126367"/>
                    </a:ext>
                  </a:extLst>
                </a:gridCol>
                <a:gridCol w="5327650">
                  <a:extLst>
                    <a:ext uri="{9D8B030D-6E8A-4147-A177-3AD203B41FA5}">
                      <a16:colId xmlns:a16="http://schemas.microsoft.com/office/drawing/2014/main" val="3721573537"/>
                    </a:ext>
                  </a:extLst>
                </a:gridCol>
              </a:tblGrid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Profecia</a:t>
                      </a:r>
                      <a:endParaRPr kumimoji="0" lang="pt-BR" altLang="pt-BR" sz="32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Jesus Revelado</a:t>
                      </a:r>
                      <a:endParaRPr kumimoji="0" lang="pt-BR" altLang="pt-BR" sz="32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8916"/>
                  </a:ext>
                </a:extLst>
              </a:tr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 Igrejas (1-3)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 Filho do Homem (1:9-20)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859750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* 7 Selos (4-8)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 trono e o Cordeiro (4-5)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1998"/>
                  </a:ext>
                </a:extLst>
              </a:tr>
              <a:tr h="1373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* 7 Trombetas    (8-11)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 Anjo intercessor (8:3-5)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71736"/>
                  </a:ext>
                </a:extLst>
              </a:tr>
              <a:tr h="1277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* Oponentes de Deus (12-13)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 encarnação e o triunfo de Miguel (12:1-2)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5536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44" name="Picture 88" descr="capa6">
            <a:extLst>
              <a:ext uri="{FF2B5EF4-FFF2-40B4-BE49-F238E27FC236}">
                <a16:creationId xmlns:a16="http://schemas.microsoft.com/office/drawing/2014/main" id="{F9E8F87B-50EA-4ADF-9A8D-CE1F37B2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549" name="Group 93">
            <a:extLst>
              <a:ext uri="{FF2B5EF4-FFF2-40B4-BE49-F238E27FC236}">
                <a16:creationId xmlns:a16="http://schemas.microsoft.com/office/drawing/2014/main" id="{3D88F15D-F43A-4354-B8A9-9862B20E5A4D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412875"/>
          <a:ext cx="7848600" cy="4679950"/>
        </p:xfrm>
        <a:graphic>
          <a:graphicData uri="http://schemas.openxmlformats.org/drawingml/2006/table">
            <a:tbl>
              <a:tblPr/>
              <a:tblGrid>
                <a:gridCol w="3629025">
                  <a:extLst>
                    <a:ext uri="{9D8B030D-6E8A-4147-A177-3AD203B41FA5}">
                      <a16:colId xmlns:a16="http://schemas.microsoft.com/office/drawing/2014/main" val="1826011506"/>
                    </a:ext>
                  </a:extLst>
                </a:gridCol>
                <a:gridCol w="4219575">
                  <a:extLst>
                    <a:ext uri="{9D8B030D-6E8A-4147-A177-3AD203B41FA5}">
                      <a16:colId xmlns:a16="http://schemas.microsoft.com/office/drawing/2014/main" val="3645649728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Profecia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Jesus Revelado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448202"/>
                  </a:ext>
                </a:extLst>
              </a:tr>
              <a:tr h="1312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* 144.000 e os 3 Anjos (14:1-13)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 Cordeiro com os 144.000 no monte Sião (14:1-5)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108495"/>
                  </a:ext>
                </a:extLst>
              </a:tr>
              <a:tr h="148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* Eventos Finais e o julgamento de Babilônia (14-19)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 volta do Filho do Homem sobre as núvens (14:14-16)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59468"/>
                  </a:ext>
                </a:extLst>
              </a:tr>
              <a:tr h="136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* Fim e Restauração (19-22)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Jesus volta à terra. Ele é o cavaleiro fiel e verdadeiro (19:11-16)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345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apa6">
            <a:extLst>
              <a:ext uri="{FF2B5EF4-FFF2-40B4-BE49-F238E27FC236}">
                <a16:creationId xmlns:a16="http://schemas.microsoft.com/office/drawing/2014/main" id="{69E4BD4C-A21B-47FB-AF29-097271ED4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A667F2A7-3C71-44B0-8A50-F868EA89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01863"/>
            <a:ext cx="8153400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Tahoma" panose="020B0604030504040204" pitchFamily="34" charset="0"/>
              </a:rPr>
              <a:t>  38 nomes e títulos diferentes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Tahoma" panose="020B0604030504040204" pitchFamily="34" charset="0"/>
              </a:rPr>
              <a:t>  137 vezes nos 3 primeiros capítulos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Tahoma" panose="020B0604030504040204" pitchFamily="34" charset="0"/>
              </a:rPr>
              <a:t>  250 referências em todo  Apocalipse</a:t>
            </a:r>
            <a:endParaRPr lang="pt-BR" altLang="pt-BR" sz="36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s24h001">
            <a:extLst>
              <a:ext uri="{FF2B5EF4-FFF2-40B4-BE49-F238E27FC236}">
                <a16:creationId xmlns:a16="http://schemas.microsoft.com/office/drawing/2014/main" id="{FA54416E-AFF2-493C-B72C-68272A049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F89F46DF-6A72-40B4-816E-BEFA2D92C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4868863"/>
            <a:ext cx="8001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É a Testemunha fiel e verdadeira (Ap.1:5) 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js24h001">
            <a:extLst>
              <a:ext uri="{FF2B5EF4-FFF2-40B4-BE49-F238E27FC236}">
                <a16:creationId xmlns:a16="http://schemas.microsoft.com/office/drawing/2014/main" id="{87F41D58-EAFF-482C-9F52-F5D65ED6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571FC15A-15FE-40C6-8525-0A9C16A60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926013"/>
            <a:ext cx="80772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o Primogênito dos mortos (Ap. 1:5)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D777925-DBDF-496C-8133-D8425D3BC1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/>
              <a:t> </a:t>
            </a:r>
            <a:endParaRPr lang="pt-BR" alt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js24h001">
            <a:extLst>
              <a:ext uri="{FF2B5EF4-FFF2-40B4-BE49-F238E27FC236}">
                <a16:creationId xmlns:a16="http://schemas.microsoft.com/office/drawing/2014/main" id="{F82520BC-FE1F-46BB-A3D5-76F58AC6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BFE6BA17-F82C-449F-B8C0-4A22C742F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680075"/>
            <a:ext cx="68548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Amor (Ap. 1:5)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presentacao004">
            <a:extLst>
              <a:ext uri="{FF2B5EF4-FFF2-40B4-BE49-F238E27FC236}">
                <a16:creationId xmlns:a16="http://schemas.microsoft.com/office/drawing/2014/main" id="{561045D0-28B6-4767-A34E-0A2F3360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js24h001">
            <a:extLst>
              <a:ext uri="{FF2B5EF4-FFF2-40B4-BE49-F238E27FC236}">
                <a16:creationId xmlns:a16="http://schemas.microsoft.com/office/drawing/2014/main" id="{410B124B-3D76-4ACB-946B-8DC38C12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9D6B89A6-622E-4AE2-A89F-1AD5B310B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868863"/>
            <a:ext cx="664527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totalmente divino (Ap. 1:13-18)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js24h001">
            <a:extLst>
              <a:ext uri="{FF2B5EF4-FFF2-40B4-BE49-F238E27FC236}">
                <a16:creationId xmlns:a16="http://schemas.microsoft.com/office/drawing/2014/main" id="{8F83430E-4C74-4E34-9767-4D5D2280A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98D6E13D-F44C-424F-9E6D-862023B5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97450"/>
            <a:ext cx="8153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o Governante da Igreja (Ap. 1:12,13)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js24h001">
            <a:extLst>
              <a:ext uri="{FF2B5EF4-FFF2-40B4-BE49-F238E27FC236}">
                <a16:creationId xmlns:a16="http://schemas.microsoft.com/office/drawing/2014/main" id="{907C8CE8-39C5-473F-84FE-A33AD4866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6541D49F-2AAD-4BBA-8CFE-3400F3D3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80772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Ele é o Professor da Igreja (Ap. 2-3)</a:t>
            </a:r>
            <a:endParaRPr lang="pt-BR" altLang="pt-BR" sz="40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js24h001">
            <a:extLst>
              <a:ext uri="{FF2B5EF4-FFF2-40B4-BE49-F238E27FC236}">
                <a16:creationId xmlns:a16="http://schemas.microsoft.com/office/drawing/2014/main" id="{7192EAF5-5D46-4E5F-AA81-05AAAA88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0316F9C0-5E8E-452A-AB73-F148D818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926013"/>
            <a:ext cx="67183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o Senhor dos céus (Ap. 4)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js24h001">
            <a:extLst>
              <a:ext uri="{FF2B5EF4-FFF2-40B4-BE49-F238E27FC236}">
                <a16:creationId xmlns:a16="http://schemas.microsoft.com/office/drawing/2014/main" id="{7FFBA668-E3D5-464D-AFF4-FEC516DC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CF4BA134-33BD-47A5-BA6E-B3B477172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868863"/>
            <a:ext cx="78486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o Revelador do futuro (Ap. 5)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js24h001">
            <a:extLst>
              <a:ext uri="{FF2B5EF4-FFF2-40B4-BE49-F238E27FC236}">
                <a16:creationId xmlns:a16="http://schemas.microsoft.com/office/drawing/2014/main" id="{3B5D0A16-2DEE-4CD2-BB42-B78ABBF2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B641A1B6-9489-457C-AD97-268F65794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08500"/>
            <a:ext cx="83693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o Juiz da terra e o purificador de sua Igreja       (Ap. 6-19)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apa6">
            <a:extLst>
              <a:ext uri="{FF2B5EF4-FFF2-40B4-BE49-F238E27FC236}">
                <a16:creationId xmlns:a16="http://schemas.microsoft.com/office/drawing/2014/main" id="{646DA443-D8C7-4744-9F87-46C00C74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82101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CD748CDF-F419-4CA2-AFAD-64B487EC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997200"/>
            <a:ext cx="7421562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voltará para buscar o Seu povo (Ap. 19:11)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apa6">
            <a:extLst>
              <a:ext uri="{FF2B5EF4-FFF2-40B4-BE49-F238E27FC236}">
                <a16:creationId xmlns:a16="http://schemas.microsoft.com/office/drawing/2014/main" id="{62A444F2-BD82-483A-B17B-689FB8FA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82101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4C7F157A-4028-4125-988C-FF8F6BAC4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270250"/>
            <a:ext cx="82296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o Rei dos reis e Senhor dos senhores (Ap. 19:16)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js24h001">
            <a:extLst>
              <a:ext uri="{FF2B5EF4-FFF2-40B4-BE49-F238E27FC236}">
                <a16:creationId xmlns:a16="http://schemas.microsoft.com/office/drawing/2014/main" id="{04AC26CC-96F0-4C15-8E7A-6127614B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359ADA99-9BC6-4B59-B276-293925ED9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5229225"/>
            <a:ext cx="80010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Prende e executa o diabo (Ap. 20)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js24h001">
            <a:extLst>
              <a:ext uri="{FF2B5EF4-FFF2-40B4-BE49-F238E27FC236}">
                <a16:creationId xmlns:a16="http://schemas.microsoft.com/office/drawing/2014/main" id="{4221A0EA-D20C-4AD7-BD19-51419FF6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690DF607-8A9A-46C0-B2EE-B5680BB7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16563"/>
            <a:ext cx="8001000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o Noivo (Ap. 21-22)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3BED3C3-4661-4AA6-8377-4BF3E536C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905CB9F-CDCE-4275-9AF2-932AAD8D4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3492" name="Picture 4" descr="apresentacao002">
            <a:extLst>
              <a:ext uri="{FF2B5EF4-FFF2-40B4-BE49-F238E27FC236}">
                <a16:creationId xmlns:a16="http://schemas.microsoft.com/office/drawing/2014/main" id="{7F11F2B3-B48E-45E2-B2E2-EE659D39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js24h001">
            <a:extLst>
              <a:ext uri="{FF2B5EF4-FFF2-40B4-BE49-F238E27FC236}">
                <a16:creationId xmlns:a16="http://schemas.microsoft.com/office/drawing/2014/main" id="{733EC4AA-BF28-4F32-AF36-6844E012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D4AE8317-3BC3-44BF-A9B0-F9530317D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5229225"/>
            <a:ext cx="80772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Ele é o Cordeiro Perfeito     (Ap. 22:1,3)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apa6">
            <a:extLst>
              <a:ext uri="{FF2B5EF4-FFF2-40B4-BE49-F238E27FC236}">
                <a16:creationId xmlns:a16="http://schemas.microsoft.com/office/drawing/2014/main" id="{0C6F0F7D-B3EE-4E3B-A7F4-67602E9C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82101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C1DA26C5-BB65-4066-9514-731EB717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2852738"/>
            <a:ext cx="82296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Tahoma" panose="020B0604030504040204" pitchFamily="34" charset="0"/>
              </a:rPr>
              <a:t>Ele é o Alfa e o Ômega, tudo para todos, Fonte da vida e Alvo de toda a existência (Ap. 22:13)</a:t>
            </a:r>
            <a:endParaRPr lang="pt-BR" altLang="pt-BR" sz="36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apa7">
            <a:extLst>
              <a:ext uri="{FF2B5EF4-FFF2-40B4-BE49-F238E27FC236}">
                <a16:creationId xmlns:a16="http://schemas.microsoft.com/office/drawing/2014/main" id="{428AFA00-03C8-4899-B3B8-883A371A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apa8">
            <a:extLst>
              <a:ext uri="{FF2B5EF4-FFF2-40B4-BE49-F238E27FC236}">
                <a16:creationId xmlns:a16="http://schemas.microsoft.com/office/drawing/2014/main" id="{02A9FEB1-1548-43E2-8DA7-5DF76AD7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capa9">
            <a:extLst>
              <a:ext uri="{FF2B5EF4-FFF2-40B4-BE49-F238E27FC236}">
                <a16:creationId xmlns:a16="http://schemas.microsoft.com/office/drawing/2014/main" id="{9F502F3D-ABB7-477C-892E-B8E9CEDE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10">
            <a:extLst>
              <a:ext uri="{FF2B5EF4-FFF2-40B4-BE49-F238E27FC236}">
                <a16:creationId xmlns:a16="http://schemas.microsoft.com/office/drawing/2014/main" id="{1F31C277-A21F-4897-8F85-C314E601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11">
            <a:extLst>
              <a:ext uri="{FF2B5EF4-FFF2-40B4-BE49-F238E27FC236}">
                <a16:creationId xmlns:a16="http://schemas.microsoft.com/office/drawing/2014/main" id="{BF3A69FC-CAC7-4401-9B0A-28A2E88F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12">
            <a:extLst>
              <a:ext uri="{FF2B5EF4-FFF2-40B4-BE49-F238E27FC236}">
                <a16:creationId xmlns:a16="http://schemas.microsoft.com/office/drawing/2014/main" id="{E6F1E26D-9621-43A7-8667-E57AF462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fotos movimentadas 004.mpg">
            <a:hlinkClick r:id="" action="ppaction://media"/>
            <a:extLst>
              <a:ext uri="{FF2B5EF4-FFF2-40B4-BE49-F238E27FC236}">
                <a16:creationId xmlns:a16="http://schemas.microsoft.com/office/drawing/2014/main" id="{6ABB63AA-09E0-473D-B8DA-D1DBDE2FF69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7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1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liparts 121">
            <a:extLst>
              <a:ext uri="{FF2B5EF4-FFF2-40B4-BE49-F238E27FC236}">
                <a16:creationId xmlns:a16="http://schemas.microsoft.com/office/drawing/2014/main" id="{79E44D19-5403-411E-9FCD-10714893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6A547797-B3B5-4606-B4CF-93E8967F9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7847012" cy="4787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8800" b="1">
                <a:latin typeface="Tahoma" panose="020B0604030504040204" pitchFamily="34" charset="0"/>
              </a:rPr>
              <a:t>Próximo Estudo</a:t>
            </a:r>
            <a:r>
              <a:rPr kumimoji="0" lang="en-US" altLang="pt-BR" sz="88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kumimoji="0" lang="en-US" altLang="pt-BR" sz="8800" b="1">
                <a:solidFill>
                  <a:srgbClr val="FFFF00"/>
                </a:solidFill>
                <a:latin typeface="Tahoma" panose="020B0604030504040204" pitchFamily="34" charset="0"/>
              </a:rPr>
              <a:t>NÃO PERCA! </a:t>
            </a:r>
            <a:endParaRPr kumimoji="0" lang="pt-BR" altLang="pt-BR" sz="88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9311CB6-A419-4822-9D41-9EA202B73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A49A86C-85D8-49B2-9C56-4022A6EA2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4516" name="Picture 4" descr="apresentacao003">
            <a:extLst>
              <a:ext uri="{FF2B5EF4-FFF2-40B4-BE49-F238E27FC236}">
                <a16:creationId xmlns:a16="http://schemas.microsoft.com/office/drawing/2014/main" id="{073E891E-3E10-45BE-9CA4-15FA1AB4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Os livros sào abertos">
            <a:extLst>
              <a:ext uri="{FF2B5EF4-FFF2-40B4-BE49-F238E27FC236}">
                <a16:creationId xmlns:a16="http://schemas.microsoft.com/office/drawing/2014/main" id="{01061DEE-CF16-453D-9881-8EC190C8B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692C7373-7749-4E0A-9CFF-CE11267C6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229600" cy="2835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 b="1">
                <a:latin typeface="Tahoma" panose="020B0604030504040204" pitchFamily="34" charset="0"/>
              </a:rPr>
              <a:t>A MENSAGEM CENTRAL DO APOCALIPSE</a:t>
            </a:r>
            <a:endParaRPr lang="pt-BR" altLang="pt-BR" sz="6000" b="1">
              <a:latin typeface="Tahoma" panose="020B0604030504040204" pitchFamily="34" charset="0"/>
            </a:endParaRPr>
          </a:p>
        </p:txBody>
      </p:sp>
      <p:pic>
        <p:nvPicPr>
          <p:cNvPr id="43012" name="Picture 4" descr="cruz">
            <a:extLst>
              <a:ext uri="{FF2B5EF4-FFF2-40B4-BE49-F238E27FC236}">
                <a16:creationId xmlns:a16="http://schemas.microsoft.com/office/drawing/2014/main" id="{1764143E-6765-4067-9C58-AFBACF8712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2057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>
            <a:extLst>
              <a:ext uri="{FF2B5EF4-FFF2-40B4-BE49-F238E27FC236}">
                <a16:creationId xmlns:a16="http://schemas.microsoft.com/office/drawing/2014/main" id="{FD0A5F8B-D81D-4A6B-9335-CE18985A6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876925"/>
            <a:ext cx="309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 Th" pitchFamily="2" charset="0"/>
              </a:rPr>
              <a:t>26/09-30/10</a:t>
            </a:r>
            <a:endParaRPr lang="en-US" altLang="pt-BR" sz="3200" b="1">
              <a:solidFill>
                <a:schemeClr val="bg1"/>
              </a:solidFill>
              <a:latin typeface="Arial Th" pitchFamily="2" charset="0"/>
            </a:endParaRPr>
          </a:p>
        </p:txBody>
      </p:sp>
      <p:pic>
        <p:nvPicPr>
          <p:cNvPr id="55306" name="Picture 10" descr="012">
            <a:extLst>
              <a:ext uri="{FF2B5EF4-FFF2-40B4-BE49-F238E27FC236}">
                <a16:creationId xmlns:a16="http://schemas.microsoft.com/office/drawing/2014/main" id="{0A7758F8-8FD4-4117-B770-2F34B075A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apa4">
            <a:extLst>
              <a:ext uri="{FF2B5EF4-FFF2-40B4-BE49-F238E27FC236}">
                <a16:creationId xmlns:a16="http://schemas.microsoft.com/office/drawing/2014/main" id="{9E817F21-EE1B-4482-A37F-3F605EEBE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capa5">
            <a:extLst>
              <a:ext uri="{FF2B5EF4-FFF2-40B4-BE49-F238E27FC236}">
                <a16:creationId xmlns:a16="http://schemas.microsoft.com/office/drawing/2014/main" id="{472C48EF-C36C-46BD-8E9B-9955DBDA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>
            <a:extLst>
              <a:ext uri="{FF2B5EF4-FFF2-40B4-BE49-F238E27FC236}">
                <a16:creationId xmlns:a16="http://schemas.microsoft.com/office/drawing/2014/main" id="{CBE3262F-C8EA-4E57-8B92-0DC7AB6ED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84300"/>
            <a:ext cx="7273925" cy="41322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10600" b="1">
                <a:solidFill>
                  <a:srgbClr val="FFFF00"/>
                </a:solidFill>
                <a:latin typeface="Tahoma" panose="020B0604030504040204" pitchFamily="34" charset="0"/>
              </a:rPr>
              <a:t>A BÍBLIA</a:t>
            </a:r>
          </a:p>
          <a:p>
            <a:pPr algn="ctr">
              <a:spcBef>
                <a:spcPct val="50000"/>
              </a:spcBef>
            </a:pPr>
            <a:r>
              <a:rPr lang="en-US" altLang="pt-BR" sz="10600" b="1">
                <a:solidFill>
                  <a:srgbClr val="FFFF00"/>
                </a:solidFill>
                <a:latin typeface="Tahoma" panose="020B0604030504040204" pitchFamily="34" charset="0"/>
              </a:rPr>
              <a:t>6 Divisões</a:t>
            </a:r>
            <a:endParaRPr lang="pt-BR" altLang="pt-BR" sz="10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9" name="Picture 127" descr="capa5">
            <a:extLst>
              <a:ext uri="{FF2B5EF4-FFF2-40B4-BE49-F238E27FC236}">
                <a16:creationId xmlns:a16="http://schemas.microsoft.com/office/drawing/2014/main" id="{6F882E8C-61EC-4A7B-9437-7E743105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3">
            <a:extLst>
              <a:ext uri="{FF2B5EF4-FFF2-40B4-BE49-F238E27FC236}">
                <a16:creationId xmlns:a16="http://schemas.microsoft.com/office/drawing/2014/main" id="{2C2FCAD9-481A-456D-BE69-46CAB30514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6553200" cy="1243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 Bíblia</a:t>
            </a:r>
          </a:p>
        </p:txBody>
      </p:sp>
      <p:graphicFrame>
        <p:nvGraphicFramePr>
          <p:cNvPr id="8327" name="Group 135">
            <a:extLst>
              <a:ext uri="{FF2B5EF4-FFF2-40B4-BE49-F238E27FC236}">
                <a16:creationId xmlns:a16="http://schemas.microsoft.com/office/drawing/2014/main" id="{64B9590B-FB7D-4EF0-BB2F-80B75C6C7A53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349500"/>
          <a:ext cx="8424862" cy="3816350"/>
        </p:xfrm>
        <a:graphic>
          <a:graphicData uri="http://schemas.openxmlformats.org/drawingml/2006/table">
            <a:tbl>
              <a:tblPr/>
              <a:tblGrid>
                <a:gridCol w="4608512">
                  <a:extLst>
                    <a:ext uri="{9D8B030D-6E8A-4147-A177-3AD203B41FA5}">
                      <a16:colId xmlns:a16="http://schemas.microsoft.com/office/drawing/2014/main" val="2406527375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1133077421"/>
                    </a:ext>
                  </a:extLst>
                </a:gridCol>
              </a:tblGrid>
              <a:tr h="1439863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1.  A Lei de Moisés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    </a:t>
                      </a: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(5 primeiros livros)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4. Evangelhos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    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20000"/>
                  </a:ext>
                </a:extLst>
              </a:tr>
              <a:tr h="154463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2.  Os Profetas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    </a:t>
                      </a: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(Josué a Malaquias)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5.  As Cartas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962921"/>
                  </a:ext>
                </a:extLst>
              </a:tr>
              <a:tr h="831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3.  Os Salmos</a:t>
                      </a:r>
                      <a:endParaRPr kumimoji="0" lang="pt-BR" altLang="pt-BR" sz="4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6.  Apocalipse</a:t>
                      </a:r>
                      <a:endParaRPr kumimoji="0" lang="pt-BR" altLang="pt-BR" sz="4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43170"/>
                  </a:ext>
                </a:extLst>
              </a:tr>
            </a:tbl>
          </a:graphicData>
        </a:graphic>
      </p:graphicFrame>
      <p:sp>
        <p:nvSpPr>
          <p:cNvPr id="8251" name="Rectangle 59">
            <a:extLst>
              <a:ext uri="{FF2B5EF4-FFF2-40B4-BE49-F238E27FC236}">
                <a16:creationId xmlns:a16="http://schemas.microsoft.com/office/drawing/2014/main" id="{5D3B65DF-1DE3-4676-84EA-4D73FFD4F7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/>
              <a:t> </a:t>
            </a:r>
            <a:endParaRPr lang="pt-BR" alt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dro de neon">
  <a:themeElements>
    <a:clrScheme name="Quadro de neon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Quadro de ne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Quadro de neon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o de ne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o de neon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830</Words>
  <Application>Microsoft Office PowerPoint</Application>
  <PresentationFormat>Apresentação na tela (4:3)</PresentationFormat>
  <Paragraphs>118</Paragraphs>
  <Slides>50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5" baseType="lpstr">
      <vt:lpstr>Times New Roman</vt:lpstr>
      <vt:lpstr>Tahoma</vt:lpstr>
      <vt:lpstr>Arial Th</vt:lpstr>
      <vt:lpstr>Verdana</vt:lpstr>
      <vt:lpstr>Quadro de neon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Rafael Rossi</dc:creator>
  <cp:keywords>www.4tons.com</cp:keywords>
  <dc:description>COMÉRCIO PROIBIDO. USO PESSOAL</dc:description>
  <cp:lastModifiedBy>Pr. Marcelo Carvalho</cp:lastModifiedBy>
  <cp:revision>80</cp:revision>
  <dcterms:created xsi:type="dcterms:W3CDTF">2004-07-20T10:07:17Z</dcterms:created>
  <dcterms:modified xsi:type="dcterms:W3CDTF">2019-11-26T13:50:42Z</dcterms:modified>
  <cp:category>SM-EVANGELISMO</cp:category>
</cp:coreProperties>
</file>