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9" r:id="rId2"/>
    <p:sldId id="553" r:id="rId3"/>
    <p:sldId id="554" r:id="rId4"/>
    <p:sldId id="555" r:id="rId5"/>
    <p:sldId id="556" r:id="rId6"/>
    <p:sldId id="557" r:id="rId7"/>
    <p:sldId id="558" r:id="rId8"/>
    <p:sldId id="377" r:id="rId9"/>
    <p:sldId id="378" r:id="rId10"/>
    <p:sldId id="379" r:id="rId11"/>
    <p:sldId id="382" r:id="rId12"/>
    <p:sldId id="383" r:id="rId13"/>
    <p:sldId id="381" r:id="rId14"/>
    <p:sldId id="510" r:id="rId15"/>
    <p:sldId id="511" r:id="rId16"/>
    <p:sldId id="512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523" r:id="rId28"/>
    <p:sldId id="518" r:id="rId29"/>
    <p:sldId id="519" r:id="rId30"/>
    <p:sldId id="520" r:id="rId31"/>
    <p:sldId id="521" r:id="rId32"/>
    <p:sldId id="522" r:id="rId33"/>
    <p:sldId id="395" r:id="rId34"/>
    <p:sldId id="396" r:id="rId35"/>
    <p:sldId id="394" r:id="rId36"/>
    <p:sldId id="397" r:id="rId37"/>
    <p:sldId id="398" r:id="rId38"/>
    <p:sldId id="399" r:id="rId39"/>
    <p:sldId id="400" r:id="rId40"/>
    <p:sldId id="410" r:id="rId41"/>
    <p:sldId id="407" r:id="rId42"/>
    <p:sldId id="403" r:id="rId43"/>
    <p:sldId id="402" r:id="rId44"/>
    <p:sldId id="401" r:id="rId45"/>
    <p:sldId id="404" r:id="rId46"/>
    <p:sldId id="405" r:id="rId47"/>
    <p:sldId id="408" r:id="rId48"/>
    <p:sldId id="406" r:id="rId49"/>
    <p:sldId id="409" r:id="rId50"/>
    <p:sldId id="411" r:id="rId51"/>
    <p:sldId id="524" r:id="rId52"/>
    <p:sldId id="525" r:id="rId53"/>
    <p:sldId id="526" r:id="rId54"/>
    <p:sldId id="527" r:id="rId55"/>
    <p:sldId id="528" r:id="rId56"/>
    <p:sldId id="529" r:id="rId57"/>
    <p:sldId id="531" r:id="rId58"/>
    <p:sldId id="532" r:id="rId59"/>
    <p:sldId id="533" r:id="rId60"/>
    <p:sldId id="552" r:id="rId61"/>
    <p:sldId id="534" r:id="rId62"/>
    <p:sldId id="536" r:id="rId63"/>
    <p:sldId id="537" r:id="rId64"/>
    <p:sldId id="538" r:id="rId65"/>
    <p:sldId id="539" r:id="rId66"/>
    <p:sldId id="540" r:id="rId67"/>
    <p:sldId id="541" r:id="rId68"/>
    <p:sldId id="542" r:id="rId69"/>
    <p:sldId id="543" r:id="rId70"/>
    <p:sldId id="544" r:id="rId71"/>
    <p:sldId id="545" r:id="rId72"/>
    <p:sldId id="546" r:id="rId73"/>
    <p:sldId id="547" r:id="rId74"/>
    <p:sldId id="549" r:id="rId75"/>
    <p:sldId id="551" r:id="rId76"/>
    <p:sldId id="550" r:id="rId77"/>
    <p:sldId id="412" r:id="rId78"/>
    <p:sldId id="413" r:id="rId79"/>
    <p:sldId id="414" r:id="rId80"/>
    <p:sldId id="415" r:id="rId81"/>
    <p:sldId id="416" r:id="rId82"/>
    <p:sldId id="417" r:id="rId83"/>
    <p:sldId id="418" r:id="rId84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00"/>
    <a:srgbClr val="4D4D4D"/>
    <a:srgbClr val="777777"/>
    <a:srgbClr val="9900CC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46" autoAdjust="0"/>
  </p:normalViewPr>
  <p:slideViewPr>
    <p:cSldViewPr>
      <p:cViewPr varScale="1">
        <p:scale>
          <a:sx n="63" d="100"/>
          <a:sy n="63" d="100"/>
        </p:scale>
        <p:origin x="13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2C6C1-C5A6-40C2-B653-82E4448BF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DD7B2-68A2-4EAE-9402-36CA3E703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8F5110-4141-402C-B7FB-35723A10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409DE3-5AB7-4FFB-977F-B3645B20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D2367B-23DF-4AE9-825F-E6F889DF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D5EB-F272-48DE-8D7C-545684E45D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854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E56FE-CD5F-47B3-9DB2-13D4B272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F431C-6E30-49C5-984F-E23ACD2EE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68A136-EDE1-427D-BD95-FF15410C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AFEFF-3100-43C3-8F2E-0E4ABC6F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2B31B9-7C94-4ABE-B2FD-1FF536F4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0A10-DE33-430E-80DF-0A83C36820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8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EC73F3-33C2-4859-91DF-F0686D6A1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619E90-B802-4079-A46D-CB6C0AF1A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03F7C7-721E-4728-9509-10F3FF49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CE5923-4A6B-4FA1-B700-E4105FE1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27D01A-1545-4364-A968-00D39BAB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C507B-585F-4173-8C5E-91AED94DB0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4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800DA-C253-426E-83FA-BDD68FB0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0531B5-4A14-49C4-A74C-FAECF5C1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A134D-4308-47B1-AE41-3F17A631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78F55-4047-4A0C-AEED-03ADFA71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11B6FF-46AD-45FB-BF65-E8EB96D1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DDFAE-F4E1-4DE3-A414-5BE962B036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035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BCBF-29D4-4735-AD99-92DBF04A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64C631-5C5C-40D5-849C-B63D8D08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CB1C63-A010-4E61-8D6F-664E8283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323227-E9C5-4657-8E3C-9CD62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588C49-3C5B-479D-AB16-272E8AAB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EC83-B320-4B38-BEE1-A3DB02BE6D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4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A8CBA-4ABA-42CC-AA37-D2636781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F06CE-1A39-44CA-82A0-300593CEE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337228-7F33-4FF7-A9B0-EC4CA434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EEB53-D64E-4C63-B729-388A7212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B45EAE-62AC-4D2A-8FAD-B57AC0D4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387A4B-8303-467E-8687-81BBD92F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3BB18-AE8C-4FE3-BABC-D417469A21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254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FD198-3164-4790-B94E-A6EAC3D7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6B6E99-4506-4D03-9900-3E0595D8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C21967-0C8E-45A7-A646-D2B86611E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B3F994-BD87-4241-91FE-E529064DE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175F72-2960-4D0C-866F-DE48431A0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F0270F-B9D0-41C2-8CE8-7B7C6746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96158B-287B-40E8-AB4D-E230903C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288FC6-F8C3-4801-B06A-824FA659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49B6-3ADE-4966-8FCC-B3A6E8C5CF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74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721EB-CB7C-4FA9-B8A7-4F6B8535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73F468-7C36-4AAE-8B27-39F37AB5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1CD70C-6B7C-4372-8F14-24F12038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D75F2C-10EA-403D-B8D5-A43FA544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B2F72-7B18-4064-A62B-9B3492226C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28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09F873-A4C8-4B27-9192-B04D8AC4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E3DAC0-E365-4664-9063-A5DBD702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8EACB3-46A3-4829-8D74-8099596C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2DE7C-AF80-43CA-9C4D-6BA7B12471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31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DF8AC-B7FA-4D88-9CFD-1EBF5342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E735EE-8BF3-42EA-8D4E-9C86439E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80CB40-F334-4CAA-8A69-6E51F43F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4F7F5D-3F0E-41EF-8EBD-09A167AA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0E4A59-EFBA-4E1E-9B19-72F92CC2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34FE24-A7F5-4D89-8FE6-959AAA9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0F46-90A8-41E2-A1EB-5AE35AABE8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09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4238F-2DBF-4AB3-8C5F-F878A82A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1E6891-C287-4D29-A8A0-423D66005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FAAB71-420A-48B4-9F41-88BBB41EC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59DFE0-D1DF-4272-A12B-DBC2AA0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FD10EF-91C9-4C7D-BE59-BB2AFF6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4AF491-3124-4C32-9FBF-D4E45F20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A42A-D2A2-4A57-ACC9-1C438097B0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099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F6E02B-EE51-4730-BBA1-91AA9D882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E36CB8-4C80-4488-BE0E-75D963067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0C601E8-F863-482C-87AE-A6B07537BC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12FDFE-6E62-4B47-AFA0-998E58880A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DCB355-4935-4136-885C-CDBB41AED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14CCD1-A999-49B7-8CDF-89D29D0EEAF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 descr="04-003">
            <a:extLst>
              <a:ext uri="{FF2B5EF4-FFF2-40B4-BE49-F238E27FC236}">
                <a16:creationId xmlns:a16="http://schemas.microsoft.com/office/drawing/2014/main" id="{357FBC19-69BA-4F29-8273-D4350BB0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Text Box 5">
            <a:extLst>
              <a:ext uri="{FF2B5EF4-FFF2-40B4-BE49-F238E27FC236}">
                <a16:creationId xmlns:a16="http://schemas.microsoft.com/office/drawing/2014/main" id="{DA883730-9DA8-4A37-973A-49756A7F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08275"/>
            <a:ext cx="860425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COMO O UNIVERSO FOI FORMADO?</a:t>
            </a:r>
            <a:endParaRPr lang="pt-BR" altLang="pt-BR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539BD401-B2B6-4AF8-A02A-1E00A0737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716338"/>
            <a:ext cx="4319587" cy="30162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Hebreus 11:3</a:t>
            </a:r>
          </a:p>
          <a:p>
            <a:endParaRPr lang="en-US" altLang="pt-BR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r>
              <a:rPr lang="en-US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Apocalipse 19:13</a:t>
            </a:r>
          </a:p>
          <a:p>
            <a:endParaRPr lang="en-US" altLang="pt-BR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r>
              <a:rPr lang="en-US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João 1:1-3</a:t>
            </a:r>
          </a:p>
          <a:p>
            <a:endParaRPr lang="pt-BR" altLang="pt-BR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04-003">
            <a:extLst>
              <a:ext uri="{FF2B5EF4-FFF2-40B4-BE49-F238E27FC236}">
                <a16:creationId xmlns:a16="http://schemas.microsoft.com/office/drawing/2014/main" id="{3D3DB9D5-B067-4130-B421-67744D38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Text Box 3">
            <a:extLst>
              <a:ext uri="{FF2B5EF4-FFF2-40B4-BE49-F238E27FC236}">
                <a16:creationId xmlns:a16="http://schemas.microsoft.com/office/drawing/2014/main" id="{F7580DB9-C904-4AA1-A0D4-25D129091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68638"/>
            <a:ext cx="8382000" cy="19224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PALAVRA DE 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DEUS É CRISTO</a:t>
            </a:r>
            <a:endParaRPr lang="pt-BR" altLang="pt-BR" sz="4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04-003">
            <a:extLst>
              <a:ext uri="{FF2B5EF4-FFF2-40B4-BE49-F238E27FC236}">
                <a16:creationId xmlns:a16="http://schemas.microsoft.com/office/drawing/2014/main" id="{281CD5B2-9EB6-406E-9F20-B695F81F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3E22F1BD-1CA3-4BBF-86EE-8BBF0031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733675"/>
            <a:ext cx="8675687" cy="35036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“Pois,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nele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foram criadas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todas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as coisas, nos céus e sobre a terra, as visíveis e as invisíveis, sejam tronos, sejam soberanias, quer principados, quer potestades.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Tudo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foi criado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por meio dele e para ele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. Ele é antes de todas as coisas.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Nele, tudo subsiste.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” Col. 1:16,17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04-003">
            <a:extLst>
              <a:ext uri="{FF2B5EF4-FFF2-40B4-BE49-F238E27FC236}">
                <a16:creationId xmlns:a16="http://schemas.microsoft.com/office/drawing/2014/main" id="{8A1B4094-6E4D-4CB9-8BFB-90BC86F4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 Box 3">
            <a:extLst>
              <a:ext uri="{FF2B5EF4-FFF2-40B4-BE49-F238E27FC236}">
                <a16:creationId xmlns:a16="http://schemas.microsoft.com/office/drawing/2014/main" id="{265CB43B-6776-40B6-BBCE-742368F03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3732213"/>
            <a:ext cx="8610600" cy="2289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4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“A ciência descobriu que existem vários universos”. (Super Interessante Julho 2001,  páginas 55-61)</a:t>
            </a: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04-005">
            <a:extLst>
              <a:ext uri="{FF2B5EF4-FFF2-40B4-BE49-F238E27FC236}">
                <a16:creationId xmlns:a16="http://schemas.microsoft.com/office/drawing/2014/main" id="{67F5A2B3-E91D-40FF-B54C-0FC6B42F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7" name="Text Box 5">
            <a:extLst>
              <a:ext uri="{FF2B5EF4-FFF2-40B4-BE49-F238E27FC236}">
                <a16:creationId xmlns:a16="http://schemas.microsoft.com/office/drawing/2014/main" id="{BA12CB88-9CB8-4EB4-9AE9-9DDD9127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33675"/>
            <a:ext cx="7345363" cy="35036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“O Senhor me proporcionou uma vista de outros mundos… um anjo me acompanhou da cidade a um lugar fulgurante e glorioso. A relva era de um verde vivo, e os pássaros gorjeavam ali cânticos suaves… 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 descr="04-005">
            <a:extLst>
              <a:ext uri="{FF2B5EF4-FFF2-40B4-BE49-F238E27FC236}">
                <a16:creationId xmlns:a16="http://schemas.microsoft.com/office/drawing/2014/main" id="{AB84485B-6848-449E-907C-2917614C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1" name="Rectangle 5">
            <a:extLst>
              <a:ext uri="{FF2B5EF4-FFF2-40B4-BE49-F238E27FC236}">
                <a16:creationId xmlns:a16="http://schemas.microsoft.com/office/drawing/2014/main" id="{06C884B6-B586-4942-AC9F-A32417C17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751138"/>
            <a:ext cx="7704138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Os habitantes do lugar eram de todas as estaturas; nobres, majestosos e formosos. Ostentavam a expressa imagem de Jesus, e seu semblante irradiava santa alegria, que era uma expressão da liberdade e felicidade do lugar.” (Primeiros Escritos, pág. 39,40)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4" name="Picture 4" descr="04-005">
            <a:extLst>
              <a:ext uri="{FF2B5EF4-FFF2-40B4-BE49-F238E27FC236}">
                <a16:creationId xmlns:a16="http://schemas.microsoft.com/office/drawing/2014/main" id="{23C9BA35-423F-4043-98C7-5C615E4A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5" name="Rectangle 5">
            <a:extLst>
              <a:ext uri="{FF2B5EF4-FFF2-40B4-BE49-F238E27FC236}">
                <a16:creationId xmlns:a16="http://schemas.microsoft.com/office/drawing/2014/main" id="{B9AA5EF9-B54A-4DA5-8591-E2380DE5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878138"/>
            <a:ext cx="7451725" cy="35036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A mão que sustém os mundos no espaço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a mão que conserva em seu ordenado arranjo e incansável atividade todas as coisas através do universo de Deus,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é a que na       cruz foi pregada por nós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”.                           Educação pág. 132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04-003">
            <a:extLst>
              <a:ext uri="{FF2B5EF4-FFF2-40B4-BE49-F238E27FC236}">
                <a16:creationId xmlns:a16="http://schemas.microsoft.com/office/drawing/2014/main" id="{F85FC541-3212-4732-AF08-45A17C9F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2964941C-10C0-4760-958C-F36D7387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429000"/>
            <a:ext cx="7056437" cy="21018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4400" b="1">
                <a:solidFill>
                  <a:schemeClr val="bg1"/>
                </a:solidFill>
                <a:latin typeface="Tahoma" panose="020B0604030504040204" pitchFamily="34" charset="0"/>
              </a:rPr>
              <a:t>A Bíblia fala que há uma cidade onde Deus habita.</a:t>
            </a:r>
            <a:endParaRPr lang="pt-BR" altLang="pt-BR" sz="4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04-003">
            <a:extLst>
              <a:ext uri="{FF2B5EF4-FFF2-40B4-BE49-F238E27FC236}">
                <a16:creationId xmlns:a16="http://schemas.microsoft.com/office/drawing/2014/main" id="{4351276C-49DC-430A-A632-D9B06AB8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5" name="Text Box 3">
            <a:extLst>
              <a:ext uri="{FF2B5EF4-FFF2-40B4-BE49-F238E27FC236}">
                <a16:creationId xmlns:a16="http://schemas.microsoft.com/office/drawing/2014/main" id="{408FBBA4-DB9C-49D6-AD87-3C03DA70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33600"/>
            <a:ext cx="8382000" cy="4252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Tahoma" panose="020B0604030504040204" pitchFamily="34" charset="0"/>
              </a:rPr>
              <a:t>Seu Nome:</a:t>
            </a:r>
          </a:p>
          <a:p>
            <a:pPr algn="l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Jerusalém Celestial (Hebreus 11:22)</a:t>
            </a:r>
          </a:p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Tahoma" panose="020B0604030504040204" pitchFamily="34" charset="0"/>
              </a:rPr>
              <a:t>Seu Significado:</a:t>
            </a:r>
            <a:r>
              <a:rPr lang="en-US" altLang="pt-BR" sz="54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Lugar de Paz</a:t>
            </a:r>
          </a:p>
          <a:p>
            <a:pPr algn="l"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Lugar de Segurança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04-003">
            <a:extLst>
              <a:ext uri="{FF2B5EF4-FFF2-40B4-BE49-F238E27FC236}">
                <a16:creationId xmlns:a16="http://schemas.microsoft.com/office/drawing/2014/main" id="{EF297B96-A602-4D9D-AD51-B060C145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0" name="Text Box 4">
            <a:extLst>
              <a:ext uri="{FF2B5EF4-FFF2-40B4-BE49-F238E27FC236}">
                <a16:creationId xmlns:a16="http://schemas.microsoft.com/office/drawing/2014/main" id="{B8527AEB-1F76-42B1-8EC9-482EB245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89363"/>
            <a:ext cx="8458200" cy="19208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Ela foi feita de ouro e pedras preciosas. (Hebreus 11:10; Apocalipse 21)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apresentacao005">
            <a:extLst>
              <a:ext uri="{FF2B5EF4-FFF2-40B4-BE49-F238E27FC236}">
                <a16:creationId xmlns:a16="http://schemas.microsoft.com/office/drawing/2014/main" id="{5D3760BA-7276-4AC5-9797-D2C11AE9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04-003">
            <a:extLst>
              <a:ext uri="{FF2B5EF4-FFF2-40B4-BE49-F238E27FC236}">
                <a16:creationId xmlns:a16="http://schemas.microsoft.com/office/drawing/2014/main" id="{DDD5C5F5-07A5-4949-B46B-13B4A9F9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Text Box 3">
            <a:extLst>
              <a:ext uri="{FF2B5EF4-FFF2-40B4-BE49-F238E27FC236}">
                <a16:creationId xmlns:a16="http://schemas.microsoft.com/office/drawing/2014/main" id="{5F0A43D1-F65D-4DB8-B50A-64E67C81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130550"/>
            <a:ext cx="7188200" cy="2530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Nesta cidade mora a família de Deus: os anjos. Eles são milhões de milhões. (Apocalipse 5:11)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04-003">
            <a:extLst>
              <a:ext uri="{FF2B5EF4-FFF2-40B4-BE49-F238E27FC236}">
                <a16:creationId xmlns:a16="http://schemas.microsoft.com/office/drawing/2014/main" id="{300C9BBD-10EC-40DC-800A-FBFED835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Text Box 3">
            <a:extLst>
              <a:ext uri="{FF2B5EF4-FFF2-40B4-BE49-F238E27FC236}">
                <a16:creationId xmlns:a16="http://schemas.microsoft.com/office/drawing/2014/main" id="{1103C609-039C-4159-8B8D-64340437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36838"/>
            <a:ext cx="8305800" cy="3689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Tahoma" panose="020B0604030504040204" pitchFamily="34" charset="0"/>
              </a:rPr>
              <a:t>A TERRA NÃO HAVIA SIDO CRIADA AINDA QUANDO O MAL SURGIU…</a:t>
            </a:r>
          </a:p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“Cristo ia ainda exercer o poder divino na criação da terra e de seus habitantes”. Patriarcas e Profetas, pág. 36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04-003">
            <a:extLst>
              <a:ext uri="{FF2B5EF4-FFF2-40B4-BE49-F238E27FC236}">
                <a16:creationId xmlns:a16="http://schemas.microsoft.com/office/drawing/2014/main" id="{9D1523F3-7BD8-4F5D-AB80-CE6E0B142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1" name="Text Box 3">
            <a:extLst>
              <a:ext uri="{FF2B5EF4-FFF2-40B4-BE49-F238E27FC236}">
                <a16:creationId xmlns:a16="http://schemas.microsoft.com/office/drawing/2014/main" id="{140D292D-06FB-4577-B865-6E21BE2B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8351837" cy="35036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“O pecado originou-se com aquele que, abaixo de Cristo, fora o mais honrado por Deus, e o mais elevado em poder e glória entre os habitantes do céu.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Lúcifer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‘o filho da alva’, era o primeiro dos querubins cobridores, santo, incontaminado. 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04-003">
            <a:extLst>
              <a:ext uri="{FF2B5EF4-FFF2-40B4-BE49-F238E27FC236}">
                <a16:creationId xmlns:a16="http://schemas.microsoft.com/office/drawing/2014/main" id="{0A71DD22-EAFA-4C73-96F2-BD29EF1D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Rectangle 3">
            <a:extLst>
              <a:ext uri="{FF2B5EF4-FFF2-40B4-BE49-F238E27FC236}">
                <a16:creationId xmlns:a16="http://schemas.microsoft.com/office/drawing/2014/main" id="{4C05EB8E-BE8D-4A74-9FB2-97D8FACC8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060700"/>
            <a:ext cx="8064500" cy="25288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Permanecia na presença do Grande Criador, e os incessantes raios de glória que cercavam o Eterno Deus, repousavam sobre ele”.           Patriarcas e Profetas, pág. 35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04-003">
            <a:extLst>
              <a:ext uri="{FF2B5EF4-FFF2-40B4-BE49-F238E27FC236}">
                <a16:creationId xmlns:a16="http://schemas.microsoft.com/office/drawing/2014/main" id="{CD638A2E-A3E3-4610-970B-0D1C1B3B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3">
            <a:extLst>
              <a:ext uri="{FF2B5EF4-FFF2-40B4-BE49-F238E27FC236}">
                <a16:creationId xmlns:a16="http://schemas.microsoft.com/office/drawing/2014/main" id="{EB4CD740-7E5E-4781-8CA7-1F1D19EC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2238"/>
            <a:ext cx="8534400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“Lúcifer no Céu, antes de sua rebelião foi um elevado e exaltado anjo, o primeiro em honra depois do amado Filho de Deus. Seu semblante, como o dos outros anjos, era suave e exprimia felicidade. A testa era alta e larga, demonstrando grande inteligência. 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D336B336-A544-41C0-A6F8-F5F839F1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92250"/>
            <a:ext cx="584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QUEM ERA LÚCIFER?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04-003">
            <a:extLst>
              <a:ext uri="{FF2B5EF4-FFF2-40B4-BE49-F238E27FC236}">
                <a16:creationId xmlns:a16="http://schemas.microsoft.com/office/drawing/2014/main" id="{F2C7616D-D983-4319-A68A-0EFAFB27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>
            <a:extLst>
              <a:ext uri="{FF2B5EF4-FFF2-40B4-BE49-F238E27FC236}">
                <a16:creationId xmlns:a16="http://schemas.microsoft.com/office/drawing/2014/main" id="{5C58EB09-159E-402E-ABCA-D108E05C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933700"/>
            <a:ext cx="8015287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“Sua forma era perfeita, o porte nobre e majestoso.Uma luz especial resplandecia de seu semblante e brilhava ao seu redor, mais viva do que ao redor dos outros anjos”. História da Redenção pág.13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2120D37D-8C51-4041-A1FC-F42E8A95F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92250"/>
            <a:ext cx="584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QUEM ERA LÚCIFER?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04-003">
            <a:extLst>
              <a:ext uri="{FF2B5EF4-FFF2-40B4-BE49-F238E27FC236}">
                <a16:creationId xmlns:a16="http://schemas.microsoft.com/office/drawing/2014/main" id="{B72D932F-0E5A-4FDD-A48C-E26DF769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3">
            <a:extLst>
              <a:ext uri="{FF2B5EF4-FFF2-40B4-BE49-F238E27FC236}">
                <a16:creationId xmlns:a16="http://schemas.microsoft.com/office/drawing/2014/main" id="{88E1883D-D959-45C4-814E-B028A85DD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44675"/>
            <a:ext cx="8001000" cy="467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O anjo mais honrado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O anjo mais poderoso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O primeiro dos anjos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Um anjo santo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Um anjo incontaminado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Vivia perto de Deus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Feliz e muito inteligente.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77CA6F95-3061-403F-977E-74DFF156E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92250"/>
            <a:ext cx="584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QUEM ERA LÚCIFER?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2" name="Picture 4" descr="E080">
            <a:extLst>
              <a:ext uri="{FF2B5EF4-FFF2-40B4-BE49-F238E27FC236}">
                <a16:creationId xmlns:a16="http://schemas.microsoft.com/office/drawing/2014/main" id="{21168516-E041-443D-B74D-CBA57B66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eze281415">
            <a:extLst>
              <a:ext uri="{FF2B5EF4-FFF2-40B4-BE49-F238E27FC236}">
                <a16:creationId xmlns:a16="http://schemas.microsoft.com/office/drawing/2014/main" id="{AB4E1F6A-D415-4A91-AC22-05C82876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eze281415a">
            <a:extLst>
              <a:ext uri="{FF2B5EF4-FFF2-40B4-BE49-F238E27FC236}">
                <a16:creationId xmlns:a16="http://schemas.microsoft.com/office/drawing/2014/main" id="{A5043385-0BFF-4F01-ABB4-A1576C26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2DD2FC3-1C67-4D39-841A-8F5CEBB44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325829D3-ADD3-46A2-B7EA-3D16036F9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44068" name="Picture 4" descr="apresentacao0000">
            <a:extLst>
              <a:ext uri="{FF2B5EF4-FFF2-40B4-BE49-F238E27FC236}">
                <a16:creationId xmlns:a16="http://schemas.microsoft.com/office/drawing/2014/main" id="{4A76004B-A506-4DDC-BE0A-419B5C3E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iza141314">
            <a:extLst>
              <a:ext uri="{FF2B5EF4-FFF2-40B4-BE49-F238E27FC236}">
                <a16:creationId xmlns:a16="http://schemas.microsoft.com/office/drawing/2014/main" id="{4541F1ED-BA70-43D6-8355-30777ADEB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 descr="iza141314a">
            <a:extLst>
              <a:ext uri="{FF2B5EF4-FFF2-40B4-BE49-F238E27FC236}">
                <a16:creationId xmlns:a16="http://schemas.microsoft.com/office/drawing/2014/main" id="{B6B49F29-55D3-46F9-BEF1-CE914DF4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iza141314b">
            <a:extLst>
              <a:ext uri="{FF2B5EF4-FFF2-40B4-BE49-F238E27FC236}">
                <a16:creationId xmlns:a16="http://schemas.microsoft.com/office/drawing/2014/main" id="{F40BD2DA-4AA9-4766-A757-C320E14A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04-003">
            <a:extLst>
              <a:ext uri="{FF2B5EF4-FFF2-40B4-BE49-F238E27FC236}">
                <a16:creationId xmlns:a16="http://schemas.microsoft.com/office/drawing/2014/main" id="{D2268286-AD3B-4E19-AA8D-8F0B34F5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Text Box 3">
            <a:extLst>
              <a:ext uri="{FF2B5EF4-FFF2-40B4-BE49-F238E27FC236}">
                <a16:creationId xmlns:a16="http://schemas.microsoft.com/office/drawing/2014/main" id="{3B403AFA-480F-4022-B8FA-8B3E9E44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24175"/>
            <a:ext cx="7772400" cy="35067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(Isaías 14:13,14).</a:t>
            </a:r>
          </a:p>
          <a:p>
            <a:pPr>
              <a:spcBef>
                <a:spcPct val="50000"/>
              </a:spcBef>
            </a:pPr>
            <a:r>
              <a:rPr kumimoji="1"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	R: Lúcifer queria ter:</a:t>
            </a:r>
          </a:p>
          <a:p>
            <a:pPr lvl="3">
              <a:spcBef>
                <a:spcPct val="50000"/>
              </a:spcBef>
              <a:buFontTx/>
              <a:buAutoNum type="arabicPeriod"/>
            </a:pPr>
            <a:r>
              <a:rPr kumimoji="1"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Um trono.</a:t>
            </a:r>
          </a:p>
          <a:p>
            <a:pPr lvl="3">
              <a:spcBef>
                <a:spcPct val="50000"/>
              </a:spcBef>
              <a:buFontTx/>
              <a:buAutoNum type="arabicPeriod"/>
            </a:pPr>
            <a:r>
              <a:rPr kumimoji="1"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Ser adorado.</a:t>
            </a:r>
          </a:p>
          <a:p>
            <a:pPr lvl="3">
              <a:spcBef>
                <a:spcPct val="50000"/>
              </a:spcBef>
              <a:buFontTx/>
              <a:buAutoNum type="arabicPeriod"/>
            </a:pPr>
            <a:r>
              <a:rPr kumimoji="1"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Ser semelhante a Deus.</a:t>
            </a:r>
            <a:endParaRPr kumimoji="1"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3892CA6A-F83F-4416-ABBB-12308CE4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36675"/>
            <a:ext cx="5040312" cy="1300163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COMO O PECADO </a:t>
            </a:r>
          </a:p>
          <a:p>
            <a:pPr algn="ctr"/>
            <a:r>
              <a:rPr lang="en-US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COMEÇOU?</a:t>
            </a:r>
            <a:endParaRPr lang="pt-BR" altLang="pt-BR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  <p:bldP spid="15667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04-003">
            <a:extLst>
              <a:ext uri="{FF2B5EF4-FFF2-40B4-BE49-F238E27FC236}">
                <a16:creationId xmlns:a16="http://schemas.microsoft.com/office/drawing/2014/main" id="{B588828A-9B83-4329-B4B8-0DC48B4D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Text Box 3">
            <a:extLst>
              <a:ext uri="{FF2B5EF4-FFF2-40B4-BE49-F238E27FC236}">
                <a16:creationId xmlns:a16="http://schemas.microsoft.com/office/drawing/2014/main" id="{48266AF2-B9F8-4389-81F8-43F023D8C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22513"/>
            <a:ext cx="8458200" cy="42021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1.</a:t>
            </a:r>
            <a:r>
              <a:rPr lang="en-US" altLang="pt-BR" sz="3200" b="1"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Desejo de exaltação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2. A glória que tenho é minha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3. Cobiçou a homenagem a Deus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4. Desejou ser adorado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5. Invejou a Cristo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6. Pretendeu comandar tudo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7. Desejou ser Deus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pt-BR" b="1">
                <a:solidFill>
                  <a:srgbClr val="FFFF00"/>
                </a:solidFill>
                <a:latin typeface="Tahoma" panose="020B0604030504040204" pitchFamily="34" charset="0"/>
              </a:rPr>
              <a:t>Patriarcas e Profetas, pág. 35</a:t>
            </a:r>
            <a:endParaRPr lang="pt-BR" altLang="pt-BR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57700" name="Text Box 4">
            <a:extLst>
              <a:ext uri="{FF2B5EF4-FFF2-40B4-BE49-F238E27FC236}">
                <a16:creationId xmlns:a16="http://schemas.microsoft.com/office/drawing/2014/main" id="{4C616FE9-C45B-41C7-9DE8-08825389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12875"/>
            <a:ext cx="584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QUEM ERA LÚCIFER?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04-003">
            <a:extLst>
              <a:ext uri="{FF2B5EF4-FFF2-40B4-BE49-F238E27FC236}">
                <a16:creationId xmlns:a16="http://schemas.microsoft.com/office/drawing/2014/main" id="{FA4D0277-3D40-4EA4-A454-FEBB6E13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Text Box 3">
            <a:extLst>
              <a:ext uri="{FF2B5EF4-FFF2-40B4-BE49-F238E27FC236}">
                <a16:creationId xmlns:a16="http://schemas.microsoft.com/office/drawing/2014/main" id="{277EF2FD-8081-4ECB-AF5D-D462495B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0938"/>
            <a:ext cx="8686800" cy="3536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Deus não criou nenhum Diabo ou </a:t>
            </a:r>
          </a:p>
          <a:p>
            <a:pPr algn="ctr"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Satanás para atormentar as pessoas.</a:t>
            </a:r>
          </a:p>
          <a:p>
            <a:pPr algn="ctr">
              <a:spcBef>
                <a:spcPct val="50000"/>
              </a:spcBef>
            </a:pPr>
            <a:endParaRPr lang="en-US" altLang="pt-BR" sz="12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0000"/>
                </a:solidFill>
                <a:latin typeface="Tahoma" panose="020B0604030504040204" pitchFamily="34" charset="0"/>
              </a:rPr>
              <a:t>DIABO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(DIABOLOS) LANÇADO PARA FORA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0000"/>
                </a:solidFill>
                <a:latin typeface="Tahoma" panose="020B0604030504040204" pitchFamily="34" charset="0"/>
              </a:rPr>
              <a:t>SATANÁS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(SATANAS) ADVERSÁRIO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92EE24B3-6D88-4D7F-A17D-D65A4397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92250"/>
            <a:ext cx="5840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QUEM ERA LÚCIFER?</a:t>
            </a:r>
            <a:endParaRPr lang="pt-BR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04-003">
            <a:extLst>
              <a:ext uri="{FF2B5EF4-FFF2-40B4-BE49-F238E27FC236}">
                <a16:creationId xmlns:a16="http://schemas.microsoft.com/office/drawing/2014/main" id="{8AC941A5-DFAE-4E17-9E46-0F9C67A8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Text Box 3">
            <a:extLst>
              <a:ext uri="{FF2B5EF4-FFF2-40B4-BE49-F238E27FC236}">
                <a16:creationId xmlns:a16="http://schemas.microsoft.com/office/drawing/2014/main" id="{4B675EF1-534A-4538-ACB9-B848C072A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01975"/>
            <a:ext cx="8382000" cy="2559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5400" b="1">
                <a:solidFill>
                  <a:schemeClr val="bg1"/>
                </a:solidFill>
                <a:latin typeface="Tahoma" panose="020B0604030504040204" pitchFamily="34" charset="0"/>
              </a:rPr>
              <a:t>Jesus deu muito tempo para ele se arrepender. Ele porém não aceitou!</a:t>
            </a:r>
            <a:endParaRPr lang="pt-BR" altLang="pt-BR" sz="5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04-003">
            <a:extLst>
              <a:ext uri="{FF2B5EF4-FFF2-40B4-BE49-F238E27FC236}">
                <a16:creationId xmlns:a16="http://schemas.microsoft.com/office/drawing/2014/main" id="{BDEE1E8B-0A55-45E0-B0FE-FEAA0025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>
            <a:extLst>
              <a:ext uri="{FF2B5EF4-FFF2-40B4-BE49-F238E27FC236}">
                <a16:creationId xmlns:a16="http://schemas.microsoft.com/office/drawing/2014/main" id="{E6F91AE9-6D72-43E9-B737-67FA9AD3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332163"/>
            <a:ext cx="8523288" cy="20415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“Chegado era o tempo para uma decisão final; deveria render-se à soberania divina, ou colocar-se em franca rebelião. Quase chegou a decisão de voltar; 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04-003">
            <a:extLst>
              <a:ext uri="{FF2B5EF4-FFF2-40B4-BE49-F238E27FC236}">
                <a16:creationId xmlns:a16="http://schemas.microsoft.com/office/drawing/2014/main" id="{3E6449A8-F95F-4EE3-8BA1-26AE8D317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1" name="Text Box 3">
            <a:extLst>
              <a:ext uri="{FF2B5EF4-FFF2-40B4-BE49-F238E27FC236}">
                <a16:creationId xmlns:a16="http://schemas.microsoft.com/office/drawing/2014/main" id="{84D0CAD3-3A33-4B0C-9BBD-4A025714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2533650"/>
            <a:ext cx="8523287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Mas o orgulho o impediu disto. Era sacrifício demasiado grande, para quem fora tão altamente honrado, confessar que estivera em erro, que suas imaginações eram errôneas, e render-se à autoridade que ele procurara demonstrar ser injusta.             Patriarcas e Profetas, pág. 39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04-003">
            <a:extLst>
              <a:ext uri="{FF2B5EF4-FFF2-40B4-BE49-F238E27FC236}">
                <a16:creationId xmlns:a16="http://schemas.microsoft.com/office/drawing/2014/main" id="{0272ED05-A1D6-4F52-8552-CB4C605F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5" name="Text Box 3">
            <a:extLst>
              <a:ext uri="{FF2B5EF4-FFF2-40B4-BE49-F238E27FC236}">
                <a16:creationId xmlns:a16="http://schemas.microsoft.com/office/drawing/2014/main" id="{E8F8303F-D21E-4A26-A6D0-F0567B7A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804988"/>
            <a:ext cx="8534400" cy="45767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2800" b="1">
                <a:solidFill>
                  <a:srgbClr val="FFFF00"/>
                </a:solidFill>
                <a:latin typeface="Tahoma" panose="020B0604030504040204" pitchFamily="34" charset="0"/>
              </a:rPr>
              <a:t>O Profeta do Apocalipse diz:</a:t>
            </a:r>
          </a:p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Tahoma" panose="020B0604030504040204" pitchFamily="34" charset="0"/>
              </a:rPr>
              <a:t>“Houve peleja no céu. Miguel e os seus anjos pelejaram contra o dragão. Também pelejaram o dragão e seus anjos; todavia, não prevaleceram; nem mais se achou no céu o lugar deles. e foi expulso o grande dragão, a antiga serpente, que se chama Diabo e Satanás, o sedutor de todo o mundo, sim foi atirado para a terra, e, com ele os seus anjos”. Apocalipse 12:7-9</a:t>
            </a:r>
            <a:endParaRPr lang="pt-BR" altLang="pt-BR" sz="28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apresentacao004">
            <a:extLst>
              <a:ext uri="{FF2B5EF4-FFF2-40B4-BE49-F238E27FC236}">
                <a16:creationId xmlns:a16="http://schemas.microsoft.com/office/drawing/2014/main" id="{53DEB5BF-9A4F-40B3-95F5-0E6665D8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04-003">
            <a:extLst>
              <a:ext uri="{FF2B5EF4-FFF2-40B4-BE49-F238E27FC236}">
                <a16:creationId xmlns:a16="http://schemas.microsoft.com/office/drawing/2014/main" id="{C78AC523-2101-4F92-A5C8-0127ECAFD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3">
            <a:extLst>
              <a:ext uri="{FF2B5EF4-FFF2-40B4-BE49-F238E27FC236}">
                <a16:creationId xmlns:a16="http://schemas.microsoft.com/office/drawing/2014/main" id="{6917E2B1-6497-42FC-BA60-426E2968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70038"/>
            <a:ext cx="540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DIVERSOS NOMES  SÃO                ATRIBUÍDOS A SATANÁS</a:t>
            </a:r>
            <a:endParaRPr lang="pt-BR" altLang="pt-BR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172036" name="Text Box 4">
            <a:extLst>
              <a:ext uri="{FF2B5EF4-FFF2-40B4-BE49-F238E27FC236}">
                <a16:creationId xmlns:a16="http://schemas.microsoft.com/office/drawing/2014/main" id="{A64CE42B-76E7-4FA9-B9D8-F2EB18BC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17913"/>
            <a:ext cx="8424862" cy="20431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Satanás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 Mat. 4:10 – Adversário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Diabo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Ap. 12:9 – Caluniador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Dragão 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- Ap. 12:9 – Destruidor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04-003">
            <a:extLst>
              <a:ext uri="{FF2B5EF4-FFF2-40B4-BE49-F238E27FC236}">
                <a16:creationId xmlns:a16="http://schemas.microsoft.com/office/drawing/2014/main" id="{280ACBA5-4D51-4980-9BDF-B7559F2E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Text Box 3">
            <a:extLst>
              <a:ext uri="{FF2B5EF4-FFF2-40B4-BE49-F238E27FC236}">
                <a16:creationId xmlns:a16="http://schemas.microsoft.com/office/drawing/2014/main" id="{C6018D77-1505-4FCA-BE42-B199CCE6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903538"/>
            <a:ext cx="8893175" cy="32623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Antiga Serpente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Ap. 12:9 - Sedutor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Abadom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Ap. 9:11 – Destruição, Ruína, Perdição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Apoliom 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- Ap.9:11 – Exterminador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Adversário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I Pe. 5:8 – Inimigo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8964" name="Text Box 4">
            <a:extLst>
              <a:ext uri="{FF2B5EF4-FFF2-40B4-BE49-F238E27FC236}">
                <a16:creationId xmlns:a16="http://schemas.microsoft.com/office/drawing/2014/main" id="{A6DC8365-19CA-4195-BB2A-7DB47F4CF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70038"/>
            <a:ext cx="540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DIVERSOS NOMES  SÃO                ATRIBUÍDOS A SATANÁS</a:t>
            </a:r>
            <a:endParaRPr lang="pt-BR" altLang="pt-BR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04-003">
            <a:extLst>
              <a:ext uri="{FF2B5EF4-FFF2-40B4-BE49-F238E27FC236}">
                <a16:creationId xmlns:a16="http://schemas.microsoft.com/office/drawing/2014/main" id="{D9F62671-C54C-461A-90BE-95E12AA9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Text Box 3">
            <a:extLst>
              <a:ext uri="{FF2B5EF4-FFF2-40B4-BE49-F238E27FC236}">
                <a16:creationId xmlns:a16="http://schemas.microsoft.com/office/drawing/2014/main" id="{AF489109-5E9A-4186-9D72-71E864469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774950"/>
            <a:ext cx="8785225" cy="3749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Belzebu 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- Mateus 12:24 – Príncipe dos Demônios 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Belial 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- II Cor. 6:15 – Maligno, Inútil, Perverso, Vilão, Desordeiro.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Homicida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João  8:44 – Assassino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Pai da Mentira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João 8:44 </a:t>
            </a: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3B86CDB7-5908-4C09-B1D7-15B4C7AA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70038"/>
            <a:ext cx="540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DIVERSOS NOMES  SÃO                ATRIBUÍDOS A SATANÁS</a:t>
            </a:r>
            <a:endParaRPr lang="pt-BR" altLang="pt-BR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04-003">
            <a:extLst>
              <a:ext uri="{FF2B5EF4-FFF2-40B4-BE49-F238E27FC236}">
                <a16:creationId xmlns:a16="http://schemas.microsoft.com/office/drawing/2014/main" id="{2ED5025C-005E-41D5-8B87-30E5AC0D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Rectangle 3">
            <a:extLst>
              <a:ext uri="{FF2B5EF4-FFF2-40B4-BE49-F238E27FC236}">
                <a16:creationId xmlns:a16="http://schemas.microsoft.com/office/drawing/2014/main" id="{4394B958-CFBF-4378-8285-29ECFC8AC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8496300" cy="2589212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Acusador 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- Zacarias  3:1; Ap. 12:10;</a:t>
            </a:r>
          </a:p>
          <a:p>
            <a:pPr algn="l">
              <a:buFontTx/>
              <a:buChar char="•"/>
            </a:pPr>
            <a:endParaRPr lang="en-US" altLang="pt-BR" sz="12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l"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Tentador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Mateus 4:3</a:t>
            </a:r>
          </a:p>
          <a:p>
            <a:pPr algn="l">
              <a:buFontTx/>
              <a:buChar char="•"/>
            </a:pPr>
            <a:endParaRPr lang="en-US" altLang="pt-BR" sz="12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l"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Inimigo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Mateus 13:25</a:t>
            </a:r>
          </a:p>
          <a:p>
            <a:pPr algn="l">
              <a:buFontTx/>
              <a:buChar char="•"/>
            </a:pPr>
            <a:endParaRPr lang="en-US" altLang="pt-BR" sz="1200" b="1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l">
              <a:buFontTx/>
              <a:buChar char="•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Enganador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- Apocalipse 12:9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0DA96E04-E3B8-4B31-94EA-2F0184700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70038"/>
            <a:ext cx="540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DIVERSOS NOMES  SÃO                ATRIBUÍDOS A SATANÁS</a:t>
            </a:r>
            <a:endParaRPr lang="pt-BR" altLang="pt-BR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04-003">
            <a:extLst>
              <a:ext uri="{FF2B5EF4-FFF2-40B4-BE49-F238E27FC236}">
                <a16:creationId xmlns:a16="http://schemas.microsoft.com/office/drawing/2014/main" id="{FCB3553E-3770-4692-9B56-8D39234B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19" name="Text Box 3">
            <a:extLst>
              <a:ext uri="{FF2B5EF4-FFF2-40B4-BE49-F238E27FC236}">
                <a16:creationId xmlns:a16="http://schemas.microsoft.com/office/drawing/2014/main" id="{4AF9151D-CFBA-434C-8F8B-663F4A52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82875"/>
            <a:ext cx="851535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“O ladrão vem somente para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roubar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matar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 e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destruir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; eu vim para que tenham vida e a tenham em abundância”. </a:t>
            </a:r>
            <a:r>
              <a:rPr lang="en-US" altLang="pt-BR" b="1">
                <a:solidFill>
                  <a:schemeClr val="bg1"/>
                </a:solidFill>
                <a:latin typeface="Tahoma" panose="020B0604030504040204" pitchFamily="34" charset="0"/>
              </a:rPr>
              <a:t>João 10:10</a:t>
            </a:r>
            <a:endParaRPr lang="pt-BR" altLang="pt-BR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2820" name="Text Box 4">
            <a:extLst>
              <a:ext uri="{FF2B5EF4-FFF2-40B4-BE49-F238E27FC236}">
                <a16:creationId xmlns:a16="http://schemas.microsoft.com/office/drawing/2014/main" id="{AF148A83-D505-4729-ACE9-B8987CFF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70463"/>
            <a:ext cx="845185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ahoma" panose="020B0604030504040204" pitchFamily="34" charset="0"/>
              </a:rPr>
              <a:t>O ladrão personifica a obra de Satanás. Ele não respeita o ser humano, nem o que o ser humano possui.</a:t>
            </a:r>
            <a:endParaRPr lang="pt-BR" altLang="pt-BR" sz="3200" b="1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65340D5B-5105-4FB5-8146-967CFEF70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484313"/>
            <a:ext cx="57070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latin typeface="Tempus Sans ITC" panose="04020404030D07020202" pitchFamily="82" charset="0"/>
              </a:rPr>
              <a:t>A OBRA DE SATANÁS</a:t>
            </a:r>
            <a:endParaRPr lang="pt-BR" altLang="pt-BR" sz="40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04-003">
            <a:extLst>
              <a:ext uri="{FF2B5EF4-FFF2-40B4-BE49-F238E27FC236}">
                <a16:creationId xmlns:a16="http://schemas.microsoft.com/office/drawing/2014/main" id="{1BEAFB6C-2661-4012-A64E-357CB749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69A826D6-584C-4B0F-A859-0CC4258C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9663"/>
            <a:ext cx="5213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OS GRANDES ENGANOS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DE SATANÁS (GC 518-530)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BE5C2E23-B738-4718-A04F-0B695231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57563"/>
            <a:ext cx="8424862" cy="20415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“Satanás bem sabe que todos quantos ele pode levar a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negligenciar a oração e o exame das Escrituras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serão vencidos por seus ataques”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04-003">
            <a:extLst>
              <a:ext uri="{FF2B5EF4-FFF2-40B4-BE49-F238E27FC236}">
                <a16:creationId xmlns:a16="http://schemas.microsoft.com/office/drawing/2014/main" id="{CB750FAF-CD58-43DB-8652-1B3FA49D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>
            <a:extLst>
              <a:ext uri="{FF2B5EF4-FFF2-40B4-BE49-F238E27FC236}">
                <a16:creationId xmlns:a16="http://schemas.microsoft.com/office/drawing/2014/main" id="{B79E4BC4-A6CA-4EBA-BD4B-EB9A3A7A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9663"/>
            <a:ext cx="5213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OS GRANDES ENGANOS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DE SATANÁS (GC 518-530)</a:t>
            </a:r>
          </a:p>
        </p:txBody>
      </p:sp>
      <p:sp>
        <p:nvSpPr>
          <p:cNvPr id="166916" name="Text Box 4">
            <a:extLst>
              <a:ext uri="{FF2B5EF4-FFF2-40B4-BE49-F238E27FC236}">
                <a16:creationId xmlns:a16="http://schemas.microsoft.com/office/drawing/2014/main" id="{C5712500-54B2-4D86-A481-170BC535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68638"/>
            <a:ext cx="8534400" cy="30162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2. “É plano seu levar para a igreja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elementos insinceros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</a:t>
            </a:r>
            <a:r>
              <a:rPr lang="en-US" altLang="pt-BR" sz="3200" b="1" u="sng">
                <a:solidFill>
                  <a:schemeClr val="bg1"/>
                </a:solidFill>
                <a:latin typeface="Tahoma" panose="020B0604030504040204" pitchFamily="34" charset="0"/>
              </a:rPr>
              <a:t>não regenerados</a:t>
            </a: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, que acoroçoarão a dúvida e a incredulidade, estorvando a todos os que desejem ver a obra de Deus progredir, e com ela queiram avançar”.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04-003">
            <a:extLst>
              <a:ext uri="{FF2B5EF4-FFF2-40B4-BE49-F238E27FC236}">
                <a16:creationId xmlns:a16="http://schemas.microsoft.com/office/drawing/2014/main" id="{061A82D8-1B52-4571-BD6E-28F734F5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>
            <a:extLst>
              <a:ext uri="{FF2B5EF4-FFF2-40B4-BE49-F238E27FC236}">
                <a16:creationId xmlns:a16="http://schemas.microsoft.com/office/drawing/2014/main" id="{ECF124C8-363A-4888-9DDB-925BA3A1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7200"/>
            <a:ext cx="8763000" cy="20415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3. “A opinião de que não é de consequência alguma o que os homens creiam, é um dos enganos mais bem-sucedidos de Satanás”.</a:t>
            </a:r>
            <a:endParaRPr lang="pt-BR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D6600174-7211-430C-A4BD-FC3312060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9663"/>
            <a:ext cx="5213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OS GRANDES ENGANOS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DE SATANÁS (GC 518-530)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04-003">
            <a:extLst>
              <a:ext uri="{FF2B5EF4-FFF2-40B4-BE49-F238E27FC236}">
                <a16:creationId xmlns:a16="http://schemas.microsoft.com/office/drawing/2014/main" id="{A443B51C-B8FF-492B-8B3D-D293D6533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Text Box 3">
            <a:extLst>
              <a:ext uri="{FF2B5EF4-FFF2-40B4-BE49-F238E27FC236}">
                <a16:creationId xmlns:a16="http://schemas.microsoft.com/office/drawing/2014/main" id="{1EC69431-6370-4F5D-8E52-4E33C8ED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52738"/>
            <a:ext cx="8713788" cy="35036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4. </a:t>
            </a:r>
            <a:r>
              <a:rPr lang="en-US" altLang="pt-BR" sz="3200" b="1" u="sng">
                <a:solidFill>
                  <a:schemeClr val="bg1"/>
                </a:solidFill>
                <a:latin typeface="Verdana" panose="020B0604030504040204" pitchFamily="34" charset="0"/>
              </a:rPr>
              <a:t>“As interpretações vagas e imaginosas das Escrituras, as muitas teorias contraditórias concernentes à fé religiosa</a:t>
            </a:r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…são obra de nosso grande adversário para confundir o espírito de tal maneira que não saiba distinguir a verdade”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675DB956-18FC-476A-994E-EC105E641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9663"/>
            <a:ext cx="5213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OS GRANDES ENGANOS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DE SATANÁS (GC 518-530)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04-003">
            <a:extLst>
              <a:ext uri="{FF2B5EF4-FFF2-40B4-BE49-F238E27FC236}">
                <a16:creationId xmlns:a16="http://schemas.microsoft.com/office/drawing/2014/main" id="{32E557C1-BD73-47B4-862C-3D3C7158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Text Box 3">
            <a:extLst>
              <a:ext uri="{FF2B5EF4-FFF2-40B4-BE49-F238E27FC236}">
                <a16:creationId xmlns:a16="http://schemas.microsoft.com/office/drawing/2014/main" id="{60E771BE-F812-4915-AFFB-DB0C5B25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17775"/>
            <a:ext cx="8424863" cy="39354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2800" b="1">
                <a:solidFill>
                  <a:schemeClr val="bg1"/>
                </a:solidFill>
                <a:latin typeface="Tahoma" panose="020B0604030504040204" pitchFamily="34" charset="0"/>
              </a:rPr>
              <a:t>5. “É obra-prima dos grandes enganos de Satanás conservar o espírito humano a </a:t>
            </a:r>
            <a:r>
              <a:rPr lang="en-US" altLang="pt-BR" sz="2800" b="1" u="sng">
                <a:solidFill>
                  <a:schemeClr val="bg1"/>
                </a:solidFill>
                <a:latin typeface="Tahoma" panose="020B0604030504040204" pitchFamily="34" charset="0"/>
              </a:rPr>
              <a:t>pesquisar e conjecturar com relação àquilo que Deus não tornou conhecido</a:t>
            </a:r>
            <a:r>
              <a:rPr lang="en-US" altLang="pt-BR" sz="2800" b="1">
                <a:solidFill>
                  <a:schemeClr val="bg1"/>
                </a:solidFill>
                <a:latin typeface="Tahoma" panose="020B0604030504040204" pitchFamily="34" charset="0"/>
              </a:rPr>
              <a:t>… foi assim que Lúcifer perdeu seu lugar no céu. Tornou-se descontente porque nem todos os segredos dos propósitos de Deus lhe eram confiados, e </a:t>
            </a:r>
            <a:r>
              <a:rPr lang="en-US" altLang="pt-BR" sz="2800" b="1" u="sng">
                <a:solidFill>
                  <a:schemeClr val="bg1"/>
                </a:solidFill>
                <a:latin typeface="Tahoma" panose="020B0604030504040204" pitchFamily="34" charset="0"/>
              </a:rPr>
              <a:t>desatendeu inteiramente àquilo que foi revelado…”</a:t>
            </a:r>
            <a:endParaRPr lang="pt-BR" altLang="pt-BR" sz="2800" b="1" u="sng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30AF62E6-BDF2-41B1-B599-5DE3FDC4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9663"/>
            <a:ext cx="5213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OS GRANDES ENGANOS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DE SATANÁS (GC 518-530)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D447950A-12D0-46E5-8576-FF9E324A1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0975B32D-C967-47C1-8E00-48D9ABAEE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46116" name="Picture 4" descr="apresentacao002">
            <a:extLst>
              <a:ext uri="{FF2B5EF4-FFF2-40B4-BE49-F238E27FC236}">
                <a16:creationId xmlns:a16="http://schemas.microsoft.com/office/drawing/2014/main" id="{25F8245D-88D5-4F10-ABA9-6AA283BD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850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04-003">
            <a:extLst>
              <a:ext uri="{FF2B5EF4-FFF2-40B4-BE49-F238E27FC236}">
                <a16:creationId xmlns:a16="http://schemas.microsoft.com/office/drawing/2014/main" id="{B76C7BAA-C835-4322-BE05-EA03207E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Rectangle 3">
            <a:extLst>
              <a:ext uri="{FF2B5EF4-FFF2-40B4-BE49-F238E27FC236}">
                <a16:creationId xmlns:a16="http://schemas.microsoft.com/office/drawing/2014/main" id="{B8633001-EC83-4B51-8B52-B31C3386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09663"/>
            <a:ext cx="5213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OS GRANDES ENGANOS</a:t>
            </a:r>
          </a:p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 DE SATANÁS (GC 518-530)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88F06CC3-9A64-48FD-A398-48829E8E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565400"/>
            <a:ext cx="8550275" cy="39909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6. Espiritismo.</a:t>
            </a:r>
          </a:p>
          <a:p>
            <a:pPr algn="l"/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7. Negação da divindade de Cristo.</a:t>
            </a:r>
          </a:p>
          <a:p>
            <a:pPr algn="l"/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8. A crença de que Satanás não existe.</a:t>
            </a:r>
          </a:p>
          <a:p>
            <a:pPr algn="l"/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9. A crença de que Jesus não vai voltar.</a:t>
            </a:r>
          </a:p>
          <a:p>
            <a:pPr algn="l"/>
            <a:r>
              <a:rPr lang="en-US" altLang="pt-BR" sz="3200" b="1">
                <a:solidFill>
                  <a:schemeClr val="bg1"/>
                </a:solidFill>
                <a:latin typeface="Verdana" panose="020B0604030504040204" pitchFamily="34" charset="0"/>
              </a:rPr>
              <a:t>10. A oração não é essencial e não pode ser atendida.</a:t>
            </a:r>
            <a:endParaRPr lang="pt-BR" altLang="pt-BR" sz="32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07menino">
            <a:extLst>
              <a:ext uri="{FF2B5EF4-FFF2-40B4-BE49-F238E27FC236}">
                <a16:creationId xmlns:a16="http://schemas.microsoft.com/office/drawing/2014/main" id="{508E5FAD-4F82-41DD-8F73-FBA8BED5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07menino1">
            <a:extLst>
              <a:ext uri="{FF2B5EF4-FFF2-40B4-BE49-F238E27FC236}">
                <a16:creationId xmlns:a16="http://schemas.microsoft.com/office/drawing/2014/main" id="{55EAE35E-A0BC-4364-BBDD-2202CA2B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07menino2">
            <a:extLst>
              <a:ext uri="{FF2B5EF4-FFF2-40B4-BE49-F238E27FC236}">
                <a16:creationId xmlns:a16="http://schemas.microsoft.com/office/drawing/2014/main" id="{E5CFBF57-CA10-4844-8A9C-E93CF7EA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raios">
            <a:extLst>
              <a:ext uri="{FF2B5EF4-FFF2-40B4-BE49-F238E27FC236}">
                <a16:creationId xmlns:a16="http://schemas.microsoft.com/office/drawing/2014/main" id="{D0A1F29D-F70C-4A66-B196-91C097EA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07menino4">
            <a:extLst>
              <a:ext uri="{FF2B5EF4-FFF2-40B4-BE49-F238E27FC236}">
                <a16:creationId xmlns:a16="http://schemas.microsoft.com/office/drawing/2014/main" id="{900F90F9-22BE-4074-B940-E2EE966B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moça1 copy">
            <a:extLst>
              <a:ext uri="{FF2B5EF4-FFF2-40B4-BE49-F238E27FC236}">
                <a16:creationId xmlns:a16="http://schemas.microsoft.com/office/drawing/2014/main" id="{020C7948-482C-4C4E-A18C-0C56BD4F3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5" name="Picture 3" descr="04-006">
            <a:extLst>
              <a:ext uri="{FF2B5EF4-FFF2-40B4-BE49-F238E27FC236}">
                <a16:creationId xmlns:a16="http://schemas.microsoft.com/office/drawing/2014/main" id="{FB173375-8438-40AC-BCB0-BD9C0CF4D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cemiterioluto">
            <a:extLst>
              <a:ext uri="{FF2B5EF4-FFF2-40B4-BE49-F238E27FC236}">
                <a16:creationId xmlns:a16="http://schemas.microsoft.com/office/drawing/2014/main" id="{E151C21E-DF0E-42A0-A4A3-3F79D27E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3" name="Picture 3" descr="04-007">
            <a:extLst>
              <a:ext uri="{FF2B5EF4-FFF2-40B4-BE49-F238E27FC236}">
                <a16:creationId xmlns:a16="http://schemas.microsoft.com/office/drawing/2014/main" id="{717E7C49-AC3B-4B19-B007-13D1B5BA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>
            <a:extLst>
              <a:ext uri="{FF2B5EF4-FFF2-40B4-BE49-F238E27FC236}">
                <a16:creationId xmlns:a16="http://schemas.microsoft.com/office/drawing/2014/main" id="{CD5BEF2D-C907-46A5-B39E-E2025F415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B1E68AD7-034E-40FB-99A4-6C354E942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47140" name="Picture 4" descr="apresentacao003">
            <a:extLst>
              <a:ext uri="{FF2B5EF4-FFF2-40B4-BE49-F238E27FC236}">
                <a16:creationId xmlns:a16="http://schemas.microsoft.com/office/drawing/2014/main" id="{C934F00D-0245-47A1-83B7-4143ED35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0" name="Picture 4" descr="04-008a">
            <a:extLst>
              <a:ext uri="{FF2B5EF4-FFF2-40B4-BE49-F238E27FC236}">
                <a16:creationId xmlns:a16="http://schemas.microsoft.com/office/drawing/2014/main" id="{C415CC31-A171-4CFF-8382-B35EC7A19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3" descr="04-008">
            <a:extLst>
              <a:ext uri="{FF2B5EF4-FFF2-40B4-BE49-F238E27FC236}">
                <a16:creationId xmlns:a16="http://schemas.microsoft.com/office/drawing/2014/main" id="{7870ADD7-9A0F-41D3-A4AE-077675AC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arcoIris">
            <a:extLst>
              <a:ext uri="{FF2B5EF4-FFF2-40B4-BE49-F238E27FC236}">
                <a16:creationId xmlns:a16="http://schemas.microsoft.com/office/drawing/2014/main" id="{38039EB6-510E-4485-90C4-E545B4E7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flor5">
            <a:extLst>
              <a:ext uri="{FF2B5EF4-FFF2-40B4-BE49-F238E27FC236}">
                <a16:creationId xmlns:a16="http://schemas.microsoft.com/office/drawing/2014/main" id="{75D983C6-E16F-44CF-8EC5-D530F527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flor4">
            <a:extLst>
              <a:ext uri="{FF2B5EF4-FFF2-40B4-BE49-F238E27FC236}">
                <a16:creationId xmlns:a16="http://schemas.microsoft.com/office/drawing/2014/main" id="{1F23A1AE-A772-4FCD-BB87-411FF47E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flor3">
            <a:extLst>
              <a:ext uri="{FF2B5EF4-FFF2-40B4-BE49-F238E27FC236}">
                <a16:creationId xmlns:a16="http://schemas.microsoft.com/office/drawing/2014/main" id="{0A2D749C-2FC8-467C-853B-E0F968277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flor">
            <a:extLst>
              <a:ext uri="{FF2B5EF4-FFF2-40B4-BE49-F238E27FC236}">
                <a16:creationId xmlns:a16="http://schemas.microsoft.com/office/drawing/2014/main" id="{2E319FEA-42E0-477A-8FBC-5893E854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flor1">
            <a:extLst>
              <a:ext uri="{FF2B5EF4-FFF2-40B4-BE49-F238E27FC236}">
                <a16:creationId xmlns:a16="http://schemas.microsoft.com/office/drawing/2014/main" id="{97545656-B674-4C90-80C4-D4226216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flor2">
            <a:extLst>
              <a:ext uri="{FF2B5EF4-FFF2-40B4-BE49-F238E27FC236}">
                <a16:creationId xmlns:a16="http://schemas.microsoft.com/office/drawing/2014/main" id="{7C904C09-8654-4BC4-B17D-58FA8D4F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flor7">
            <a:extLst>
              <a:ext uri="{FF2B5EF4-FFF2-40B4-BE49-F238E27FC236}">
                <a16:creationId xmlns:a16="http://schemas.microsoft.com/office/drawing/2014/main" id="{808608A7-4C88-4279-A356-D9C20F56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>
            <a:extLst>
              <a:ext uri="{FF2B5EF4-FFF2-40B4-BE49-F238E27FC236}">
                <a16:creationId xmlns:a16="http://schemas.microsoft.com/office/drawing/2014/main" id="{6C000BF0-C88B-4B92-A2AD-5E74C8D2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876925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pt-BR" altLang="pt-BR" sz="3200" b="1">
                <a:solidFill>
                  <a:schemeClr val="bg1"/>
                </a:solidFill>
                <a:latin typeface="Arial Th" pitchFamily="2" charset="0"/>
              </a:rPr>
              <a:t>26/09-30/10</a:t>
            </a:r>
            <a:endParaRPr kumimoji="1" lang="en-US" altLang="pt-BR" sz="3200" b="1">
              <a:solidFill>
                <a:schemeClr val="bg1"/>
              </a:solidFill>
              <a:latin typeface="Arial Th" pitchFamily="2" charset="0"/>
            </a:endParaRPr>
          </a:p>
        </p:txBody>
      </p:sp>
      <p:pic>
        <p:nvPicPr>
          <p:cNvPr id="348163" name="Picture 3" descr="012">
            <a:extLst>
              <a:ext uri="{FF2B5EF4-FFF2-40B4-BE49-F238E27FC236}">
                <a16:creationId xmlns:a16="http://schemas.microsoft.com/office/drawing/2014/main" id="{9711BC3A-A360-442F-97C2-7D610C6D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praia">
            <a:extLst>
              <a:ext uri="{FF2B5EF4-FFF2-40B4-BE49-F238E27FC236}">
                <a16:creationId xmlns:a16="http://schemas.microsoft.com/office/drawing/2014/main" id="{A27BE027-4A64-46DF-8EBF-2A88331F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praia1">
            <a:extLst>
              <a:ext uri="{FF2B5EF4-FFF2-40B4-BE49-F238E27FC236}">
                <a16:creationId xmlns:a16="http://schemas.microsoft.com/office/drawing/2014/main" id="{390B90DF-2157-40E6-BA2E-D1E9538F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praia3 copy">
            <a:extLst>
              <a:ext uri="{FF2B5EF4-FFF2-40B4-BE49-F238E27FC236}">
                <a16:creationId xmlns:a16="http://schemas.microsoft.com/office/drawing/2014/main" id="{DC377BF9-4018-4DAA-A56D-3EF054AF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8" name="Picture 2" descr="praia3a">
            <a:extLst>
              <a:ext uri="{FF2B5EF4-FFF2-40B4-BE49-F238E27FC236}">
                <a16:creationId xmlns:a16="http://schemas.microsoft.com/office/drawing/2014/main" id="{69DD0643-59EF-4178-AD66-719FDC8C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mbebe2 ">
            <a:extLst>
              <a:ext uri="{FF2B5EF4-FFF2-40B4-BE49-F238E27FC236}">
                <a16:creationId xmlns:a16="http://schemas.microsoft.com/office/drawing/2014/main" id="{E6D227BB-2B43-4FCA-AD2C-28F9809D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bebe1">
            <a:extLst>
              <a:ext uri="{FF2B5EF4-FFF2-40B4-BE49-F238E27FC236}">
                <a16:creationId xmlns:a16="http://schemas.microsoft.com/office/drawing/2014/main" id="{7C3356BA-0FEF-4845-BE41-4C9A926C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1" name="Picture 3" descr="(242)">
            <a:extLst>
              <a:ext uri="{FF2B5EF4-FFF2-40B4-BE49-F238E27FC236}">
                <a16:creationId xmlns:a16="http://schemas.microsoft.com/office/drawing/2014/main" id="{17BCABD9-560D-4460-95AA-F1178A1B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2" name="Picture 4" descr="(264)">
            <a:extLst>
              <a:ext uri="{FF2B5EF4-FFF2-40B4-BE49-F238E27FC236}">
                <a16:creationId xmlns:a16="http://schemas.microsoft.com/office/drawing/2014/main" id="{F5AB7DAA-CBB1-4824-B724-05E200D1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04-003">
            <a:extLst>
              <a:ext uri="{FF2B5EF4-FFF2-40B4-BE49-F238E27FC236}">
                <a16:creationId xmlns:a16="http://schemas.microsoft.com/office/drawing/2014/main" id="{00EBEEA9-280D-4C39-B9BB-4210C895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>
            <a:extLst>
              <a:ext uri="{FF2B5EF4-FFF2-40B4-BE49-F238E27FC236}">
                <a16:creationId xmlns:a16="http://schemas.microsoft.com/office/drawing/2014/main" id="{A0FCC7ED-E132-4CE4-8AF3-19085D8B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5327650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empus Sans ITC" panose="04020404030D07020202" pitchFamily="82" charset="0"/>
              </a:rPr>
              <a:t>COMO VENCER TODAS AS CILADAS DO DIABO?</a:t>
            </a:r>
            <a:endParaRPr lang="pt-BR" altLang="pt-BR" sz="32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4084" name="Text Box 4">
            <a:extLst>
              <a:ext uri="{FF2B5EF4-FFF2-40B4-BE49-F238E27FC236}">
                <a16:creationId xmlns:a16="http://schemas.microsoft.com/office/drawing/2014/main" id="{3CFB8062-924F-49DF-890A-B04132699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806825"/>
            <a:ext cx="5616575" cy="8239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Efésios 6:10-18</a:t>
            </a:r>
            <a:endParaRPr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4-003">
            <a:extLst>
              <a:ext uri="{FF2B5EF4-FFF2-40B4-BE49-F238E27FC236}">
                <a16:creationId xmlns:a16="http://schemas.microsoft.com/office/drawing/2014/main" id="{650C1190-9523-4BC5-81CC-4AA711B3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7" name="Text Box 3">
            <a:extLst>
              <a:ext uri="{FF2B5EF4-FFF2-40B4-BE49-F238E27FC236}">
                <a16:creationId xmlns:a16="http://schemas.microsoft.com/office/drawing/2014/main" id="{0359FB57-00F8-42C2-B5E5-345232BC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276475"/>
            <a:ext cx="8135938" cy="4359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Armadura = Verdade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Sapatos = Evangelho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Escudo = Fé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Capacete = Salvação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pt-BR" sz="4000" b="1">
                <a:solidFill>
                  <a:schemeClr val="bg1"/>
                </a:solidFill>
                <a:latin typeface="Tahoma" panose="020B0604030504040204" pitchFamily="34" charset="0"/>
              </a:rPr>
              <a:t> Espada = Palavra de Deus</a:t>
            </a:r>
            <a:endParaRPr lang="pt-BR" altLang="pt-BR" sz="40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BEE040EA-FE48-47AE-842B-02C1006D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5327650" cy="10668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3200" b="1">
                <a:solidFill>
                  <a:srgbClr val="FFFF00"/>
                </a:solidFill>
                <a:latin typeface="Tempus Sans ITC" panose="04020404030D07020202" pitchFamily="82" charset="0"/>
              </a:rPr>
              <a:t>COMO VENCER TODAS AS CILADAS DO DIABO?</a:t>
            </a:r>
            <a:endParaRPr lang="pt-BR" altLang="pt-BR" sz="3200" b="1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04-003">
            <a:extLst>
              <a:ext uri="{FF2B5EF4-FFF2-40B4-BE49-F238E27FC236}">
                <a16:creationId xmlns:a16="http://schemas.microsoft.com/office/drawing/2014/main" id="{692A627C-F807-4611-AC73-6A1CDA2F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1" name="Rectangle 3">
            <a:extLst>
              <a:ext uri="{FF2B5EF4-FFF2-40B4-BE49-F238E27FC236}">
                <a16:creationId xmlns:a16="http://schemas.microsoft.com/office/drawing/2014/main" id="{BD86F9B3-1EF9-4C74-9667-06A09003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500438"/>
            <a:ext cx="4249737" cy="9477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pt-BR" sz="4800" b="1">
                <a:solidFill>
                  <a:schemeClr val="bg1"/>
                </a:solidFill>
                <a:latin typeface="Verdana" panose="020B0604030504040204" pitchFamily="34" charset="0"/>
              </a:rPr>
              <a:t>Tiago 4:7</a:t>
            </a:r>
            <a:endParaRPr lang="pt-BR" altLang="pt-BR" sz="4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04-001 cópia">
            <a:extLst>
              <a:ext uri="{FF2B5EF4-FFF2-40B4-BE49-F238E27FC236}">
                <a16:creationId xmlns:a16="http://schemas.microsoft.com/office/drawing/2014/main" id="{AB50B012-ECD3-4304-87C6-D2342C3D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04-003">
            <a:extLst>
              <a:ext uri="{FF2B5EF4-FFF2-40B4-BE49-F238E27FC236}">
                <a16:creationId xmlns:a16="http://schemas.microsoft.com/office/drawing/2014/main" id="{2410ABFF-2C90-4E42-BCAB-9BCB0AA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Text Box 3">
            <a:extLst>
              <a:ext uri="{FF2B5EF4-FFF2-40B4-BE49-F238E27FC236}">
                <a16:creationId xmlns:a16="http://schemas.microsoft.com/office/drawing/2014/main" id="{083E7477-5B16-4AEE-A1C0-CC7DBCE4F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708275"/>
            <a:ext cx="7300912" cy="2530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Submeter-se a Deus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 Resistir ao Diabo</a:t>
            </a:r>
          </a:p>
          <a:p>
            <a:pPr algn="ctr"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O Diabo fugirá…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77156" name="Oval 4">
            <a:extLst>
              <a:ext uri="{FF2B5EF4-FFF2-40B4-BE49-F238E27FC236}">
                <a16:creationId xmlns:a16="http://schemas.microsoft.com/office/drawing/2014/main" id="{46CD6023-DE78-4FE3-B4C5-90630C90F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62600"/>
            <a:ext cx="76962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SUBMETER = OBEDECER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04-003">
            <a:extLst>
              <a:ext uri="{FF2B5EF4-FFF2-40B4-BE49-F238E27FC236}">
                <a16:creationId xmlns:a16="http://schemas.microsoft.com/office/drawing/2014/main" id="{331A458C-9292-4E19-BDE2-289C4B70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Text Box 3">
            <a:extLst>
              <a:ext uri="{FF2B5EF4-FFF2-40B4-BE49-F238E27FC236}">
                <a16:creationId xmlns:a16="http://schemas.microsoft.com/office/drawing/2014/main" id="{B2DEB43C-FB84-4B25-A814-C65FF91A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559050"/>
            <a:ext cx="8382000" cy="3749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Verdana" panose="020B0604030504040204" pitchFamily="34" charset="0"/>
              </a:rPr>
              <a:t>Satanás tornou-se o dono deste mundo. Os seres humanos seus seguidores. O mundo todo estava perdido, nas mãos de Satanás. O que Jesus fez para resgatá-lo?</a:t>
            </a:r>
            <a:endParaRPr lang="pt-BR" altLang="pt-BR" sz="4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04-003">
            <a:extLst>
              <a:ext uri="{FF2B5EF4-FFF2-40B4-BE49-F238E27FC236}">
                <a16:creationId xmlns:a16="http://schemas.microsoft.com/office/drawing/2014/main" id="{10E0DB10-24B6-4EBB-B408-A7A8B503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4" name="Text Box 4">
            <a:extLst>
              <a:ext uri="{FF2B5EF4-FFF2-40B4-BE49-F238E27FC236}">
                <a16:creationId xmlns:a16="http://schemas.microsoft.com/office/drawing/2014/main" id="{2EB112F5-7007-4380-B242-D5D4813A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03363"/>
            <a:ext cx="5200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O QUE FEZ JESUS?</a:t>
            </a:r>
            <a:endParaRPr lang="pt-BR" altLang="pt-BR" sz="4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179205" name="Text Box 5">
            <a:extLst>
              <a:ext uri="{FF2B5EF4-FFF2-40B4-BE49-F238E27FC236}">
                <a16:creationId xmlns:a16="http://schemas.microsoft.com/office/drawing/2014/main" id="{C87BFEF0-E1F4-433C-841E-9E5BADAB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8458200" cy="14319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Tahoma" panose="020B0604030504040204" pitchFamily="34" charset="0"/>
              </a:rPr>
              <a:t>Apresentou o Plano da Salvação</a:t>
            </a:r>
            <a:endParaRPr lang="pt-BR" altLang="pt-BR" sz="4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04-003">
            <a:extLst>
              <a:ext uri="{FF2B5EF4-FFF2-40B4-BE49-F238E27FC236}">
                <a16:creationId xmlns:a16="http://schemas.microsoft.com/office/drawing/2014/main" id="{7F7CBFE4-849E-46E1-A605-887A8BB9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Text Box 3">
            <a:extLst>
              <a:ext uri="{FF2B5EF4-FFF2-40B4-BE49-F238E27FC236}">
                <a16:creationId xmlns:a16="http://schemas.microsoft.com/office/drawing/2014/main" id="{1CB343CB-1329-4356-A911-66D49E6C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00438"/>
            <a:ext cx="8458200" cy="17668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Tahoma" panose="020B0604030504040204" pitchFamily="34" charset="0"/>
              </a:rPr>
              <a:t>Amanhã – continuação</a:t>
            </a:r>
          </a:p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chemeClr val="bg1"/>
                </a:solidFill>
                <a:latin typeface="Tahoma" panose="020B0604030504040204" pitchFamily="34" charset="0"/>
              </a:rPr>
              <a:t>O Plano da Salvação</a:t>
            </a:r>
            <a:endParaRPr lang="pt-BR" altLang="pt-BR" sz="4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04-002">
            <a:extLst>
              <a:ext uri="{FF2B5EF4-FFF2-40B4-BE49-F238E27FC236}">
                <a16:creationId xmlns:a16="http://schemas.microsoft.com/office/drawing/2014/main" id="{EFCDAC55-04DC-49AF-986F-6B59A147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1437</Words>
  <Application>Microsoft Office PowerPoint</Application>
  <PresentationFormat>Apresentação na tela (4:3)</PresentationFormat>
  <Paragraphs>131</Paragraphs>
  <Slides>83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89" baseType="lpstr">
      <vt:lpstr>Times New Roman</vt:lpstr>
      <vt:lpstr>Tahoma</vt:lpstr>
      <vt:lpstr>Verdana</vt:lpstr>
      <vt:lpstr>Tempus Sans ITC</vt:lpstr>
      <vt:lpstr>Arial Th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APOCALIPSE-O LIVRO QUE CONTA TUDO</dc:subject>
  <dc:creator>Pr. MARCELO AUGUSTO DE CARVALHO; Rafael Rossi</dc:creator>
  <cp:keywords>www.4tons.com</cp:keywords>
  <dc:description>COMÉRCIO PROIBIDO. USO PESSOAL</dc:description>
  <cp:lastModifiedBy>Pr. Marcelo Carvalho</cp:lastModifiedBy>
  <cp:revision>148</cp:revision>
  <dcterms:created xsi:type="dcterms:W3CDTF">2003-09-08T09:58:17Z</dcterms:created>
  <dcterms:modified xsi:type="dcterms:W3CDTF">2019-11-26T13:48:42Z</dcterms:modified>
  <cp:category>SM-EVANGELISMO</cp:category>
</cp:coreProperties>
</file>