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481" r:id="rId3"/>
    <p:sldId id="482" r:id="rId4"/>
    <p:sldId id="483" r:id="rId5"/>
    <p:sldId id="484" r:id="rId6"/>
    <p:sldId id="485" r:id="rId7"/>
    <p:sldId id="486" r:id="rId8"/>
    <p:sldId id="420" r:id="rId9"/>
    <p:sldId id="41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8" r:id="rId19"/>
    <p:sldId id="266" r:id="rId20"/>
    <p:sldId id="265" r:id="rId21"/>
    <p:sldId id="267" r:id="rId22"/>
    <p:sldId id="270" r:id="rId23"/>
    <p:sldId id="271" r:id="rId24"/>
    <p:sldId id="269" r:id="rId25"/>
    <p:sldId id="480" r:id="rId26"/>
    <p:sldId id="274" r:id="rId27"/>
    <p:sldId id="276" r:id="rId28"/>
    <p:sldId id="277" r:id="rId29"/>
    <p:sldId id="280" r:id="rId30"/>
    <p:sldId id="282" r:id="rId31"/>
    <p:sldId id="278" r:id="rId32"/>
    <p:sldId id="428" r:id="rId33"/>
    <p:sldId id="430" r:id="rId34"/>
    <p:sldId id="275" r:id="rId35"/>
    <p:sldId id="432" r:id="rId36"/>
    <p:sldId id="279" r:id="rId37"/>
    <p:sldId id="273" r:id="rId38"/>
    <p:sldId id="290" r:id="rId39"/>
    <p:sldId id="286" r:id="rId40"/>
    <p:sldId id="437" r:id="rId41"/>
    <p:sldId id="292" r:id="rId42"/>
    <p:sldId id="284" r:id="rId43"/>
    <p:sldId id="440" r:id="rId44"/>
    <p:sldId id="441" r:id="rId45"/>
    <p:sldId id="442" r:id="rId46"/>
    <p:sldId id="288" r:id="rId47"/>
    <p:sldId id="293" r:id="rId48"/>
    <p:sldId id="295" r:id="rId49"/>
    <p:sldId id="297" r:id="rId50"/>
    <p:sldId id="301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296" r:id="rId61"/>
    <p:sldId id="457" r:id="rId62"/>
    <p:sldId id="459" r:id="rId63"/>
    <p:sldId id="460" r:id="rId64"/>
    <p:sldId id="461" r:id="rId65"/>
    <p:sldId id="462" r:id="rId66"/>
    <p:sldId id="463" r:id="rId67"/>
    <p:sldId id="464" r:id="rId68"/>
    <p:sldId id="465" r:id="rId69"/>
    <p:sldId id="466" r:id="rId70"/>
    <p:sldId id="467" r:id="rId71"/>
    <p:sldId id="468" r:id="rId72"/>
    <p:sldId id="469" r:id="rId73"/>
    <p:sldId id="470" r:id="rId74"/>
    <p:sldId id="471" r:id="rId75"/>
    <p:sldId id="472" r:id="rId76"/>
    <p:sldId id="473" r:id="rId77"/>
    <p:sldId id="474" r:id="rId78"/>
    <p:sldId id="475" r:id="rId79"/>
    <p:sldId id="479" r:id="rId80"/>
    <p:sldId id="476" r:id="rId81"/>
    <p:sldId id="488" r:id="rId8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9900"/>
    <a:srgbClr val="99CC00"/>
    <a:srgbClr val="CCCC00"/>
    <a:srgbClr val="00CC00"/>
    <a:srgbClr val="B7E7DA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AA0CC-65E1-4E1A-883F-EE1471114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A3AA44-5C5D-401C-962B-DB7ECE619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B1A2E9-DB58-4284-81FE-EA325495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90FA4C-4E1C-4651-BB2B-CF7CB8AC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A4AFB-4B86-4B63-A1E2-451F79CE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E0C2-4B46-4E90-AC67-C4171B1DBB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076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08B63-F5AD-4E08-B4B0-369FC710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025923-CDB1-4C82-843F-B120A3773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F2491A-7A10-4585-BB8A-09608ED5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B02B6E-850C-4B85-A627-83FD4001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DFEE36-4997-40BC-97F9-84038B1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D855-D094-4E5F-B7C7-1DB8635670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76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3BD285-19B4-431E-987B-E382897E0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098180-AA9F-407A-8E85-8913C71B0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9EFA2A-9811-4EC4-9561-C2A46C40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31D77E-F2B5-463B-BB67-D21BD4E9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94DAB4-A57F-4741-85C8-52D2F1AE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24E15-505D-491D-AD1C-FE44CD674D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44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F54D6-3BEB-44BE-B536-354C6B99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6D422-B610-4FE5-9C24-3829F0DF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4F8834-4718-4DE0-B627-E7AC027A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0F9095-9198-477F-B040-45832D23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CA706-EB9A-48F7-BFA6-BEC0AE6D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47AFC-F0B8-41F5-B08D-97D0CC4BAF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30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5F9B8-001D-4E78-AD52-908BD054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CDFFC6-1363-45BC-8BA8-9232E11B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725E00-37B2-47DB-8ED0-16C6E9D4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DA9E5D-A386-4559-9676-01937A6B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5ADF15-D7B7-4914-82F1-02535850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346D-8280-4A63-8334-D29804CFAC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753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8329D-58EA-4438-A72E-DAA766E9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52708F-A72E-44C0-9912-68927100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4118BE-8C38-4B29-9E67-26BEF703D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68FED6-FE5C-47E8-8D21-2BAAD938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7DEA83-F0E4-4199-A076-B8B2FE94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6ACF8B-FB43-4FCB-8B73-B6680930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B766-7E01-428E-84CC-337B6B6CB7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3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BDC2C-8D14-4799-8C3F-877ACE63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8D7280-D0C6-4A6E-ACE0-3E10020E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D9816E-EAD8-425C-9247-C0F1E47D5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808DCA-2E05-4D28-8378-D91BF0360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CA1AA7-BDEF-4AB5-A929-9A70FC997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322889-C364-444F-856C-8BE4A12D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1498FD-B073-4D56-AEF8-E3BC9CEC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78F053-C1B2-468A-BCCC-2E0D9590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A1D7A-3A7C-42F8-BF39-5183049DDD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86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D0195-264E-4BF7-9A8D-3D5F0657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09795B-3CB9-4DC2-8718-49BEA6F4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B4F81D-EFFE-45B9-88DF-7EFB5BC1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317BA9-963D-46B1-A473-51E78DB8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3FEBD-004D-4625-BD0A-032050153E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920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9458EEC-8A95-4298-B8AA-3BC4A166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08D8D7-A597-4239-B58C-A020BF83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EA082D-6EF3-40D4-83E7-49C5CD40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DE40-E94A-4C4F-88FD-5FBB5ACBD5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264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E66C5-C2BB-4274-A565-D8FB6E55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78F36-08E8-456B-9184-FD3B9A22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A2366-9C0A-47D6-9BE4-35A1044D9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B5CB66-AC45-4ECD-A173-3F88A787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5844CE-F7B6-4CCA-88CC-2B909ACF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7A6F5-DB0E-4CBD-884E-2D228BED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46EF1-2178-4DB8-B894-D1B6917F26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021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435D5-35DE-48AD-A04D-AFE4AEB5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3DC924-3635-4C09-BFE3-5213FCF30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4C197D-C35B-43DD-AF49-41B31BBBA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8C3BC7-2C3E-43FB-89A0-D53052A5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360560-6B10-4422-8E37-9BB592EE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553C6A-3B05-48EC-83B9-58D7EF00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2BE2D-2839-4D65-A436-23CB146468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40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F51C5E-230D-41E1-AC6A-DD6E08E0D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36DA21-B5CA-4B4E-8881-4DE95A9AC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DA1C31-33DE-4AC2-B862-656D6AACA5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D6B4CA-6EAA-4858-8AD8-EA96EB8219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1B897A-0460-4285-A2A1-CD7D2506B6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7D08C3-FB89-4ADA-AEE2-E563C2B74CB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uario\My%20Documents\Minhas%20imagens\Fotos%20Movimentadas\fotos%20movimentadas%20004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4-003">
            <a:extLst>
              <a:ext uri="{FF2B5EF4-FFF2-40B4-BE49-F238E27FC236}">
                <a16:creationId xmlns:a16="http://schemas.microsoft.com/office/drawing/2014/main" id="{581427C8-6EC9-436D-91C8-CD034052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8E6BA476-53BC-4C3C-8B72-D6DAA061F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2378075"/>
            <a:ext cx="8458200" cy="4291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do Reino dos Céus - Mt. 13:11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de Deus - Ef. 1:8-9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de Cristo - Ef. 3:4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do Espírito Santo - Ef. 3:5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do Evangelho - Ef. 6:19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da fé - I Tm. 3:9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da piedade - I Tm. 3:16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Mistério que estava oculto - Cl. 1:26</a:t>
            </a:r>
            <a:endParaRPr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B537CF99-EBED-4AC7-B56D-F614395F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41438"/>
            <a:ext cx="53832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empus Sans ITC" panose="04020404030D07020202" pitchFamily="82" charset="0"/>
              </a:rPr>
              <a:t>Os Mistérios da Bíblia</a:t>
            </a:r>
            <a:endParaRPr lang="pt-BR" altLang="pt-BR" sz="40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4-003">
            <a:extLst>
              <a:ext uri="{FF2B5EF4-FFF2-40B4-BE49-F238E27FC236}">
                <a16:creationId xmlns:a16="http://schemas.microsoft.com/office/drawing/2014/main" id="{66145C6D-F33F-406D-BE6F-11E11F8F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E16D1860-2B2F-4E0D-A58E-6CC0AD9D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375025"/>
            <a:ext cx="6553200" cy="1798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Esse mistério é revelado pelos anjos aos seres humanos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Lucas 1:26-38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4-003">
            <a:extLst>
              <a:ext uri="{FF2B5EF4-FFF2-40B4-BE49-F238E27FC236}">
                <a16:creationId xmlns:a16="http://schemas.microsoft.com/office/drawing/2014/main" id="{302A4E02-B7D2-47EF-85E9-962A3177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BA715E08-2539-4E30-8E71-B1526C7E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7345362" cy="3749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Esse mistério foi revelado à igreja para ser revelado ao mundo. 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Efésios 5:32; 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I Timóteo 3:15-16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4-003">
            <a:extLst>
              <a:ext uri="{FF2B5EF4-FFF2-40B4-BE49-F238E27FC236}">
                <a16:creationId xmlns:a16="http://schemas.microsoft.com/office/drawing/2014/main" id="{3C7F0A7D-A62B-468A-83E1-D0293A9B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18F09A19-E241-4716-A328-9C0985066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5508625" cy="4238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Encarnação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Morte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3. Ressurreição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4. Volta de Jesus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5. Destruição do mal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6. Reino Eterno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88438D03-FBA4-403A-A3BC-F461F76A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5538"/>
            <a:ext cx="57594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empus Sans ITC" panose="04020404030D07020202" pitchFamily="82" charset="0"/>
              </a:rPr>
              <a:t>O Plano da Salvação envolve:</a:t>
            </a:r>
            <a:endParaRPr lang="pt-BR" altLang="pt-BR" sz="36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4-003">
            <a:extLst>
              <a:ext uri="{FF2B5EF4-FFF2-40B4-BE49-F238E27FC236}">
                <a16:creationId xmlns:a16="http://schemas.microsoft.com/office/drawing/2014/main" id="{C23DE1FB-7437-431D-B7B5-34146939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5A289828-766F-4615-9E0A-71FD31EB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284538"/>
            <a:ext cx="7524750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  <a:latin typeface="Verdana" panose="020B0604030504040204" pitchFamily="34" charset="0"/>
              </a:rPr>
              <a:t>A TERRA FOI CRIADA PERFEITA E BELA</a:t>
            </a:r>
            <a:endParaRPr lang="pt-BR" altLang="pt-BR" sz="4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4-003">
            <a:extLst>
              <a:ext uri="{FF2B5EF4-FFF2-40B4-BE49-F238E27FC236}">
                <a16:creationId xmlns:a16="http://schemas.microsoft.com/office/drawing/2014/main" id="{A2F5B8D8-18A3-4589-BFCA-3E92264F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E8E47408-580E-4955-A8AA-2F590C2A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13100"/>
            <a:ext cx="8027987" cy="2101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DEUS SUSTENTA ESTE MUNDO PELO SEU PODER</a:t>
            </a:r>
            <a:endParaRPr lang="pt-BR" altLang="pt-BR" sz="4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4-003">
            <a:extLst>
              <a:ext uri="{FF2B5EF4-FFF2-40B4-BE49-F238E27FC236}">
                <a16:creationId xmlns:a16="http://schemas.microsoft.com/office/drawing/2014/main" id="{D3F267AF-1C08-46DA-A73D-360D2900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34042C0F-E036-49C5-B7AF-F5730F671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63850"/>
            <a:ext cx="8061325" cy="3444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“Ao Senhor pertence a terra e tudo o que nela se contém, o mundo e os que nele habitam.”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Salmo 24:1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4-003">
            <a:extLst>
              <a:ext uri="{FF2B5EF4-FFF2-40B4-BE49-F238E27FC236}">
                <a16:creationId xmlns:a16="http://schemas.microsoft.com/office/drawing/2014/main" id="{D30D8F82-FCE0-4265-8995-F73C3926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4207F177-8980-43FF-830F-9727E6C1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60675"/>
            <a:ext cx="8229600" cy="14319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Havia beleza e perfeição em toda criação.</a:t>
            </a:r>
            <a:endParaRPr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AE12A15-56CF-47FA-9603-AED6D6FB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797425"/>
            <a:ext cx="8229600" cy="14319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Os animais eram mansos e não se matavam</a:t>
            </a:r>
            <a:endParaRPr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4-003">
            <a:extLst>
              <a:ext uri="{FF2B5EF4-FFF2-40B4-BE49-F238E27FC236}">
                <a16:creationId xmlns:a16="http://schemas.microsoft.com/office/drawing/2014/main" id="{4B4CF874-8D85-4B4A-B8E7-8A22AF1A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20A11EDD-79BE-405B-83B4-14AD202D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8086725" cy="36623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“Então formou, o Senhor Deus ao homem do pó da terra e lhe soprou nas narinas o fôlego da vida, e o homem passou a ser alma vivente” 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Gênesis 2:7 </a:t>
            </a:r>
            <a:endParaRPr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4-003">
            <a:extLst>
              <a:ext uri="{FF2B5EF4-FFF2-40B4-BE49-F238E27FC236}">
                <a16:creationId xmlns:a16="http://schemas.microsoft.com/office/drawing/2014/main" id="{E18ABD62-070B-455A-94AA-94C832F7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7ECAA88D-1709-42FC-A1A6-62541947A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895600"/>
            <a:ext cx="7493000" cy="283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Adão e Eva foram morar no Jardim do Éden. A mente e o coração deles eram puros. Não havia pecado. Tudo era perfeição amor e paz.</a:t>
            </a:r>
            <a:endParaRPr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apresentacao005">
            <a:extLst>
              <a:ext uri="{FF2B5EF4-FFF2-40B4-BE49-F238E27FC236}">
                <a16:creationId xmlns:a16="http://schemas.microsoft.com/office/drawing/2014/main" id="{591CDDB4-8D46-49FB-89A7-2EDC30F9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4-003">
            <a:extLst>
              <a:ext uri="{FF2B5EF4-FFF2-40B4-BE49-F238E27FC236}">
                <a16:creationId xmlns:a16="http://schemas.microsoft.com/office/drawing/2014/main" id="{75C64682-7589-469F-9758-6BF116BC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BEFC8F61-254F-4FE1-AC21-5F6AB14AF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20938"/>
            <a:ext cx="7953375" cy="4235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“E o Senhor Deus lhe deu esta ordem: de toda árvore do jardim comerás livremente, mas da árvore do conhecimento do bem e do mal não comerás; porque, no dia em que dela comeres, certamente morrerás”. 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Gênesis 2:16,17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4-003">
            <a:extLst>
              <a:ext uri="{FF2B5EF4-FFF2-40B4-BE49-F238E27FC236}">
                <a16:creationId xmlns:a16="http://schemas.microsoft.com/office/drawing/2014/main" id="{92D21EFB-218E-451D-9886-E77605B2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610AC5F2-EE07-4CA6-B16C-83A8DB66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65400"/>
            <a:ext cx="8466138" cy="3749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O casal desobedeceu a palavra de Deus e pecou. “o salário do pecado é a morte…” (Rom. 6:23)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Física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Espiritual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Eterna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4-003">
            <a:extLst>
              <a:ext uri="{FF2B5EF4-FFF2-40B4-BE49-F238E27FC236}">
                <a16:creationId xmlns:a16="http://schemas.microsoft.com/office/drawing/2014/main" id="{74B83AE4-3140-4EF9-B33C-DFC97FB6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C25C8260-0B26-4AAD-B7D5-0F961C2B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8458200" cy="26543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Começando com Adão e Eva, Todos os seres humanos preferiram obedecer a Satanás. Por isso, diz a Bíblia: “Todos pecaram e estão destituídos da glória de Deus” e, “O salário do pecado é a morte…”. (Rm 3:23; 6:23).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4-003">
            <a:extLst>
              <a:ext uri="{FF2B5EF4-FFF2-40B4-BE49-F238E27FC236}">
                <a16:creationId xmlns:a16="http://schemas.microsoft.com/office/drawing/2014/main" id="{2DE02873-049C-4384-9D1C-027F8BE8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D805FD07-3EE7-4592-AD88-1FC38D61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8458200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Todos os seres humanos estavam perdidos. Perderam a vida eterna. Mas, diz a Bíblia: </a:t>
            </a:r>
          </a:p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“…com amor eterno eu te amei; por isso, com benignidade te atraí”. Deus enviou Jesus Cristo para morrer em nosso lugar  Jeremias 31:3;</a:t>
            </a:r>
          </a:p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“…deu seu filho…” João 3:16. 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4-003">
            <a:extLst>
              <a:ext uri="{FF2B5EF4-FFF2-40B4-BE49-F238E27FC236}">
                <a16:creationId xmlns:a16="http://schemas.microsoft.com/office/drawing/2014/main" id="{7C456713-0955-4856-9BE5-4FCE407A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F02B285-EC79-4473-9B0A-9C556A6D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00438"/>
            <a:ext cx="8534400" cy="15525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Antes da fundação do mundo. (I Pe 1:18-21).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Na fundação do mundo. (Ap 13:8).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Na cruz. (Mt 27:50).</a:t>
            </a:r>
            <a:endParaRPr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403AA4F-4A92-4846-8857-031A5FD4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51025"/>
            <a:ext cx="57594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empus Sans ITC" panose="04020404030D07020202" pitchFamily="82" charset="0"/>
              </a:rPr>
              <a:t>Quando Jesus morreu?</a:t>
            </a:r>
            <a:endParaRPr lang="pt-BR" altLang="pt-BR" sz="36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04-003">
            <a:extLst>
              <a:ext uri="{FF2B5EF4-FFF2-40B4-BE49-F238E27FC236}">
                <a16:creationId xmlns:a16="http://schemas.microsoft.com/office/drawing/2014/main" id="{DDED09DE-6AC9-4BD9-AEFB-C0AD2D43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Text Box 3">
            <a:extLst>
              <a:ext uri="{FF2B5EF4-FFF2-40B4-BE49-F238E27FC236}">
                <a16:creationId xmlns:a16="http://schemas.microsoft.com/office/drawing/2014/main" id="{535D910B-F9DC-4BD9-82DC-60EC2D116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8534400" cy="24653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Deus entregou o filho para morrer. (Jo 3:16).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O filho se entregou à morte. (Jo 10:17,18).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O Diabo inspirou os líderes judeus e Pilatos para destruí-lo. (Mt 2:16).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Os nossos pecados. Is.53:5,6.</a:t>
            </a:r>
            <a:endParaRPr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32452" name="Text Box 4">
            <a:extLst>
              <a:ext uri="{FF2B5EF4-FFF2-40B4-BE49-F238E27FC236}">
                <a16:creationId xmlns:a16="http://schemas.microsoft.com/office/drawing/2014/main" id="{1F7C2041-2C02-440E-9F38-ACE38E6F0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48958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empus Sans ITC" panose="04020404030D07020202" pitchFamily="82" charset="0"/>
              </a:rPr>
              <a:t>Quem matou Jesus?</a:t>
            </a:r>
            <a:endParaRPr lang="pt-BR" altLang="pt-BR" sz="36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4-003">
            <a:extLst>
              <a:ext uri="{FF2B5EF4-FFF2-40B4-BE49-F238E27FC236}">
                <a16:creationId xmlns:a16="http://schemas.microsoft.com/office/drawing/2014/main" id="{CA3DE5D2-8EB1-4DC3-91FC-42027358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1373328F-FF44-48AB-9BCF-3A4809E9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8532812" cy="43672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7777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Se cometermos 10 pecados por dia…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70 – semana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280 – mês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3.360 – ano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235.200 – 70 anos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Na terra são 6,5 bilhões pessoas</a:t>
            </a:r>
          </a:p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1.000.000.000.000.000.000 de pecados</a:t>
            </a:r>
            <a:endParaRPr lang="pt-BR" altLang="pt-BR" sz="2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4-003">
            <a:extLst>
              <a:ext uri="{FF2B5EF4-FFF2-40B4-BE49-F238E27FC236}">
                <a16:creationId xmlns:a16="http://schemas.microsoft.com/office/drawing/2014/main" id="{14738C50-9ED1-49B8-ABC3-832A390F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92998E6E-4441-4BCC-A3A2-7B74DA33C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09838"/>
            <a:ext cx="7343775" cy="3295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“Certamente ele tomou sobre si as nossas enfermidades e as nossas dores levou sobre si… mas ele foi traspassado pelas nossas transgressões e moído pelas nossas iniqüidades…” </a:t>
            </a:r>
          </a:p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Isaías 53:4,5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4-003">
            <a:extLst>
              <a:ext uri="{FF2B5EF4-FFF2-40B4-BE49-F238E27FC236}">
                <a16:creationId xmlns:a16="http://schemas.microsoft.com/office/drawing/2014/main" id="{E261166C-606F-4487-8BB9-0A0A98B3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09B88295-6C78-409A-A883-6EB3B475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73463"/>
            <a:ext cx="78486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Você não crê que devemos agradecer a ele?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4-003">
            <a:extLst>
              <a:ext uri="{FF2B5EF4-FFF2-40B4-BE49-F238E27FC236}">
                <a16:creationId xmlns:a16="http://schemas.microsoft.com/office/drawing/2014/main" id="{D21C181B-4263-4ADC-8465-4FAD8C56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E391B977-1FC9-44DD-B31C-66FCBEBB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5399087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O Verdadeiro Agradecimento</a:t>
            </a:r>
            <a:endParaRPr lang="pt-BR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9431CBE-77AC-4F1D-B9F5-6AE1611E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324225"/>
            <a:ext cx="5761038" cy="1905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Salmo 37:5</a:t>
            </a:r>
          </a:p>
          <a:p>
            <a:pPr algn="ctr"/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Provérbios 23:26</a:t>
            </a:r>
            <a:endParaRPr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23589861-E5AC-4DBF-85FF-CF13D9EEC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3014779-DBF2-46F6-9E46-697BF406B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34500" name="Picture 4" descr="apresentacao0000">
            <a:extLst>
              <a:ext uri="{FF2B5EF4-FFF2-40B4-BE49-F238E27FC236}">
                <a16:creationId xmlns:a16="http://schemas.microsoft.com/office/drawing/2014/main" id="{788AF1F6-CE10-4D18-B658-B934C746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4-003">
            <a:extLst>
              <a:ext uri="{FF2B5EF4-FFF2-40B4-BE49-F238E27FC236}">
                <a16:creationId xmlns:a16="http://schemas.microsoft.com/office/drawing/2014/main" id="{006F5F65-C361-4384-8853-9C8CA34CB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C10AEFE3-1CBB-4777-90B5-F1682D6E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7648575" cy="2101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O que Jesus fez para salvar o homem da morte eterna?</a:t>
            </a:r>
            <a:endParaRPr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5497389-3358-44A2-8844-EE966E8C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8305800" cy="14319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Apresentou um plano: “o plano da salvação”</a:t>
            </a:r>
            <a:endParaRPr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4-003">
            <a:extLst>
              <a:ext uri="{FF2B5EF4-FFF2-40B4-BE49-F238E27FC236}">
                <a16:creationId xmlns:a16="http://schemas.microsoft.com/office/drawing/2014/main" id="{480C17F1-99A5-46ED-8680-95BFB05F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1C1906B6-CE02-453D-8F99-0241F55B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8027987" cy="1736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EM QUE CONSISTE ESTE PLANO?</a:t>
            </a:r>
            <a:endParaRPr lang="pt-BR" altLang="pt-BR" sz="6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liparts 450">
            <a:extLst>
              <a:ext uri="{FF2B5EF4-FFF2-40B4-BE49-F238E27FC236}">
                <a16:creationId xmlns:a16="http://schemas.microsoft.com/office/drawing/2014/main" id="{2D5B76B3-40F3-4C3F-A98F-CC4B5CAB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WordArt 3">
            <a:extLst>
              <a:ext uri="{FF2B5EF4-FFF2-40B4-BE49-F238E27FC236}">
                <a16:creationId xmlns:a16="http://schemas.microsoft.com/office/drawing/2014/main" id="{E145A763-0B05-47B2-9D84-C777185403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1484313"/>
            <a:ext cx="6716712" cy="4141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APOCALIPSE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Os livros sào abertos">
            <a:extLst>
              <a:ext uri="{FF2B5EF4-FFF2-40B4-BE49-F238E27FC236}">
                <a16:creationId xmlns:a16="http://schemas.microsoft.com/office/drawing/2014/main" id="{466CA8BC-2079-44F9-B698-C2498966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Text Box 3">
            <a:extLst>
              <a:ext uri="{FF2B5EF4-FFF2-40B4-BE49-F238E27FC236}">
                <a16:creationId xmlns:a16="http://schemas.microsoft.com/office/drawing/2014/main" id="{F7674B8D-CE58-4F19-AF97-6113B7E6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692150"/>
            <a:ext cx="8229600" cy="33829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chemeClr val="bg1"/>
                </a:solidFill>
                <a:latin typeface="Verdana" panose="020B0604030504040204" pitchFamily="34" charset="0"/>
              </a:rPr>
              <a:t>A MENSAGEM CENTRAL DO APOCALIPSE</a:t>
            </a:r>
            <a:endParaRPr kumimoji="1" lang="pt-BR" altLang="pt-BR" sz="7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80228" name="Picture 4" descr="cruz">
            <a:extLst>
              <a:ext uri="{FF2B5EF4-FFF2-40B4-BE49-F238E27FC236}">
                <a16:creationId xmlns:a16="http://schemas.microsoft.com/office/drawing/2014/main" id="{4E54D838-E2EA-4FFE-9EBD-2AF990320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327525"/>
            <a:ext cx="2455863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4-003">
            <a:extLst>
              <a:ext uri="{FF2B5EF4-FFF2-40B4-BE49-F238E27FC236}">
                <a16:creationId xmlns:a16="http://schemas.microsoft.com/office/drawing/2014/main" id="{FF14C579-7CAC-4AD1-8E58-0D3AC178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B564104-99C4-4D09-A3F6-B7E11938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349500"/>
            <a:ext cx="7200900" cy="3810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6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pt-BR" sz="7200" b="1">
                <a:solidFill>
                  <a:schemeClr val="bg1"/>
                </a:solidFill>
                <a:latin typeface="Verdana" panose="020B0604030504040204" pitchFamily="34" charset="0"/>
              </a:rPr>
              <a:t>Por que o </a:t>
            </a:r>
          </a:p>
          <a:p>
            <a:pPr algn="ctr"/>
            <a:r>
              <a:rPr lang="en-US" altLang="pt-BR" sz="7200" b="1">
                <a:solidFill>
                  <a:schemeClr val="bg1"/>
                </a:solidFill>
                <a:latin typeface="Verdana" panose="020B0604030504040204" pitchFamily="34" charset="0"/>
              </a:rPr>
              <a:t>Apocalipse</a:t>
            </a:r>
          </a:p>
          <a:p>
            <a:pPr algn="ctr"/>
            <a:r>
              <a:rPr lang="en-US" altLang="pt-BR" sz="7200" b="1">
                <a:solidFill>
                  <a:schemeClr val="bg1"/>
                </a:solidFill>
                <a:latin typeface="Verdana" panose="020B0604030504040204" pitchFamily="34" charset="0"/>
              </a:rPr>
              <a:t> foi escrito?  </a:t>
            </a:r>
            <a:endParaRPr lang="pt-BR" altLang="pt-BR" sz="7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liparts 288">
            <a:extLst>
              <a:ext uri="{FF2B5EF4-FFF2-40B4-BE49-F238E27FC236}">
                <a16:creationId xmlns:a16="http://schemas.microsoft.com/office/drawing/2014/main" id="{41D95AF2-0E13-4723-85F0-D2445EDC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>
            <a:extLst>
              <a:ext uri="{FF2B5EF4-FFF2-40B4-BE49-F238E27FC236}">
                <a16:creationId xmlns:a16="http://schemas.microsoft.com/office/drawing/2014/main" id="{60C4CF33-D43E-460C-BFC2-596AD09F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30350"/>
            <a:ext cx="63373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Para iluminar a igreja que estava em trevas espirituais.</a:t>
            </a:r>
            <a:endParaRPr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4-003">
            <a:extLst>
              <a:ext uri="{FF2B5EF4-FFF2-40B4-BE49-F238E27FC236}">
                <a16:creationId xmlns:a16="http://schemas.microsoft.com/office/drawing/2014/main" id="{7A155C4F-4438-4F83-A174-9C6E7C38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EEEB0A09-D551-4B13-AE80-0F6250C0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420938"/>
            <a:ext cx="8675687" cy="4235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Nos dias dos apóstolos os crentes cristãos estavam cheios de fervor e entusiasmo.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Todos os cristãos trabalhavam incansavelmente para o Mestre. Eram tão fervorosos que anunciaram o evangelho em todas as partes do mundo habitado.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4-003">
            <a:extLst>
              <a:ext uri="{FF2B5EF4-FFF2-40B4-BE49-F238E27FC236}">
                <a16:creationId xmlns:a16="http://schemas.microsoft.com/office/drawing/2014/main" id="{A27336F6-0046-4280-B6B6-988E4569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BB2F840B-D706-4ADC-8B9A-04ED4739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65400"/>
            <a:ext cx="8686800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No inicio a igreja foi marcada por simplicidade e fervor infantis. Os crentes procuravam fervorosamente obedecer a cada ordem de Deus, e suas vidas revelavam fervente e sincero amor por Cristo.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4-003">
            <a:extLst>
              <a:ext uri="{FF2B5EF4-FFF2-40B4-BE49-F238E27FC236}">
                <a16:creationId xmlns:a16="http://schemas.microsoft.com/office/drawing/2014/main" id="{4C4C24C8-2A4C-4913-BDAB-0EA18FB7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C4339B03-B69E-456B-BCEA-F944B483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5400"/>
            <a:ext cx="8569325" cy="359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Cheios de amor pelo Redentor, era seu mais alto objetivo conquistar almas para Ele. Os membros da igreja estavam unidos em sentimento e ação. Visitavam os necessitados e guardavam-se imaculados do mundo.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4-003">
            <a:extLst>
              <a:ext uri="{FF2B5EF4-FFF2-40B4-BE49-F238E27FC236}">
                <a16:creationId xmlns:a16="http://schemas.microsoft.com/office/drawing/2014/main" id="{A8C6EB5A-BEC4-498D-8C89-C761F63D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3F908AF2-4B03-4D04-89BE-B4B2F07E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5688012" cy="4367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Fervor e entusiasmo.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Trabalho.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Simplicidade.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Obediência.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Amor.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União.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Pureza. (A.A. 578-580).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B9E77382-E478-455F-B392-F59676E7A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81100"/>
            <a:ext cx="6126162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Tempus Sans ITC" panose="04020404030D07020202" pitchFamily="82" charset="0"/>
              </a:rPr>
              <a:t>IGREJA CRISTÃ INICIAL</a:t>
            </a:r>
            <a:endParaRPr lang="pt-BR" altLang="pt-BR" sz="28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apresentacao004">
            <a:extLst>
              <a:ext uri="{FF2B5EF4-FFF2-40B4-BE49-F238E27FC236}">
                <a16:creationId xmlns:a16="http://schemas.microsoft.com/office/drawing/2014/main" id="{18BEB735-7F6B-481E-A4CC-888963FF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mulher_igreja">
            <a:extLst>
              <a:ext uri="{FF2B5EF4-FFF2-40B4-BE49-F238E27FC236}">
                <a16:creationId xmlns:a16="http://schemas.microsoft.com/office/drawing/2014/main" id="{E730E7BA-4BBC-4ACA-B89D-F3CD9E06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>
            <a:extLst>
              <a:ext uri="{FF2B5EF4-FFF2-40B4-BE49-F238E27FC236}">
                <a16:creationId xmlns:a16="http://schemas.microsoft.com/office/drawing/2014/main" id="{44128E7E-8890-469B-AF38-CF74AC1E3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84763"/>
            <a:ext cx="82296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DEPOIS DE ALGUM TEMPO A IGREJA COMEÇOU A PERDER SUA PUREZA.</a:t>
            </a:r>
            <a:endParaRPr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4-003">
            <a:extLst>
              <a:ext uri="{FF2B5EF4-FFF2-40B4-BE49-F238E27FC236}">
                <a16:creationId xmlns:a16="http://schemas.microsoft.com/office/drawing/2014/main" id="{9A7CFC26-A94B-4C60-9896-66F959B9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94211D0B-E628-4299-B1BE-9D50B19F1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8534400" cy="351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Domiciano obrigou a todos a adorá-lo.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O último apóstolo (João), foi exilado.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Roma passou a dominar o mundo religioso.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Doutrinas humanas.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A frieza invadiu a igreja.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4-003">
            <a:extLst>
              <a:ext uri="{FF2B5EF4-FFF2-40B4-BE49-F238E27FC236}">
                <a16:creationId xmlns:a16="http://schemas.microsoft.com/office/drawing/2014/main" id="{C8DF60B1-E8DB-4DD3-9FAA-06357270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AFB47801-33EB-473D-B33E-4678448E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3312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Deus precisava fazer alguma coisa para o seu povo não permanecer nas trevas espirituais.</a:t>
            </a: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cliparts 450">
            <a:extLst>
              <a:ext uri="{FF2B5EF4-FFF2-40B4-BE49-F238E27FC236}">
                <a16:creationId xmlns:a16="http://schemas.microsoft.com/office/drawing/2014/main" id="{7360DB65-540B-4193-A83C-8C2CF767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Text Box 3">
            <a:extLst>
              <a:ext uri="{FF2B5EF4-FFF2-40B4-BE49-F238E27FC236}">
                <a16:creationId xmlns:a16="http://schemas.microsoft.com/office/drawing/2014/main" id="{5172593C-A747-4CD6-827E-0F23990B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625600"/>
            <a:ext cx="8534400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“Na providência de Deus, João fora colocado onde Cristo lhe podia dar uma maravilhosa </a:t>
            </a:r>
            <a:r>
              <a:rPr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revelação de Si mesmo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e da </a:t>
            </a:r>
            <a:r>
              <a:rPr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divina verdade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para iluminação das igrejas”. (A.A. 581).</a:t>
            </a: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cliparts 450">
            <a:extLst>
              <a:ext uri="{FF2B5EF4-FFF2-40B4-BE49-F238E27FC236}">
                <a16:creationId xmlns:a16="http://schemas.microsoft.com/office/drawing/2014/main" id="{9E35BB39-36AA-43B8-A755-AB5CE2DD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1" name="Text Box 3">
            <a:extLst>
              <a:ext uri="{FF2B5EF4-FFF2-40B4-BE49-F238E27FC236}">
                <a16:creationId xmlns:a16="http://schemas.microsoft.com/office/drawing/2014/main" id="{6E96FD85-2C82-4213-9771-A221CD281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11275"/>
            <a:ext cx="8305800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“Mas em Patmos o discípulo recebeu uma </a:t>
            </a:r>
            <a:r>
              <a:rPr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mensagem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cuja influência devia continuar a </a:t>
            </a:r>
            <a:r>
              <a:rPr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fortalecer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a </a:t>
            </a:r>
            <a:r>
              <a:rPr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igreja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até o fim dos tempos”. (A.A. 581).</a:t>
            </a:r>
            <a:endParaRPr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E56A4D74-0ADC-4B96-9475-48F39D22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792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QUE MENSAGEM É ESSA?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cliparts 147">
            <a:extLst>
              <a:ext uri="{FF2B5EF4-FFF2-40B4-BE49-F238E27FC236}">
                <a16:creationId xmlns:a16="http://schemas.microsoft.com/office/drawing/2014/main" id="{8E0693C4-4D3D-4187-B31D-7D7C26D7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Text Box 3">
            <a:extLst>
              <a:ext uri="{FF2B5EF4-FFF2-40B4-BE49-F238E27FC236}">
                <a16:creationId xmlns:a16="http://schemas.microsoft.com/office/drawing/2014/main" id="{97C37D99-AB27-4914-9B41-D8563F5C8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476250"/>
            <a:ext cx="76676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O APOCALIPSE RESPONDE:</a:t>
            </a:r>
            <a:endParaRPr lang="pt-BR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7777F843-B83C-43F8-AF0E-54F1E12E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836738"/>
            <a:ext cx="5543550" cy="4760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1:5,13</a:t>
            </a:r>
          </a:p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1:5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1:9-18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1:7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1:18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1:6</a:t>
            </a:r>
            <a:endParaRPr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4-003">
            <a:extLst>
              <a:ext uri="{FF2B5EF4-FFF2-40B4-BE49-F238E27FC236}">
                <a16:creationId xmlns:a16="http://schemas.microsoft.com/office/drawing/2014/main" id="{A6679F02-49EB-475B-96B3-863BEB7F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BF8D3364-0E1A-4B76-99E2-B4265E70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8893175" cy="454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Apocalipse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ENCARNAÇÃO - Apocalipse 1:5,13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MORTE - Apocalipse 1:5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RESSURREIÇÃO - Apocalipse 1:9-18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VOLTA - Apocalipse 1:7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DESTRUIÇÃO DO MAL – Apocalipse 1:18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REINO ETERNO – Apocalipse 1:6</a:t>
            </a:r>
            <a:endParaRPr lang="pt-BR" altLang="pt-BR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4-003">
            <a:extLst>
              <a:ext uri="{FF2B5EF4-FFF2-40B4-BE49-F238E27FC236}">
                <a16:creationId xmlns:a16="http://schemas.microsoft.com/office/drawing/2014/main" id="{45D16EC1-3D2A-4A60-968E-41C5EC87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0E193D5-0C80-4709-A514-F2C81155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65288"/>
            <a:ext cx="6588125" cy="457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APOCALIPSE 12-14</a:t>
            </a:r>
          </a:p>
          <a:p>
            <a:pPr>
              <a:spcBef>
                <a:spcPct val="50000"/>
              </a:spcBef>
            </a:pPr>
            <a:endParaRPr lang="en-US" altLang="pt-BR" sz="9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 Apocalipse 12:5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 Apocalipse 12:11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 Apocalipse 12:5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 Apocalipse 14:14-16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 Apocalipse 12:12; 14:9-11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 Apocalipse 14:1-5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4-003">
            <a:extLst>
              <a:ext uri="{FF2B5EF4-FFF2-40B4-BE49-F238E27FC236}">
                <a16:creationId xmlns:a16="http://schemas.microsoft.com/office/drawing/2014/main" id="{94C3557F-F046-4931-8555-54E4F962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7DF84F25-6026-47A8-A081-F7D9916D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341438"/>
            <a:ext cx="8991600" cy="53276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APOCALIPSE 12-14</a:t>
            </a:r>
          </a:p>
          <a:p>
            <a:pPr>
              <a:spcBef>
                <a:spcPct val="50000"/>
              </a:spcBef>
            </a:pPr>
            <a:endParaRPr lang="en-US" altLang="pt-BR" sz="1400" b="1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Encarnação - Apocalipse 12:5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Morte - Apocalipse 12:11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Ressurreição - Apocalipse 12:5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Volta – Apocalipse 14:14-16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Fim do Mal - Apocalipse 12:12; 14:9-11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Reino Eterno - Apocalipse 14:1-5</a:t>
            </a:r>
          </a:p>
          <a:p>
            <a:pPr>
              <a:spcBef>
                <a:spcPct val="50000"/>
              </a:spcBef>
            </a:pPr>
            <a:endParaRPr lang="en-US" altLang="pt-BR" sz="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2000" b="1">
                <a:solidFill>
                  <a:srgbClr val="FFFF00"/>
                </a:solidFill>
                <a:latin typeface="Verdana" panose="020B0604030504040204" pitchFamily="34" charset="0"/>
              </a:rPr>
              <a:t>O QUE JÁ ACONTECEU E O QUE FALTA ACONTECER?</a:t>
            </a:r>
            <a:endParaRPr lang="pt-BR" altLang="pt-BR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4-003">
            <a:extLst>
              <a:ext uri="{FF2B5EF4-FFF2-40B4-BE49-F238E27FC236}">
                <a16:creationId xmlns:a16="http://schemas.microsoft.com/office/drawing/2014/main" id="{F967468B-21CA-430D-B76B-DCB59E71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198D390F-EF36-4281-8C66-BD93720B6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857375"/>
            <a:ext cx="8458200" cy="318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  APOCALIPSE 19-22</a:t>
            </a:r>
          </a:p>
          <a:p>
            <a:pPr>
              <a:spcBef>
                <a:spcPct val="50000"/>
              </a:spcBef>
            </a:pPr>
            <a:endParaRPr lang="en-US" altLang="pt-BR" b="1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19:11-16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20:10-15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21-22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AC7A6C01-F72B-462A-83CF-763211922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346202B5-2DFA-40BF-9042-D473C842A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36548" name="Picture 4" descr="apresentacao002">
            <a:extLst>
              <a:ext uri="{FF2B5EF4-FFF2-40B4-BE49-F238E27FC236}">
                <a16:creationId xmlns:a16="http://schemas.microsoft.com/office/drawing/2014/main" id="{4B745F32-E25F-4BF8-9807-4EE1D467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4-003">
            <a:extLst>
              <a:ext uri="{FF2B5EF4-FFF2-40B4-BE49-F238E27FC236}">
                <a16:creationId xmlns:a16="http://schemas.microsoft.com/office/drawing/2014/main" id="{D85810AB-8CE9-4C23-9FE3-5F66A420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2BD750FA-A25C-406F-87CE-C13A349D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857375"/>
            <a:ext cx="8820150" cy="3084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    APOCALIPSE 19-22</a:t>
            </a:r>
          </a:p>
          <a:p>
            <a:pPr>
              <a:spcBef>
                <a:spcPct val="50000"/>
              </a:spcBef>
            </a:pPr>
            <a:endParaRPr lang="en-US" altLang="pt-BR" sz="2800" b="1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Volta de Jesus - Apocalipse 19:11-16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Destruição do mal - Apocalipse 20:10-15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Reino Eterno - Apocalipse 21-22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apoc_12_9">
            <a:extLst>
              <a:ext uri="{FF2B5EF4-FFF2-40B4-BE49-F238E27FC236}">
                <a16:creationId xmlns:a16="http://schemas.microsoft.com/office/drawing/2014/main" id="{7404B476-B376-42B5-8C60-D67365B0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Text Box 3">
            <a:extLst>
              <a:ext uri="{FF2B5EF4-FFF2-40B4-BE49-F238E27FC236}">
                <a16:creationId xmlns:a16="http://schemas.microsoft.com/office/drawing/2014/main" id="{7D0E4E95-ACCC-4EDF-B759-C70794D1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335088"/>
            <a:ext cx="8748712" cy="3749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Verdana" panose="020B0604030504040204" pitchFamily="34" charset="0"/>
              </a:rPr>
              <a:t>Qual é a mensagem de esperança para o povo de Deus em todo o Apocalipse?</a:t>
            </a:r>
            <a:endParaRPr lang="en-US" altLang="pt-BR" sz="6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>
            <a:extLst>
              <a:ext uri="{FF2B5EF4-FFF2-40B4-BE49-F238E27FC236}">
                <a16:creationId xmlns:a16="http://schemas.microsoft.com/office/drawing/2014/main" id="{D3EFD931-A7FB-4D2D-B8A3-BFB36A69F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579437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OS 4  GRANDES BLOCOS DE 7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0C583EED-3AFB-4C6F-9C20-B387768DC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08050"/>
            <a:ext cx="1905000" cy="57769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rgbClr val="66CCFF"/>
              </a:solidFill>
            </a:endParaRP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79B59D5A-EE45-40E6-A3AE-43E18B4E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908050"/>
            <a:ext cx="2032000" cy="5776913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ADDF1CBB-E49A-45A3-B993-555F5E1B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908050"/>
            <a:ext cx="2736850" cy="579278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217B4605-66C9-40CC-BF3B-0C15702AC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08050"/>
            <a:ext cx="2111375" cy="57927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8E0CC1B7-B532-481C-82B4-279BE130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60575"/>
            <a:ext cx="1828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Igrejas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99699E8D-2AC1-4398-A578-D48C4287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2-3</a:t>
            </a:r>
            <a:endParaRPr kumimoji="1"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6C74B3E6-B87D-4FA3-8514-0FF0DE78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981075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6-8</a:t>
            </a:r>
            <a:endParaRPr kumimoji="1"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690" name="Text Box 10">
            <a:extLst>
              <a:ext uri="{FF2B5EF4-FFF2-40B4-BE49-F238E27FC236}">
                <a16:creationId xmlns:a16="http://schemas.microsoft.com/office/drawing/2014/main" id="{D099D540-763F-4DEE-90CA-430AFCA2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076450"/>
            <a:ext cx="1600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Selos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9691" name="Text Box 11">
            <a:extLst>
              <a:ext uri="{FF2B5EF4-FFF2-40B4-BE49-F238E27FC236}">
                <a16:creationId xmlns:a16="http://schemas.microsoft.com/office/drawing/2014/main" id="{30D20573-32C9-4BB1-8368-3F85A6C2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8107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8-11</a:t>
            </a:r>
            <a:endParaRPr kumimoji="1"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692" name="Text Box 12">
            <a:extLst>
              <a:ext uri="{FF2B5EF4-FFF2-40B4-BE49-F238E27FC236}">
                <a16:creationId xmlns:a16="http://schemas.microsoft.com/office/drawing/2014/main" id="{BA8B1D66-E4E6-4DAA-8713-B469788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01850"/>
            <a:ext cx="28098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Trombetas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9693" name="Text Box 13">
            <a:extLst>
              <a:ext uri="{FF2B5EF4-FFF2-40B4-BE49-F238E27FC236}">
                <a16:creationId xmlns:a16="http://schemas.microsoft.com/office/drawing/2014/main" id="{4FF02B66-4580-498B-9737-B0DC1052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981075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16</a:t>
            </a:r>
            <a:endParaRPr kumimoji="1"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694" name="Text Box 14">
            <a:extLst>
              <a:ext uri="{FF2B5EF4-FFF2-40B4-BE49-F238E27FC236}">
                <a16:creationId xmlns:a16="http://schemas.microsoft.com/office/drawing/2014/main" id="{346716E7-7D2C-4D2F-B5D3-6DA10D75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2101850"/>
            <a:ext cx="2133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Pragas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9695" name="Line 15">
            <a:extLst>
              <a:ext uri="{FF2B5EF4-FFF2-40B4-BE49-F238E27FC236}">
                <a16:creationId xmlns:a16="http://schemas.microsoft.com/office/drawing/2014/main" id="{E0455B97-DE12-4E78-8F22-00C2D83DA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3933825"/>
            <a:ext cx="0" cy="14398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9696" name="Text Box 16">
            <a:extLst>
              <a:ext uri="{FF2B5EF4-FFF2-40B4-BE49-F238E27FC236}">
                <a16:creationId xmlns:a16="http://schemas.microsoft.com/office/drawing/2014/main" id="{59F9C95D-C8A6-4CA4-AA38-FA58BA8E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794375"/>
            <a:ext cx="190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Verdana" panose="020B0604030504040204" pitchFamily="34" charset="0"/>
              </a:rPr>
              <a:t>Volta de  Jesus</a:t>
            </a:r>
            <a:endParaRPr lang="en-US" altLang="pt-BR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697" name="Line 17">
            <a:extLst>
              <a:ext uri="{FF2B5EF4-FFF2-40B4-BE49-F238E27FC236}">
                <a16:creationId xmlns:a16="http://schemas.microsoft.com/office/drawing/2014/main" id="{3FE8D814-FF32-427A-AA06-A77ABE441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933825"/>
            <a:ext cx="0" cy="14398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9699" name="Line 19">
            <a:extLst>
              <a:ext uri="{FF2B5EF4-FFF2-40B4-BE49-F238E27FC236}">
                <a16:creationId xmlns:a16="http://schemas.microsoft.com/office/drawing/2014/main" id="{194FE187-C747-4C9E-B099-4FAC8A064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933825"/>
            <a:ext cx="0" cy="14398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9701" name="Line 21">
            <a:extLst>
              <a:ext uri="{FF2B5EF4-FFF2-40B4-BE49-F238E27FC236}">
                <a16:creationId xmlns:a16="http://schemas.microsoft.com/office/drawing/2014/main" id="{B12FDCA2-D96E-44F4-8B79-7C9D20F32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3997325"/>
            <a:ext cx="0" cy="14398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9703" name="Text Box 23">
            <a:extLst>
              <a:ext uri="{FF2B5EF4-FFF2-40B4-BE49-F238E27FC236}">
                <a16:creationId xmlns:a16="http://schemas.microsoft.com/office/drawing/2014/main" id="{BD4B9C16-B422-4528-AA38-FA15A534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61025"/>
            <a:ext cx="190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Verdana" panose="020B0604030504040204" pitchFamily="34" charset="0"/>
              </a:rPr>
              <a:t>Volta de  Jesus</a:t>
            </a:r>
            <a:endParaRPr lang="en-US" altLang="pt-BR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704" name="Text Box 24">
            <a:extLst>
              <a:ext uri="{FF2B5EF4-FFF2-40B4-BE49-F238E27FC236}">
                <a16:creationId xmlns:a16="http://schemas.microsoft.com/office/drawing/2014/main" id="{E830FC56-7635-4B82-83C5-156F45A60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805488"/>
            <a:ext cx="190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Verdana" panose="020B0604030504040204" pitchFamily="34" charset="0"/>
              </a:rPr>
              <a:t>Volta de  Jesus</a:t>
            </a:r>
            <a:endParaRPr lang="en-US" altLang="pt-BR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99705" name="Text Box 25">
            <a:extLst>
              <a:ext uri="{FF2B5EF4-FFF2-40B4-BE49-F238E27FC236}">
                <a16:creationId xmlns:a16="http://schemas.microsoft.com/office/drawing/2014/main" id="{1A04CF6C-8EF5-4E8B-B25B-1ED6562A2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734050"/>
            <a:ext cx="190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Verdana" panose="020B0604030504040204" pitchFamily="34" charset="0"/>
              </a:rPr>
              <a:t>Volta de  Jesus</a:t>
            </a:r>
            <a:endParaRPr lang="en-US" altLang="pt-BR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cliparts 131">
            <a:extLst>
              <a:ext uri="{FF2B5EF4-FFF2-40B4-BE49-F238E27FC236}">
                <a16:creationId xmlns:a16="http://schemas.microsoft.com/office/drawing/2014/main" id="{541BCDD9-E0D2-4736-9B67-527D52BE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Text Box 3">
            <a:extLst>
              <a:ext uri="{FF2B5EF4-FFF2-40B4-BE49-F238E27FC236}">
                <a16:creationId xmlns:a16="http://schemas.microsoft.com/office/drawing/2014/main" id="{2525E3AA-BD3E-484E-AF9A-450DE136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35712" cy="283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Antes do Profeta escrever os blocos de 7, ele vê o cordeiro ressuscitado. Geralmente o cordeiro está no trono.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CCA50A96-DF4A-4C30-8A93-EC2C56A2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0"/>
            <a:ext cx="3529013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1731" name="Line 3">
            <a:extLst>
              <a:ext uri="{FF2B5EF4-FFF2-40B4-BE49-F238E27FC236}">
                <a16:creationId xmlns:a16="http://schemas.microsoft.com/office/drawing/2014/main" id="{09AB36B2-C2E8-4D3A-8CB9-5D8FD33C8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981075"/>
            <a:ext cx="3529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1732" name="Text Box 4">
            <a:extLst>
              <a:ext uri="{FF2B5EF4-FFF2-40B4-BE49-F238E27FC236}">
                <a16:creationId xmlns:a16="http://schemas.microsoft.com/office/drawing/2014/main" id="{9A87C35A-C9BA-434A-8757-6A3DB093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88913"/>
            <a:ext cx="3419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1) Bloco de 7</a:t>
            </a:r>
            <a:endParaRPr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1733" name="Line 5">
            <a:extLst>
              <a:ext uri="{FF2B5EF4-FFF2-40B4-BE49-F238E27FC236}">
                <a16:creationId xmlns:a16="http://schemas.microsoft.com/office/drawing/2014/main" id="{7BDD74A6-C3D6-4376-9A97-14F009458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5013325"/>
            <a:ext cx="34925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272F5472-33DB-48AB-8F04-018F7DAD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2028825"/>
            <a:ext cx="3203575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As 7</a:t>
            </a:r>
          </a:p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Igrejas</a:t>
            </a:r>
            <a:endParaRPr lang="en-US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56A97839-0835-4A3B-9D97-5832B73C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445125"/>
            <a:ext cx="32400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 2-3</a:t>
            </a:r>
            <a:endParaRPr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1736" name="Rectangle 8">
            <a:extLst>
              <a:ext uri="{FF2B5EF4-FFF2-40B4-BE49-F238E27FC236}">
                <a16:creationId xmlns:a16="http://schemas.microsoft.com/office/drawing/2014/main" id="{39E663F5-1D66-4D04-90D0-8F6328E28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24525" cy="68580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 sz="2800" b="1">
              <a:latin typeface="Verdana" panose="020B0604030504040204" pitchFamily="34" charset="0"/>
            </a:endParaRPr>
          </a:p>
        </p:txBody>
      </p:sp>
      <p:sp>
        <p:nvSpPr>
          <p:cNvPr id="201737" name="Oval 9">
            <a:extLst>
              <a:ext uri="{FF2B5EF4-FFF2-40B4-BE49-F238E27FC236}">
                <a16:creationId xmlns:a16="http://schemas.microsoft.com/office/drawing/2014/main" id="{3E12176C-90B5-4DE4-BB64-36D4B7982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7838"/>
            <a:ext cx="5256212" cy="590391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 Cordeiro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Ressussitado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Ap. 1:12-18</a:t>
            </a:r>
            <a:endParaRPr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C225B889-8E6A-4743-86F6-17D4F3D8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0"/>
            <a:ext cx="3529013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2755" name="Line 3">
            <a:extLst>
              <a:ext uri="{FF2B5EF4-FFF2-40B4-BE49-F238E27FC236}">
                <a16:creationId xmlns:a16="http://schemas.microsoft.com/office/drawing/2014/main" id="{E56D4FC3-5CD2-4616-8786-BC6F9D3E9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981075"/>
            <a:ext cx="3529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2756" name="Line 4">
            <a:extLst>
              <a:ext uri="{FF2B5EF4-FFF2-40B4-BE49-F238E27FC236}">
                <a16:creationId xmlns:a16="http://schemas.microsoft.com/office/drawing/2014/main" id="{EB33B5A6-9B3B-4380-8490-848525D14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13325"/>
            <a:ext cx="360045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B6BB8633-DB16-45DD-821D-AAF6168C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24525" cy="68580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 sz="2800" b="1">
              <a:latin typeface="Arial Th" pitchFamily="2" charset="0"/>
            </a:endParaRPr>
          </a:p>
        </p:txBody>
      </p:sp>
      <p:sp>
        <p:nvSpPr>
          <p:cNvPr id="202758" name="Oval 6">
            <a:extLst>
              <a:ext uri="{FF2B5EF4-FFF2-40B4-BE49-F238E27FC236}">
                <a16:creationId xmlns:a16="http://schemas.microsoft.com/office/drawing/2014/main" id="{5179F02E-F9BD-43E3-811F-C3A16327F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7838"/>
            <a:ext cx="5256212" cy="590391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 Trono; 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 Cordeiro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em pé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Ap.4-5</a:t>
            </a:r>
            <a:endParaRPr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2759" name="Text Box 7">
            <a:extLst>
              <a:ext uri="{FF2B5EF4-FFF2-40B4-BE49-F238E27FC236}">
                <a16:creationId xmlns:a16="http://schemas.microsoft.com/office/drawing/2014/main" id="{990F3F14-A093-4888-A9D4-672C7958F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15888"/>
            <a:ext cx="3419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2) Bloco de 7</a:t>
            </a:r>
            <a:endParaRPr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2760" name="Text Box 8">
            <a:extLst>
              <a:ext uri="{FF2B5EF4-FFF2-40B4-BE49-F238E27FC236}">
                <a16:creationId xmlns:a16="http://schemas.microsoft.com/office/drawing/2014/main" id="{4CE9E0E7-A486-4C6D-90C2-4F47E1E51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771650"/>
            <a:ext cx="316865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Os 7</a:t>
            </a:r>
          </a:p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 Selos</a:t>
            </a:r>
            <a:endParaRPr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2761" name="Text Box 9">
            <a:extLst>
              <a:ext uri="{FF2B5EF4-FFF2-40B4-BE49-F238E27FC236}">
                <a16:creationId xmlns:a16="http://schemas.microsoft.com/office/drawing/2014/main" id="{7D0CAB60-7863-4855-B395-322400C5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484813"/>
            <a:ext cx="349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Ap. 6 e 8:1</a:t>
            </a:r>
            <a:endParaRPr lang="en-US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C8E926FD-BA9F-4775-871C-659FD0B5A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0"/>
            <a:ext cx="3529013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3779" name="Line 3">
            <a:extLst>
              <a:ext uri="{FF2B5EF4-FFF2-40B4-BE49-F238E27FC236}">
                <a16:creationId xmlns:a16="http://schemas.microsoft.com/office/drawing/2014/main" id="{A159EDEA-B077-4D21-8AFD-E33733DAA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981075"/>
            <a:ext cx="3529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0" name="Line 4">
            <a:extLst>
              <a:ext uri="{FF2B5EF4-FFF2-40B4-BE49-F238E27FC236}">
                <a16:creationId xmlns:a16="http://schemas.microsoft.com/office/drawing/2014/main" id="{8A63E7A4-01F3-4BD8-8AFF-995BC9096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13325"/>
            <a:ext cx="361156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C4798BA3-AAB7-4D7E-B3F2-E5C353D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51500" cy="68580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 sz="2800" b="1">
              <a:latin typeface="Arial Th" pitchFamily="2" charset="0"/>
            </a:endParaRPr>
          </a:p>
        </p:txBody>
      </p:sp>
      <p:sp>
        <p:nvSpPr>
          <p:cNvPr id="203782" name="Oval 6">
            <a:extLst>
              <a:ext uri="{FF2B5EF4-FFF2-40B4-BE49-F238E27FC236}">
                <a16:creationId xmlns:a16="http://schemas.microsoft.com/office/drawing/2014/main" id="{E9A2D398-6250-4935-B6A3-F0EFBA93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7838"/>
            <a:ext cx="5329238" cy="590391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Trono;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 Cordeiro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em pé com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os Salvos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Ap.7:9-12</a:t>
            </a:r>
            <a:endParaRPr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3783" name="Text Box 7">
            <a:extLst>
              <a:ext uri="{FF2B5EF4-FFF2-40B4-BE49-F238E27FC236}">
                <a16:creationId xmlns:a16="http://schemas.microsoft.com/office/drawing/2014/main" id="{1B7EAB76-1A26-4918-B35A-B99CDCC8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15888"/>
            <a:ext cx="3419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3) Bloco de 7</a:t>
            </a:r>
            <a:endParaRPr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3784" name="Text Box 8">
            <a:extLst>
              <a:ext uri="{FF2B5EF4-FFF2-40B4-BE49-F238E27FC236}">
                <a16:creationId xmlns:a16="http://schemas.microsoft.com/office/drawing/2014/main" id="{B49F5D5B-5BD7-48D7-9B92-E0ED0E76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022475"/>
            <a:ext cx="32400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As 7</a:t>
            </a:r>
          </a:p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Trombetas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3785" name="Text Box 9">
            <a:extLst>
              <a:ext uri="{FF2B5EF4-FFF2-40B4-BE49-F238E27FC236}">
                <a16:creationId xmlns:a16="http://schemas.microsoft.com/office/drawing/2014/main" id="{EE5815DE-9CE9-49BD-AF81-B3B6EC6E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291138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203786" name="Text Box 10">
            <a:extLst>
              <a:ext uri="{FF2B5EF4-FFF2-40B4-BE49-F238E27FC236}">
                <a16:creationId xmlns:a16="http://schemas.microsoft.com/office/drawing/2014/main" id="{F33F9617-50F5-4D5C-BD4F-D8E1F3D8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5586413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Ap. 8-9;11:15-19</a:t>
            </a:r>
            <a:endParaRPr lang="en-US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C6D2B7BD-28B8-4782-A3DE-7F08471F2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0"/>
            <a:ext cx="3529013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03" name="Text Box 3">
            <a:extLst>
              <a:ext uri="{FF2B5EF4-FFF2-40B4-BE49-F238E27FC236}">
                <a16:creationId xmlns:a16="http://schemas.microsoft.com/office/drawing/2014/main" id="{5EE6526F-A24D-4AC8-90B0-9B23E32E9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15888"/>
            <a:ext cx="3419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4) Bloco de 7</a:t>
            </a:r>
            <a:endParaRPr lang="en-US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804" name="Text Box 4">
            <a:extLst>
              <a:ext uri="{FF2B5EF4-FFF2-40B4-BE49-F238E27FC236}">
                <a16:creationId xmlns:a16="http://schemas.microsoft.com/office/drawing/2014/main" id="{E81B563D-357C-440B-977F-F70E4D9A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022475"/>
            <a:ext cx="32400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As 7</a:t>
            </a:r>
          </a:p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Pragas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805" name="Line 5">
            <a:extLst>
              <a:ext uri="{FF2B5EF4-FFF2-40B4-BE49-F238E27FC236}">
                <a16:creationId xmlns:a16="http://schemas.microsoft.com/office/drawing/2014/main" id="{22EC7F66-CD9A-422D-B201-7979A4FA9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13325"/>
            <a:ext cx="361156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06" name="Line 6">
            <a:extLst>
              <a:ext uri="{FF2B5EF4-FFF2-40B4-BE49-F238E27FC236}">
                <a16:creationId xmlns:a16="http://schemas.microsoft.com/office/drawing/2014/main" id="{FED10FC0-6251-4076-9F19-11A26A620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981075"/>
            <a:ext cx="3529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07" name="Rectangle 7">
            <a:extLst>
              <a:ext uri="{FF2B5EF4-FFF2-40B4-BE49-F238E27FC236}">
                <a16:creationId xmlns:a16="http://schemas.microsoft.com/office/drawing/2014/main" id="{2C7A824B-BD26-4D64-A0AE-95B673D1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51500" cy="68580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 sz="2800" b="1">
              <a:latin typeface="Arial Th" pitchFamily="2" charset="0"/>
            </a:endParaRPr>
          </a:p>
        </p:txBody>
      </p:sp>
      <p:sp>
        <p:nvSpPr>
          <p:cNvPr id="204808" name="Oval 8">
            <a:extLst>
              <a:ext uri="{FF2B5EF4-FFF2-40B4-BE49-F238E27FC236}">
                <a16:creationId xmlns:a16="http://schemas.microsoft.com/office/drawing/2014/main" id="{0A2E580C-E567-4B6E-9FD9-74A6405E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49275"/>
            <a:ext cx="5329238" cy="590391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Trono;</a:t>
            </a:r>
          </a:p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Cordeiro</a:t>
            </a:r>
          </a:p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em pé com</a:t>
            </a:r>
          </a:p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os 144.000</a:t>
            </a:r>
          </a:p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Ap.14:1</a:t>
            </a:r>
          </a:p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Ap.15:2-4</a:t>
            </a:r>
            <a:endParaRPr lang="en-US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809" name="Text Box 9">
            <a:extLst>
              <a:ext uri="{FF2B5EF4-FFF2-40B4-BE49-F238E27FC236}">
                <a16:creationId xmlns:a16="http://schemas.microsoft.com/office/drawing/2014/main" id="{2E1A29F3-DF19-4429-83CF-9F5560D9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373688"/>
            <a:ext cx="2952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Ap. 16</a:t>
            </a:r>
            <a:endParaRPr lang="en-US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apoc_12_9">
            <a:extLst>
              <a:ext uri="{FF2B5EF4-FFF2-40B4-BE49-F238E27FC236}">
                <a16:creationId xmlns:a16="http://schemas.microsoft.com/office/drawing/2014/main" id="{1429FD86-BEBC-48C7-ADC9-46608D3D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7" name="Text Box 3">
            <a:extLst>
              <a:ext uri="{FF2B5EF4-FFF2-40B4-BE49-F238E27FC236}">
                <a16:creationId xmlns:a16="http://schemas.microsoft.com/office/drawing/2014/main" id="{2DC44954-A6D5-40E0-9F40-8A492B19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479550"/>
            <a:ext cx="87487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Verdana" panose="020B0604030504040204" pitchFamily="34" charset="0"/>
              </a:rPr>
              <a:t>Qual é a mensagem de esperança para o povo de Deus em todo o Apocalipse?</a:t>
            </a:r>
            <a:endParaRPr lang="en-US" altLang="pt-BR" sz="6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jesus_134">
            <a:extLst>
              <a:ext uri="{FF2B5EF4-FFF2-40B4-BE49-F238E27FC236}">
                <a16:creationId xmlns:a16="http://schemas.microsoft.com/office/drawing/2014/main" id="{25F5A618-A401-4F5B-8D78-10E7316A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Text Box 3">
            <a:extLst>
              <a:ext uri="{FF2B5EF4-FFF2-40B4-BE49-F238E27FC236}">
                <a16:creationId xmlns:a16="http://schemas.microsoft.com/office/drawing/2014/main" id="{73A1006D-6B78-4BCC-AAAF-6F2D2F09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78175"/>
            <a:ext cx="8893175" cy="2771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Jesus está vivo no trono realizando o julgamento e em breve voltará para buscar o seu povo</a:t>
            </a:r>
            <a:endParaRPr lang="en-US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6852" name="Text Box 4">
            <a:extLst>
              <a:ext uri="{FF2B5EF4-FFF2-40B4-BE49-F238E27FC236}">
                <a16:creationId xmlns:a16="http://schemas.microsoft.com/office/drawing/2014/main" id="{E6A60F1F-E62A-4AC8-9BE8-AA91DB7B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765175"/>
            <a:ext cx="5795962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A Mensagem é:</a:t>
            </a:r>
            <a:endParaRPr lang="en-US" altLang="pt-BR" sz="4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D7AE430-D92D-49AE-A641-61A5D6E4E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C4F4F04D-CB53-4486-92C8-5DB6476C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37572" name="Picture 4" descr="apresentacao003">
            <a:extLst>
              <a:ext uri="{FF2B5EF4-FFF2-40B4-BE49-F238E27FC236}">
                <a16:creationId xmlns:a16="http://schemas.microsoft.com/office/drawing/2014/main" id="{8A829269-3715-452C-B32F-1A7EDD05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jesus_134">
            <a:extLst>
              <a:ext uri="{FF2B5EF4-FFF2-40B4-BE49-F238E27FC236}">
                <a16:creationId xmlns:a16="http://schemas.microsoft.com/office/drawing/2014/main" id="{0151A3C4-7459-4F09-88E6-9AA361CF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898A6D41-EDD1-400B-B3C8-EA64DAF1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8532813" cy="1920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Enquanto ele não volta, todos são convidados a ADORAR A DEUS (Ap.14:6-7)</a:t>
            </a:r>
            <a:endParaRPr lang="en-US" altLang="pt-BR" sz="4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liparts 657">
            <a:extLst>
              <a:ext uri="{FF2B5EF4-FFF2-40B4-BE49-F238E27FC236}">
                <a16:creationId xmlns:a16="http://schemas.microsoft.com/office/drawing/2014/main" id="{97131560-CA6B-4C7D-9934-77D53225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jesus_090">
            <a:extLst>
              <a:ext uri="{FF2B5EF4-FFF2-40B4-BE49-F238E27FC236}">
                <a16:creationId xmlns:a16="http://schemas.microsoft.com/office/drawing/2014/main" id="{3A3BA61F-E292-46AA-82B1-641148DE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Text Box 3">
            <a:extLst>
              <a:ext uri="{FF2B5EF4-FFF2-40B4-BE49-F238E27FC236}">
                <a16:creationId xmlns:a16="http://schemas.microsoft.com/office/drawing/2014/main" id="{7AAA389F-90F9-460B-821E-DA48C8DB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Com as nuvens e todo olho o verá - Apocalipse 1:7</a:t>
            </a:r>
            <a:endParaRPr lang="pt-BR" altLang="pt-BR" sz="4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cliparts 593">
            <a:extLst>
              <a:ext uri="{FF2B5EF4-FFF2-40B4-BE49-F238E27FC236}">
                <a16:creationId xmlns:a16="http://schemas.microsoft.com/office/drawing/2014/main" id="{A0B01837-7032-4F58-91A9-341F5EAE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Text Box 3">
            <a:extLst>
              <a:ext uri="{FF2B5EF4-FFF2-40B4-BE49-F238E27FC236}">
                <a16:creationId xmlns:a16="http://schemas.microsoft.com/office/drawing/2014/main" id="{880B04A4-1462-4DC7-87F7-F5874790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Com os anjos – Apocalipse 19:11-14; Mateus 16:27</a:t>
            </a:r>
            <a:endParaRPr lang="pt-BR" altLang="pt-BR" sz="4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liparts 689">
            <a:extLst>
              <a:ext uri="{FF2B5EF4-FFF2-40B4-BE49-F238E27FC236}">
                <a16:creationId xmlns:a16="http://schemas.microsoft.com/office/drawing/2014/main" id="{2F983BE1-EA3C-4611-A37B-B961E6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Text Box 3">
            <a:extLst>
              <a:ext uri="{FF2B5EF4-FFF2-40B4-BE49-F238E27FC236}">
                <a16:creationId xmlns:a16="http://schemas.microsoft.com/office/drawing/2014/main" id="{B726CCF4-57E0-4E76-91E7-2BD4DC77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4581525"/>
            <a:ext cx="7726362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Com poder e grande glória. Apocalipse 6:14-17;       Lucas 21:27</a:t>
            </a:r>
            <a:endParaRPr lang="pt-BR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cliparts 353">
            <a:extLst>
              <a:ext uri="{FF2B5EF4-FFF2-40B4-BE49-F238E27FC236}">
                <a16:creationId xmlns:a16="http://schemas.microsoft.com/office/drawing/2014/main" id="{1C1DDB71-5ED0-45F0-8F82-5B4D86C9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Text Box 3">
            <a:extLst>
              <a:ext uri="{FF2B5EF4-FFF2-40B4-BE49-F238E27FC236}">
                <a16:creationId xmlns:a16="http://schemas.microsoft.com/office/drawing/2014/main" id="{14C513D0-1A8B-41A5-8B38-2AD96257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76775"/>
            <a:ext cx="84582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Verdana" panose="020B0604030504040204" pitchFamily="34" charset="0"/>
              </a:rPr>
              <a:t>Como Rei dos reis e Senhor dos senhores -      Apocalipse 19:16</a:t>
            </a:r>
            <a:endParaRPr lang="pt-BR" altLang="pt-BR" sz="40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ceu_001">
            <a:extLst>
              <a:ext uri="{FF2B5EF4-FFF2-40B4-BE49-F238E27FC236}">
                <a16:creationId xmlns:a16="http://schemas.microsoft.com/office/drawing/2014/main" id="{11F74B43-8D78-47F0-BA2C-37408B59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>
            <a:extLst>
              <a:ext uri="{FF2B5EF4-FFF2-40B4-BE49-F238E27FC236}">
                <a16:creationId xmlns:a16="http://schemas.microsoft.com/office/drawing/2014/main" id="{96EAD1A3-5811-45BC-ACDF-AA667B40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157788"/>
            <a:ext cx="7799388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Estabelecerá o seu reino para sempre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ceu_008">
            <a:extLst>
              <a:ext uri="{FF2B5EF4-FFF2-40B4-BE49-F238E27FC236}">
                <a16:creationId xmlns:a16="http://schemas.microsoft.com/office/drawing/2014/main" id="{06C488A1-7DA7-4FEB-B135-BA7D2C88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7" name="Text Box 3">
            <a:extLst>
              <a:ext uri="{FF2B5EF4-FFF2-40B4-BE49-F238E27FC236}">
                <a16:creationId xmlns:a16="http://schemas.microsoft.com/office/drawing/2014/main" id="{01766732-7A02-4621-9DFB-A4DCC88E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3505200" cy="4119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Paz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Amor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Justiça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Verdade</a:t>
            </a:r>
            <a:endParaRPr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 descr="04-003">
            <a:extLst>
              <a:ext uri="{FF2B5EF4-FFF2-40B4-BE49-F238E27FC236}">
                <a16:creationId xmlns:a16="http://schemas.microsoft.com/office/drawing/2014/main" id="{E05D2AE8-F731-45F3-B791-249E881F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Text Box 3">
            <a:extLst>
              <a:ext uri="{FF2B5EF4-FFF2-40B4-BE49-F238E27FC236}">
                <a16:creationId xmlns:a16="http://schemas.microsoft.com/office/drawing/2014/main" id="{86448C9D-3C63-4C35-A05E-2A039615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429000"/>
            <a:ext cx="44958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Isaías 35 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21-22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17092" name="Text Box 4">
            <a:extLst>
              <a:ext uri="{FF2B5EF4-FFF2-40B4-BE49-F238E27FC236}">
                <a16:creationId xmlns:a16="http://schemas.microsoft.com/office/drawing/2014/main" id="{1DC4E032-4D63-4338-9437-A519B3F7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38263"/>
            <a:ext cx="4343400" cy="49704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Não Haverá: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Cegos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Surdos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Mudos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Aleijados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Morte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Maldições</a:t>
            </a:r>
            <a:endParaRPr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04-003">
            <a:extLst>
              <a:ext uri="{FF2B5EF4-FFF2-40B4-BE49-F238E27FC236}">
                <a16:creationId xmlns:a16="http://schemas.microsoft.com/office/drawing/2014/main" id="{0303515E-40C4-49B3-88B7-C94E756D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EBC0F6-5087-4ED4-B5CF-DC2EA6BDA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4465638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ESTE É O FINAL</a:t>
            </a:r>
          </a:p>
          <a:p>
            <a:pPr algn="ctr"/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DO PLANO DA </a:t>
            </a:r>
          </a:p>
          <a:p>
            <a:pPr algn="ctr"/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SALVAÇÃO</a:t>
            </a:r>
            <a:endParaRPr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218116" name="Rectangle 4">
            <a:extLst>
              <a:ext uri="{FF2B5EF4-FFF2-40B4-BE49-F238E27FC236}">
                <a16:creationId xmlns:a16="http://schemas.microsoft.com/office/drawing/2014/main" id="{DF2D4377-B502-4623-BDF3-03DAFFFC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2804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ETERNIDADE NA PERFEIÇÃO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  <p:bldP spid="2181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>
            <a:extLst>
              <a:ext uri="{FF2B5EF4-FFF2-40B4-BE49-F238E27FC236}">
                <a16:creationId xmlns:a16="http://schemas.microsoft.com/office/drawing/2014/main" id="{099F4129-9A1B-4DE8-87C7-BE034049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876925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Arial Th" pitchFamily="2" charset="0"/>
              </a:rPr>
              <a:t>26/09-30/10</a:t>
            </a:r>
            <a:endParaRPr kumimoji="1" lang="en-US" altLang="pt-BR" sz="3200" b="1">
              <a:solidFill>
                <a:schemeClr val="bg1"/>
              </a:solidFill>
              <a:latin typeface="Arial Th" pitchFamily="2" charset="0"/>
            </a:endParaRPr>
          </a:p>
        </p:txBody>
      </p:sp>
      <p:pic>
        <p:nvPicPr>
          <p:cNvPr id="238595" name="Picture 3" descr="012">
            <a:extLst>
              <a:ext uri="{FF2B5EF4-FFF2-40B4-BE49-F238E27FC236}">
                <a16:creationId xmlns:a16="http://schemas.microsoft.com/office/drawing/2014/main" id="{8406B394-5635-4AC1-81F7-C7A4CBED0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kombo03">
            <a:extLst>
              <a:ext uri="{FF2B5EF4-FFF2-40B4-BE49-F238E27FC236}">
                <a16:creationId xmlns:a16="http://schemas.microsoft.com/office/drawing/2014/main" id="{3BF1B368-E68A-4494-A86A-ECC12584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9" name="Text Box 3">
            <a:extLst>
              <a:ext uri="{FF2B5EF4-FFF2-40B4-BE49-F238E27FC236}">
                <a16:creationId xmlns:a16="http://schemas.microsoft.com/office/drawing/2014/main" id="{868D4552-FAE6-4AAE-B3A0-B13CEB78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20938"/>
            <a:ext cx="7596187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O que fazer para ser salvo?</a:t>
            </a:r>
            <a:endParaRPr lang="en-US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kombo03">
            <a:extLst>
              <a:ext uri="{FF2B5EF4-FFF2-40B4-BE49-F238E27FC236}">
                <a16:creationId xmlns:a16="http://schemas.microsoft.com/office/drawing/2014/main" id="{E4CA69EF-DBA7-4EFC-97AB-32561682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3" name="Text Box 3">
            <a:extLst>
              <a:ext uri="{FF2B5EF4-FFF2-40B4-BE49-F238E27FC236}">
                <a16:creationId xmlns:a16="http://schemas.microsoft.com/office/drawing/2014/main" id="{97153D76-B522-4007-8364-7E0C9874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8964612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1. Crer em Jesus Cristo - At. 16:31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kombo03">
            <a:extLst>
              <a:ext uri="{FF2B5EF4-FFF2-40B4-BE49-F238E27FC236}">
                <a16:creationId xmlns:a16="http://schemas.microsoft.com/office/drawing/2014/main" id="{175BDCAE-41FF-4DC7-869D-8C15372F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7" name="Text Box 3">
            <a:extLst>
              <a:ext uri="{FF2B5EF4-FFF2-40B4-BE49-F238E27FC236}">
                <a16:creationId xmlns:a16="http://schemas.microsoft.com/office/drawing/2014/main" id="{C18D1072-9FBE-4A64-984F-0F1FC46F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82850"/>
            <a:ext cx="83169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2. Arrepender e converter - At. 3:19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kombo03">
            <a:extLst>
              <a:ext uri="{FF2B5EF4-FFF2-40B4-BE49-F238E27FC236}">
                <a16:creationId xmlns:a16="http://schemas.microsoft.com/office/drawing/2014/main" id="{5446FD44-B6B3-4221-B52A-1CBDD6F3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Text Box 3">
            <a:extLst>
              <a:ext uri="{FF2B5EF4-FFF2-40B4-BE49-F238E27FC236}">
                <a16:creationId xmlns:a16="http://schemas.microsoft.com/office/drawing/2014/main" id="{FF7D27CF-7ABE-46F5-A13A-C3F659B4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55875"/>
            <a:ext cx="78851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3. Confessar os pecados – I Jo.1:9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kombo03">
            <a:extLst>
              <a:ext uri="{FF2B5EF4-FFF2-40B4-BE49-F238E27FC236}">
                <a16:creationId xmlns:a16="http://schemas.microsoft.com/office/drawing/2014/main" id="{250AEEE7-A4E4-4E06-9468-0DE9B5F4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Text Box 3">
            <a:extLst>
              <a:ext uri="{FF2B5EF4-FFF2-40B4-BE49-F238E27FC236}">
                <a16:creationId xmlns:a16="http://schemas.microsoft.com/office/drawing/2014/main" id="{B5248BC5-06F8-4AAF-9CE5-1918387B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2205038"/>
            <a:ext cx="9144000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4. Obedecer os 10 mandamentos - Êx. 20; Mateus 19:17-18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kombo03">
            <a:extLst>
              <a:ext uri="{FF2B5EF4-FFF2-40B4-BE49-F238E27FC236}">
                <a16:creationId xmlns:a16="http://schemas.microsoft.com/office/drawing/2014/main" id="{6B7DD097-5FEA-4EC6-8DBC-5E1D0645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Text Box 3">
            <a:extLst>
              <a:ext uri="{FF2B5EF4-FFF2-40B4-BE49-F238E27FC236}">
                <a16:creationId xmlns:a16="http://schemas.microsoft.com/office/drawing/2014/main" id="{01128A8A-481D-4CC2-85C9-F0580257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2708275"/>
            <a:ext cx="7885113" cy="1736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5. Ser batizado -  Mc. 16:16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kombo03">
            <a:extLst>
              <a:ext uri="{FF2B5EF4-FFF2-40B4-BE49-F238E27FC236}">
                <a16:creationId xmlns:a16="http://schemas.microsoft.com/office/drawing/2014/main" id="{5CD82884-A74B-4CAE-9306-DE1EB983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>
            <a:extLst>
              <a:ext uri="{FF2B5EF4-FFF2-40B4-BE49-F238E27FC236}">
                <a16:creationId xmlns:a16="http://schemas.microsoft.com/office/drawing/2014/main" id="{E67861CC-EAD5-424F-AAA6-190969FF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5038"/>
            <a:ext cx="8856662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6. Ser perseverante e fiel até o fim - Mt.24:13; Ap.14:12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28881CD-295B-482D-817D-97B92115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76375" cy="6858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1E29DB05-41F4-46B9-BB74-55934C55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0"/>
            <a:ext cx="1511300" cy="68580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6BD95158-E82A-43FB-9FB4-49B47A4A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0"/>
            <a:ext cx="1584325" cy="6858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784FC53C-1F98-4797-A2ED-7605E6778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1512888" cy="6858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10" name="Rectangle 6">
            <a:extLst>
              <a:ext uri="{FF2B5EF4-FFF2-40B4-BE49-F238E27FC236}">
                <a16:creationId xmlns:a16="http://schemas.microsoft.com/office/drawing/2014/main" id="{83FEE73F-650B-42DD-8B80-8F1BBF244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0"/>
            <a:ext cx="1511300" cy="6858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11" name="Rectangle 7">
            <a:extLst>
              <a:ext uri="{FF2B5EF4-FFF2-40B4-BE49-F238E27FC236}">
                <a16:creationId xmlns:a16="http://schemas.microsoft.com/office/drawing/2014/main" id="{F14EB8E2-6B32-4829-837F-5A166DF8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0"/>
            <a:ext cx="1547812" cy="6858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12" name="Line 8">
            <a:extLst>
              <a:ext uri="{FF2B5EF4-FFF2-40B4-BE49-F238E27FC236}">
                <a16:creationId xmlns:a16="http://schemas.microsoft.com/office/drawing/2014/main" id="{4CA74159-A5CF-49B8-B01C-36F2A2CD4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0713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6313" name="Text Box 9">
            <a:extLst>
              <a:ext uri="{FF2B5EF4-FFF2-40B4-BE49-F238E27FC236}">
                <a16:creationId xmlns:a16="http://schemas.microsoft.com/office/drawing/2014/main" id="{A0743C7B-E8D5-47C0-8093-23A4F597C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-85725"/>
            <a:ext cx="1331913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14" name="Line 10">
            <a:extLst>
              <a:ext uri="{FF2B5EF4-FFF2-40B4-BE49-F238E27FC236}">
                <a16:creationId xmlns:a16="http://schemas.microsoft.com/office/drawing/2014/main" id="{F1F40B2F-6AA9-47CD-9372-134ED0475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620713"/>
            <a:ext cx="7667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6315" name="Text Box 11">
            <a:extLst>
              <a:ext uri="{FF2B5EF4-FFF2-40B4-BE49-F238E27FC236}">
                <a16:creationId xmlns:a16="http://schemas.microsoft.com/office/drawing/2014/main" id="{0760C544-4719-451D-9274-C17881DB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-84138"/>
            <a:ext cx="1223962" cy="64135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2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16" name="Text Box 12">
            <a:extLst>
              <a:ext uri="{FF2B5EF4-FFF2-40B4-BE49-F238E27FC236}">
                <a16:creationId xmlns:a16="http://schemas.microsoft.com/office/drawing/2014/main" id="{0D0C5BDF-002C-4E57-AC37-E7B8F511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-69850"/>
            <a:ext cx="122555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3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17" name="Text Box 13">
            <a:extLst>
              <a:ext uri="{FF2B5EF4-FFF2-40B4-BE49-F238E27FC236}">
                <a16:creationId xmlns:a16="http://schemas.microsoft.com/office/drawing/2014/main" id="{B6ADBB21-24A3-4690-AB97-C0162DC4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-84138"/>
            <a:ext cx="1296987" cy="64135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4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18" name="Text Box 14">
            <a:extLst>
              <a:ext uri="{FF2B5EF4-FFF2-40B4-BE49-F238E27FC236}">
                <a16:creationId xmlns:a16="http://schemas.microsoft.com/office/drawing/2014/main" id="{6B88D85F-54D2-46B3-8752-971BA534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-68263"/>
            <a:ext cx="1295400" cy="64135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5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19" name="Text Box 15">
            <a:extLst>
              <a:ext uri="{FF2B5EF4-FFF2-40B4-BE49-F238E27FC236}">
                <a16:creationId xmlns:a16="http://schemas.microsoft.com/office/drawing/2014/main" id="{E3919A9E-33D6-4DEB-8A36-089E9B56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-53975"/>
            <a:ext cx="1476375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20" name="Text Box 16">
            <a:extLst>
              <a:ext uri="{FF2B5EF4-FFF2-40B4-BE49-F238E27FC236}">
                <a16:creationId xmlns:a16="http://schemas.microsoft.com/office/drawing/2014/main" id="{F7968E9F-1EA4-4C8D-ACE4-28C7C1E229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430462" y="3211513"/>
            <a:ext cx="60960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Crer em Jesus</a:t>
            </a: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21" name="Text Box 17">
            <a:extLst>
              <a:ext uri="{FF2B5EF4-FFF2-40B4-BE49-F238E27FC236}">
                <a16:creationId xmlns:a16="http://schemas.microsoft.com/office/drawing/2014/main" id="{E8DE901A-E429-4A6C-858D-B639EF7FCE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75443" y="2499518"/>
            <a:ext cx="4895850" cy="1281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Arrepender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altLang="pt-BR" sz="1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22" name="Text Box 18">
            <a:extLst>
              <a:ext uri="{FF2B5EF4-FFF2-40B4-BE49-F238E27FC236}">
                <a16:creationId xmlns:a16="http://schemas.microsoft.com/office/drawing/2014/main" id="{B288BFE4-3A98-4E21-BC20-3C595BBD175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24782" y="2355056"/>
            <a:ext cx="4464050" cy="1281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Confessar</a:t>
            </a:r>
          </a:p>
          <a:p>
            <a:pPr algn="ctr">
              <a:spcBef>
                <a:spcPct val="50000"/>
              </a:spcBef>
            </a:pPr>
            <a:endParaRPr lang="en-US" altLang="pt-BR" sz="1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23" name="Text Box 19">
            <a:extLst>
              <a:ext uri="{FF2B5EF4-FFF2-40B4-BE49-F238E27FC236}">
                <a16:creationId xmlns:a16="http://schemas.microsoft.com/office/drawing/2014/main" id="{938FA355-AFF1-4EDB-ADD7-748B7ADCC39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97919" y="2893219"/>
            <a:ext cx="5686425" cy="1281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Guardar a Lei</a:t>
            </a:r>
          </a:p>
          <a:p>
            <a:pPr algn="ctr">
              <a:spcBef>
                <a:spcPct val="50000"/>
              </a:spcBef>
            </a:pPr>
            <a:endParaRPr lang="en-US" altLang="pt-BR" sz="1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24" name="Text Box 20">
            <a:extLst>
              <a:ext uri="{FF2B5EF4-FFF2-40B4-BE49-F238E27FC236}">
                <a16:creationId xmlns:a16="http://schemas.microsoft.com/office/drawing/2014/main" id="{9E8794B4-F738-4C3A-BD68-67D07547E4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29087" y="2933701"/>
            <a:ext cx="5400675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Ser Batizado</a:t>
            </a:r>
            <a:endParaRPr lang="en-US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6325" name="Text Box 21">
            <a:extLst>
              <a:ext uri="{FF2B5EF4-FFF2-40B4-BE49-F238E27FC236}">
                <a16:creationId xmlns:a16="http://schemas.microsoft.com/office/drawing/2014/main" id="{9320A02F-D18A-45C1-9D4E-657BA78370D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23694" y="3078957"/>
            <a:ext cx="5691187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Perseverança</a:t>
            </a:r>
            <a:endParaRPr lang="en-US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cliparts 312">
            <a:extLst>
              <a:ext uri="{FF2B5EF4-FFF2-40B4-BE49-F238E27FC236}">
                <a16:creationId xmlns:a16="http://schemas.microsoft.com/office/drawing/2014/main" id="{7A633031-ACFC-4301-9190-C9316C89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Text Box 3">
            <a:extLst>
              <a:ext uri="{FF2B5EF4-FFF2-40B4-BE49-F238E27FC236}">
                <a16:creationId xmlns:a16="http://schemas.microsoft.com/office/drawing/2014/main" id="{D1039A21-5578-4ABF-9322-150793D4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325"/>
            <a:ext cx="72009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Qual será a sua decisão?</a:t>
            </a:r>
            <a:endParaRPr lang="en-US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fotos movimentadas 004.mpg">
            <a:hlinkClick r:id="" action="ppaction://media"/>
            <a:extLst>
              <a:ext uri="{FF2B5EF4-FFF2-40B4-BE49-F238E27FC236}">
                <a16:creationId xmlns:a16="http://schemas.microsoft.com/office/drawing/2014/main" id="{E9448542-A628-4A69-BC2C-8AA44D866DA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231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1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1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42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04-001 cópia">
            <a:extLst>
              <a:ext uri="{FF2B5EF4-FFF2-40B4-BE49-F238E27FC236}">
                <a16:creationId xmlns:a16="http://schemas.microsoft.com/office/drawing/2014/main" id="{9A7540C2-C77A-4D98-A18F-5074FCB0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cliparts 121">
            <a:extLst>
              <a:ext uri="{FF2B5EF4-FFF2-40B4-BE49-F238E27FC236}">
                <a16:creationId xmlns:a16="http://schemas.microsoft.com/office/drawing/2014/main" id="{136E438F-C2B5-4F91-B3FE-81FB9108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5" name="Text Box 3">
            <a:extLst>
              <a:ext uri="{FF2B5EF4-FFF2-40B4-BE49-F238E27FC236}">
                <a16:creationId xmlns:a16="http://schemas.microsoft.com/office/drawing/2014/main" id="{CAB495E9-C9A5-4A05-81E3-34C697D0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922463"/>
            <a:ext cx="7162800" cy="301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9600" b="1">
                <a:solidFill>
                  <a:srgbClr val="FFFF00"/>
                </a:solidFill>
                <a:latin typeface="Arial Th" pitchFamily="2" charset="0"/>
              </a:rPr>
              <a:t>Próximo Estudo</a:t>
            </a:r>
            <a:endParaRPr lang="pt-BR" altLang="pt-BR" sz="9600" b="1">
              <a:solidFill>
                <a:srgbClr val="FFFF00"/>
              </a:solidFill>
              <a:latin typeface="Arial Th" pitchFamily="2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05-002">
            <a:extLst>
              <a:ext uri="{FF2B5EF4-FFF2-40B4-BE49-F238E27FC236}">
                <a16:creationId xmlns:a16="http://schemas.microsoft.com/office/drawing/2014/main" id="{D947E778-36C2-46CD-8988-CBA2B0C4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5" descr="plano da salvação">
            <a:extLst>
              <a:ext uri="{FF2B5EF4-FFF2-40B4-BE49-F238E27FC236}">
                <a16:creationId xmlns:a16="http://schemas.microsoft.com/office/drawing/2014/main" id="{8E1ACA14-D87A-4FD2-AFC1-6D8ACD6F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1438</Words>
  <Application>Microsoft Office PowerPoint</Application>
  <PresentationFormat>Apresentação na tela (4:3)</PresentationFormat>
  <Paragraphs>236</Paragraphs>
  <Slides>81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93" baseType="lpstr">
      <vt:lpstr>Arial</vt:lpstr>
      <vt:lpstr>Verdana</vt:lpstr>
      <vt:lpstr>Times New Roman</vt:lpstr>
      <vt:lpstr>Arial Black</vt:lpstr>
      <vt:lpstr>Comic Sans MS</vt:lpstr>
      <vt:lpstr>Arial HC</vt:lpstr>
      <vt:lpstr>Light Italic            </vt:lpstr>
      <vt:lpstr>Arial Th</vt:lpstr>
      <vt:lpstr>Lucida Bright</vt:lpstr>
      <vt:lpstr>Tempus Sans ITC</vt:lpstr>
      <vt:lpstr>Tahoma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Ellen</dc:creator>
  <cp:keywords>www.4tons.com</cp:keywords>
  <dc:description>COMÉRCIO PROIBIDO. USO PESSOAL</dc:description>
  <cp:lastModifiedBy>Pr. Marcelo Carvalho</cp:lastModifiedBy>
  <cp:revision>23</cp:revision>
  <dcterms:created xsi:type="dcterms:W3CDTF">2006-04-28T14:50:50Z</dcterms:created>
  <dcterms:modified xsi:type="dcterms:W3CDTF">2019-11-26T13:48:31Z</dcterms:modified>
  <cp:category>SM-EVANGELISMO</cp:category>
</cp:coreProperties>
</file>