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8" r:id="rId2"/>
    <p:sldId id="306" r:id="rId3"/>
    <p:sldId id="307" r:id="rId4"/>
    <p:sldId id="297" r:id="rId5"/>
    <p:sldId id="298" r:id="rId6"/>
    <p:sldId id="299" r:id="rId7"/>
    <p:sldId id="300" r:id="rId8"/>
    <p:sldId id="25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01" r:id="rId45"/>
    <p:sldId id="302" r:id="rId46"/>
    <p:sldId id="296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5" autoAdjust="0"/>
    <p:restoredTop sz="94660"/>
  </p:normalViewPr>
  <p:slideViewPr>
    <p:cSldViewPr>
      <p:cViewPr varScale="1">
        <p:scale>
          <a:sx n="63" d="100"/>
          <a:sy n="63" d="100"/>
        </p:scale>
        <p:origin x="13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79E99B4-7FD0-4356-BCD2-143E89DCCD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0ED971-78A6-408B-A2F8-2A3E757501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DA8DAFA-B65B-4261-9FF9-7D074FC88C0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F74306F0-7332-4C9F-B422-E3D3BD7918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BEFE2389-D5A5-4018-A489-9ED2D219EB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46A9001D-F119-44BD-9E00-82A39314F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EC586-AFBE-4BE5-9DAB-E98CC78A8E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4A3FFF-69F6-463D-A0BB-C1AB65213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79F60-9B3F-4B2D-AB9C-B2E877C22FBC}" type="slidenum">
              <a:rPr lang="pt-BR" altLang="pt-BR"/>
              <a:pPr/>
              <a:t>47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DBD2F7B-A9B5-47DE-B913-7D32C3E386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5877F1F-EA96-4263-8A5B-396B3E3F2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D2AE2D-B4EB-4504-8CE8-A1F0C5097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A6BFE-0793-43FF-A082-F481364E3A64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BD77F0A-6694-4FD3-917A-D22F470AF0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4E2AFD5-B962-4A81-9FC3-2AE10A61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AF6C4-D137-42BB-B0A7-1F351D5AB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ECEC1-F8AA-48C2-95AE-98960800D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4C99B2-C9D5-4BB3-841A-0910C1F4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5CE5D-1BC4-4F14-827F-21EF57AD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741A19-BCE1-4622-A563-8267D60C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1320-4823-4AE7-B6F3-708E89E546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480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351CA-BF41-41EB-9330-C8F947D8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A0A21A-B932-425F-A0C6-67A17AF62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1AA0ED-3AA2-47B3-9411-60C027E4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7B4E6-0706-4198-A36B-D3D142ED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11414-2B66-4BA9-831A-9EB1AD0F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D88DC-CF4D-41BA-B174-ADE55B3190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56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D97288-9C09-47E7-BBDF-69905738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D909E9-4FE7-4896-B585-2B5AC98DE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582344-345F-4208-85AA-3C0278CF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E7AEB7-8951-4B0B-9BB0-DB03764F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193954-8865-474C-96D1-6D340CE5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19BC-1F91-4D0A-8644-CA69253099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73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7D0A5-46B0-4E76-820D-3C433129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80058-D8C6-421A-9CAD-08B2100CF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A4A1C9-3165-4432-AA9E-788BC3F1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830E56-85A4-4590-A4CF-A3AD6A19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CA616C-F4C5-4A1B-A1A8-7D91C7E9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7727-8864-4D87-9FB0-5FF639E052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015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C6F51-AF89-48E6-B99E-AD8C55FB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18F7C0-4133-42F9-820F-563470337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B9B08-C67F-4475-8231-03B4F2C3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0C9BEC-12E6-47F6-B0C0-6349C843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D661EB-B599-45C8-8D94-4B02CA22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59FA-619A-4E27-B56D-59A7E28932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555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4FDC6-49F4-4538-AEF4-DAA4CB40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7F65AA-0FBD-4288-80BE-571C38A6C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9F6313-2429-469E-BCB0-4E484EF7B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038730-40A4-4E90-840D-997BFEA4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D8EB84-63C0-4202-8EF0-4B985323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F2F4EE-3754-4F75-A42E-415FFA7C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A7E46-AF38-4B08-A987-8DC216D684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484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7D946-006A-4F36-852C-E37F3159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B539EC-E7C4-468F-BEA0-A5F207950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B34FE4-0854-40DC-B216-108467EEA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6888CB-4408-46D0-9FCF-0D49227C0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A3382A-909F-4420-B02F-2D55780B1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C737F5-FD30-4BE2-A716-A863F3F8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75FF6F-D22D-4D4F-BBF1-16440C1D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3BD82F-3DA6-42F2-B23A-6F6CBC6E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29CD-8423-4F02-9730-F431888141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699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C7FFC-FA71-4DC5-962B-50573BF0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4045F5-A62D-422A-9368-49DD871A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B69608-515C-40C7-9A0A-8DDE35B3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A9AC14-4D52-4202-96AF-F0F93E25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C887-0936-4077-A4BB-02B2171843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997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C47425-7D96-4FC7-A251-97B96FB1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551F98-BDAD-4A30-9F33-F4383C50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891FCA-C571-4B78-AD80-3C1D46C7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8C1A-AA4A-4891-9894-72C89A0DAB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643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B5D7A-F2F5-4D41-9287-88AAD0DE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93978C-5DCE-4B8B-92BD-0E7CD0ABB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789E39-A162-4D1A-9BB8-4B10FF8FD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E08190-BB35-42CE-B6DC-6C921585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CD07BF-0682-41C8-B03F-2BEEF548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2A92F-8C22-43BA-A087-48F19A8B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DB25-B1CD-4CBF-ABCB-49B79D9F3D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10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84BA0-3286-4B9F-89CB-9193E74F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E52B-34AD-4C30-9FAB-BF31B42CB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E3C054-EE98-4A74-94C7-80FD8963B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71CC37-10D4-47B0-BCB6-30AA7408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20042E-7745-4F34-ABA9-A0533433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743F8-1211-4059-987C-F6FF6B4A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8643-7F13-4E0F-ADC7-9C2116019F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212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F5DFAD-DCE6-45B7-AD71-55449FD25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5CDF9F-7D09-42AB-AE0D-22255F622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9EEEB6-CEB9-4FEC-A974-50D8149FB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A1E6DF-DC51-4B3C-B39E-827336DF3D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269514-8CF2-45E8-9B3F-0848EC3B2E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FDD5FB-66F5-4F58-B066-D447CF2E72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uario\My%20Documents\Minhas%20imagens\Fotos%20Movimentadas\fotos%20movimentadas%20004.mp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05-003">
            <a:extLst>
              <a:ext uri="{FF2B5EF4-FFF2-40B4-BE49-F238E27FC236}">
                <a16:creationId xmlns:a16="http://schemas.microsoft.com/office/drawing/2014/main" id="{2FCB9018-18E4-4C08-B411-F88F8DF2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6AF95645-5B6F-4DFE-83C5-D83AF275E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08275"/>
            <a:ext cx="7416800" cy="35036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Sua indústria principal era de instrumentos de bronze e cobre. Fabricava também tecidos, especialmente em vermelho e púrpura. Havia um grande templo em honra ao deus sol “Apolo”.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6E6170B-1BBD-4C37-8CE0-655184FA2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5-003">
            <a:extLst>
              <a:ext uri="{FF2B5EF4-FFF2-40B4-BE49-F238E27FC236}">
                <a16:creationId xmlns:a16="http://schemas.microsoft.com/office/drawing/2014/main" id="{BD58073E-79D8-4C93-A411-AC5458B4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2ADB96E2-5E34-44F7-99B2-20B526E3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60700"/>
            <a:ext cx="7991475" cy="25288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i="1">
                <a:solidFill>
                  <a:schemeClr val="bg1"/>
                </a:solidFill>
                <a:latin typeface="Verdana" panose="020B0604030504040204" pitchFamily="34" charset="0"/>
              </a:rPr>
              <a:t>Elogio: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“Conheço as tuas obras, o teu amor, a tua fé, o teu serviço, a tua perseverança, e as tuas últimas obras mais numerosas do que as primeiras”. (Ap. 2:19)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11CD250D-6A5F-4DD7-84F3-120085D9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5-003">
            <a:extLst>
              <a:ext uri="{FF2B5EF4-FFF2-40B4-BE49-F238E27FC236}">
                <a16:creationId xmlns:a16="http://schemas.microsoft.com/office/drawing/2014/main" id="{D1D29967-D88C-4D17-A8AB-50AE5E08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43BD69EB-2540-4F48-9C8E-E455B6D5B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08288"/>
            <a:ext cx="8135937" cy="2925762"/>
          </a:xfrm>
          <a:prstGeom prst="rect">
            <a:avLst/>
          </a:prstGeom>
          <a:noFill/>
          <a:ln>
            <a:noFill/>
          </a:ln>
          <a:effectLst>
            <a:outerShdw dist="40161" dir="65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igreja organizou orfanatos, hospital e missões. Essa era uma congregação realmente preocupada e dedicada a atender às necessidades das pessoas.</a:t>
            </a:r>
            <a:r>
              <a:rPr lang="pt-BR" altLang="pt-BR" sz="3200" b="1">
                <a:solidFill>
                  <a:schemeClr val="bg1"/>
                </a:solidFill>
                <a:latin typeface="Arial Th" pitchFamily="2" charset="0"/>
                <a:cs typeface="Times New Roman" panose="02020603050405020304" pitchFamily="18" charset="0"/>
              </a:rPr>
              <a:t> </a:t>
            </a:r>
            <a:endParaRPr lang="pt-PT" altLang="pt-BR" sz="3200" b="1">
              <a:solidFill>
                <a:schemeClr val="bg1"/>
              </a:solidFill>
              <a:latin typeface="Arial Th" pitchFamily="2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136FB3A7-0903-4A73-B185-64678B37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05-003">
            <a:extLst>
              <a:ext uri="{FF2B5EF4-FFF2-40B4-BE49-F238E27FC236}">
                <a16:creationId xmlns:a16="http://schemas.microsoft.com/office/drawing/2014/main" id="{BA0A170D-BA55-47FF-A125-9DD0F7F2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7FC10F68-4947-4EF1-8D0D-B6F827E1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7954962" cy="3876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100" b="1" i="1">
                <a:solidFill>
                  <a:schemeClr val="bg1"/>
                </a:solidFill>
                <a:latin typeface="Verdana" panose="020B0604030504040204" pitchFamily="34" charset="0"/>
              </a:rPr>
              <a:t>Reprovação:</a:t>
            </a:r>
            <a:r>
              <a:rPr kumimoji="1" lang="en-US" altLang="pt-BR" sz="3100" b="1">
                <a:solidFill>
                  <a:schemeClr val="bg1"/>
                </a:solidFill>
                <a:latin typeface="Verdana" panose="020B0604030504040204" pitchFamily="34" charset="0"/>
              </a:rPr>
              <a:t> “Tenho contra ti o tolerares que essa mulher Jezabel, que assim mesma se declara profetiza, não somente ensine, mas ainda seduza os meus servos a praticarem a prostituição e a comerem coisas sacrificadas aos ídolos. (Ap. 2:20)</a:t>
            </a:r>
            <a:endParaRPr kumimoji="1" lang="pt-BR" altLang="pt-BR" sz="31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97F12E2E-60B1-4D13-A30E-5BE0964F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5-003">
            <a:extLst>
              <a:ext uri="{FF2B5EF4-FFF2-40B4-BE49-F238E27FC236}">
                <a16:creationId xmlns:a16="http://schemas.microsoft.com/office/drawing/2014/main" id="{B0430470-1EB1-403E-8270-282C3A3E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D0BC4C19-DBB9-4ED9-BC38-65335856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65400"/>
            <a:ext cx="7931150" cy="3529013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Jezabel foi uma princesa fenícia e sacerdotisa de Baal, um deus pagão da natureza. Ela promoveu a adoração do Sol e contribuiu para desviar Israel de seu relacionamento especial com Deus.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F6A0C50F-4FBA-4349-97A9-477DC432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05-003">
            <a:extLst>
              <a:ext uri="{FF2B5EF4-FFF2-40B4-BE49-F238E27FC236}">
                <a16:creationId xmlns:a16="http://schemas.microsoft.com/office/drawing/2014/main" id="{2F56B437-3935-4044-82CB-28A9CAAE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592AC21D-C284-4EE9-B267-8E88BBE22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743200"/>
            <a:ext cx="7847013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 i="1">
                <a:solidFill>
                  <a:schemeClr val="bg1"/>
                </a:solidFill>
                <a:latin typeface="Verdana" panose="020B0604030504040204" pitchFamily="34" charset="0"/>
              </a:rPr>
              <a:t>Conselho:</a:t>
            </a: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“Conservai o que tendes…” (Ap. 2:25)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C3A81401-077E-4EC5-A47A-81213A5A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084763"/>
            <a:ext cx="4916488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As doutrinas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539252DF-EAD9-4F82-B71A-305E1A93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5-003">
            <a:extLst>
              <a:ext uri="{FF2B5EF4-FFF2-40B4-BE49-F238E27FC236}">
                <a16:creationId xmlns:a16="http://schemas.microsoft.com/office/drawing/2014/main" id="{B758DE35-2514-4FD3-8CC3-F3760CC1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558775ED-A4BA-43F3-9F37-A7874D5D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60675"/>
            <a:ext cx="8351838" cy="30162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Promessa: “Ao vencedor, que guardar até o fim as minhas obras, eu lhe darei autoridade sobre as nações, e com cetro de ferro as regerá… dar-lhe-ei ainda a estrela da manhã”. (Ap. 2:26-27)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797ABA7-071F-4593-8396-0114677E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05-003">
            <a:extLst>
              <a:ext uri="{FF2B5EF4-FFF2-40B4-BE49-F238E27FC236}">
                <a16:creationId xmlns:a16="http://schemas.microsoft.com/office/drawing/2014/main" id="{29ADD947-FD6F-4EC5-BFB1-BDC39F9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81037245-D951-449A-98D6-5E85B945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908175"/>
            <a:ext cx="8382000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47FF"/>
                    </a:gs>
                    <a:gs pos="6500">
                      <a:srgbClr val="000082"/>
                    </a:gs>
                    <a:gs pos="14000">
                      <a:srgbClr val="0047FF"/>
                    </a:gs>
                    <a:gs pos="21000">
                      <a:srgbClr val="000082"/>
                    </a:gs>
                    <a:gs pos="28501">
                      <a:srgbClr val="0047FF"/>
                    </a:gs>
                    <a:gs pos="36000">
                      <a:srgbClr val="000082"/>
                    </a:gs>
                    <a:gs pos="43500">
                      <a:srgbClr val="0047FF"/>
                    </a:gs>
                    <a:gs pos="50000">
                      <a:srgbClr val="000082"/>
                    </a:gs>
                    <a:gs pos="56500">
                      <a:srgbClr val="0047FF"/>
                    </a:gs>
                    <a:gs pos="64000">
                      <a:srgbClr val="000082"/>
                    </a:gs>
                    <a:gs pos="71500">
                      <a:srgbClr val="0047FF"/>
                    </a:gs>
                    <a:gs pos="79000">
                      <a:srgbClr val="000082"/>
                    </a:gs>
                    <a:gs pos="86000">
                      <a:srgbClr val="0047FF"/>
                    </a:gs>
                    <a:gs pos="935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Tiatira representa o quarto período do cristianismo na terra, quando a Igreja Católica sob a liderança do papa passou a perseguir de morte o verdadeiro povo de Deus.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45FC93E-C2DB-4656-8481-40C2044A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724400"/>
            <a:ext cx="4117975" cy="189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0">
                      <a:srgbClr val="825600"/>
                    </a:gs>
                    <a:gs pos="28501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9000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TIATIRA</a:t>
            </a:r>
          </a:p>
          <a:p>
            <a:pPr algn="ctr"/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538-1517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05-003">
            <a:extLst>
              <a:ext uri="{FF2B5EF4-FFF2-40B4-BE49-F238E27FC236}">
                <a16:creationId xmlns:a16="http://schemas.microsoft.com/office/drawing/2014/main" id="{67433483-AFCD-4176-ACC7-8BFAF43D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3F99448C-B77F-41B3-96CC-CDE55606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41488"/>
            <a:ext cx="3316288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SARDES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E48B9D31-FA30-4736-A01B-5D5F4B18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7475"/>
            <a:ext cx="4475162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Cântico de Alegria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id="{CDB8269B-E22B-46CC-A56C-CCBDC236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13063"/>
            <a:ext cx="957263" cy="2244725"/>
          </a:xfrm>
          <a:prstGeom prst="downArrow">
            <a:avLst>
              <a:gd name="adj1" fmla="val 50000"/>
              <a:gd name="adj2" fmla="val 58624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5-003">
            <a:extLst>
              <a:ext uri="{FF2B5EF4-FFF2-40B4-BE49-F238E27FC236}">
                <a16:creationId xmlns:a16="http://schemas.microsoft.com/office/drawing/2014/main" id="{60DEEF1D-5EBC-457A-A9C3-B802314F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otos movimentadas 036">
            <a:extLst>
              <a:ext uri="{FF2B5EF4-FFF2-40B4-BE49-F238E27FC236}">
                <a16:creationId xmlns:a16="http://schemas.microsoft.com/office/drawing/2014/main" id="{D10102B5-DFA1-4960-92C9-74A5F4AC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366712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4A940602-7FF6-44BD-8BC3-D25EE263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306638"/>
            <a:ext cx="5400675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 cidade de Sardes foi construída sobre uma rocha (1150 a.C), ficava numa elevação de cerca de 500 metros. Era a capital do império da Lídia, um dos mais ricos do mundo antigo. A moeda cunhada surgiu em Sardes. 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3346B9BC-0653-4A9A-8B03-7EA1480A2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Sardes = Cântico de Alegria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presentacao004">
            <a:extLst>
              <a:ext uri="{FF2B5EF4-FFF2-40B4-BE49-F238E27FC236}">
                <a16:creationId xmlns:a16="http://schemas.microsoft.com/office/drawing/2014/main" id="{D7D99FEE-749D-41E4-9FC7-58B4F824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05-003">
            <a:extLst>
              <a:ext uri="{FF2B5EF4-FFF2-40B4-BE49-F238E27FC236}">
                <a16:creationId xmlns:a16="http://schemas.microsoft.com/office/drawing/2014/main" id="{3CF4C2C9-193A-4102-97A6-1C1D3E73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98B84217-C7EB-427E-9E29-93B5B549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49500"/>
            <a:ext cx="7993062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i="1">
                <a:solidFill>
                  <a:schemeClr val="bg1"/>
                </a:solidFill>
                <a:latin typeface="Verdana" panose="020B0604030504040204" pitchFamily="34" charset="0"/>
              </a:rPr>
              <a:t>Elogio: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Muito pouco havia para ser elogiado. “Tens em sardes, umas poucas pessoas que não contaminaram as suas vestiduras…”o restante vivia de aparência, do passado. Era um vivo morto.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2FF9DE9F-29EB-4B16-964F-F4A09909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Sardes = Cântico de Alegria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05-003">
            <a:extLst>
              <a:ext uri="{FF2B5EF4-FFF2-40B4-BE49-F238E27FC236}">
                <a16:creationId xmlns:a16="http://schemas.microsoft.com/office/drawing/2014/main" id="{11847106-AB10-45CB-BDE2-7DFE6263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>
            <a:extLst>
              <a:ext uri="{FF2B5EF4-FFF2-40B4-BE49-F238E27FC236}">
                <a16:creationId xmlns:a16="http://schemas.microsoft.com/office/drawing/2014/main" id="{0D365ED0-4737-4D50-832F-F10B4915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Sardes = Cântico de Alegria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CADCDC02-94D1-469B-802E-814FB445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65400"/>
            <a:ext cx="7561263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i="1">
                <a:solidFill>
                  <a:schemeClr val="bg1"/>
                </a:solidFill>
                <a:latin typeface="Verdana" panose="020B0604030504040204" pitchFamily="34" charset="0"/>
              </a:rPr>
              <a:t>Conselho: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“Sê vigilante e consolida o resto que estava para morrer…Lembra-te, do que tens recebido e ouvido, guarda-o e arrepende-te…” (Ap. 3:1)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E8B902A-EADA-48D2-A1A9-F829351E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Sardes = Cântico de Alegria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05-003">
            <a:extLst>
              <a:ext uri="{FF2B5EF4-FFF2-40B4-BE49-F238E27FC236}">
                <a16:creationId xmlns:a16="http://schemas.microsoft.com/office/drawing/2014/main" id="{EE5100CC-661F-41A9-A664-8E202B4D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FFB3DEAC-E3F5-4FC1-885D-B791DE54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Sardes = Cântico de Alegria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69DBC13-FD2C-4C37-8657-52BC59A3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73313"/>
            <a:ext cx="7777163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i="1">
                <a:solidFill>
                  <a:schemeClr val="bg1"/>
                </a:solidFill>
                <a:latin typeface="Verdana" panose="020B0604030504040204" pitchFamily="34" charset="0"/>
              </a:rPr>
              <a:t>Promessa: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“O vencedor será assim vestido de vestiduras brancas, e de modo nenhum apagarei o seu nome do livro da vida, pelo contrário, confessarei o seu nome diante de meu Pai e diante dos seus anjos”. (Ap. 3:5)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05-003">
            <a:extLst>
              <a:ext uri="{FF2B5EF4-FFF2-40B4-BE49-F238E27FC236}">
                <a16:creationId xmlns:a16="http://schemas.microsoft.com/office/drawing/2014/main" id="{F23F315C-E3F6-4438-B104-CE88F830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153163CA-75AF-4359-AF0A-785FEC8E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Sardes = Cântico de Alegria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D5209B63-A5E7-4E10-AD6F-562C57B2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287588"/>
            <a:ext cx="8675687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47FF"/>
                    </a:gs>
                    <a:gs pos="6500">
                      <a:srgbClr val="000082"/>
                    </a:gs>
                    <a:gs pos="14000">
                      <a:srgbClr val="0047FF"/>
                    </a:gs>
                    <a:gs pos="21000">
                      <a:srgbClr val="000082"/>
                    </a:gs>
                    <a:gs pos="28501">
                      <a:srgbClr val="0047FF"/>
                    </a:gs>
                    <a:gs pos="36000">
                      <a:srgbClr val="000082"/>
                    </a:gs>
                    <a:gs pos="43500">
                      <a:srgbClr val="0047FF"/>
                    </a:gs>
                    <a:gs pos="50000">
                      <a:srgbClr val="000082"/>
                    </a:gs>
                    <a:gs pos="56500">
                      <a:srgbClr val="0047FF"/>
                    </a:gs>
                    <a:gs pos="64000">
                      <a:srgbClr val="000082"/>
                    </a:gs>
                    <a:gs pos="71500">
                      <a:srgbClr val="0047FF"/>
                    </a:gs>
                    <a:gs pos="79000">
                      <a:srgbClr val="000082"/>
                    </a:gs>
                    <a:gs pos="86000">
                      <a:srgbClr val="0047FF"/>
                    </a:gs>
                    <a:gs pos="935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Sardes representa o quinto período do cristianismo na terra quando ocorreu a reforma protestante sob Martinho Lutero e outros. Mas passando o fervor da reforma, os cristão se esfriaram e passaram a viver do passado.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CCB17E6-FBCA-4762-82D9-D26CD148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084763"/>
            <a:ext cx="4608512" cy="1584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0">
                      <a:srgbClr val="825600"/>
                    </a:gs>
                    <a:gs pos="28501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9000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SARDES</a:t>
            </a:r>
          </a:p>
          <a:p>
            <a:pPr algn="ctr"/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1517-1755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F6E4440-C9AF-4157-B8E6-12F96F8842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/>
              <a:t> </a:t>
            </a:r>
            <a:endParaRPr lang="pt-BR" alt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05-003">
            <a:extLst>
              <a:ext uri="{FF2B5EF4-FFF2-40B4-BE49-F238E27FC236}">
                <a16:creationId xmlns:a16="http://schemas.microsoft.com/office/drawing/2014/main" id="{86656F39-065B-4555-8F0E-BEC28B49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A225CE0E-139C-4CDD-BAAE-654ECB5B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12925"/>
            <a:ext cx="4608512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FILADÉLFIA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198C71A4-0AB2-42F0-A4DD-F349AC73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197475"/>
            <a:ext cx="5616575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Amor Fraternal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3172F3C7-6D9C-4D45-B64B-A60559AE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13063"/>
            <a:ext cx="957263" cy="2244725"/>
          </a:xfrm>
          <a:prstGeom prst="downArrow">
            <a:avLst>
              <a:gd name="adj1" fmla="val 50000"/>
              <a:gd name="adj2" fmla="val 58624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05-003">
            <a:extLst>
              <a:ext uri="{FF2B5EF4-FFF2-40B4-BE49-F238E27FC236}">
                <a16:creationId xmlns:a16="http://schemas.microsoft.com/office/drawing/2014/main" id="{6D52678D-AEF3-4E1A-9971-6E9AE36A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fotos movimentadas 044">
            <a:extLst>
              <a:ext uri="{FF2B5EF4-FFF2-40B4-BE49-F238E27FC236}">
                <a16:creationId xmlns:a16="http://schemas.microsoft.com/office/drawing/2014/main" id="{9427D21E-F2C5-41E2-9E2E-EAF7F5D2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09788"/>
            <a:ext cx="3700463" cy="44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C1FCDBB5-9747-4FE4-AD9C-914363352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2525"/>
            <a:ext cx="4762500" cy="374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A cidade foi fundada em 138 a.C. por Átalo II, rei de Pérgamo também conhecido por Filadélfo. A sua localização geográfica era a porta de entrada para o Oriente. Estava sujeita a freqüêntes terremotos. Era uma cidade magnificente.</a:t>
            </a:r>
            <a:endParaRPr kumimoji="1"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11468DB8-D096-40DF-852C-0AD56DF9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Filadélfia = Amor Fraterno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05-003">
            <a:extLst>
              <a:ext uri="{FF2B5EF4-FFF2-40B4-BE49-F238E27FC236}">
                <a16:creationId xmlns:a16="http://schemas.microsoft.com/office/drawing/2014/main" id="{EF47E860-C4B6-49BC-8D6F-F5A0467F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FD8AC167-7A59-4E2E-BB90-D42F4FEB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Filadélfia = Amor Fraterno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60738FD-DD93-4EE3-AC8C-748AD801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97200"/>
            <a:ext cx="7416800" cy="24923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Essa igreja deve ter sido notável, pois recebeu só elogios da parte de Cristo e nenhuma repreensão.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05-003">
            <a:extLst>
              <a:ext uri="{FF2B5EF4-FFF2-40B4-BE49-F238E27FC236}">
                <a16:creationId xmlns:a16="http://schemas.microsoft.com/office/drawing/2014/main" id="{0703C888-CBD9-4ACA-8373-433946EA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F8E6591D-47B5-458B-B924-E0DEC37C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636838"/>
            <a:ext cx="7056438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Promessa: “Ao vencedor fá-lo-ei coluna no santuário do meu Deus, e daí jamais sairá…” (Ap. 3:12)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1325572B-EA98-4E0C-8D03-198C59A5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Filadélfia = Amor Fraterno</a:t>
            </a:r>
            <a:endParaRPr lang="pt-BR" alt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5-003">
            <a:extLst>
              <a:ext uri="{FF2B5EF4-FFF2-40B4-BE49-F238E27FC236}">
                <a16:creationId xmlns:a16="http://schemas.microsoft.com/office/drawing/2014/main" id="{9BED8DFC-A111-4E41-8793-3CCBBFB3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C4B1E28A-D963-41D5-9C13-BE5AB1A2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422525"/>
            <a:ext cx="7272337" cy="37433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Filadélfia representa um período de tempo ocorrente no século XIX, quando grandes movimentos evangélicos e pró-advento revitalizaram a igreja.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B9DB578-CEA1-4029-BBF9-20D9365E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79200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Filadélfia = Amor Fraterno</a:t>
            </a:r>
            <a:endParaRPr lang="pt-BR" alt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5-003">
            <a:extLst>
              <a:ext uri="{FF2B5EF4-FFF2-40B4-BE49-F238E27FC236}">
                <a16:creationId xmlns:a16="http://schemas.microsoft.com/office/drawing/2014/main" id="{2732CC1B-E790-449C-9EB1-27700812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2817E9AF-D383-4AC2-B91A-06C7890B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08275"/>
            <a:ext cx="8135938" cy="30956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 reavivamento impeliu a igreja como nunca dantes. Ela foi capaz de apresentar Jesus a 10.000.000 de pessoas – a oportunidade era "uma porta aberta que ninguém pode fechar".</a:t>
            </a:r>
            <a:endParaRPr lang="pt-PT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9F34A29-0BAD-49FF-BFE9-89DB70D05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C612C23-FAE1-4251-BA55-DBAC1686F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8372" name="Picture 4" descr="apresentacao002">
            <a:extLst>
              <a:ext uri="{FF2B5EF4-FFF2-40B4-BE49-F238E27FC236}">
                <a16:creationId xmlns:a16="http://schemas.microsoft.com/office/drawing/2014/main" id="{A63F5D0D-6D5D-40C9-AC01-8E6FB0B5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5-003">
            <a:extLst>
              <a:ext uri="{FF2B5EF4-FFF2-40B4-BE49-F238E27FC236}">
                <a16:creationId xmlns:a16="http://schemas.microsoft.com/office/drawing/2014/main" id="{371AB42C-0ECC-4661-8493-3947B868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4BBD9476-883A-4E76-BE10-DCF3F3439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81175"/>
            <a:ext cx="83820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47FF"/>
                    </a:gs>
                    <a:gs pos="6500">
                      <a:srgbClr val="000082"/>
                    </a:gs>
                    <a:gs pos="14000">
                      <a:srgbClr val="0047FF"/>
                    </a:gs>
                    <a:gs pos="21000">
                      <a:srgbClr val="000082"/>
                    </a:gs>
                    <a:gs pos="28501">
                      <a:srgbClr val="0047FF"/>
                    </a:gs>
                    <a:gs pos="36000">
                      <a:srgbClr val="000082"/>
                    </a:gs>
                    <a:gs pos="43500">
                      <a:srgbClr val="0047FF"/>
                    </a:gs>
                    <a:gs pos="50000">
                      <a:srgbClr val="000082"/>
                    </a:gs>
                    <a:gs pos="56500">
                      <a:srgbClr val="0047FF"/>
                    </a:gs>
                    <a:gs pos="64000">
                      <a:srgbClr val="000082"/>
                    </a:gs>
                    <a:gs pos="71500">
                      <a:srgbClr val="0047FF"/>
                    </a:gs>
                    <a:gs pos="79000">
                      <a:srgbClr val="000082"/>
                    </a:gs>
                    <a:gs pos="86000">
                      <a:srgbClr val="0047FF"/>
                    </a:gs>
                    <a:gs pos="935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Filadélfia representa o sexto período do cristianismo na terra quando a obra missionária começou a se expandir pelo mundo. Nesse período surge a Igreja Adventista do Sétimo Dia.</a:t>
            </a:r>
            <a:r>
              <a:rPr kumimoji="1" lang="en-US" altLang="pt-BR" sz="32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3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549D219-D44D-4EE4-99F0-1F56F2E8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381635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0">
                      <a:srgbClr val="825600"/>
                    </a:gs>
                    <a:gs pos="28501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9000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FILADÉLFIA</a:t>
            </a:r>
          </a:p>
          <a:p>
            <a:pPr algn="ctr"/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1755-1844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5-003">
            <a:extLst>
              <a:ext uri="{FF2B5EF4-FFF2-40B4-BE49-F238E27FC236}">
                <a16:creationId xmlns:a16="http://schemas.microsoft.com/office/drawing/2014/main" id="{8DD4BEB1-5897-4672-9C77-CC0CA741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77B78723-7B33-4590-8217-A8B8E8782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060575"/>
            <a:ext cx="6553200" cy="20875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0">
                      <a:srgbClr val="825600"/>
                    </a:gs>
                    <a:gs pos="28501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9000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LAODICÉIA</a:t>
            </a:r>
          </a:p>
          <a:p>
            <a:pPr algn="ctr"/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1844-VOLTA DE JESUS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EB5AFEA2-976A-4F2D-A3FF-8625D7F1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638800"/>
            <a:ext cx="58467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Apocalipse 3:14-22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5-003">
            <a:extLst>
              <a:ext uri="{FF2B5EF4-FFF2-40B4-BE49-F238E27FC236}">
                <a16:creationId xmlns:a16="http://schemas.microsoft.com/office/drawing/2014/main" id="{6A092433-7416-433F-A52E-A966DCA1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8458A08D-87A4-4FD2-A59B-29236E87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81300"/>
            <a:ext cx="7173912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Você não percebe que Jesus Cristo está te chamando para ser um verdadeiro cristão?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5-003">
            <a:extLst>
              <a:ext uri="{FF2B5EF4-FFF2-40B4-BE49-F238E27FC236}">
                <a16:creationId xmlns:a16="http://schemas.microsoft.com/office/drawing/2014/main" id="{7418D5EA-5465-4555-A861-FC0E018B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CBC2B4CC-3252-4299-A551-9D32980E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70200"/>
            <a:ext cx="8153400" cy="2287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Não compreende que Jesus Cristo está te chamando agora?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5-003">
            <a:extLst>
              <a:ext uri="{FF2B5EF4-FFF2-40B4-BE49-F238E27FC236}">
                <a16:creationId xmlns:a16="http://schemas.microsoft.com/office/drawing/2014/main" id="{545234BE-B5D3-428B-A90A-47328FD4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AF055D82-651F-4027-A0D1-44E2E99A2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8001000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Você não sente um forte desejo de entregar a vida a Jesus Cristo agora?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05-003">
            <a:extLst>
              <a:ext uri="{FF2B5EF4-FFF2-40B4-BE49-F238E27FC236}">
                <a16:creationId xmlns:a16="http://schemas.microsoft.com/office/drawing/2014/main" id="{0E3C5F19-78B4-452B-9518-A48AC102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D7150A0D-FD18-4490-98DF-3B045760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4363"/>
            <a:ext cx="4608512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LAODICÉIA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B7858709-B684-491E-90BD-A7A2E093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30825"/>
            <a:ext cx="7129462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Julgamento do Povo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A114A32C-CE45-4820-9047-80198006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13063"/>
            <a:ext cx="957263" cy="2244725"/>
          </a:xfrm>
          <a:prstGeom prst="downArrow">
            <a:avLst>
              <a:gd name="adj1" fmla="val 50000"/>
              <a:gd name="adj2" fmla="val 58624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05-003">
            <a:extLst>
              <a:ext uri="{FF2B5EF4-FFF2-40B4-BE49-F238E27FC236}">
                <a16:creationId xmlns:a16="http://schemas.microsoft.com/office/drawing/2014/main" id="{642E913E-2284-4BA5-9769-4542B0EC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7765772E-4BC6-47DE-A29E-6ECC6B9B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27313"/>
            <a:ext cx="7494588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As 7 igrejas da Ásia  representam 7 períodos, da Igreja de Deus em toda a sua história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05-003">
            <a:extLst>
              <a:ext uri="{FF2B5EF4-FFF2-40B4-BE49-F238E27FC236}">
                <a16:creationId xmlns:a16="http://schemas.microsoft.com/office/drawing/2014/main" id="{FBC5648D-F998-4A03-AA1A-E55D68C7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4A175B9A-4979-4EED-AC64-A11A989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7924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ÉFESO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EAB53A1E-801C-485B-80D8-9CCE3164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2296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Período Apostólico (31-100)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05-003">
            <a:extLst>
              <a:ext uri="{FF2B5EF4-FFF2-40B4-BE49-F238E27FC236}">
                <a16:creationId xmlns:a16="http://schemas.microsoft.com/office/drawing/2014/main" id="{ACCC756B-4D44-450F-B372-453E94C4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CD99C24D-01D7-41DB-B6A3-95A2DE4D0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7696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ESMIRNA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FF6230F1-11A2-48A0-BEE9-C09D3F268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62400"/>
            <a:ext cx="76200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Período dos Mártires (100-313)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05-003">
            <a:extLst>
              <a:ext uri="{FF2B5EF4-FFF2-40B4-BE49-F238E27FC236}">
                <a16:creationId xmlns:a16="http://schemas.microsoft.com/office/drawing/2014/main" id="{79B8208C-B1B4-4D76-92FB-936685BB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6626851F-6EBC-4F60-801B-94362B88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700213"/>
            <a:ext cx="6172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PÉRGAMO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D3ECA578-8706-4CA3-8CA4-219B4A2A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17875"/>
            <a:ext cx="83058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Período da Oficialização da Igreja (313-538)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B8FECB4-80C5-4C04-AAAB-CD0EA980B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1BDDE9C-F9F9-4758-A345-D2C6B71D5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4036" name="Picture 4" descr="apresentacao003">
            <a:extLst>
              <a:ext uri="{FF2B5EF4-FFF2-40B4-BE49-F238E27FC236}">
                <a16:creationId xmlns:a16="http://schemas.microsoft.com/office/drawing/2014/main" id="{43B0BC10-C06F-422A-9F04-C9C9989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05-003">
            <a:extLst>
              <a:ext uri="{FF2B5EF4-FFF2-40B4-BE49-F238E27FC236}">
                <a16:creationId xmlns:a16="http://schemas.microsoft.com/office/drawing/2014/main" id="{A2B9B8EA-A2E4-460E-8EC1-3843D923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10AACF1E-D21D-4A9F-BD5D-87F9114C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35138"/>
            <a:ext cx="6934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TIATIRA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2D0DA5C-C951-474F-AE99-9452366B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92500"/>
            <a:ext cx="80010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Período do Domínio Clerical (538-1517)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05-003">
            <a:extLst>
              <a:ext uri="{FF2B5EF4-FFF2-40B4-BE49-F238E27FC236}">
                <a16:creationId xmlns:a16="http://schemas.microsoft.com/office/drawing/2014/main" id="{49DE6356-C4B1-4207-9186-9BA62219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EA52FA0A-D039-46AF-9328-FD454AF8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92263"/>
            <a:ext cx="7696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SARDES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5A699F41-BA48-4BFA-A06E-DCAE6DF8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89363"/>
            <a:ext cx="82296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Período da Reforma (1517-1755)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05-003">
            <a:extLst>
              <a:ext uri="{FF2B5EF4-FFF2-40B4-BE49-F238E27FC236}">
                <a16:creationId xmlns:a16="http://schemas.microsoft.com/office/drawing/2014/main" id="{1461A576-40A2-4A76-9A27-F32F7386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72A0EA62-0C76-49EB-A9E6-D222FCA2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16113"/>
            <a:ext cx="7010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FILADÉLFIA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D7AEE85A-7A1B-4950-A21A-E6AD5DDB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3058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Expansão Missionária (1755-1844)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05-003">
            <a:extLst>
              <a:ext uri="{FF2B5EF4-FFF2-40B4-BE49-F238E27FC236}">
                <a16:creationId xmlns:a16="http://schemas.microsoft.com/office/drawing/2014/main" id="{CD9C7F98-D668-4C15-986C-E1B4F602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D385BD1-3C54-4E6B-8E10-DA3E2E3C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08163"/>
            <a:ext cx="7772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LAODICÉIA</a:t>
            </a:r>
            <a:endParaRPr kumimoji="1" lang="pt-BR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1BAFB760-A9D8-4BB2-93F4-2C7CE1DD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10000"/>
            <a:ext cx="78486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Período Final da Igreja (1844-Fim)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5-003">
            <a:extLst>
              <a:ext uri="{FF2B5EF4-FFF2-40B4-BE49-F238E27FC236}">
                <a16:creationId xmlns:a16="http://schemas.microsoft.com/office/drawing/2014/main" id="{E35AF40E-EF0F-488E-BA0F-5A19D3B1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FC2D673E-BC12-482F-AC04-9CA59309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0BD357AF-2C0B-4B6F-9913-531554CA8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B8ACC85-DB17-4BBC-A367-6AFC0383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843213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C2787A6-29BC-42BA-A2F2-F528A455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25538"/>
            <a:ext cx="309721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B5A1D877-C1D7-4414-9317-298CAA41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125538"/>
            <a:ext cx="32035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7821CEC1-E1E4-4F3E-8A59-9C72A826C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id="{2B8ED66F-CEAA-4AD5-BFD5-D85E2D1F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8825"/>
            <a:ext cx="2987675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Éfeso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F855207A-DD6B-4E6A-ADF5-5C2C8286C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35175"/>
            <a:ext cx="3024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Esmírna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6FF97F08-BCEC-460F-827A-B941798D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028825"/>
            <a:ext cx="3132137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Pérgamo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0607DC8F-04EB-4169-9265-FAEA2909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525"/>
            <a:ext cx="2916238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31-100</a:t>
            </a:r>
            <a:endParaRPr kumimoji="1"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22648CDC-E2BA-40AE-A289-77BA9151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76525"/>
            <a:ext cx="3024187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100-313</a:t>
            </a:r>
            <a:endParaRPr kumimoji="1" lang="en-US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54470AC5-EB75-4819-A29F-B3E70ED3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76525"/>
            <a:ext cx="3276600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313-538</a:t>
            </a:r>
            <a:endParaRPr kumimoji="1"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7" name="Line 15">
            <a:extLst>
              <a:ext uri="{FF2B5EF4-FFF2-40B4-BE49-F238E27FC236}">
                <a16:creationId xmlns:a16="http://schemas.microsoft.com/office/drawing/2014/main" id="{8049F7E3-9450-466C-ADAD-B7B7E3421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BACBE6F3-44E0-4AAB-AE0F-22D6290D0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68913"/>
            <a:ext cx="2843213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Pureza</a:t>
            </a:r>
          </a:p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Cristã</a:t>
            </a:r>
            <a:endParaRPr kumimoji="1"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5BB96213-A6EC-4F01-BB2B-E308FA19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241925"/>
            <a:ext cx="338455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Perseguição</a:t>
            </a:r>
          </a:p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Morte</a:t>
            </a:r>
            <a:endParaRPr kumimoji="1"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11B03142-FF99-40FE-A3CA-2F162964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5268913"/>
            <a:ext cx="3095625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Autoridade</a:t>
            </a:r>
          </a:p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Papal</a:t>
            </a:r>
            <a:endParaRPr kumimoji="1"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71" name="Line 19">
            <a:extLst>
              <a:ext uri="{FF2B5EF4-FFF2-40B4-BE49-F238E27FC236}">
                <a16:creationId xmlns:a16="http://schemas.microsoft.com/office/drawing/2014/main" id="{AA4EEFD4-9E62-47D7-9451-7F3D67351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060575"/>
            <a:ext cx="0" cy="4797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2" name="Line 20">
            <a:extLst>
              <a:ext uri="{FF2B5EF4-FFF2-40B4-BE49-F238E27FC236}">
                <a16:creationId xmlns:a16="http://schemas.microsoft.com/office/drawing/2014/main" id="{74D2689C-A449-4D94-91D0-A160E2F63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989138"/>
            <a:ext cx="0" cy="48688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3" name="Line 21">
            <a:extLst>
              <a:ext uri="{FF2B5EF4-FFF2-40B4-BE49-F238E27FC236}">
                <a16:creationId xmlns:a16="http://schemas.microsoft.com/office/drawing/2014/main" id="{E0473D62-4020-46AA-A740-3C7E1435E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0" cy="580548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4" name="Line 22">
            <a:extLst>
              <a:ext uri="{FF2B5EF4-FFF2-40B4-BE49-F238E27FC236}">
                <a16:creationId xmlns:a16="http://schemas.microsoft.com/office/drawing/2014/main" id="{CFD190BA-1ECE-426B-BDC9-6618F43CC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1125538"/>
            <a:ext cx="0" cy="57324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5" name="Line 23">
            <a:extLst>
              <a:ext uri="{FF2B5EF4-FFF2-40B4-BE49-F238E27FC236}">
                <a16:creationId xmlns:a16="http://schemas.microsoft.com/office/drawing/2014/main" id="{C098DEB4-0A10-4083-A56F-41A5A72F0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6" name="Line 24">
            <a:extLst>
              <a:ext uri="{FF2B5EF4-FFF2-40B4-BE49-F238E27FC236}">
                <a16:creationId xmlns:a16="http://schemas.microsoft.com/office/drawing/2014/main" id="{8E91EFDC-8C22-4250-925B-CFFACD3AB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7" name="Line 25">
            <a:extLst>
              <a:ext uri="{FF2B5EF4-FFF2-40B4-BE49-F238E27FC236}">
                <a16:creationId xmlns:a16="http://schemas.microsoft.com/office/drawing/2014/main" id="{F91EF9EC-0243-464E-8B38-6E8338C87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636838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8" name="Line 26">
            <a:extLst>
              <a:ext uri="{FF2B5EF4-FFF2-40B4-BE49-F238E27FC236}">
                <a16:creationId xmlns:a16="http://schemas.microsoft.com/office/drawing/2014/main" id="{721C09EF-AED5-4261-974C-2CDA759D4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229225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79" name="Line 27">
            <a:extLst>
              <a:ext uri="{FF2B5EF4-FFF2-40B4-BE49-F238E27FC236}">
                <a16:creationId xmlns:a16="http://schemas.microsoft.com/office/drawing/2014/main" id="{B1B88E32-0FCB-4A32-98D6-C539A667A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0" cy="10525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80" name="Line 28">
            <a:extLst>
              <a:ext uri="{FF2B5EF4-FFF2-40B4-BE49-F238E27FC236}">
                <a16:creationId xmlns:a16="http://schemas.microsoft.com/office/drawing/2014/main" id="{5C5A5330-4AD3-495B-BFE8-BA19327F2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0"/>
            <a:ext cx="0" cy="112553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B6D90861-8523-40C1-A2EF-A746FE64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2627313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Branco</a:t>
            </a:r>
            <a:endParaRPr kumimoji="1" lang="en-US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9182" name="Text Box 30">
            <a:extLst>
              <a:ext uri="{FF2B5EF4-FFF2-40B4-BE49-F238E27FC236}">
                <a16:creationId xmlns:a16="http://schemas.microsoft.com/office/drawing/2014/main" id="{DD464764-A279-4FF3-BB2F-35FF679C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962400"/>
            <a:ext cx="3313112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4400" b="1">
                <a:solidFill>
                  <a:srgbClr val="FF0000"/>
                </a:solidFill>
                <a:latin typeface="Verdana" panose="020B0604030504040204" pitchFamily="34" charset="0"/>
              </a:rPr>
              <a:t>Vermelho</a:t>
            </a:r>
            <a:endParaRPr kumimoji="1" lang="en-US" altLang="pt-BR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9183" name="Text Box 31">
            <a:extLst>
              <a:ext uri="{FF2B5EF4-FFF2-40B4-BE49-F238E27FC236}">
                <a16:creationId xmlns:a16="http://schemas.microsoft.com/office/drawing/2014/main" id="{1A3C5601-0398-4C0E-89EF-5C1BF437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941763"/>
            <a:ext cx="2843213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4400" b="1">
                <a:latin typeface="Verdana" panose="020B0604030504040204" pitchFamily="34" charset="0"/>
              </a:rPr>
              <a:t>Preto</a:t>
            </a:r>
            <a:endParaRPr kumimoji="1" lang="en-US" altLang="pt-BR" sz="44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5-003">
            <a:extLst>
              <a:ext uri="{FF2B5EF4-FFF2-40B4-BE49-F238E27FC236}">
                <a16:creationId xmlns:a16="http://schemas.microsoft.com/office/drawing/2014/main" id="{45C09C89-2C2E-4205-8577-1DB6376B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675CD8C9-6BC3-44AD-99F9-4EBB6B1F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B796BC2D-EE58-4536-A678-E14E312E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231A421-16D7-40EA-A08A-C1CBFA27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843213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E1F01B4-0B06-4267-AC27-3535D5BF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25538"/>
            <a:ext cx="309721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CC2F4EC-0F40-4B7D-A092-97DB304C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125538"/>
            <a:ext cx="32035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ACABD4D6-4527-4384-8E7D-E585A2E01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AC369668-9B1A-4CE4-A20B-69456FEA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8825"/>
            <a:ext cx="2987675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Tiatira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2A1445F7-DB09-4D03-84EA-981B3505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35175"/>
            <a:ext cx="3024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Sardes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54A44CDC-BAFC-4A6B-A46F-DAEF42A94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028825"/>
            <a:ext cx="3132137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Filadélfia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A347C3FD-AEF6-4909-845A-0E53BC2A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676525"/>
            <a:ext cx="2879725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538-1517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F33F24AE-3F02-4A4F-B1B4-B4DC6568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76525"/>
            <a:ext cx="3024187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1517-1755</a:t>
            </a:r>
            <a:endParaRPr kumimoji="1"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275F7032-EAD4-4F65-AB62-3DF81700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2716213"/>
            <a:ext cx="3563937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1755-1844</a:t>
            </a:r>
            <a:endParaRPr kumimoji="1"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704BE6B4-D5CB-4ADF-926E-0F3764246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DEBC3197-EE26-4FA9-8AB3-85D13898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57825"/>
            <a:ext cx="2843213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Domínio Católico</a:t>
            </a:r>
            <a:endParaRPr kumimoji="1"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41E5D286-9347-46D7-B0D2-90C4291D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386388"/>
            <a:ext cx="3384550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Martinho Lutero</a:t>
            </a:r>
            <a:endParaRPr kumimoji="1"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F2C0138D-5D6D-460F-BE92-E4A0A671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5268913"/>
            <a:ext cx="3095625" cy="13731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Igreja Adventista do Sétimo Dia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CFA318B0-4F05-4001-AD50-1EB96DD9B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060575"/>
            <a:ext cx="0" cy="4797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196" name="Line 20">
            <a:extLst>
              <a:ext uri="{FF2B5EF4-FFF2-40B4-BE49-F238E27FC236}">
                <a16:creationId xmlns:a16="http://schemas.microsoft.com/office/drawing/2014/main" id="{7998574E-63A2-4550-AE1A-29E70E9A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989138"/>
            <a:ext cx="0" cy="48688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197" name="Line 21">
            <a:extLst>
              <a:ext uri="{FF2B5EF4-FFF2-40B4-BE49-F238E27FC236}">
                <a16:creationId xmlns:a16="http://schemas.microsoft.com/office/drawing/2014/main" id="{66E8F189-7FE9-4163-B961-F9D144618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0" cy="580548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198" name="Line 22">
            <a:extLst>
              <a:ext uri="{FF2B5EF4-FFF2-40B4-BE49-F238E27FC236}">
                <a16:creationId xmlns:a16="http://schemas.microsoft.com/office/drawing/2014/main" id="{629160C6-D56F-4482-806E-A97DA1CA0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1125538"/>
            <a:ext cx="0" cy="57324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199" name="Line 23">
            <a:extLst>
              <a:ext uri="{FF2B5EF4-FFF2-40B4-BE49-F238E27FC236}">
                <a16:creationId xmlns:a16="http://schemas.microsoft.com/office/drawing/2014/main" id="{CD6553C0-2FF1-4E5A-A3D6-D0FA1B8D4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200" name="Line 24">
            <a:extLst>
              <a:ext uri="{FF2B5EF4-FFF2-40B4-BE49-F238E27FC236}">
                <a16:creationId xmlns:a16="http://schemas.microsoft.com/office/drawing/2014/main" id="{2F94CC76-179D-4702-8D3A-8F8C0B035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201" name="Line 25">
            <a:extLst>
              <a:ext uri="{FF2B5EF4-FFF2-40B4-BE49-F238E27FC236}">
                <a16:creationId xmlns:a16="http://schemas.microsoft.com/office/drawing/2014/main" id="{98FDC014-C01D-4B4B-89D0-DAB9693F5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636838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202" name="Line 26">
            <a:extLst>
              <a:ext uri="{FF2B5EF4-FFF2-40B4-BE49-F238E27FC236}">
                <a16:creationId xmlns:a16="http://schemas.microsoft.com/office/drawing/2014/main" id="{9FBD03A1-A945-440F-892A-14E7047B5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229225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203" name="Line 27">
            <a:extLst>
              <a:ext uri="{FF2B5EF4-FFF2-40B4-BE49-F238E27FC236}">
                <a16:creationId xmlns:a16="http://schemas.microsoft.com/office/drawing/2014/main" id="{383A656F-27DB-404F-80B9-9DAC75D7B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0" cy="10525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204" name="Line 28">
            <a:extLst>
              <a:ext uri="{FF2B5EF4-FFF2-40B4-BE49-F238E27FC236}">
                <a16:creationId xmlns:a16="http://schemas.microsoft.com/office/drawing/2014/main" id="{4D796CF0-316E-4265-AA88-3F9867D76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0"/>
            <a:ext cx="0" cy="112553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id="{BB6F0CA4-C51A-4A38-B8D9-E538E005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7988"/>
            <a:ext cx="2627313" cy="5794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Inquisição</a:t>
            </a:r>
            <a:endParaRPr kumimoji="1"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206" name="Text Box 30">
            <a:extLst>
              <a:ext uri="{FF2B5EF4-FFF2-40B4-BE49-F238E27FC236}">
                <a16:creationId xmlns:a16="http://schemas.microsoft.com/office/drawing/2014/main" id="{047B3DFF-9DE0-4377-AEAC-9247B7D14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227513"/>
            <a:ext cx="3313112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Reforma</a:t>
            </a:r>
            <a:endParaRPr kumimoji="1"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207" name="Text Box 31">
            <a:extLst>
              <a:ext uri="{FF2B5EF4-FFF2-40B4-BE49-F238E27FC236}">
                <a16:creationId xmlns:a16="http://schemas.microsoft.com/office/drawing/2014/main" id="{1A9CD1AA-EB8F-437A-BB4E-402498FB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21163"/>
            <a:ext cx="305911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Reavivamento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08">
            <a:extLst>
              <a:ext uri="{FF2B5EF4-FFF2-40B4-BE49-F238E27FC236}">
                <a16:creationId xmlns:a16="http://schemas.microsoft.com/office/drawing/2014/main" id="{8E2C0D48-9DDE-4078-A604-CAF58CB9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06-002">
            <a:extLst>
              <a:ext uri="{FF2B5EF4-FFF2-40B4-BE49-F238E27FC236}">
                <a16:creationId xmlns:a16="http://schemas.microsoft.com/office/drawing/2014/main" id="{0DFC9D32-FB55-4C2B-86EA-5AABDA2B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fotos movimentadas 004.mpg">
            <a:hlinkClick r:id="" action="ppaction://media"/>
            <a:extLst>
              <a:ext uri="{FF2B5EF4-FFF2-40B4-BE49-F238E27FC236}">
                <a16:creationId xmlns:a16="http://schemas.microsoft.com/office/drawing/2014/main" id="{7A86D25F-94E6-4794-A56E-F7206297BAC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liparts 121">
            <a:extLst>
              <a:ext uri="{FF2B5EF4-FFF2-40B4-BE49-F238E27FC236}">
                <a16:creationId xmlns:a16="http://schemas.microsoft.com/office/drawing/2014/main" id="{CF9F4A0C-B128-46E2-A35D-8A88FA7F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F613DF0-AA96-4E76-9C2F-226B983F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Próximo Estudo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 </a:t>
            </a:r>
            <a:endParaRPr lang="pt-BR" altLang="pt-BR" sz="8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06-001">
            <a:extLst>
              <a:ext uri="{FF2B5EF4-FFF2-40B4-BE49-F238E27FC236}">
                <a16:creationId xmlns:a16="http://schemas.microsoft.com/office/drawing/2014/main" id="{9E0ACD62-73E8-4B6D-A9B7-BF4E234C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DE832AE-DF6A-4F9B-BF46-D995DEF7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876925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Arial Th" pitchFamily="2" charset="0"/>
              </a:rPr>
              <a:t>26/09-30/10</a:t>
            </a:r>
            <a:endParaRPr kumimoji="1" lang="en-US" altLang="pt-BR" sz="3200" b="1">
              <a:solidFill>
                <a:schemeClr val="bg1"/>
              </a:solidFill>
              <a:latin typeface="Arial Th" pitchFamily="2" charset="0"/>
            </a:endParaRPr>
          </a:p>
        </p:txBody>
      </p:sp>
      <p:pic>
        <p:nvPicPr>
          <p:cNvPr id="45059" name="Picture 3" descr="012">
            <a:extLst>
              <a:ext uri="{FF2B5EF4-FFF2-40B4-BE49-F238E27FC236}">
                <a16:creationId xmlns:a16="http://schemas.microsoft.com/office/drawing/2014/main" id="{5D4F195A-D8F0-400E-97BC-D9975567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5-002">
            <a:extLst>
              <a:ext uri="{FF2B5EF4-FFF2-40B4-BE49-F238E27FC236}">
                <a16:creationId xmlns:a16="http://schemas.microsoft.com/office/drawing/2014/main" id="{64E80239-4C8A-451B-88D6-E940F7D3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WordArt 3">
            <a:extLst>
              <a:ext uri="{FF2B5EF4-FFF2-40B4-BE49-F238E27FC236}">
                <a16:creationId xmlns:a16="http://schemas.microsoft.com/office/drawing/2014/main" id="{F417B314-7ACB-46B1-A4DD-21EA0095A3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39088" y="6337300"/>
            <a:ext cx="1096962" cy="404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Parte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5-003">
            <a:extLst>
              <a:ext uri="{FF2B5EF4-FFF2-40B4-BE49-F238E27FC236}">
                <a16:creationId xmlns:a16="http://schemas.microsoft.com/office/drawing/2014/main" id="{6806AB89-ACC5-41FB-A60A-1650B9ED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9A961FCD-9141-4816-85BA-6F16E451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6838"/>
            <a:ext cx="2260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Éfeso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D8D9548D-57A3-4635-AA06-27FDAE29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5297488"/>
            <a:ext cx="23463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Pérgamo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4B9BF7E1-4098-47C9-A447-A661C7C18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425825"/>
            <a:ext cx="23463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Sardes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3FA395BA-3D8C-479F-B0B1-983CC844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657850"/>
            <a:ext cx="25209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Laodicéia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BACB6513-9524-4029-BB5E-E65D3300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417763"/>
            <a:ext cx="24336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Tiatira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E8FA288D-C0C6-4A41-BC7E-03236149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02088"/>
            <a:ext cx="26082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Esmirna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CE893F9F-1EB4-4A97-B194-989C7978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4437063"/>
            <a:ext cx="25209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Filadélfia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0F8C44F-BA1C-4106-A8B2-D6F6D26AB3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pt-BR" altLang="pt-BR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F7B1DE-49F9-481B-9323-6017D24748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pt-BR" altLang="pt-BR" sz="3200"/>
          </a:p>
        </p:txBody>
      </p:sp>
      <p:pic>
        <p:nvPicPr>
          <p:cNvPr id="2052" name="Picture 4" descr="05-003">
            <a:extLst>
              <a:ext uri="{FF2B5EF4-FFF2-40B4-BE49-F238E27FC236}">
                <a16:creationId xmlns:a16="http://schemas.microsoft.com/office/drawing/2014/main" id="{D3F36834-5272-4C73-8F66-8093047F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F28950B6-720B-403E-9219-8A4BAB5B5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41488"/>
            <a:ext cx="3316288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TIATIRA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532DFE1-82B7-4DC7-BC22-688D6953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7475"/>
            <a:ext cx="4475162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Sacrifício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9A04C951-2221-433A-8FAD-E2743722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13063"/>
            <a:ext cx="957263" cy="2244725"/>
          </a:xfrm>
          <a:prstGeom prst="downArrow">
            <a:avLst>
              <a:gd name="adj1" fmla="val 50000"/>
              <a:gd name="adj2" fmla="val 58624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05-003">
            <a:extLst>
              <a:ext uri="{FF2B5EF4-FFF2-40B4-BE49-F238E27FC236}">
                <a16:creationId xmlns:a16="http://schemas.microsoft.com/office/drawing/2014/main" id="{478F1A6B-65B1-4539-AB5E-BD9B304F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3AB2BE4F-39AF-4D1B-993C-00765F50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412875"/>
            <a:ext cx="5529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Tiatira = Sacrifício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4417FC1-DE10-48B9-A0DA-20354DF5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5081588" cy="39354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 cidade em si dava a impressão de “fraca tornada forte”. Foi construída por Seleuco um dos generais de Alexandre, em 280a.C. Foi construída para ser uma cidade-sede de guarnição militar.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124" name="Picture 4" descr="fotos movimentadas 033">
            <a:extLst>
              <a:ext uri="{FF2B5EF4-FFF2-40B4-BE49-F238E27FC236}">
                <a16:creationId xmlns:a16="http://schemas.microsoft.com/office/drawing/2014/main" id="{65BF9F59-0FE2-4D78-8350-F637CB48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21163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934</Words>
  <Application>Microsoft Office PowerPoint</Application>
  <PresentationFormat>Apresentação na tela (4:3)</PresentationFormat>
  <Paragraphs>115</Paragraphs>
  <Slides>49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Arial Th</vt:lpstr>
      <vt:lpstr>Times New Roman</vt:lpstr>
      <vt:lpstr>Verdana</vt:lpstr>
      <vt:lpstr>Comic Sans MS</vt:lpstr>
      <vt:lpstr>Tahoma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Ellen</dc:creator>
  <cp:keywords>www.4tons.com</cp:keywords>
  <dc:description>COMÉRCIO PROIBIDO. USO PESSOAL</dc:description>
  <cp:lastModifiedBy>Pr. Marcelo Carvalho</cp:lastModifiedBy>
  <cp:revision>12</cp:revision>
  <dcterms:created xsi:type="dcterms:W3CDTF">2006-05-03T15:31:35Z</dcterms:created>
  <dcterms:modified xsi:type="dcterms:W3CDTF">2019-11-26T13:48:09Z</dcterms:modified>
  <cp:category>SM-EVANGELISMO</cp:category>
</cp:coreProperties>
</file>