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9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86" r:id="rId9"/>
    <p:sldId id="257" r:id="rId10"/>
    <p:sldId id="258" r:id="rId11"/>
    <p:sldId id="259" r:id="rId12"/>
    <p:sldId id="261" r:id="rId13"/>
    <p:sldId id="260" r:id="rId14"/>
    <p:sldId id="263" r:id="rId15"/>
    <p:sldId id="264" r:id="rId16"/>
    <p:sldId id="262" r:id="rId17"/>
    <p:sldId id="296" r:id="rId18"/>
    <p:sldId id="265" r:id="rId19"/>
    <p:sldId id="266" r:id="rId20"/>
    <p:sldId id="267" r:id="rId21"/>
    <p:sldId id="268" r:id="rId22"/>
    <p:sldId id="278" r:id="rId23"/>
    <p:sldId id="279" r:id="rId24"/>
    <p:sldId id="280" r:id="rId25"/>
    <p:sldId id="281" r:id="rId26"/>
    <p:sldId id="269" r:id="rId27"/>
    <p:sldId id="282" r:id="rId28"/>
    <p:sldId id="297" r:id="rId29"/>
    <p:sldId id="270" r:id="rId30"/>
    <p:sldId id="271" r:id="rId31"/>
    <p:sldId id="283" r:id="rId32"/>
    <p:sldId id="285" r:id="rId33"/>
    <p:sldId id="284" r:id="rId34"/>
    <p:sldId id="298" r:id="rId35"/>
    <p:sldId id="294" r:id="rId36"/>
    <p:sldId id="295" r:id="rId37"/>
    <p:sldId id="277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7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92969DD-0E4F-4FE6-9570-72029E82D1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E498A6B-8377-483F-96F5-DEEC890642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8B379B0-48AB-45B6-9FBA-B18A06429D3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3D345AF-5247-4CC3-9C22-5D0C1303BA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63D71DE7-7AEA-44B0-B33E-1A09848846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A3A82D3B-40FC-48D6-B8F0-2EA672D0F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A76FA0C-C1E5-45A5-BB3C-811F185CEDD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7425C6-34A2-4A42-9538-16BB30534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6E2E0-08A2-4D12-AAD5-D3BF9A189E76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051830F-771F-45F9-8E0F-38E4AE9CD1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848D225-3329-41D4-95EB-2709F7760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4790C9-8E44-4D1F-AB18-5941D1240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9E595-CBC9-431F-9964-822509820D6D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B261C4F-6D27-4857-AFD1-2C38403222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199E271-F2B7-448B-AED0-EBFC0F0F0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5A7F5-BC62-4DEB-9C53-35803FE19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B60A26-209A-4D63-B2F1-D82AA323B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FC0A46-70A8-4968-9F6B-7B2C59B6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1B1924-6784-47EC-9B0E-C792579B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16569A-7D0B-40E6-9579-E1AB49B2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35948-DE91-49DD-81DE-4F93EBD985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66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7892E-C86F-42FD-B029-66C31B48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727939-4AE6-4F81-9C18-A918D934D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0A8DB8-B356-438A-AADF-1E390DC4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A2F26-3F72-460E-8A7A-54F3BDDB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169361-B415-4B10-BD40-8FA037F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D0738-D45A-49FB-9D12-F307977BB8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68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15BF1F-3CE5-4727-9B4D-180B20B31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9DAC23-A8D9-4E49-B456-A7BD5770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DCC828-465E-4360-B32E-0A5E8EE9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E05B27-8FA8-414D-9059-ECAE512E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9610BA-FA9B-472B-BBF2-C8926950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CBE26-0221-4258-8777-87E8A123EE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553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A8924-A296-4CF7-B042-56F2F8BB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127051-0540-4D42-9484-294FBA324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34E0CF-A4B0-4FEE-8368-5090E5BC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CB7B4B-BA6A-424D-84CB-85021D93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9EC72F-9EC3-44F5-8A7D-9EB88F28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11C98-0EDD-4818-BBE0-DF960E6EA7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04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55776-25B5-41C9-A325-EB6CE6B2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8FE787-984D-42D7-8252-BD83BD5FC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9F4944-4A44-4C94-883A-9E02FC11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E1778-29FD-479B-A41C-80B4866E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B38B-7225-4EE6-B604-65E69115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CF676-9BA8-47DB-842B-7A543DAFB0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441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9510C-A677-44CB-B889-6ABD230D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7931A8-AAA6-4CE7-B354-CEF0A535E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0F5C4C-7BA9-4FDF-BA19-7A8621B10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6E20B4-E7B0-4AC5-833A-3EEAC5AB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3664DE-5735-4FBF-8EB0-7153F15C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C80493-57E3-42AD-9C7D-2E4CDA2C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5CAD-F69E-4656-B5AA-9429E70CF6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64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A78AC-0D8F-4B4B-9546-5BDCA3FF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78490F-4027-4ECB-A161-E19AC8F76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8C5054-B8E8-4131-82A5-9A874A63D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6941005-C658-46A7-8F8C-02B9F66D4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A1B944D-FC6C-4112-B1E7-9260C7664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C03529A-E627-423E-8FFA-1A0BE7DA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A77D3B-543D-4A19-8853-1742D403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198A70E-0BD5-4C98-858B-59935A15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5DE9A-C9F6-43AB-946F-835D1F5403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03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29220-8E7A-4BEF-9154-020B48B7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1B93E45-AEF4-4EC0-82A0-01F33F96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DB5F89-3C36-46D2-B25B-FDCE2E06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09B389-5D2F-411B-8693-99FE819D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B4FB-2C36-498E-B020-9A8739227E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290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8DC204-5699-476F-9FE0-8037D413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D80072-4952-4007-BF91-AC2E0702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76B438-3635-432D-9D1B-70E0E823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2904-B294-45A3-B800-2DA0ADDDFA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50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FEC29-BD75-4F0F-A154-3F1802E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742B3-11E7-47ED-A840-F69E282C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41373E-0479-4274-B4E3-96D8DF7D6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780C9C-C030-4F38-91CD-F43E7A43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E4C708-FFC5-45B2-BB23-B5235082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D17A87-3CA1-4280-B41B-540DDF01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C0825-4C2A-4DB8-A04E-7946CEBCA8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96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C8FAE-5037-46E7-87E9-A31B479C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FA22D8-3ECC-4AD7-B30C-ED3E1F169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7465B0-3567-42B0-91EC-8FC4B8734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5A59E8-916D-4FFB-BF91-6AF675F1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EEAF79-BB03-4995-8CC9-D63C7831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158A2-E24D-4C6F-878F-D3051A3F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99723-0DD0-430F-8A04-0E556A0A62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198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98C175B-0736-4850-9042-27945D452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2193946-E4BE-43D5-A0BF-C4B516680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085751D7-58FF-4A7F-B626-99A986647F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F230935-EEE7-46EC-84A2-F11FA367D0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C3F933D8-7E13-4631-B1CE-EDBDE5E49E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16F1B6-8F8B-4175-ABD3-EE9BC1BE29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uario\My%20Documents\Minhas%20imagens\Fotos%20Movimentadas\fotos%20movimentadas%20004.m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009-002">
            <a:extLst>
              <a:ext uri="{FF2B5EF4-FFF2-40B4-BE49-F238E27FC236}">
                <a16:creationId xmlns:a16="http://schemas.microsoft.com/office/drawing/2014/main" id="{065354F9-AC03-451F-BF34-8F03EDD2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FFD59939-61CD-459D-B5C4-B977CA69A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281113"/>
            <a:ext cx="48958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4 Anjos = Proteção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2E7AB567-70A5-4AEB-9D3E-BA9D92BB5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217738"/>
            <a:ext cx="76374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4 Cantos = Norte, Sul, Leste, Oeste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955BD376-482B-4777-A339-85ACFF319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29038"/>
            <a:ext cx="84963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4 Ventos = Guerras nos 4 pontos da terra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AFDCA77B-19FF-4717-9160-5C73DF1C0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57825"/>
            <a:ext cx="88201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Outro Anjo = Mensageiros de Deus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009-002">
            <a:extLst>
              <a:ext uri="{FF2B5EF4-FFF2-40B4-BE49-F238E27FC236}">
                <a16:creationId xmlns:a16="http://schemas.microsoft.com/office/drawing/2014/main" id="{47597940-1798-47E2-80AD-34DC5B65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741BF0D8-F116-4493-AF1E-395333A05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14475"/>
            <a:ext cx="720566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Quem  é esse anjo?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BBD76E52-BD72-492D-B2C5-4E218853B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25" y="2852738"/>
            <a:ext cx="4187825" cy="3444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Mt. 24:14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Mt. 28:18-20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Mc. 16:15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I Pe. 1:12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009-002">
            <a:extLst>
              <a:ext uri="{FF2B5EF4-FFF2-40B4-BE49-F238E27FC236}">
                <a16:creationId xmlns:a16="http://schemas.microsoft.com/office/drawing/2014/main" id="{9DDF1854-239B-4EB9-98C0-8536988C4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315232D6-3307-4F91-AEB0-821A07D3A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65275"/>
            <a:ext cx="6697663" cy="14319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O que o anjo tem em sua mão?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CB18ABBF-39FE-4B63-98CC-6275CA45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89363"/>
            <a:ext cx="8001000" cy="14335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8800" b="1">
                <a:solidFill>
                  <a:schemeClr val="bg1"/>
                </a:solidFill>
                <a:latin typeface="Verdana" panose="020B0604030504040204" pitchFamily="34" charset="0"/>
              </a:rPr>
              <a:t>Um Selo</a:t>
            </a:r>
            <a:endParaRPr kumimoji="1" lang="pt-BR" altLang="pt-BR" sz="8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09-002">
            <a:extLst>
              <a:ext uri="{FF2B5EF4-FFF2-40B4-BE49-F238E27FC236}">
                <a16:creationId xmlns:a16="http://schemas.microsoft.com/office/drawing/2014/main" id="{B52F599F-9EF9-4805-899B-89CEAAD1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5833C8E3-936D-4A21-825C-873CFD43D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22438"/>
            <a:ext cx="360045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O SELO 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EA75073-DD0E-440A-B3A4-191301D7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73463"/>
            <a:ext cx="84963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O selo  é usado para tornar válido ou autêntico qualquer ato ou lei que uma autoridade possa promulgar.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I Reis 21:8; Ester 3:12; Ester 8:8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009-002">
            <a:extLst>
              <a:ext uri="{FF2B5EF4-FFF2-40B4-BE49-F238E27FC236}">
                <a16:creationId xmlns:a16="http://schemas.microsoft.com/office/drawing/2014/main" id="{C7A29D96-5A15-402A-B7BC-1DC25076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9501EA3F-A863-407A-92C5-F5BE36BC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852738"/>
            <a:ext cx="8353425" cy="36623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 selo de um governante terá de conter 3 coisas: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O nome do governante.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O cargo.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 Território do seu domínio.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ADAFC3FA-3937-4C1B-88B7-45C43996D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22438"/>
            <a:ext cx="360045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O SELO 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009-002">
            <a:extLst>
              <a:ext uri="{FF2B5EF4-FFF2-40B4-BE49-F238E27FC236}">
                <a16:creationId xmlns:a16="http://schemas.microsoft.com/office/drawing/2014/main" id="{39E51E35-4036-42CE-9C2F-82500C8C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25DA4896-B2DC-4864-8062-0C17FC3D3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3371850"/>
            <a:ext cx="8077200" cy="22891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A Bíblia tem uma Lei para todos os que quiserem o Reino de Deus. E nesta Lei existe o selo do Rei.</a:t>
            </a:r>
            <a:r>
              <a:rPr kumimoji="1" lang="en-US" altLang="pt-BR" sz="3600">
                <a:latin typeface="Verdana" panose="020B0604030504040204" pitchFamily="34" charset="0"/>
              </a:rPr>
              <a:t> </a:t>
            </a:r>
            <a:endParaRPr kumimoji="1" lang="pt-BR" altLang="pt-BR" sz="3600">
              <a:latin typeface="Verdana" panose="020B0604030504040204" pitchFamily="34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34C2F1C9-C26D-4AE7-8DE0-6E82D1A6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22438"/>
            <a:ext cx="360045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O SELO 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09-002">
            <a:extLst>
              <a:ext uri="{FF2B5EF4-FFF2-40B4-BE49-F238E27FC236}">
                <a16:creationId xmlns:a16="http://schemas.microsoft.com/office/drawing/2014/main" id="{5522EAB9-AC74-4EA0-9DCE-E9489252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79748DE2-1988-4923-B165-70CE94A0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08275"/>
            <a:ext cx="8077200" cy="2838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Quem escreveu esta Lei, foi o próprio Rei do universo, por isso para torná-la verdadeira, colocou o seu selo.          Êxodo 31:18; 20:3-17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09-002">
            <a:extLst>
              <a:ext uri="{FF2B5EF4-FFF2-40B4-BE49-F238E27FC236}">
                <a16:creationId xmlns:a16="http://schemas.microsoft.com/office/drawing/2014/main" id="{69A9C79B-AE98-412F-A77D-A1D8B40E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7AD44BA7-96E8-41FF-A2FC-623A0EC76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84538"/>
            <a:ext cx="8064500" cy="27717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Nome do Rei.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Cargo.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Extenção de domínio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1205" name="AutoShape 5">
            <a:extLst>
              <a:ext uri="{FF2B5EF4-FFF2-40B4-BE49-F238E27FC236}">
                <a16:creationId xmlns:a16="http://schemas.microsoft.com/office/drawing/2014/main" id="{D96A8F8D-C1B8-4562-8DB6-EB79C9D46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933825"/>
            <a:ext cx="4749800" cy="1439863"/>
          </a:xfrm>
          <a:prstGeom prst="leftArrow">
            <a:avLst>
              <a:gd name="adj1" fmla="val 38583"/>
              <a:gd name="adj2" fmla="val 624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SELO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0D5B69CA-C8FE-46E2-A030-AA1081A6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22438"/>
            <a:ext cx="360045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O SELO 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  <p:bldP spid="5120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009-002">
            <a:extLst>
              <a:ext uri="{FF2B5EF4-FFF2-40B4-BE49-F238E27FC236}">
                <a16:creationId xmlns:a16="http://schemas.microsoft.com/office/drawing/2014/main" id="{947BDEE2-5B24-4E66-948E-9A4F5DE4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7EC35063-E132-418E-8674-8E3817740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685925"/>
            <a:ext cx="5834063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 SÁBADO É O SELO DE DEUS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D8F19AC-1122-40C8-8A13-139A03A2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89363"/>
            <a:ext cx="6048375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Êxodo 31:13 </a:t>
            </a: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                     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0404D62-23EB-425B-B930-21289145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084763"/>
            <a:ext cx="76327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Ezequiel 20:12,20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 descr="009-002">
            <a:extLst>
              <a:ext uri="{FF2B5EF4-FFF2-40B4-BE49-F238E27FC236}">
                <a16:creationId xmlns:a16="http://schemas.microsoft.com/office/drawing/2014/main" id="{AC93DF3F-61A0-4855-973D-072987ED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509F4166-00FE-42D2-BD58-22CB5D8B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31888"/>
            <a:ext cx="6854825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 FIRME FUNDAMENTO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9400CA44-9E72-4DFE-956E-87FDAC57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060575"/>
            <a:ext cx="6478588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II Timóteo 2:19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55F4A514-F618-40C9-8D86-F353E5FAD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19450"/>
            <a:ext cx="4800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600" b="1" u="sng">
                <a:solidFill>
                  <a:schemeClr val="bg1"/>
                </a:solidFill>
                <a:latin typeface="Verdana" panose="020B0604030504040204" pitchFamily="34" charset="0"/>
              </a:rPr>
              <a:t>FUNDAMENTOS:</a:t>
            </a:r>
            <a:endParaRPr kumimoji="1" lang="pt-BR" altLang="pt-BR" sz="3600" b="1" u="sng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7F77243B-07DF-432B-85E5-E75FBBED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51300"/>
            <a:ext cx="26670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  Ef. 2:19,20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D7922F38-7686-4CFD-B4DE-A589B983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989388"/>
            <a:ext cx="1828800" cy="5191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AT e NT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21F57EDD-4B49-4BB1-93DF-D0701B7A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54575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JESUS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BE168231-7BE4-4FEE-9995-CBBAF469E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789613"/>
            <a:ext cx="1828800" cy="5191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IGREJA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27B3A149-6BEB-4938-A480-9F26D2B15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4208463"/>
            <a:ext cx="3048000" cy="228600"/>
          </a:xfrm>
          <a:prstGeom prst="leftRightArrow">
            <a:avLst>
              <a:gd name="adj1" fmla="val 50000"/>
              <a:gd name="adj2" fmla="val 2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58732C6E-A6BD-4E27-B4C0-587BCD46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000625"/>
            <a:ext cx="3048000" cy="228600"/>
          </a:xfrm>
          <a:prstGeom prst="leftRightArrow">
            <a:avLst>
              <a:gd name="adj1" fmla="val 50000"/>
              <a:gd name="adj2" fmla="val 2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AutoShape 13">
            <a:extLst>
              <a:ext uri="{FF2B5EF4-FFF2-40B4-BE49-F238E27FC236}">
                <a16:creationId xmlns:a16="http://schemas.microsoft.com/office/drawing/2014/main" id="{74905FD0-69CB-43E7-B9C0-F9641F24C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5937250"/>
            <a:ext cx="3048000" cy="228600"/>
          </a:xfrm>
          <a:prstGeom prst="leftRightArrow">
            <a:avLst>
              <a:gd name="adj1" fmla="val 50000"/>
              <a:gd name="adj2" fmla="val 2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18BEDA91-E78C-419B-B363-01B61EEA9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43463"/>
            <a:ext cx="24384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2400" b="1">
                <a:solidFill>
                  <a:schemeClr val="bg1"/>
                </a:solidFill>
                <a:latin typeface="Verdana" panose="020B0604030504040204" pitchFamily="34" charset="0"/>
              </a:rPr>
              <a:t>  I Co. 3:11</a:t>
            </a:r>
            <a:endParaRPr kumimoji="1" lang="pt-BR" altLang="pt-BR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BA685D43-ACD3-4D83-A159-94B45641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46738"/>
            <a:ext cx="2895600" cy="5191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 I Tim. 3:15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  <p:bldP spid="13320" grpId="0" autoUpdateAnimBg="0"/>
      <p:bldP spid="13321" grpId="0" autoUpdateAnimBg="0"/>
      <p:bldP spid="13322" grpId="0" autoUpdateAnimBg="0"/>
      <p:bldP spid="13326" grpId="0" autoUpdateAnimBg="0"/>
      <p:bldP spid="133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presentacao005">
            <a:extLst>
              <a:ext uri="{FF2B5EF4-FFF2-40B4-BE49-F238E27FC236}">
                <a16:creationId xmlns:a16="http://schemas.microsoft.com/office/drawing/2014/main" id="{2866D9BE-E945-4DC2-BF60-9FF6F1C9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009-002">
            <a:extLst>
              <a:ext uri="{FF2B5EF4-FFF2-40B4-BE49-F238E27FC236}">
                <a16:creationId xmlns:a16="http://schemas.microsoft.com/office/drawing/2014/main" id="{7CC9DFF2-7637-4243-962E-DA40D630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9ADFE5FB-E214-48AB-A2E4-ED98945F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3586163"/>
            <a:ext cx="7272338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Como “o Senhor conhece os que Lhe pertencem”?</a:t>
            </a:r>
            <a:r>
              <a:rPr kumimoji="1" lang="en-US" altLang="pt-BR" sz="32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kumimoji="1" lang="pt-BR" altLang="pt-BR" sz="32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7BE76A22-A6BB-4F41-9B8C-A7A611B0E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84763"/>
            <a:ext cx="8497888" cy="14319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PELA GUARDA DO SÁBADO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6C4FF57C-5D8E-4064-84CC-7335F9CE7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31888"/>
            <a:ext cx="6854825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O FIRME FUNDAMENTO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5FEE0182-8BF5-401B-9C44-DDE87499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060575"/>
            <a:ext cx="6478588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II Timóteo 2:19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009-002">
            <a:extLst>
              <a:ext uri="{FF2B5EF4-FFF2-40B4-BE49-F238E27FC236}">
                <a16:creationId xmlns:a16="http://schemas.microsoft.com/office/drawing/2014/main" id="{10D5B38C-7C40-40FB-9322-8AF9FB32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6E999DD1-37B1-42FE-9F26-F87522FD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49500"/>
            <a:ext cx="8534400" cy="2530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Este outro Anjo representa a Igreja Verdadeira, pregando o Evangelho Verdadeiro ao mundo. </a:t>
            </a:r>
            <a:endParaRPr kumimoji="1"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C80B5829-2AFD-4D19-90F2-92A08576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334000"/>
            <a:ext cx="8229600" cy="91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APOCALIPSE 14:6-7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009-002">
            <a:extLst>
              <a:ext uri="{FF2B5EF4-FFF2-40B4-BE49-F238E27FC236}">
                <a16:creationId xmlns:a16="http://schemas.microsoft.com/office/drawing/2014/main" id="{07123D55-C764-4B09-99A8-5F30CA096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66E562FD-E6AA-40BA-A5AE-CFD212F5B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96975"/>
            <a:ext cx="7494588" cy="762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OS 144.000 SELADOS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BD2E29DF-EA90-4C3D-829F-E1D114EE0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19425"/>
            <a:ext cx="7507287" cy="19224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Apocalipse 7:1-8</a:t>
            </a:r>
          </a:p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 Apocalipse 14:1-5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0FF13F2C-63E2-405C-ADED-57547D83C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5589588"/>
            <a:ext cx="8610600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400" b="1">
                <a:solidFill>
                  <a:schemeClr val="bg1"/>
                </a:solidFill>
                <a:latin typeface="Verdana" panose="020B0604030504040204" pitchFamily="34" charset="0"/>
              </a:rPr>
              <a:t>LITERAL OU SIMBÓLICO?</a:t>
            </a:r>
            <a:endParaRPr kumimoji="1" lang="pt-BR" altLang="pt-BR" sz="4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009-002">
            <a:extLst>
              <a:ext uri="{FF2B5EF4-FFF2-40B4-BE49-F238E27FC236}">
                <a16:creationId xmlns:a16="http://schemas.microsoft.com/office/drawing/2014/main" id="{0545928A-9868-47CD-89D6-7B63EB75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239B712C-9914-4BA4-8828-98DFF519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51133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3 Teorias…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1C802C5B-0692-4EE8-8AAA-81BC271B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25700"/>
            <a:ext cx="8763000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Serão salvos só 144.000 (literal) de 1844 até a volta de Jesus, inclusive os mortos fiéis nessa época. </a:t>
            </a:r>
            <a:r>
              <a:rPr kumimoji="1" lang="en-US" altLang="pt-BR" sz="2800" b="1" i="1">
                <a:solidFill>
                  <a:schemeClr val="bg1"/>
                </a:solidFill>
                <a:latin typeface="Verdana" panose="020B0604030504040204" pitchFamily="34" charset="0"/>
              </a:rPr>
              <a:t>(Uriah Smith. “A obra do assinalamento” Coleção Laodicéia N.5 p.7-8).</a:t>
            </a:r>
            <a:endParaRPr kumimoji="1" lang="pt-BR" altLang="pt-BR" sz="2800" b="1" i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15CE19E8-CA36-4FF6-B35F-51CA779B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4652963"/>
            <a:ext cx="3492500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 ERRADO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D10656A9-B231-4047-8F51-D40A95FC5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445125"/>
            <a:ext cx="6192838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João.3:16; I Tim.2:4; II Pe.3:9; Apoc.22:17</a:t>
            </a:r>
            <a:endParaRPr kumimoji="1" lang="pt-BR" altLang="pt-BR" sz="36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1032" descr="009-002">
            <a:extLst>
              <a:ext uri="{FF2B5EF4-FFF2-40B4-BE49-F238E27FC236}">
                <a16:creationId xmlns:a16="http://schemas.microsoft.com/office/drawing/2014/main" id="{A737A371-CCEE-4F34-9CF9-3C4682F3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1028">
            <a:extLst>
              <a:ext uri="{FF2B5EF4-FFF2-40B4-BE49-F238E27FC236}">
                <a16:creationId xmlns:a16="http://schemas.microsoft.com/office/drawing/2014/main" id="{4D7C2956-0388-4836-890E-32F6CFBD1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81238"/>
            <a:ext cx="8534400" cy="22272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2.  Só 144.000 fiéis (literais) se salvarão entre os vivos na volta de Jesus. Os demais fiéis morrerão antes das 7 pragas</a:t>
            </a:r>
            <a:r>
              <a:rPr kumimoji="1" lang="en-US" altLang="pt-BR" sz="2800" i="1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kumimoji="1" lang="en-US" altLang="pt-BR" sz="2800" b="1" i="1">
                <a:solidFill>
                  <a:schemeClr val="bg1"/>
                </a:solidFill>
                <a:latin typeface="Verdana" panose="020B0604030504040204" pitchFamily="34" charset="0"/>
              </a:rPr>
              <a:t>(Jorge I. Butle. “Review and Herald, 26/02/1889 p. 137).</a:t>
            </a: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 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7655" name="Text Box 1031">
            <a:extLst>
              <a:ext uri="{FF2B5EF4-FFF2-40B4-BE49-F238E27FC236}">
                <a16:creationId xmlns:a16="http://schemas.microsoft.com/office/drawing/2014/main" id="{BA672625-884C-4E5C-ADCE-4FCFA71F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91188"/>
            <a:ext cx="83820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P.E 40; 2ME 263; Mc.16:15-16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7657" name="Text Box 1033">
            <a:extLst>
              <a:ext uri="{FF2B5EF4-FFF2-40B4-BE49-F238E27FC236}">
                <a16:creationId xmlns:a16="http://schemas.microsoft.com/office/drawing/2014/main" id="{556DFC79-44A2-4144-B121-15385DA8C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51133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3 Teorias…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7658" name="Text Box 1034">
            <a:extLst>
              <a:ext uri="{FF2B5EF4-FFF2-40B4-BE49-F238E27FC236}">
                <a16:creationId xmlns:a16="http://schemas.microsoft.com/office/drawing/2014/main" id="{590DBAC0-2906-4939-9818-7D82AAA86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4652963"/>
            <a:ext cx="3492500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 ERRADO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30" descr="009-002">
            <a:extLst>
              <a:ext uri="{FF2B5EF4-FFF2-40B4-BE49-F238E27FC236}">
                <a16:creationId xmlns:a16="http://schemas.microsoft.com/office/drawing/2014/main" id="{5D84A5BE-02B2-443D-A4D6-67C34F23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1028">
            <a:extLst>
              <a:ext uri="{FF2B5EF4-FFF2-40B4-BE49-F238E27FC236}">
                <a16:creationId xmlns:a16="http://schemas.microsoft.com/office/drawing/2014/main" id="{8692C8A0-25E3-4721-8B24-3FA76D6FD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2636838"/>
            <a:ext cx="8763000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3.  Os 144.000 são todos os fiéis que estiverem vivos na volta de Jesus (número simbólico), inclusive alguns mortos fiéis (PE 40; 2ME 263). Este grupo representará a multidão dos salvos de todas as épocas. (IASD)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8679" name="Text Box 1031">
            <a:extLst>
              <a:ext uri="{FF2B5EF4-FFF2-40B4-BE49-F238E27FC236}">
                <a16:creationId xmlns:a16="http://schemas.microsoft.com/office/drawing/2014/main" id="{70DC2E7E-040F-4759-A4C4-2A571FECD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773738"/>
            <a:ext cx="3492500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 CERTO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8680" name="Text Box 1032">
            <a:extLst>
              <a:ext uri="{FF2B5EF4-FFF2-40B4-BE49-F238E27FC236}">
                <a16:creationId xmlns:a16="http://schemas.microsoft.com/office/drawing/2014/main" id="{67385E0B-4EEE-4D59-82D4-5BEFC776A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51133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3 Teorias…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009-002">
            <a:extLst>
              <a:ext uri="{FF2B5EF4-FFF2-40B4-BE49-F238E27FC236}">
                <a16:creationId xmlns:a16="http://schemas.microsoft.com/office/drawing/2014/main" id="{611852C5-54FE-40B1-A523-E23498EB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A366E796-6EB9-4399-8590-A7832A9B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33663"/>
            <a:ext cx="3886200" cy="5191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2800" b="1" u="sng">
                <a:solidFill>
                  <a:schemeClr val="bg1"/>
                </a:solidFill>
                <a:latin typeface="Verdana" panose="020B0604030504040204" pitchFamily="34" charset="0"/>
              </a:rPr>
              <a:t>Ouviu</a:t>
            </a: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o número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0E768799-78B5-4946-9AF8-3547CE25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636838"/>
            <a:ext cx="2362200" cy="5191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144.000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EB40B36F-961D-4477-A3B8-4DD73EB60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6825" y="2927350"/>
            <a:ext cx="2565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11B5B3B2-8B83-4164-B21B-39B18B6EB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83050"/>
            <a:ext cx="388620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2800" b="1" u="sng">
                <a:solidFill>
                  <a:schemeClr val="bg1"/>
                </a:solidFill>
                <a:latin typeface="Verdana" panose="020B0604030504040204" pitchFamily="34" charset="0"/>
              </a:rPr>
              <a:t>Vê</a:t>
            </a: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 os selados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42E897CF-E9B0-493F-A7B7-84F5CC9BE8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4510088"/>
            <a:ext cx="2590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100D0F48-2E9C-46F6-B15D-FD5385F3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195763"/>
            <a:ext cx="2859088" cy="18002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2800" b="1">
                <a:solidFill>
                  <a:schemeClr val="bg1"/>
                </a:solidFill>
                <a:latin typeface="Verdana" panose="020B0604030504040204" pitchFamily="34" charset="0"/>
              </a:rPr>
              <a:t>Multidão que ninguém podia enumerar</a:t>
            </a:r>
            <a:endParaRPr kumimoji="1" lang="pt-BR" altLang="pt-BR" sz="2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C6CADBCA-FF88-48F0-80B3-B8B1F069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51133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5400" b="1">
                <a:solidFill>
                  <a:schemeClr val="bg1"/>
                </a:solidFill>
                <a:latin typeface="Verdana" panose="020B0604030504040204" pitchFamily="34" charset="0"/>
              </a:rPr>
              <a:t>3 Teorias…</a:t>
            </a:r>
            <a:endParaRPr kumimoji="1" lang="pt-BR" altLang="pt-BR" sz="5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2" grpId="0" autoUpdateAnimBg="0"/>
      <p:bldP spid="1639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027" descr="009-002">
            <a:extLst>
              <a:ext uri="{FF2B5EF4-FFF2-40B4-BE49-F238E27FC236}">
                <a16:creationId xmlns:a16="http://schemas.microsoft.com/office/drawing/2014/main" id="{7156E209-FD96-494F-8AD6-C9A7BEF9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1026">
            <a:extLst>
              <a:ext uri="{FF2B5EF4-FFF2-40B4-BE49-F238E27FC236}">
                <a16:creationId xmlns:a16="http://schemas.microsoft.com/office/drawing/2014/main" id="{DEC47A07-05C3-4D0E-8B54-D1DE88E46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8496300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 “Para muitos teólogos, o número 12 mil atribuído a cada tribo e o número 144.000, baseado no quadrado de 12, representam plenitude, totalidade, ou seja, o povo de Deus nos últimos dias incluirá todas as pessoas que…</a:t>
            </a:r>
            <a:endParaRPr kumimoji="1" lang="pt-BR" altLang="pt-BR" sz="3200" b="1" i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009-002">
            <a:extLst>
              <a:ext uri="{FF2B5EF4-FFF2-40B4-BE49-F238E27FC236}">
                <a16:creationId xmlns:a16="http://schemas.microsoft.com/office/drawing/2014/main" id="{3ABCD3CC-D9EA-4E6C-B57B-F53B6AEEC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60C83D03-CDBA-418E-8D26-9D2D30F5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76475"/>
            <a:ext cx="8713788" cy="3746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“invocarem o nome do Senhor, e que juntas, tornarão a Igreja de Cristo completa, simétrica, gloriosa e linda, de modo que ela não tenha mácula nem ruga, nem coisa semelhante. (II Cor.11:2; Ef.5:25-27;Ap.14:5)”</a:t>
            </a:r>
            <a:r>
              <a:rPr kumimoji="1" lang="en-US" altLang="pt-BR" sz="2400" b="1" i="1">
                <a:solidFill>
                  <a:schemeClr val="bg1"/>
                </a:solidFill>
                <a:latin typeface="Verdana" panose="020B0604030504040204" pitchFamily="34" charset="0"/>
              </a:rPr>
              <a:t>Conf. Mervyn Maxwell. Uma nova Era segundo as profecias do Apocalipse, 216.</a:t>
            </a:r>
            <a:endParaRPr kumimoji="1" lang="pt-BR" altLang="pt-BR" sz="2400" b="1" i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67" name="Picture 359" descr="009-004">
            <a:extLst>
              <a:ext uri="{FF2B5EF4-FFF2-40B4-BE49-F238E27FC236}">
                <a16:creationId xmlns:a16="http://schemas.microsoft.com/office/drawing/2014/main" id="{52C4B61E-D04F-4EDE-A38C-62C8DAC1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24950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771" name="Group 363">
            <a:extLst>
              <a:ext uri="{FF2B5EF4-FFF2-40B4-BE49-F238E27FC236}">
                <a16:creationId xmlns:a16="http://schemas.microsoft.com/office/drawing/2014/main" id="{91347B19-D287-4F56-BD73-25791FC7918D}"/>
              </a:ext>
            </a:extLst>
          </p:cNvPr>
          <p:cNvGraphicFramePr>
            <a:graphicFrameLocks noGrp="1"/>
          </p:cNvGraphicFramePr>
          <p:nvPr/>
        </p:nvGraphicFramePr>
        <p:xfrm>
          <a:off x="-36513" y="620713"/>
          <a:ext cx="9144001" cy="5770562"/>
        </p:xfrm>
        <a:graphic>
          <a:graphicData uri="http://schemas.openxmlformats.org/drawingml/2006/table">
            <a:tbl>
              <a:tblPr/>
              <a:tblGrid>
                <a:gridCol w="2952751">
                  <a:extLst>
                    <a:ext uri="{9D8B030D-6E8A-4147-A177-3AD203B41FA5}">
                      <a16:colId xmlns:a16="http://schemas.microsoft.com/office/drawing/2014/main" val="1593372290"/>
                    </a:ext>
                  </a:extLst>
                </a:gridCol>
                <a:gridCol w="3094037">
                  <a:extLst>
                    <a:ext uri="{9D8B030D-6E8A-4147-A177-3AD203B41FA5}">
                      <a16:colId xmlns:a16="http://schemas.microsoft.com/office/drawing/2014/main" val="965774125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802367196"/>
                    </a:ext>
                  </a:extLst>
                </a:gridCol>
              </a:tblGrid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Cap. 7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Cap. 14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Cap. 19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44014"/>
                  </a:ext>
                </a:extLst>
              </a:tr>
              <a:tr h="1146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Multidão inumerável (9)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144.000 (1)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Numerosa multidão (1)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0622"/>
                  </a:ext>
                </a:extLst>
              </a:tr>
              <a:tr h="133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Vestiduras brancas (9)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Não se mancharam (4,5)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Linho finíssimo, resplandescente e puro (8)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498358"/>
                  </a:ext>
                </a:extLst>
              </a:tr>
              <a:tr h="152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Clamaram (cantaram) em grande voz (10)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Voz de grande trovão. Novo cântico (2,3)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Uma grande voz de numerosa multidão (1)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522014"/>
                  </a:ext>
                </a:extLst>
              </a:tr>
              <a:tr h="1266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Estão no trono com o Cordeiro (9)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Estão no Monte Sião com o Cordeiro (1)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A Esposa e o Cordeiro nas bodas(7)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1440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A045BAC-8A24-47B7-8F4E-D2CB121B5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B3E6E19-31F1-40CC-99D5-B1C72DA2F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7892" name="Picture 4" descr="apresentacao0000">
            <a:extLst>
              <a:ext uri="{FF2B5EF4-FFF2-40B4-BE49-F238E27FC236}">
                <a16:creationId xmlns:a16="http://schemas.microsoft.com/office/drawing/2014/main" id="{BB418DF4-5197-417D-BE31-48A1D38AB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009-002">
            <a:extLst>
              <a:ext uri="{FF2B5EF4-FFF2-40B4-BE49-F238E27FC236}">
                <a16:creationId xmlns:a16="http://schemas.microsoft.com/office/drawing/2014/main" id="{CF9C9C2E-A884-4B2B-AAC0-91288EE3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BD0B25F9-F9C2-4B65-8E6A-503639C69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517650"/>
            <a:ext cx="6221413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CARACTERÍSTICAS DOS SALVOS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B524C58F-1AAF-4E15-9415-66340FF37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546475"/>
            <a:ext cx="5080000" cy="2043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APOCALIPSE 7:9</a:t>
            </a:r>
          </a:p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APOCALIPSE 14:4-5</a:t>
            </a:r>
          </a:p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APOCALIPSE 19:6-9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34" descr="009-002">
            <a:extLst>
              <a:ext uri="{FF2B5EF4-FFF2-40B4-BE49-F238E27FC236}">
                <a16:creationId xmlns:a16="http://schemas.microsoft.com/office/drawing/2014/main" id="{3333A861-8066-4276-ABBC-3DFC1C32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1027">
            <a:extLst>
              <a:ext uri="{FF2B5EF4-FFF2-40B4-BE49-F238E27FC236}">
                <a16:creationId xmlns:a16="http://schemas.microsoft.com/office/drawing/2014/main" id="{AA0065B1-0136-4DA5-A86D-01E7409C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12925"/>
            <a:ext cx="6797675" cy="823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Apocalipse 7,14,19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26" name="Text Box 1030">
            <a:extLst>
              <a:ext uri="{FF2B5EF4-FFF2-40B4-BE49-F238E27FC236}">
                <a16:creationId xmlns:a16="http://schemas.microsoft.com/office/drawing/2014/main" id="{2AAA02FD-82F3-456B-BF20-82A168F61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141663"/>
            <a:ext cx="8382000" cy="823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O GRANDE DESTAQUE 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27" name="Rectangle 1031">
            <a:extLst>
              <a:ext uri="{FF2B5EF4-FFF2-40B4-BE49-F238E27FC236}">
                <a16:creationId xmlns:a16="http://schemas.microsoft.com/office/drawing/2014/main" id="{0636A2C0-0805-4BFF-B271-AB4B2385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581525"/>
            <a:ext cx="3200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Vestiduras </a:t>
            </a:r>
          </a:p>
          <a:p>
            <a:pPr algn="ctr"/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Brancas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28" name="Rectangle 1032">
            <a:extLst>
              <a:ext uri="{FF2B5EF4-FFF2-40B4-BE49-F238E27FC236}">
                <a16:creationId xmlns:a16="http://schemas.microsoft.com/office/drawing/2014/main" id="{6C8EAA87-0C64-45CA-ADBB-9BEAFEC3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4581525"/>
            <a:ext cx="3048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Vestiduras</a:t>
            </a:r>
          </a:p>
          <a:p>
            <a:pPr algn="ctr"/>
            <a:r>
              <a:rPr kumimoji="1" lang="en-US" altLang="pt-BR" sz="3600" b="1">
                <a:solidFill>
                  <a:schemeClr val="bg1"/>
                </a:solidFill>
                <a:latin typeface="Verdana" panose="020B0604030504040204" pitchFamily="34" charset="0"/>
              </a:rPr>
              <a:t>Brancas</a:t>
            </a:r>
            <a:endParaRPr kumimoji="1" lang="pt-BR" altLang="pt-BR" sz="36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29" name="Rectangle 1033">
            <a:extLst>
              <a:ext uri="{FF2B5EF4-FFF2-40B4-BE49-F238E27FC236}">
                <a16:creationId xmlns:a16="http://schemas.microsoft.com/office/drawing/2014/main" id="{99B7AC28-8D84-42D4-B85A-5EE02C027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629150"/>
            <a:ext cx="2133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Não se </a:t>
            </a:r>
          </a:p>
          <a:p>
            <a:pPr algn="ctr"/>
            <a:r>
              <a:rPr kumimoji="1" lang="en-US" altLang="pt-BR" sz="2000" b="1">
                <a:solidFill>
                  <a:schemeClr val="bg1"/>
                </a:solidFill>
                <a:latin typeface="Verdana" panose="020B0604030504040204" pitchFamily="34" charset="0"/>
              </a:rPr>
              <a:t>mancharam</a:t>
            </a:r>
            <a:endParaRPr kumimoji="1" lang="pt-BR" altLang="pt-BR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 animBg="1" autoUpdateAnimBg="0"/>
      <p:bldP spid="30728" grpId="0" animBg="1" autoUpdateAnimBg="0"/>
      <p:bldP spid="3072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009-002">
            <a:extLst>
              <a:ext uri="{FF2B5EF4-FFF2-40B4-BE49-F238E27FC236}">
                <a16:creationId xmlns:a16="http://schemas.microsoft.com/office/drawing/2014/main" id="{9AC054AB-2C27-4428-81CB-6A74D54B2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1F87F6DB-B5DC-488B-906E-A5FEFF1DA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852738"/>
            <a:ext cx="7488237" cy="2809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en-US" altLang="pt-BR" sz="6000" b="1">
                <a:solidFill>
                  <a:schemeClr val="bg1"/>
                </a:solidFill>
                <a:latin typeface="Verdana" panose="020B0604030504040204" pitchFamily="34" charset="0"/>
              </a:rPr>
              <a:t>A conclusão dos</a:t>
            </a:r>
          </a:p>
          <a:p>
            <a:pPr algn="ctr"/>
            <a:r>
              <a:rPr kumimoji="1" lang="en-US" altLang="pt-BR" sz="6000" b="1">
                <a:solidFill>
                  <a:schemeClr val="bg1"/>
                </a:solidFill>
                <a:latin typeface="Verdana" panose="020B0604030504040204" pitchFamily="34" charset="0"/>
              </a:rPr>
              <a:t> capítulos</a:t>
            </a:r>
          </a:p>
          <a:p>
            <a:pPr algn="ctr"/>
            <a:r>
              <a:rPr kumimoji="1" lang="en-US" altLang="pt-BR" sz="6000" b="1">
                <a:solidFill>
                  <a:schemeClr val="bg1"/>
                </a:solidFill>
                <a:latin typeface="Verdana" panose="020B0604030504040204" pitchFamily="34" charset="0"/>
              </a:rPr>
              <a:t>7 e 19</a:t>
            </a:r>
            <a:endParaRPr kumimoji="1" lang="pt-BR" altLang="pt-BR" sz="6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009-002">
            <a:extLst>
              <a:ext uri="{FF2B5EF4-FFF2-40B4-BE49-F238E27FC236}">
                <a16:creationId xmlns:a16="http://schemas.microsoft.com/office/drawing/2014/main" id="{D417BBEE-2EEE-4CAC-83FC-B31E872F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81152FEC-C800-47C7-8EAF-6F5B3AD6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92375"/>
            <a:ext cx="8497887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“Jamais terão fome, nunca mais terão sede, não cairá sobre eles o sol, nem ardor algum, pois o cordeiro que se encontra no meio do trono os apascentará e os guiará para as fontes da água da vida. E Deus lhes enxugará dos olhos toda lágrima”. (Apoc.7:16-17)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009-002">
            <a:extLst>
              <a:ext uri="{FF2B5EF4-FFF2-40B4-BE49-F238E27FC236}">
                <a16:creationId xmlns:a16="http://schemas.microsoft.com/office/drawing/2014/main" id="{605FA31B-E039-43D2-951E-B52B3E49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630419B8-3A91-4837-B15C-3D6B83A98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44775"/>
            <a:ext cx="8713787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“Então, falou-me o anjo: Escreve: Bem-aventurados aqueles que são chamados à ceia das bodas do Cordeiro. E acrescentou: São estas as verdadeiras palavras de Deus”. (Apoc.19:9)</a:t>
            </a:r>
            <a:endParaRPr kumimoji="1"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06-002">
            <a:extLst>
              <a:ext uri="{FF2B5EF4-FFF2-40B4-BE49-F238E27FC236}">
                <a16:creationId xmlns:a16="http://schemas.microsoft.com/office/drawing/2014/main" id="{51E3363D-E307-48E8-B99D-5508EFC27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fotos movimentadas 004.mpg">
            <a:hlinkClick r:id="" action="ppaction://media"/>
            <a:extLst>
              <a:ext uri="{FF2B5EF4-FFF2-40B4-BE49-F238E27FC236}">
                <a16:creationId xmlns:a16="http://schemas.microsoft.com/office/drawing/2014/main" id="{DBFA7E86-6854-4741-8743-BD8007427CF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7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liparts 121">
            <a:extLst>
              <a:ext uri="{FF2B5EF4-FFF2-40B4-BE49-F238E27FC236}">
                <a16:creationId xmlns:a16="http://schemas.microsoft.com/office/drawing/2014/main" id="{AC3CD97F-ED88-480C-AFA9-5363AEED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7EEBBCDD-A18C-49FD-85EF-2E0EB564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7847012" cy="4787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chemeClr val="bg1"/>
                </a:solidFill>
                <a:latin typeface="Tahoma" panose="020B0604030504040204" pitchFamily="34" charset="0"/>
              </a:rPr>
              <a:t>Próximo Estudo </a:t>
            </a:r>
          </a:p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rgbClr val="FFFF00"/>
                </a:solidFill>
                <a:latin typeface="Tahoma" panose="020B0604030504040204" pitchFamily="34" charset="0"/>
              </a:rPr>
              <a:t>NÃO PERCA! </a:t>
            </a:r>
            <a:endParaRPr lang="pt-BR" altLang="pt-BR" sz="88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010-002">
            <a:extLst>
              <a:ext uri="{FF2B5EF4-FFF2-40B4-BE49-F238E27FC236}">
                <a16:creationId xmlns:a16="http://schemas.microsoft.com/office/drawing/2014/main" id="{F1A42B20-AC11-4523-B535-3D5918FA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presentacao004">
            <a:extLst>
              <a:ext uri="{FF2B5EF4-FFF2-40B4-BE49-F238E27FC236}">
                <a16:creationId xmlns:a16="http://schemas.microsoft.com/office/drawing/2014/main" id="{7B55AE37-364C-48D7-A2C5-BC71EF38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DF4660D-9CF5-4F36-9CD9-3E7A243C8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A9B885A-4B20-4725-B36F-D6986BFB5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9940" name="Picture 4" descr="apresentacao002">
            <a:extLst>
              <a:ext uri="{FF2B5EF4-FFF2-40B4-BE49-F238E27FC236}">
                <a16:creationId xmlns:a16="http://schemas.microsoft.com/office/drawing/2014/main" id="{BC9C5397-8CCE-4FAF-9316-543E1237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E02DF07-BE52-4F83-9752-351C9E2B0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358A9B6-0A3F-4B86-9884-5D7A5E61B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0964" name="Picture 4" descr="apresentacao003">
            <a:extLst>
              <a:ext uri="{FF2B5EF4-FFF2-40B4-BE49-F238E27FC236}">
                <a16:creationId xmlns:a16="http://schemas.microsoft.com/office/drawing/2014/main" id="{CCFBDE63-E8AC-4812-A7C8-21D73886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12">
            <a:extLst>
              <a:ext uri="{FF2B5EF4-FFF2-40B4-BE49-F238E27FC236}">
                <a16:creationId xmlns:a16="http://schemas.microsoft.com/office/drawing/2014/main" id="{EDA360CD-C079-46D0-87FD-4932C5AC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09-001">
            <a:extLst>
              <a:ext uri="{FF2B5EF4-FFF2-40B4-BE49-F238E27FC236}">
                <a16:creationId xmlns:a16="http://schemas.microsoft.com/office/drawing/2014/main" id="{475713EB-74C3-46A9-93BE-35A9B226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009-002">
            <a:extLst>
              <a:ext uri="{FF2B5EF4-FFF2-40B4-BE49-F238E27FC236}">
                <a16:creationId xmlns:a16="http://schemas.microsoft.com/office/drawing/2014/main" id="{46681BA8-657E-41D2-BBAF-B574036E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>
            <a:extLst>
              <a:ext uri="{FF2B5EF4-FFF2-40B4-BE49-F238E27FC236}">
                <a16:creationId xmlns:a16="http://schemas.microsoft.com/office/drawing/2014/main" id="{134F1029-ED31-4184-BA99-8192980B3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3429000"/>
            <a:ext cx="75692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APOCALIPSE 7:1-3</a:t>
            </a:r>
            <a:endParaRPr kumimoji="1"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804</Words>
  <Application>Microsoft Office PowerPoint</Application>
  <PresentationFormat>Apresentação na tela (4:3)</PresentationFormat>
  <Paragraphs>104</Paragraphs>
  <Slides>37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Times New Roman</vt:lpstr>
      <vt:lpstr>Arial</vt:lpstr>
      <vt:lpstr>Verdana</vt:lpstr>
      <vt:lpstr>Tahoma</vt:lpstr>
      <vt:lpstr>Arial Th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Rafael Rossi</dc:creator>
  <cp:keywords>www.4tons.com</cp:keywords>
  <dc:description>COMÉRCIO PROIBIDO. USO PESSOAL</dc:description>
  <cp:lastModifiedBy>Pr. Marcelo Carvalho</cp:lastModifiedBy>
  <cp:revision>48</cp:revision>
  <dcterms:created xsi:type="dcterms:W3CDTF">2004-07-24T17:37:29Z</dcterms:created>
  <dcterms:modified xsi:type="dcterms:W3CDTF">2019-11-26T13:47:43Z</dcterms:modified>
  <cp:category>SM-EVANGELISMO</cp:category>
</cp:coreProperties>
</file>