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310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8" r:id="rId57"/>
    <p:sldId id="309" r:id="rId58"/>
    <p:sldId id="307" r:id="rId5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7" autoAdjust="0"/>
    <p:restoredTop sz="94711" autoAdjust="0"/>
  </p:normalViewPr>
  <p:slideViewPr>
    <p:cSldViewPr>
      <p:cViewPr varScale="1">
        <p:scale>
          <a:sx n="63" d="100"/>
          <a:sy n="63" d="100"/>
        </p:scale>
        <p:origin x="136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8A9782-D9B2-46CA-8BA6-569FABE70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FEACEB-7916-4108-8945-AA1889A5B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BDD3AF-E212-409A-A9AA-F7F5872A2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62CEE0-72AE-4F29-B720-5F890D46F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CE81FE-A3C0-440F-8360-F2C753A4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532B5-6841-4BB1-9342-033AA034F3B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086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5BF9CF-4BE0-49C1-A838-6F7D0041D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A8512D9-EDCE-450F-BDA5-8017E3097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3CB4AC-2465-49BE-8F1C-4718672F4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DED486-0353-4005-AE14-346680C50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66D6F5-BB72-4A3A-907B-8053EBA25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76061-F720-4FC4-BE5B-6FDC82C3A2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5838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33F34F-6F95-4369-A2CD-318A21C6B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461BD79-AF70-4F2E-8C18-81C693FA6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EA6339-975C-4A64-B299-4D6BC3FAD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268C1C-DAED-42EA-9136-D359A7BE2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FFE519-F6E7-4442-9E59-E3A2E4DD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9943B-8CCD-48CF-A0A2-71C53EC1AAC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56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8AA220-09E0-420F-BBC2-2D94FD31D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785F5D-066A-4D98-B37B-C0E43ABC2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798C36-79FD-473E-A25B-548D9BEA2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CCD7E1-B2C8-4DBC-BAB1-C4B711EFF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FBBD27-64AA-4DDC-B904-A86DEAF90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E1016-099D-4354-82F9-3AB201A8C8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218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77D121-28C2-44F4-825B-9AE3C4D9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2DD8A0-33FF-41C4-93D4-A36F36805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F234C7-188E-4B23-8AA6-6A4FB2752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B9E144-F8A1-4C8F-99C0-EF64BA05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4DE1CB-0965-4E12-8870-D4E06B452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E003D-68BE-4A17-87F5-9D461BFC804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7908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B8E8D-2A61-476E-94E3-6055B3880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E8844A-764C-4AB9-8B72-6BF320D6E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6040B3-4800-4667-AB47-29EFCD921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A826529-598F-4512-86C8-A3B12ACF4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4F054AD-728A-4F5A-A57C-A09B41EC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3780A98-D9D7-460D-BAC1-91DF3BF1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F8895-A7C2-40A5-AF0B-2DCF06624B4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897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5B2AE-5FA4-4EC6-8CA3-C04FACDB0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C73218-5932-4B3D-8CDB-D2EFCCE2A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D36159-9A73-4BC1-8D32-DD739A90C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96228E0-BC04-4231-9550-C54B14989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31E3A4-7F7F-451F-BCB4-6AAF228350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C485640-B465-4737-B2BE-DC7DDE277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B45AD81-B2BD-4A43-91DE-BDE468BA7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A366BFE-91F1-4808-B0CA-C5189402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9FAA5-1AD6-48C0-8E8F-1F56DA0923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1812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41158-E32E-4C99-B507-35435D1D5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50F99E5-2929-4FD7-AFB9-4A4D91CEE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0B35638-6F69-44A7-99DE-488592B66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9C12405-EBCB-46B8-9D55-102CB118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03B1B-498E-4C89-9102-1C6ECB5FF76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1977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80D9CBF-FAD8-4450-A95A-B9D25561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C42A814-D862-47C5-9DAE-BC953188B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40CFB75-47DD-4D0B-91B6-F25FC9EE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6207C-07B7-4D19-BA75-8237A896425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532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A4FC7-8A85-4C49-9BCE-0CFF1DAC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BC7986-6C30-41E2-8165-D873A0CB7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56DE0B2-C090-4474-B9DE-1D1DAFCE3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742F27-CF01-47AC-93EB-3A118E8A8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DB0EBAF-F0FA-48DC-B709-926839F6C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10566C-4C6B-4BCE-9A1F-2C032D4E5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94392-0852-4482-A184-BB77A0F1DA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0890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C6A990-399D-4268-9B06-7EF96968D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30A4C6B-241C-4E20-A813-4CCE054B1A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5062B60-DF28-4B13-B784-FF7DB5633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7AA575-3AD1-4C4B-9DDE-F6B77FB06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BEA7A3A-4E23-4122-8177-85BB26E59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95AEEF-E903-4118-84B7-EEA636785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D72A0-6894-4C0B-8DC0-82349F5689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1600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007214CA-FF9C-47C7-AE57-7EBA37595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4AE3E5F9-05A9-4F32-BB3F-6000E2F9D1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F7C118AD-7E67-4F5A-BE2B-4A2390E3A59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8FC600F4-B52D-4661-99E8-A0481AD419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7AECBA86-CF47-4895-A8DB-3FAE4A0045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F80DB8-2C74-4E48-9AE0-92172EDD5B4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Usuario\My%20Documents\Minhas%20imagens\Fotos%20Movimentadas\fotos%20movimentadas%20004.mpg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010-001">
            <a:extLst>
              <a:ext uri="{FF2B5EF4-FFF2-40B4-BE49-F238E27FC236}">
                <a16:creationId xmlns:a16="http://schemas.microsoft.com/office/drawing/2014/main" id="{FAFC2F4B-554C-40B9-82E1-C090C99EE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762B334F-8251-47C8-BCBC-11A644631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989138"/>
            <a:ext cx="8893175" cy="3816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40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 fim de criar um cenário próprio para o toque das trombetas, Deus primeiramente nos transporta para o santuário</a:t>
            </a:r>
            <a:r>
              <a:rPr lang="en-US" altLang="pt-BR" sz="40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celestial.</a:t>
            </a:r>
            <a:r>
              <a:rPr lang="pt-BR" altLang="pt-BR" sz="40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pt-PT" altLang="pt-BR" sz="4000" b="1">
              <a:solidFill>
                <a:schemeClr val="bg1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998FC70D-6F0F-4F50-A2FC-0A04ECECD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68413"/>
            <a:ext cx="80645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O SANTUÁRIO CELESTIAL</a:t>
            </a:r>
            <a:endParaRPr kumimoji="1"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010-001">
            <a:extLst>
              <a:ext uri="{FF2B5EF4-FFF2-40B4-BE49-F238E27FC236}">
                <a16:creationId xmlns:a16="http://schemas.microsoft.com/office/drawing/2014/main" id="{F11A0130-1A20-4EF1-B7E7-90123E57B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>
            <a:extLst>
              <a:ext uri="{FF2B5EF4-FFF2-40B4-BE49-F238E27FC236}">
                <a16:creationId xmlns:a16="http://schemas.microsoft.com/office/drawing/2014/main" id="{F9F6F3AF-D909-4D3B-B13E-31E96363F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12950"/>
            <a:ext cx="9144000" cy="3937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O profeta viu no santuário, um altar de ouro e um Anjo com um incensário de ouro para oferecê-lo com as orações dos santos. Em seguida o Anjo encheu o incensário de fogo e atirou para a terra. (Ap.8:3-5)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3A9E318D-AA73-47AF-BB7B-E5ED85F3F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68413"/>
            <a:ext cx="80645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O SANTUÁRIO CELESTIAL</a:t>
            </a:r>
            <a:endParaRPr kumimoji="1"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010-001">
            <a:extLst>
              <a:ext uri="{FF2B5EF4-FFF2-40B4-BE49-F238E27FC236}">
                <a16:creationId xmlns:a16="http://schemas.microsoft.com/office/drawing/2014/main" id="{946CE953-129C-4AA2-A0AC-C2CBF7BCE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4">
            <a:extLst>
              <a:ext uri="{FF2B5EF4-FFF2-40B4-BE49-F238E27FC236}">
                <a16:creationId xmlns:a16="http://schemas.microsoft.com/office/drawing/2014/main" id="{A5178280-7315-4E7E-AD42-AE8B5D97B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2157413"/>
            <a:ext cx="8174037" cy="35036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O anjo é Jesus Cristo e o incenso representa a sua obra de intercessão pelos pecadores arrependidos. Ele diante do Pai perdoa o arrependido e o reveste com sua justiça.                     (Rom. 8:34;   I Jo. 2:1) </a:t>
            </a:r>
            <a:endParaRPr kumimoji="1"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A3EF0D73-662A-4FE0-A0E2-270B7D4A3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68413"/>
            <a:ext cx="80645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O SANTUÁRIO CELESTIAL</a:t>
            </a:r>
            <a:endParaRPr kumimoji="1"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010-001">
            <a:extLst>
              <a:ext uri="{FF2B5EF4-FFF2-40B4-BE49-F238E27FC236}">
                <a16:creationId xmlns:a16="http://schemas.microsoft.com/office/drawing/2014/main" id="{95E2EC33-FF21-4790-AAB3-81111721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42159743-8E0C-43E3-82B6-5CB49E360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1939925"/>
            <a:ext cx="8675687" cy="3937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Uma cena diferente acontece. O Anjo (Jesus) enche o incensário de fogo e não adiciona incenso. Atira o fogo para a terra. É o fim da intercessão de Cristo em favor da raça humana. O fim da graça. (Ap. 8:5)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4678B57F-9C69-44D4-B64D-99CA5DC86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2513"/>
            <a:ext cx="80645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O SANTUÁRIO CELESTIAL</a:t>
            </a:r>
            <a:endParaRPr kumimoji="1"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010-001">
            <a:extLst>
              <a:ext uri="{FF2B5EF4-FFF2-40B4-BE49-F238E27FC236}">
                <a16:creationId xmlns:a16="http://schemas.microsoft.com/office/drawing/2014/main" id="{B55C92F6-9413-46B5-8EF2-E3C8FFD33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4">
            <a:extLst>
              <a:ext uri="{FF2B5EF4-FFF2-40B4-BE49-F238E27FC236}">
                <a16:creationId xmlns:a16="http://schemas.microsoft.com/office/drawing/2014/main" id="{BC74B0CC-CF45-4582-A805-F98F275A1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2276475"/>
            <a:ext cx="8281987" cy="33877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Os trovões, vozes, relâmpagos e terremotos que ocorreram, descrevem os acontecimentos da sétima trombeta e da sétima praga.                (Ap.8:5; 16:17,18). 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CC7CEB50-13FE-45C0-BB04-F25E46D9F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68413"/>
            <a:ext cx="80645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O SANTUÁRIO CELESTIAL</a:t>
            </a:r>
            <a:endParaRPr kumimoji="1"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010-001">
            <a:extLst>
              <a:ext uri="{FF2B5EF4-FFF2-40B4-BE49-F238E27FC236}">
                <a16:creationId xmlns:a16="http://schemas.microsoft.com/office/drawing/2014/main" id="{2F4DACCF-A56A-4616-86F9-76C5FB901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D4B49E45-23FF-4E21-BB7E-5E23D6F00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79563"/>
            <a:ext cx="8424862" cy="3937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A trombeta era usada pelas nações antigas, especialmente pela nação de Israel para anunciar um grande acontecimento. Geralmente, comunicava guerra ou perigo (Jr. 4:19)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010-001">
            <a:extLst>
              <a:ext uri="{FF2B5EF4-FFF2-40B4-BE49-F238E27FC236}">
                <a16:creationId xmlns:a16="http://schemas.microsoft.com/office/drawing/2014/main" id="{481890C7-3D9C-42A9-8FA6-7BE86D252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4">
            <a:extLst>
              <a:ext uri="{FF2B5EF4-FFF2-40B4-BE49-F238E27FC236}">
                <a16:creationId xmlns:a16="http://schemas.microsoft.com/office/drawing/2014/main" id="{DCF4A63A-E2F3-4239-9495-F3686EA2E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41500"/>
            <a:ext cx="8569325" cy="33877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No Apocalipse as trombetas representam os juízos de Deus sobre o mundo rebelde. E Deus, muitas vezes, utiliza as guerras e as investidas políticas para o cumprimento do seu propósito.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010-001">
            <a:extLst>
              <a:ext uri="{FF2B5EF4-FFF2-40B4-BE49-F238E27FC236}">
                <a16:creationId xmlns:a16="http://schemas.microsoft.com/office/drawing/2014/main" id="{9A195D9E-F4D4-41C3-A9C8-20FD4118B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Text Box 4">
            <a:extLst>
              <a:ext uri="{FF2B5EF4-FFF2-40B4-BE49-F238E27FC236}">
                <a16:creationId xmlns:a16="http://schemas.microsoft.com/office/drawing/2014/main" id="{008E31CC-C71C-4FCA-A124-E9D1A3863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508125"/>
            <a:ext cx="8820150" cy="3937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Nos 7 selos, a Igreja de Deus está sendo perseguida pelo mundo e por Roma. Nas 7 trombetas, Deus revela o que vai acontecer com o mundo, começando com o Império Romano. 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7" name="Picture 15" descr="010-001">
            <a:extLst>
              <a:ext uri="{FF2B5EF4-FFF2-40B4-BE49-F238E27FC236}">
                <a16:creationId xmlns:a16="http://schemas.microsoft.com/office/drawing/2014/main" id="{4126475A-FDA4-451B-8683-66DD95CF9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Rectangle 6">
            <a:extLst>
              <a:ext uri="{FF2B5EF4-FFF2-40B4-BE49-F238E27FC236}">
                <a16:creationId xmlns:a16="http://schemas.microsoft.com/office/drawing/2014/main" id="{71464DDF-3268-41B8-B963-9C88507A4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576388"/>
            <a:ext cx="319405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</a14:hiddenFill>
            </a:ext>
          </a:extLst>
        </p:spPr>
        <p:txBody>
          <a:bodyPr wrap="none" anchor="ctr"/>
          <a:lstStyle/>
          <a:p>
            <a:pPr algn="ctr"/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As 3 primeiras,</a:t>
            </a:r>
          </a:p>
          <a:p>
            <a:pPr algn="ctr"/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aplicam-se a </a:t>
            </a:r>
          </a:p>
          <a:p>
            <a:pPr algn="ctr"/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queda </a:t>
            </a:r>
          </a:p>
          <a:p>
            <a:pPr algn="ctr"/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do império </a:t>
            </a:r>
          </a:p>
          <a:p>
            <a:pPr algn="ctr"/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romano </a:t>
            </a:r>
          </a:p>
          <a:p>
            <a:pPr algn="ctr"/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ocidental</a:t>
            </a:r>
          </a:p>
          <a:p>
            <a:pPr algn="ctr"/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em 476.</a:t>
            </a:r>
            <a:r>
              <a:rPr kumimoji="1" lang="en-US" altLang="pt-BR" sz="240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endParaRPr kumimoji="1" lang="pt-BR" altLang="pt-BR" sz="24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717680F9-ACF8-4461-91D6-07F3972AC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1576388"/>
            <a:ext cx="3240087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</a14:hiddenFill>
            </a:ext>
          </a:extLst>
        </p:spPr>
        <p:txBody>
          <a:bodyPr wrap="none" anchor="ctr"/>
          <a:lstStyle/>
          <a:p>
            <a:pPr algn="ctr"/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As 3 seguintes, </a:t>
            </a:r>
          </a:p>
          <a:p>
            <a:pPr algn="ctr"/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aplicam-se a</a:t>
            </a:r>
          </a:p>
          <a:p>
            <a:pPr algn="ctr"/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queda</a:t>
            </a:r>
          </a:p>
          <a:p>
            <a:pPr algn="ctr"/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do império </a:t>
            </a:r>
          </a:p>
          <a:p>
            <a:pPr algn="ctr"/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romano</a:t>
            </a:r>
          </a:p>
          <a:p>
            <a:pPr algn="ctr"/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oriental em</a:t>
            </a:r>
          </a:p>
          <a:p>
            <a:pPr algn="ctr"/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1453.</a:t>
            </a:r>
            <a:endParaRPr kumimoji="1"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7A3514AA-A87A-4A40-854E-9BAEA0DE7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75" y="1557338"/>
            <a:ext cx="2124075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</a14:hiddenFill>
            </a:ext>
          </a:extLst>
        </p:spPr>
        <p:txBody>
          <a:bodyPr wrap="none" anchor="ctr"/>
          <a:lstStyle/>
          <a:p>
            <a:pPr algn="ctr"/>
            <a:endParaRPr kumimoji="1"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3E25B3A5-A3A2-48A6-9FFB-44DE82BAF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0" y="1916113"/>
            <a:ext cx="205105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A última aplica-se a Queda</a:t>
            </a:r>
          </a:p>
          <a:p>
            <a:pPr algn="ctr"/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do</a:t>
            </a:r>
          </a:p>
          <a:p>
            <a:pPr algn="ctr"/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Mundo; a Volta de Jesus</a:t>
            </a:r>
            <a:endParaRPr kumimoji="1"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/>
            <a:r>
              <a:rPr kumimoji="1" lang="pt-BR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endParaRPr kumimoji="1" lang="en-US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010-001">
            <a:extLst>
              <a:ext uri="{FF2B5EF4-FFF2-40B4-BE49-F238E27FC236}">
                <a16:creationId xmlns:a16="http://schemas.microsoft.com/office/drawing/2014/main" id="{52457FE1-567D-4932-9D74-EFE6FA161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1D89E1AD-D911-4546-86C7-5D3475DD2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19225"/>
            <a:ext cx="8135938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A PRIMEIRA TROMBETA (8:7)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9E751B16-6F5D-4E68-9A6A-54DAA03C9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925763"/>
            <a:ext cx="8280400" cy="179863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 Chuva de pedras com fogo e sangue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 Terça parte da terra queimada</a:t>
            </a:r>
            <a:r>
              <a:rPr kumimoji="1" lang="en-US" altLang="pt-BR" sz="320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endParaRPr kumimoji="1" lang="pt-BR" altLang="pt-BR" sz="32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apresentacao005">
            <a:extLst>
              <a:ext uri="{FF2B5EF4-FFF2-40B4-BE49-F238E27FC236}">
                <a16:creationId xmlns:a16="http://schemas.microsoft.com/office/drawing/2014/main" id="{E1B217B8-D246-4E28-B231-13AA45F54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010-001">
            <a:extLst>
              <a:ext uri="{FF2B5EF4-FFF2-40B4-BE49-F238E27FC236}">
                <a16:creationId xmlns:a16="http://schemas.microsoft.com/office/drawing/2014/main" id="{0E96AA81-B853-4036-998C-2AF500883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4AD2D90A-B729-4842-976A-927C6D26F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228725"/>
            <a:ext cx="8675687" cy="457676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 u="sng">
                <a:solidFill>
                  <a:schemeClr val="bg1"/>
                </a:solidFill>
                <a:latin typeface="Verdana" panose="020B0604030504040204" pitchFamily="34" charset="0"/>
              </a:rPr>
              <a:t>Chuva de pedras com fogo e sangue. (v.7)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Um exército chamado Visigodo sob o comando do general Alarico, resolve invadir o Império romano Ocidental. Começando em 396 d.C., os visigodos conquistaram a Trácia, a Macedônia e a Grécia, na parte oriental do império. Depois desceram dos Alpes e saquearam a cidade de Roma em 410 d.C. Queimaram cidades e campos.</a:t>
            </a:r>
            <a:endParaRPr kumimoji="1"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010-001">
            <a:extLst>
              <a:ext uri="{FF2B5EF4-FFF2-40B4-BE49-F238E27FC236}">
                <a16:creationId xmlns:a16="http://schemas.microsoft.com/office/drawing/2014/main" id="{666781B4-F721-4D7F-8F5A-D4BA6E77F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8859ABE0-C534-403B-B3B4-6696BB73D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44675"/>
            <a:ext cx="8604250" cy="32607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 u="sng">
                <a:solidFill>
                  <a:schemeClr val="bg1"/>
                </a:solidFill>
                <a:latin typeface="Verdana" panose="020B0604030504040204" pitchFamily="34" charset="0"/>
              </a:rPr>
              <a:t>Queimada a terça parte da terra (v7)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Esta fração ocorre repetidamente no Apocalipse e significa uma grande porção.                                          (Ap. 8:8, 9, 11, 12; 9:15,18; 12:4)</a:t>
            </a:r>
            <a:endParaRPr kumimoji="1"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010-001">
            <a:extLst>
              <a:ext uri="{FF2B5EF4-FFF2-40B4-BE49-F238E27FC236}">
                <a16:creationId xmlns:a16="http://schemas.microsoft.com/office/drawing/2014/main" id="{C77F63F5-9461-460E-A10E-1FAB52DBC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4">
            <a:extLst>
              <a:ext uri="{FF2B5EF4-FFF2-40B4-BE49-F238E27FC236}">
                <a16:creationId xmlns:a16="http://schemas.microsoft.com/office/drawing/2014/main" id="{7128574C-6AFE-4CB7-9EA6-164582DB0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412875"/>
            <a:ext cx="8569325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A SEGUNDA TROMBETA (8:8-9)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01C84F84-7A33-4A90-9287-CEA5B17F5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924175"/>
            <a:ext cx="8820150" cy="228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 Grande montanha de fogo atirada no mar.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 A morte da terça parte dos animais marinhos e das embarcações.</a:t>
            </a:r>
            <a:endParaRPr kumimoji="1"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010-001">
            <a:extLst>
              <a:ext uri="{FF2B5EF4-FFF2-40B4-BE49-F238E27FC236}">
                <a16:creationId xmlns:a16="http://schemas.microsoft.com/office/drawing/2014/main" id="{D55E85EF-CD73-4795-8799-00919A41B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06CA28C5-407F-4F54-90BF-06BF1D64E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8893175" cy="52101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 u="sng">
                <a:solidFill>
                  <a:schemeClr val="bg1"/>
                </a:solidFill>
                <a:latin typeface="Verdana" panose="020B0604030504040204" pitchFamily="34" charset="0"/>
              </a:rPr>
              <a:t>A grande montanha de fogo ao mar (v.8)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Esta segunda trombeta descreve uma guerra marítima. Um segundo exército chamado Vândalo sob o comando de Genserico no ano de 428. Um dia, através do Mediterrâneo, invadiu Roma e levou milhares de prisioneiros, inclusive o imperador e duas filhas. </a:t>
            </a:r>
            <a:endParaRPr kumimoji="1"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010-001">
            <a:extLst>
              <a:ext uri="{FF2B5EF4-FFF2-40B4-BE49-F238E27FC236}">
                <a16:creationId xmlns:a16="http://schemas.microsoft.com/office/drawing/2014/main" id="{9FE1C2D3-6A04-4278-84F2-421CF0108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329EBA4D-F2E8-4A50-B22B-86694ECD6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30275"/>
            <a:ext cx="8785225" cy="4946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900" b="1" u="sng">
                <a:solidFill>
                  <a:schemeClr val="bg1"/>
                </a:solidFill>
                <a:latin typeface="Verdana" panose="020B0604030504040204" pitchFamily="34" charset="0"/>
              </a:rPr>
              <a:t>A grande montanha de fogo ao mar (8:8)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2900" b="1">
                <a:solidFill>
                  <a:schemeClr val="bg1"/>
                </a:solidFill>
                <a:latin typeface="Verdana" panose="020B0604030504040204" pitchFamily="34" charset="0"/>
              </a:rPr>
              <a:t>Roma possuia 1.300 navios. Muito mais do que os vândalos possuíam. Assim resolveram entrar em batalha. 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2900" b="1">
                <a:solidFill>
                  <a:schemeClr val="bg1"/>
                </a:solidFill>
                <a:latin typeface="Verdana" panose="020B0604030504040204" pitchFamily="34" charset="0"/>
              </a:rPr>
              <a:t>Genserico reuniu alguns navios carregados de combustível, e rebocou-os para o meio dos navios romanos, incendiando e destruindo naquela madrugada mais de 1.100 navios romanos. </a:t>
            </a:r>
            <a:endParaRPr kumimoji="1" lang="pt-BR" altLang="pt-BR" sz="29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010-001">
            <a:extLst>
              <a:ext uri="{FF2B5EF4-FFF2-40B4-BE49-F238E27FC236}">
                <a16:creationId xmlns:a16="http://schemas.microsoft.com/office/drawing/2014/main" id="{9392C40A-A5BA-484D-AC04-61E1FA76B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Text Box 2">
            <a:extLst>
              <a:ext uri="{FF2B5EF4-FFF2-40B4-BE49-F238E27FC236}">
                <a16:creationId xmlns:a16="http://schemas.microsoft.com/office/drawing/2014/main" id="{55E38663-E382-4D3D-B8FB-E0AEA34F0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03275"/>
            <a:ext cx="8893175" cy="5218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 u="sng">
                <a:solidFill>
                  <a:schemeClr val="bg1"/>
                </a:solidFill>
                <a:latin typeface="Verdana" panose="020B0604030504040204" pitchFamily="34" charset="0"/>
              </a:rPr>
              <a:t>A grande montanha ao mar (8:8)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Genserico, líder dos vândalos, era um predador humano. Sua base naval era no Norte da África. Ele navegava constantemente para a região costeira romana para guerrear. Um dia, um de seus navegadores perguntou: “Para onde nos dirigiremos hoje?” “contra aqueles com os quais Deus está irado”, respondeu Genserico. 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Genserico estava correto?</a:t>
            </a:r>
            <a:endParaRPr kumimoji="1"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010-001">
            <a:extLst>
              <a:ext uri="{FF2B5EF4-FFF2-40B4-BE49-F238E27FC236}">
                <a16:creationId xmlns:a16="http://schemas.microsoft.com/office/drawing/2014/main" id="{C0D3295A-4629-4A29-AE54-0949F6E8F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52A20D4E-3FBB-42B7-82ED-2076CC448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552575"/>
            <a:ext cx="8820150" cy="37480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 u="sng">
                <a:solidFill>
                  <a:schemeClr val="bg1"/>
                </a:solidFill>
                <a:latin typeface="Verdana" panose="020B0604030504040204" pitchFamily="34" charset="0"/>
              </a:rPr>
              <a:t>Uma grande montanha ao mar (8:8)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Assim como a Assíria e Babilônia, muito tempo antes, Roma também havia castigado o povo de Deus. E como a Assíria e Babilônia, Roma por sua vez, teria que ser punida, também.</a:t>
            </a:r>
            <a:endParaRPr kumimoji="1"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010-001">
            <a:extLst>
              <a:ext uri="{FF2B5EF4-FFF2-40B4-BE49-F238E27FC236}">
                <a16:creationId xmlns:a16="http://schemas.microsoft.com/office/drawing/2014/main" id="{F06D757E-E5F5-416D-B9E5-826A3CCE0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>
            <a:extLst>
              <a:ext uri="{FF2B5EF4-FFF2-40B4-BE49-F238E27FC236}">
                <a16:creationId xmlns:a16="http://schemas.microsoft.com/office/drawing/2014/main" id="{00D689BA-A230-4CD7-8D30-319930E6F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09700"/>
            <a:ext cx="8610600" cy="5794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A TERCEIRA TROMBETA (8:10-11)</a:t>
            </a:r>
            <a:endParaRPr kumimoji="1"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EDB2A8EE-AAE0-467D-929F-AF1963610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08275"/>
            <a:ext cx="8075613" cy="20145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 Uma grande estrela de fogo cai sobre a terra.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 Nome da estrela é Absinto.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010-001">
            <a:extLst>
              <a:ext uri="{FF2B5EF4-FFF2-40B4-BE49-F238E27FC236}">
                <a16:creationId xmlns:a16="http://schemas.microsoft.com/office/drawing/2014/main" id="{377931C7-3BB2-4ECD-A4D1-CB180AC4E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89AF0E02-2C34-413E-AC5D-62F6A882B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08050"/>
            <a:ext cx="8610600" cy="50038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 u="sng">
                <a:solidFill>
                  <a:schemeClr val="bg1"/>
                </a:solidFill>
                <a:latin typeface="Verdana" panose="020B0604030504040204" pitchFamily="34" charset="0"/>
              </a:rPr>
              <a:t>Uma grande estrela de fogo cai na terra (8:10)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A terceira grande invasão que o Império romano ocidental sofreu veio da parte do exército Huno. Esta estrela que caia ardente sobre a terra é universalmente conhecidada como o rei Átila dos hunos. Átila era um pagão que se intitulava “flagelo de Deus”. Sua maior batalha foi em 451 dC. Onde morreu 200.000 de seus 700.000 homens.</a:t>
            </a:r>
            <a:endParaRPr kumimoji="1"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010-001">
            <a:extLst>
              <a:ext uri="{FF2B5EF4-FFF2-40B4-BE49-F238E27FC236}">
                <a16:creationId xmlns:a16="http://schemas.microsoft.com/office/drawing/2014/main" id="{5E7D8F1B-AC01-4B2A-AF99-327B41282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06C8AB16-D629-48E2-8C7D-7D37F6A8B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5013"/>
            <a:ext cx="8713788" cy="543083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 u="sng">
                <a:solidFill>
                  <a:schemeClr val="bg1"/>
                </a:solidFill>
                <a:latin typeface="Verdana" panose="020B0604030504040204" pitchFamily="34" charset="0"/>
              </a:rPr>
              <a:t>Uma grande estrela de fogo cai na terra (8:10)</a:t>
            </a:r>
            <a:r>
              <a:rPr kumimoji="1" lang="en-US" altLang="pt-BR" sz="280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Os sodados de Átila abriam cicatrizes nas faces para aumentar sua aparência de terror. Átila não invadiu o Império romano propriamente, mas suas destruições ajudaram a desmoroná-lo. Este astuto e ousado líder vangloriava-se de ser rápido para atacar e fugir dos inimigos. Ele dizia de si mesmo: “Por onde eu e minhas tropas passam a relva jamais volta a crescer”.</a:t>
            </a:r>
            <a:r>
              <a:rPr kumimoji="1" lang="en-US" altLang="pt-BR" sz="280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endParaRPr kumimoji="1" lang="pt-BR" altLang="pt-BR" sz="28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B3404AA9-208B-4589-A028-B9B711DE7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DCBAB63A-7FA6-4CF8-A566-11780158AC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59396" name="Picture 4" descr="apresentacao0000">
            <a:extLst>
              <a:ext uri="{FF2B5EF4-FFF2-40B4-BE49-F238E27FC236}">
                <a16:creationId xmlns:a16="http://schemas.microsoft.com/office/drawing/2014/main" id="{BD7A6D96-8B9D-4E6B-8C15-21E72B22B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010-001">
            <a:extLst>
              <a:ext uri="{FF2B5EF4-FFF2-40B4-BE49-F238E27FC236}">
                <a16:creationId xmlns:a16="http://schemas.microsoft.com/office/drawing/2014/main" id="{61927334-4ECB-4360-A823-55B781B31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06294721-A718-4652-85DA-9B8A3EF47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608138"/>
            <a:ext cx="8283575" cy="3260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 u="sng">
                <a:solidFill>
                  <a:schemeClr val="bg1"/>
                </a:solidFill>
                <a:latin typeface="Verdana" panose="020B0604030504040204" pitchFamily="34" charset="0"/>
              </a:rPr>
              <a:t>A estrela é “Absinto”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Absinto é uma planta bem amarga que produz um suco venenoso. Isto reflete muito bem as amargas consequências dos ataques de Átila.</a:t>
            </a:r>
            <a:endParaRPr kumimoji="1"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010-001">
            <a:extLst>
              <a:ext uri="{FF2B5EF4-FFF2-40B4-BE49-F238E27FC236}">
                <a16:creationId xmlns:a16="http://schemas.microsoft.com/office/drawing/2014/main" id="{7AB0EEE7-5417-49E5-AC18-7C8973A20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B70BCEC5-C2EA-4F99-B08D-1EA791F1B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41438"/>
            <a:ext cx="822960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A QUARTA TROMBETA (8:12-13)</a:t>
            </a:r>
            <a:endParaRPr kumimoji="1"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2492A6FC-EFD5-41AC-ACCF-C486716A2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925763"/>
            <a:ext cx="8713788" cy="179863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 A terça parte do sol, lua e estrelas escurecem.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 Uma águia voando com 3 ais.</a:t>
            </a:r>
            <a:endParaRPr kumimoji="1"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010-001">
            <a:extLst>
              <a:ext uri="{FF2B5EF4-FFF2-40B4-BE49-F238E27FC236}">
                <a16:creationId xmlns:a16="http://schemas.microsoft.com/office/drawing/2014/main" id="{387C1985-20E8-4023-9A56-3EFC3ED91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3">
            <a:extLst>
              <a:ext uri="{FF2B5EF4-FFF2-40B4-BE49-F238E27FC236}">
                <a16:creationId xmlns:a16="http://schemas.microsoft.com/office/drawing/2014/main" id="{4CE009FF-718C-479B-809D-B9DCA7508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84263"/>
            <a:ext cx="8534400" cy="457676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 u="sng">
                <a:solidFill>
                  <a:schemeClr val="bg1"/>
                </a:solidFill>
                <a:latin typeface="Verdana" panose="020B0604030504040204" pitchFamily="34" charset="0"/>
              </a:rPr>
              <a:t>A terça parte do sol, lua e estrelas escurecem (8:12)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Finalmente os luminares de Roma ocidental foram apagados. No ano 476, Odoacro, rei dos Hérulos, declarou que o nome e a função do imperador romano deviam ser abolidos. O senado curvou-se em submissão, e assim Rômulo Augusto, o último dos governantes romanos, foi destronado.</a:t>
            </a:r>
            <a:r>
              <a:rPr kumimoji="1" lang="en-US" altLang="pt-BR" sz="2800" b="1" u="sng">
                <a:solidFill>
                  <a:schemeClr val="bg1"/>
                </a:solidFill>
                <a:latin typeface="Verdana" panose="020B0604030504040204" pitchFamily="34" charset="0"/>
              </a:rPr>
              <a:t> O sol romano escureceu</a:t>
            </a:r>
            <a:endParaRPr kumimoji="1" lang="pt-BR" altLang="pt-BR" sz="2800" b="1" u="sng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010-001">
            <a:extLst>
              <a:ext uri="{FF2B5EF4-FFF2-40B4-BE49-F238E27FC236}">
                <a16:creationId xmlns:a16="http://schemas.microsoft.com/office/drawing/2014/main" id="{0B67A4E4-A147-4264-BAB4-4E28891AD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 Box 5">
            <a:extLst>
              <a:ext uri="{FF2B5EF4-FFF2-40B4-BE49-F238E27FC236}">
                <a16:creationId xmlns:a16="http://schemas.microsoft.com/office/drawing/2014/main" id="{34106CEF-FC2B-44E9-8C83-349ECB1A4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8" y="2017713"/>
            <a:ext cx="7707312" cy="25638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 u="sng">
                <a:solidFill>
                  <a:schemeClr val="bg1"/>
                </a:solidFill>
                <a:latin typeface="Verdana" panose="020B0604030504040204" pitchFamily="34" charset="0"/>
              </a:rPr>
              <a:t>Os 3 Ais da Águia (8:13)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Os 3 ais da águia revelam a natureza mais severa da quinta e sexta pragas.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010-001">
            <a:extLst>
              <a:ext uri="{FF2B5EF4-FFF2-40B4-BE49-F238E27FC236}">
                <a16:creationId xmlns:a16="http://schemas.microsoft.com/office/drawing/2014/main" id="{7B0A4801-FC56-4E9C-AEFF-682E3C7D3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3">
            <a:extLst>
              <a:ext uri="{FF2B5EF4-FFF2-40B4-BE49-F238E27FC236}">
                <a16:creationId xmlns:a16="http://schemas.microsoft.com/office/drawing/2014/main" id="{45EACC1B-39D6-4AFD-881F-5D754C1D9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965200"/>
            <a:ext cx="7080250" cy="51911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A QUINTA TROMBETA (9:1-12)</a:t>
            </a:r>
            <a:endParaRPr kumimoji="1"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FFAB92AB-68AE-4FD7-9D8F-C60B9CB69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1655763"/>
            <a:ext cx="8964612" cy="4149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 u="sng">
                <a:solidFill>
                  <a:schemeClr val="bg1"/>
                </a:solidFill>
                <a:latin typeface="Verdana" panose="020B0604030504040204" pitchFamily="34" charset="0"/>
              </a:rPr>
              <a:t>Gafanhotos do poço do abismo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Nesta quinta trombeta, se cumpre o surgimento e desenvolvimento dos árabes. A Arábia tem sido chamada “o poço do abismo”. Por causa dos seus desertos e áreas vasias. Foi na Arábia que o maometismo surgiu e se espalhou como “fumo”. Esta fé falsa e fanática ameaçou obscurecer de uma vez a luz do evangelho.</a:t>
            </a:r>
            <a:endParaRPr kumimoji="1"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010-001">
            <a:extLst>
              <a:ext uri="{FF2B5EF4-FFF2-40B4-BE49-F238E27FC236}">
                <a16:creationId xmlns:a16="http://schemas.microsoft.com/office/drawing/2014/main" id="{EAEC6359-4B9D-40E8-B8B6-18D5FF41E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Rectangle 3">
            <a:extLst>
              <a:ext uri="{FF2B5EF4-FFF2-40B4-BE49-F238E27FC236}">
                <a16:creationId xmlns:a16="http://schemas.microsoft.com/office/drawing/2014/main" id="{89D33DD3-B2AD-4F4D-8DBF-573AB679B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555750"/>
            <a:ext cx="8642350" cy="3817938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Aplicando os eventos históricos da invasão às palavras desses versos, eles ficariam assim:</a:t>
            </a:r>
            <a:b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	Vindos do deserto, os árabes invadiram Roma oriental... </a:t>
            </a:r>
            <a:endParaRPr lang="pt-PT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010-001">
            <a:extLst>
              <a:ext uri="{FF2B5EF4-FFF2-40B4-BE49-F238E27FC236}">
                <a16:creationId xmlns:a16="http://schemas.microsoft.com/office/drawing/2014/main" id="{89C5606B-6654-438B-936B-AF1D12DD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3">
            <a:extLst>
              <a:ext uri="{FF2B5EF4-FFF2-40B4-BE49-F238E27FC236}">
                <a16:creationId xmlns:a16="http://schemas.microsoft.com/office/drawing/2014/main" id="{D5BDDFCF-3066-48E6-B9DD-D14DB09E8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12875"/>
            <a:ext cx="8569325" cy="439261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Os guerreiros eram cavaleiros habilidosos. Com longos cabelos projetando-se de seus turbantes, eles cavalgavam diretamente sobre o inimigo, então guinavam para o lado e fingiam retirar-se...</a:t>
            </a:r>
            <a:endParaRPr lang="pt-PT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010-001">
            <a:extLst>
              <a:ext uri="{FF2B5EF4-FFF2-40B4-BE49-F238E27FC236}">
                <a16:creationId xmlns:a16="http://schemas.microsoft.com/office/drawing/2014/main" id="{213517C5-E8A0-43A9-967A-CF01E38B7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3">
            <a:extLst>
              <a:ext uri="{FF2B5EF4-FFF2-40B4-BE49-F238E27FC236}">
                <a16:creationId xmlns:a16="http://schemas.microsoft.com/office/drawing/2014/main" id="{3603A596-939D-476B-9129-731C3A835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339850"/>
            <a:ext cx="8277225" cy="432117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Quando o inimigo em perseguição ficava logo atrás deles, esses guerreiros se viravam no lombo dos animais e lançavam uma verdadeira chuva de flechas sobre o inimigo...  </a:t>
            </a:r>
            <a:endParaRPr lang="pt-PT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010-001">
            <a:extLst>
              <a:ext uri="{FF2B5EF4-FFF2-40B4-BE49-F238E27FC236}">
                <a16:creationId xmlns:a16="http://schemas.microsoft.com/office/drawing/2014/main" id="{3854BE9A-FA74-49A0-9B40-5F7310479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Rectangle 4">
            <a:extLst>
              <a:ext uri="{FF2B5EF4-FFF2-40B4-BE49-F238E27FC236}">
                <a16:creationId xmlns:a16="http://schemas.microsoft.com/office/drawing/2014/main" id="{975224B0-BD77-4F32-BCE7-2AFAAE4BA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268413"/>
            <a:ext cx="8280400" cy="4248150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 habilidade e rapidez desses exércitos  fizeram com que fossem comparados a gafanhotos que assolavam a terra ou a escorpiões que picavam, envenenavam e matavam.</a:t>
            </a:r>
            <a:r>
              <a:rPr lang="pt-PT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010-001">
            <a:extLst>
              <a:ext uri="{FF2B5EF4-FFF2-40B4-BE49-F238E27FC236}">
                <a16:creationId xmlns:a16="http://schemas.microsoft.com/office/drawing/2014/main" id="{72E9E7FC-7F34-4C9A-979A-2A0BBF2B3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Rectangle 4">
            <a:extLst>
              <a:ext uri="{FF2B5EF4-FFF2-40B4-BE49-F238E27FC236}">
                <a16:creationId xmlns:a16="http://schemas.microsoft.com/office/drawing/2014/main" id="{A1DF6601-945F-46BD-B6DE-B876E866D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96975"/>
            <a:ext cx="7993062" cy="417671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No estudo das profecias do Apocalipse é bom lembrar do princípio dia-ano estabelecido para profecias simbólicas (Num. 14:24; Ez. 4:6-7). </a:t>
            </a:r>
            <a:endParaRPr lang="pt-PT" altLang="pt-BR" sz="3600" b="1">
              <a:solidFill>
                <a:schemeClr val="bg1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presentacao004">
            <a:extLst>
              <a:ext uri="{FF2B5EF4-FFF2-40B4-BE49-F238E27FC236}">
                <a16:creationId xmlns:a16="http://schemas.microsoft.com/office/drawing/2014/main" id="{D154AC88-1592-43CE-AC49-645B0F3F9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010-001">
            <a:extLst>
              <a:ext uri="{FF2B5EF4-FFF2-40B4-BE49-F238E27FC236}">
                <a16:creationId xmlns:a16="http://schemas.microsoft.com/office/drawing/2014/main" id="{7D0D699D-6CAA-48D7-BB44-00E86E8F1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323947A4-AC4E-4473-961F-9AD6D1FFC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98588"/>
            <a:ext cx="8424863" cy="41910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Utilizando o princípio dia-ano estabelecido para profecias bíblicas simbólicas, os cinco meses de tormenta representam um período de 150 anos  (5 meses x 30 dias = 150 dias ou anos). </a:t>
            </a:r>
            <a:endParaRPr lang="pt-PT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010-001">
            <a:extLst>
              <a:ext uri="{FF2B5EF4-FFF2-40B4-BE49-F238E27FC236}">
                <a16:creationId xmlns:a16="http://schemas.microsoft.com/office/drawing/2014/main" id="{D9CB15A0-D251-4BC8-9058-2FF1A9935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60D2DF3A-3302-4859-8614-DDB27E8FB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990600"/>
            <a:ext cx="8351837" cy="4724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 data inicial fixada para esse período é 27 de julho de 1299, quando os turcos otomanos lutaram na batalha de Bafeum, próximo à Nicomédia. A data de encerramento foi 27 de julho de 1449.</a:t>
            </a:r>
            <a:r>
              <a:rPr lang="pt-PT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010-001">
            <a:extLst>
              <a:ext uri="{FF2B5EF4-FFF2-40B4-BE49-F238E27FC236}">
                <a16:creationId xmlns:a16="http://schemas.microsoft.com/office/drawing/2014/main" id="{A77E675E-3902-4207-A047-5D1BEB113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213851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Rectangle 3">
            <a:extLst>
              <a:ext uri="{FF2B5EF4-FFF2-40B4-BE49-F238E27FC236}">
                <a16:creationId xmlns:a16="http://schemas.microsoft.com/office/drawing/2014/main" id="{F68DBC86-9EF9-4500-BE24-60DE00E87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957263"/>
            <a:ext cx="8208962" cy="3408362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 verso 6 indica que por causa do sofrimento produzido pela guerra, muitos prefeririam morrer, mas teriam de sofrer por um tempo.</a:t>
            </a:r>
            <a:r>
              <a:rPr lang="pt-PT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479F4500-C7CF-47B1-9E7A-429AE2E9F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724400"/>
            <a:ext cx="8964613" cy="11906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O tempo de conquistas e domínio árabes era de muita dor.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010-001">
            <a:extLst>
              <a:ext uri="{FF2B5EF4-FFF2-40B4-BE49-F238E27FC236}">
                <a16:creationId xmlns:a16="http://schemas.microsoft.com/office/drawing/2014/main" id="{E70D51EE-11C5-4414-A36F-4F7B68E95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Rectangle 3">
            <a:extLst>
              <a:ext uri="{FF2B5EF4-FFF2-40B4-BE49-F238E27FC236}">
                <a16:creationId xmlns:a16="http://schemas.microsoft.com/office/drawing/2014/main" id="{E75AEB9D-9D72-4D48-AE7E-748997F9D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1773238"/>
            <a:ext cx="8223250" cy="28797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40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Sexta Trombeta:               Os Anjos do Eufrates</a:t>
            </a:r>
            <a:br>
              <a:rPr lang="pt-BR" altLang="pt-BR" sz="40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 Apocalipse 9:13-21</a:t>
            </a:r>
            <a:r>
              <a:rPr lang="pt-PT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010-001">
            <a:extLst>
              <a:ext uri="{FF2B5EF4-FFF2-40B4-BE49-F238E27FC236}">
                <a16:creationId xmlns:a16="http://schemas.microsoft.com/office/drawing/2014/main" id="{C7288922-067B-44B4-A0C9-28B295A17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Rectangle 3">
            <a:extLst>
              <a:ext uri="{FF2B5EF4-FFF2-40B4-BE49-F238E27FC236}">
                <a16:creationId xmlns:a16="http://schemas.microsoft.com/office/drawing/2014/main" id="{6D740EAF-BC98-4EB3-8081-1F144AEE1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536700"/>
            <a:ext cx="8569325" cy="3621088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40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Essa trombeta anuncia eventos que são a continuação da invasão otomana no império romano. A aplicação histórica dos símbolos é a seguinte:</a:t>
            </a:r>
            <a:r>
              <a:rPr lang="pt-PT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010-001">
            <a:extLst>
              <a:ext uri="{FF2B5EF4-FFF2-40B4-BE49-F238E27FC236}">
                <a16:creationId xmlns:a16="http://schemas.microsoft.com/office/drawing/2014/main" id="{994987DD-9662-41C1-90CE-E584F0F71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Rectangle 3">
            <a:extLst>
              <a:ext uri="{FF2B5EF4-FFF2-40B4-BE49-F238E27FC236}">
                <a16:creationId xmlns:a16="http://schemas.microsoft.com/office/drawing/2014/main" id="{3F9A2681-C045-4A64-80CA-5536DE8A5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052513"/>
            <a:ext cx="8642350" cy="4824412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Os símbolos aplicam-se ao contínuo conflito entre turcos otomanos e Roma. O número dos invasores, o fogo, a fumaça, o enxofre, a destruição da terça parte da humanidade – todos eles referem-se a lutas e destruição. </a:t>
            </a:r>
            <a:endParaRPr lang="pt-PT" altLang="pt-BR" sz="3600" b="1">
              <a:solidFill>
                <a:schemeClr val="bg1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010-001">
            <a:extLst>
              <a:ext uri="{FF2B5EF4-FFF2-40B4-BE49-F238E27FC236}">
                <a16:creationId xmlns:a16="http://schemas.microsoft.com/office/drawing/2014/main" id="{F50DF149-F859-4986-A729-64B2065CA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Rectangle 3">
            <a:extLst>
              <a:ext uri="{FF2B5EF4-FFF2-40B4-BE49-F238E27FC236}">
                <a16:creationId xmlns:a16="http://schemas.microsoft.com/office/drawing/2014/main" id="{496744CB-9B11-49E9-A9FF-67FD0BD5F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1238250"/>
            <a:ext cx="8283575" cy="44958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 tempo de uma hora, um dia, um mês e um ano tem sido interpretado segundo a perspectiva histórica como 391 anos, a partir da data fornecida pela quinta trombeta. Isso nos leva a 11 de agosto de 1840, o fim do império otomano. </a:t>
            </a:r>
            <a:endParaRPr lang="pt-PT" altLang="pt-BR" sz="3600" b="1">
              <a:solidFill>
                <a:schemeClr val="bg1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010-001">
            <a:extLst>
              <a:ext uri="{FF2B5EF4-FFF2-40B4-BE49-F238E27FC236}">
                <a16:creationId xmlns:a16="http://schemas.microsoft.com/office/drawing/2014/main" id="{7BBF14CC-86DB-41F9-88A2-573A72999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Rectangle 3">
            <a:extLst>
              <a:ext uri="{FF2B5EF4-FFF2-40B4-BE49-F238E27FC236}">
                <a16:creationId xmlns:a16="http://schemas.microsoft.com/office/drawing/2014/main" id="{36EAEE37-782D-4B81-82B0-05505D445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412875"/>
            <a:ext cx="8569325" cy="2663825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Os versos 20 e 21 apontam os pecados dos romanos que não foram mortos nas invasões. Quais foram eles? </a:t>
            </a:r>
            <a:b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endParaRPr lang="pt-PT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E15C5B5D-F803-4688-8A32-F22B0775E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325938"/>
            <a:ext cx="8283575" cy="11906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Idolatria, assassinatos, feitiçarias, prostituição e furtos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010-001">
            <a:extLst>
              <a:ext uri="{FF2B5EF4-FFF2-40B4-BE49-F238E27FC236}">
                <a16:creationId xmlns:a16="http://schemas.microsoft.com/office/drawing/2014/main" id="{11D64C43-CC0B-4F1F-AEF0-CE86B5F57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Rectangle 3">
            <a:extLst>
              <a:ext uri="{FF2B5EF4-FFF2-40B4-BE49-F238E27FC236}">
                <a16:creationId xmlns:a16="http://schemas.microsoft.com/office/drawing/2014/main" id="{E41933A2-0CB5-43AD-8FE8-115F5B240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268413"/>
            <a:ext cx="7921625" cy="410368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Mesmo os juízos sofridos durante as trombetas não produziram amplo arrependimento ou reforma entre os cristãos daquele tempo. </a:t>
            </a:r>
            <a:endParaRPr lang="pt-PT" altLang="pt-BR" sz="3600" b="1">
              <a:solidFill>
                <a:schemeClr val="bg1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010-001">
            <a:extLst>
              <a:ext uri="{FF2B5EF4-FFF2-40B4-BE49-F238E27FC236}">
                <a16:creationId xmlns:a16="http://schemas.microsoft.com/office/drawing/2014/main" id="{E7CE8A97-B191-456F-AF23-7F2E892B6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Rectangle 3">
            <a:extLst>
              <a:ext uri="{FF2B5EF4-FFF2-40B4-BE49-F238E27FC236}">
                <a16:creationId xmlns:a16="http://schemas.microsoft.com/office/drawing/2014/main" id="{1DFFE2DE-83F3-46AF-A335-E8CEAF150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" y="1341438"/>
            <a:ext cx="8616950" cy="4608512"/>
          </a:xfrm>
          <a:prstGeom prst="rect">
            <a:avLst/>
          </a:prstGeom>
          <a:noFill/>
          <a:ln>
            <a:noFill/>
          </a:ln>
          <a:effectLst>
            <a:outerShdw dist="74053" dir="185782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Há algum pecado em particular ou grupo de pecados que tem estorvado sua vida? Você deseja romper com um hábito, mas cada vez que  acha ter conseguido a vitória, comete pecado novamente... </a:t>
            </a:r>
            <a:endParaRPr lang="pt-PT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92128F8-E0C3-44C6-A1E4-CF8EB15FA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7C430203-1D4E-4288-A9A4-171033CD7B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61444" name="Picture 4" descr="apresentacao002">
            <a:extLst>
              <a:ext uri="{FF2B5EF4-FFF2-40B4-BE49-F238E27FC236}">
                <a16:creationId xmlns:a16="http://schemas.microsoft.com/office/drawing/2014/main" id="{09F41D18-62A0-4DF0-BF4B-7F0343305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010-001">
            <a:extLst>
              <a:ext uri="{FF2B5EF4-FFF2-40B4-BE49-F238E27FC236}">
                <a16:creationId xmlns:a16="http://schemas.microsoft.com/office/drawing/2014/main" id="{D675A5A6-0F21-4A2C-BE69-A96E99E39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Rectangle 3">
            <a:extLst>
              <a:ext uri="{FF2B5EF4-FFF2-40B4-BE49-F238E27FC236}">
                <a16:creationId xmlns:a16="http://schemas.microsoft.com/office/drawing/2014/main" id="{B4205A9B-D7E6-478A-A8DB-518A833D0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12875"/>
            <a:ext cx="8431213" cy="3889375"/>
          </a:xfrm>
          <a:prstGeom prst="rect">
            <a:avLst/>
          </a:prstGeom>
          <a:noFill/>
          <a:ln>
            <a:noFill/>
          </a:ln>
          <a:effectLst>
            <a:outerShdw dist="74053" dir="185782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Jesus promete-lhe vitória. Eis razão de Ele ter deixado o Céu e vindo a este mundo –  Cristo Se importa com você. Há vitória em Jesus! Peça-Lhe que a conceda. Ele está disposto a ajudá-lo.</a:t>
            </a:r>
            <a:r>
              <a:rPr lang="pt-PT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010-001">
            <a:extLst>
              <a:ext uri="{FF2B5EF4-FFF2-40B4-BE49-F238E27FC236}">
                <a16:creationId xmlns:a16="http://schemas.microsoft.com/office/drawing/2014/main" id="{BEC0A97F-83B3-4B27-A471-5818D4EAD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>
            <a:extLst>
              <a:ext uri="{FF2B5EF4-FFF2-40B4-BE49-F238E27FC236}">
                <a16:creationId xmlns:a16="http://schemas.microsoft.com/office/drawing/2014/main" id="{6129A105-15DD-4EFF-B173-F19DD8CB8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12875"/>
            <a:ext cx="6197600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A SÉTIMA TROMBETA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146B3A0E-7383-41B4-9E31-0A9688A62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573463"/>
            <a:ext cx="6478588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APOCALIPSE 11:15-19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010-001">
            <a:extLst>
              <a:ext uri="{FF2B5EF4-FFF2-40B4-BE49-F238E27FC236}">
                <a16:creationId xmlns:a16="http://schemas.microsoft.com/office/drawing/2014/main" id="{EF71EBB8-9477-4B4C-9F35-EA2044B1C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Rectangle 3">
            <a:extLst>
              <a:ext uri="{FF2B5EF4-FFF2-40B4-BE49-F238E27FC236}">
                <a16:creationId xmlns:a16="http://schemas.microsoft.com/office/drawing/2014/main" id="{8F8948E9-4408-47F2-BFF3-21BD32800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052513"/>
            <a:ext cx="8382000" cy="4608512"/>
          </a:xfrm>
          <a:prstGeom prst="rect">
            <a:avLst/>
          </a:prstGeom>
          <a:noFill/>
          <a:ln>
            <a:noFill/>
          </a:ln>
          <a:effectLst>
            <a:outerShdw dist="74053" dir="185782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Fascinante! A trombeta soa e potentes vozes celestiais proclamam as boas-novas. "O reino do mundo passou a ser de nosso Senhor e do Seu Cristo, e Ele reinará pelos séculos dos séculos.” (verso 15)</a:t>
            </a:r>
            <a:endParaRPr lang="pt-PT" altLang="pt-BR" sz="3600" b="1">
              <a:solidFill>
                <a:schemeClr val="bg1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010-001">
            <a:extLst>
              <a:ext uri="{FF2B5EF4-FFF2-40B4-BE49-F238E27FC236}">
                <a16:creationId xmlns:a16="http://schemas.microsoft.com/office/drawing/2014/main" id="{BBCA7173-A67E-4C9D-A26F-2C2C40ED8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>
            <a:extLst>
              <a:ext uri="{FF2B5EF4-FFF2-40B4-BE49-F238E27FC236}">
                <a16:creationId xmlns:a16="http://schemas.microsoft.com/office/drawing/2014/main" id="{B24DC2BC-FFAA-4934-8C31-1C2C58BD3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341438"/>
            <a:ext cx="8661400" cy="4248150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40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 história terrestre atinge seu clímax. Deus põe fim ao governo das nações que perseguiram e oprimiram Seu povo, e estabelece um reino de paz e justiça. </a:t>
            </a:r>
            <a:endParaRPr lang="pt-PT" altLang="pt-BR" sz="4000" b="1">
              <a:solidFill>
                <a:schemeClr val="bg1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010-001">
            <a:extLst>
              <a:ext uri="{FF2B5EF4-FFF2-40B4-BE49-F238E27FC236}">
                <a16:creationId xmlns:a16="http://schemas.microsoft.com/office/drawing/2014/main" id="{B4883A98-0178-4F18-A923-E7BE72979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Rectangle 3">
            <a:extLst>
              <a:ext uri="{FF2B5EF4-FFF2-40B4-BE49-F238E27FC236}">
                <a16:creationId xmlns:a16="http://schemas.microsoft.com/office/drawing/2014/main" id="{B8DC07DC-18C8-4FA5-A1AF-A959DAB88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2519363"/>
            <a:ext cx="7772400" cy="2133600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Ninguém jamais distorcerá novamente a imagem do Deus de amor e graça.</a:t>
            </a:r>
            <a:b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endParaRPr lang="pt-PT" altLang="pt-BR" sz="3600" b="1">
              <a:solidFill>
                <a:schemeClr val="bg1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010-001">
            <a:extLst>
              <a:ext uri="{FF2B5EF4-FFF2-40B4-BE49-F238E27FC236}">
                <a16:creationId xmlns:a16="http://schemas.microsoft.com/office/drawing/2014/main" id="{D73E1404-042B-4D7E-86B0-623C276E9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Rectangle 3">
            <a:extLst>
              <a:ext uri="{FF2B5EF4-FFF2-40B4-BE49-F238E27FC236}">
                <a16:creationId xmlns:a16="http://schemas.microsoft.com/office/drawing/2014/main" id="{38286638-0352-4E1F-BE02-DAA9E6F7E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831975"/>
            <a:ext cx="8569325" cy="325278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Quando você pensa acerca de Jesus voltando à Terra, para que possa viver eternamente com Ele, como isso o faz sentir? </a:t>
            </a:r>
            <a:endParaRPr lang="pt-PT" altLang="pt-BR" sz="3600" b="1">
              <a:solidFill>
                <a:schemeClr val="bg1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fotos movimentadas 004.mpg">
            <a:hlinkClick r:id="" action="ppaction://media"/>
            <a:extLst>
              <a:ext uri="{FF2B5EF4-FFF2-40B4-BE49-F238E27FC236}">
                <a16:creationId xmlns:a16="http://schemas.microsoft.com/office/drawing/2014/main" id="{66A99837-003C-4EE4-A904-65764FE01B6D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67" fill="hold"/>
                                        <p:tgtEl>
                                          <p:spTgt spid="563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6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63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2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6322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liparts 121">
            <a:extLst>
              <a:ext uri="{FF2B5EF4-FFF2-40B4-BE49-F238E27FC236}">
                <a16:creationId xmlns:a16="http://schemas.microsoft.com/office/drawing/2014/main" id="{42DC32A9-4549-4B15-9DEC-4B762A87C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Text Box 3">
            <a:extLst>
              <a:ext uri="{FF2B5EF4-FFF2-40B4-BE49-F238E27FC236}">
                <a16:creationId xmlns:a16="http://schemas.microsoft.com/office/drawing/2014/main" id="{6C586945-1827-4BC3-B5B1-EE2381FCA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36613"/>
            <a:ext cx="7847012" cy="47879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8800" b="1">
                <a:solidFill>
                  <a:schemeClr val="bg1"/>
                </a:solidFill>
                <a:latin typeface="Tahoma" panose="020B0604030504040204" pitchFamily="34" charset="0"/>
              </a:rPr>
              <a:t>Próximo Estudo</a:t>
            </a:r>
            <a:r>
              <a:rPr lang="en-US" altLang="pt-BR" sz="8800" b="1">
                <a:latin typeface="Tahom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pt-BR" sz="8800" b="1">
                <a:solidFill>
                  <a:srgbClr val="FFFF00"/>
                </a:solidFill>
                <a:latin typeface="Tahoma" panose="020B0604030504040204" pitchFamily="34" charset="0"/>
              </a:rPr>
              <a:t>NÃO PERCA!</a:t>
            </a:r>
            <a:r>
              <a:rPr lang="en-US" altLang="pt-BR" sz="8800" b="1">
                <a:latin typeface="Tahoma" panose="020B0604030504040204" pitchFamily="34" charset="0"/>
              </a:rPr>
              <a:t> </a:t>
            </a:r>
            <a:endParaRPr lang="pt-BR" altLang="pt-BR" sz="88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010-003">
            <a:extLst>
              <a:ext uri="{FF2B5EF4-FFF2-40B4-BE49-F238E27FC236}">
                <a16:creationId xmlns:a16="http://schemas.microsoft.com/office/drawing/2014/main" id="{E2559651-89B1-4925-8C64-C4C6F5D40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7CF49A55-587A-4B54-B9A6-CFAAACF7A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DFA53B30-B2AB-430B-A539-B15658DDB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62468" name="Picture 4" descr="apresentacao003">
            <a:extLst>
              <a:ext uri="{FF2B5EF4-FFF2-40B4-BE49-F238E27FC236}">
                <a16:creationId xmlns:a16="http://schemas.microsoft.com/office/drawing/2014/main" id="{4240C635-A590-4A2A-B239-9DBA88893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012">
            <a:extLst>
              <a:ext uri="{FF2B5EF4-FFF2-40B4-BE49-F238E27FC236}">
                <a16:creationId xmlns:a16="http://schemas.microsoft.com/office/drawing/2014/main" id="{62BC6038-99DE-469A-98C5-DFA49DDAC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010-002">
            <a:extLst>
              <a:ext uri="{FF2B5EF4-FFF2-40B4-BE49-F238E27FC236}">
                <a16:creationId xmlns:a16="http://schemas.microsoft.com/office/drawing/2014/main" id="{92DB0462-3DFE-402A-95DC-395D4CB03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010-001">
            <a:extLst>
              <a:ext uri="{FF2B5EF4-FFF2-40B4-BE49-F238E27FC236}">
                <a16:creationId xmlns:a16="http://schemas.microsoft.com/office/drawing/2014/main" id="{C055B596-0CE2-44F3-A7CD-839F92669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Text Box 4">
            <a:extLst>
              <a:ext uri="{FF2B5EF4-FFF2-40B4-BE49-F238E27FC236}">
                <a16:creationId xmlns:a16="http://schemas.microsoft.com/office/drawing/2014/main" id="{9EECA782-8765-4571-8A32-CEFF75CC2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3098800"/>
            <a:ext cx="5867400" cy="762000"/>
          </a:xfrm>
          <a:prstGeom prst="rect">
            <a:avLst/>
          </a:prstGeom>
          <a:noFill/>
          <a:ln>
            <a:noFill/>
          </a:ln>
          <a:effectLst>
            <a:outerShdw dist="40161" dir="11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400" b="1">
                <a:solidFill>
                  <a:schemeClr val="bg1"/>
                </a:solidFill>
                <a:latin typeface="Verdana" panose="020B0604030504040204" pitchFamily="34" charset="0"/>
              </a:rPr>
              <a:t>APOCALIPSE 8-11</a:t>
            </a:r>
            <a:endParaRPr kumimoji="1" lang="pt-BR" altLang="pt-BR" sz="4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1744</Words>
  <Application>Microsoft Office PowerPoint</Application>
  <PresentationFormat>Apresentação na tela (4:3)</PresentationFormat>
  <Paragraphs>97</Paragraphs>
  <Slides>58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66" baseType="lpstr">
      <vt:lpstr>Times New Roman</vt:lpstr>
      <vt:lpstr>Arial</vt:lpstr>
      <vt:lpstr>Verdana</vt:lpstr>
      <vt:lpstr>Arial Th</vt:lpstr>
      <vt:lpstr>Arial Narrow</vt:lpstr>
      <vt:lpstr>Lucida Bright</vt:lpstr>
      <vt:lpstr>Tahoma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APOCALIPSE-O LIVRO QUE CONTA TUDO</dc:subject>
  <dc:creator>Pr. MARCELO AUGUSTO DE CARVALHO; Rafael Rossi</dc:creator>
  <cp:keywords>www.4tons.com</cp:keywords>
  <dc:description>COMÉRCIO PROIBIDO. USO PESSOAL</dc:description>
  <cp:lastModifiedBy>Pr. Marcelo Carvalho</cp:lastModifiedBy>
  <cp:revision>70</cp:revision>
  <dcterms:created xsi:type="dcterms:W3CDTF">2004-07-25T12:20:44Z</dcterms:created>
  <dcterms:modified xsi:type="dcterms:W3CDTF">2019-11-26T13:47:31Z</dcterms:modified>
  <cp:category>SM-EVANGELISMO</cp:category>
</cp:coreProperties>
</file>