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7" r:id="rId2"/>
    <p:sldId id="348" r:id="rId3"/>
    <p:sldId id="349" r:id="rId4"/>
    <p:sldId id="350" r:id="rId5"/>
    <p:sldId id="351" r:id="rId6"/>
    <p:sldId id="352" r:id="rId7"/>
    <p:sldId id="353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35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29" r:id="rId82"/>
    <p:sldId id="330" r:id="rId83"/>
    <p:sldId id="331" r:id="rId84"/>
    <p:sldId id="332" r:id="rId85"/>
    <p:sldId id="333" r:id="rId86"/>
    <p:sldId id="334" r:id="rId87"/>
    <p:sldId id="335" r:id="rId88"/>
    <p:sldId id="336" r:id="rId89"/>
    <p:sldId id="337" r:id="rId90"/>
    <p:sldId id="338" r:id="rId91"/>
    <p:sldId id="339" r:id="rId92"/>
    <p:sldId id="340" r:id="rId93"/>
    <p:sldId id="341" r:id="rId94"/>
    <p:sldId id="342" r:id="rId95"/>
    <p:sldId id="343" r:id="rId96"/>
    <p:sldId id="344" r:id="rId97"/>
    <p:sldId id="345" r:id="rId98"/>
    <p:sldId id="346" r:id="rId99"/>
    <p:sldId id="355" r:id="rId100"/>
    <p:sldId id="357" r:id="rId10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233A86-3685-4B9C-90FE-1C31EDC5C3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0FA14A-CEB8-4AEF-BCC8-9CF022560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B72BD3-7A37-4477-AEDE-573E8A41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6A625D-C316-4965-8387-E6A3AAC6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9F15AD-586C-4028-9A11-328149F5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18C48-7CCF-4BB6-9146-6CBA6D33C47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07422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A5D7E8-F52A-4058-87C9-3E633E5D8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2A5EC60-423A-48CB-81F9-3DA4F8D34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7ED088E-4EDA-4134-891B-9731ADDC3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E1714A-2685-40C9-873D-E265DCEF5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374D94-FB8F-4B55-A211-6DF4C3C3A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F81C1C-AE00-4440-90C2-69F53790534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09134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F447946-C38E-421F-AB9A-6202A1E92B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DBC8F2F-77B1-4C3C-AAF3-489F7BA0F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52448D-1A0B-4626-9838-5E7294919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BDABA4B-71CF-4A4B-9DA2-528357F09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48191D-3DDE-4DBD-9A8B-FFAFDE890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593142-1968-461A-9658-5144AAD9F78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32742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F5B84-C399-4D06-A115-6DE8F4A6A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B63C1A-6B22-406F-B3AD-385772BEC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CA8AFC-0521-4CF9-B667-B73F12FC8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A13F8A-875F-4982-96A5-DDFC0EA87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2F38C9-1675-446B-B1FD-F0E45E246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7ECB0C-7C95-4177-B6F3-EB3B9AE3AD3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89308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0732D3-126F-44D4-B2DF-4ACECF8F1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271422-EC74-43D8-AAD8-B44FCD39C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89C5F7-13F9-425B-B8B4-527DC517C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2F95FC8-9422-4A5D-BF86-73CAD71A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D8AFF7-D0EE-4CF0-9650-F204C03C0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935A0-1346-4043-B087-63925C506B3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10465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FA2B42-4046-446B-BDE1-605542DA7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1CDB4F-79C3-4C30-BFE6-26E7A3DA5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1FB6130-BB37-4C52-88C4-F39D427E4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7BD9CD-E753-4F93-9B69-32A950909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D58186F-BFA2-48F7-B463-A5B7C1F7B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BE07253-031C-4202-87FF-A01228EB8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8CA22-8EED-4EAD-8187-0B91FE41FFC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1665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DF145-FD27-4539-ACAA-0576E0FD1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203012A-089B-4D14-80B3-F2600B6D8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80452C4-4013-4426-B1C0-639D74873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61C0A3E-B76E-4895-A905-DE2ABAB286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135B9AF-7026-4458-9F8F-C9AF0485A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D314241-CD5F-496E-B1F9-05BECAB81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4B0494B-456A-4E95-85C8-43369B78C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9CC2472-2CDA-4540-BC9D-ABCFFB0B6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B8A149-9FF0-4174-A9DF-3D5E47A23B0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80388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6CC7A9-A1DB-43D9-A585-5C329235E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73B993E-93C8-4528-925B-6F322726D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0EECDBB-BE44-4117-90BB-4DD163C57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7F55A3-6A0E-4603-939E-05E660101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B8BA7C-E622-4D62-8156-456C7875CA7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06879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EFB8D73-5275-4BAD-8014-F7F9FDB30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A9AF9F1-6AFE-41DE-8466-EA44A49EF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E85F9FF-2BF9-4C50-A644-0CE693A1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6BCBD-D3FD-4E71-B55C-B947AE0B9D2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52987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A55C36-6D8C-4ED4-A494-8064CA2AA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9E4469-7EED-404B-B076-B49F60C61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819056D-CDDE-485A-B107-DB74F50D9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993F11B-C4E2-496B-A152-86E7EBB3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7112D28-2A02-462C-973A-D43208B29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1A1E39B-25B6-4B91-826B-44BD8A4D8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BA4C70-91F1-4299-BB52-CCFB152A013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85788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BA585-3B5F-42CA-98D4-054919E57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CE8531F-2E87-440A-B263-1D30323C15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A350EF3-3D89-4533-88F5-BEF19BEA9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F9D9357-6AF0-4E41-9AAF-3CB2A80BB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792B730-4B5E-42E7-89DD-9639DCCB0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881338F-D5A3-48A4-92EA-BE0AC28BE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1753-07C2-4DF1-8F02-C6EFE5F4569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11856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8B58956-110C-4D3D-BDAB-8BA42D559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857769B-3167-4B74-8B57-5CCF69D39D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54CAB07-009D-46EF-B32B-4E16F394722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04A751F-D866-4C9B-99A8-10B2AC7C75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091B1B8-5637-4949-BF90-AF3C91DB38C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9F4420-6465-46EA-A49C-6E790D0261F0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CIRILO\Dados%20de%20aplicativos\Microsoft\Media%20Catalog\03JESUS.MPG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wm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9.w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0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1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2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4.wmf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011-001">
            <a:extLst>
              <a:ext uri="{FF2B5EF4-FFF2-40B4-BE49-F238E27FC236}">
                <a16:creationId xmlns:a16="http://schemas.microsoft.com/office/drawing/2014/main" id="{C2142D07-0FD8-42BF-9D02-4283A39BB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>
            <a:extLst>
              <a:ext uri="{FF2B5EF4-FFF2-40B4-BE49-F238E27FC236}">
                <a16:creationId xmlns:a16="http://schemas.microsoft.com/office/drawing/2014/main" id="{B343EF35-CE5A-41C0-B25E-C9FFBED0B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579688"/>
            <a:ext cx="8286750" cy="22891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O Apocalipse 12 nos mostrou uma mulher grávida e um dragão. O dragão queria devorar o filho ao nascer.</a:t>
            </a:r>
            <a:endParaRPr kumimoji="1" lang="pt-BR" altLang="pt-BR" sz="36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013-002">
            <a:extLst>
              <a:ext uri="{FF2B5EF4-FFF2-40B4-BE49-F238E27FC236}">
                <a16:creationId xmlns:a16="http://schemas.microsoft.com/office/drawing/2014/main" id="{30F76182-826E-4328-89F7-75D91BABF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011-001">
            <a:extLst>
              <a:ext uri="{FF2B5EF4-FFF2-40B4-BE49-F238E27FC236}">
                <a16:creationId xmlns:a16="http://schemas.microsoft.com/office/drawing/2014/main" id="{C6224F93-6902-49BF-AD60-E36B655D2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Text Box 2">
            <a:extLst>
              <a:ext uri="{FF2B5EF4-FFF2-40B4-BE49-F238E27FC236}">
                <a16:creationId xmlns:a16="http://schemas.microsoft.com/office/drawing/2014/main" id="{F97B865A-BD19-4BAA-8424-9C8955B3A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1484313"/>
            <a:ext cx="8210550" cy="4362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O dragão é satanás (12:9) e também o Império Romano. Pois Roma exercia autoridade sobre o povo Judeu. Herodes era um administrador romano na Judéia. Ele “mandou matar todos os meninos de Belém e de todos os arredores, de dois anos para baixo”, a fim de matar o menino Jesus. A profecia se cumpriu exatamente sob a administração romana.</a:t>
            </a:r>
            <a:endParaRPr kumimoji="1" lang="pt-BR" altLang="pt-BR" sz="28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011-001">
            <a:extLst>
              <a:ext uri="{FF2B5EF4-FFF2-40B4-BE49-F238E27FC236}">
                <a16:creationId xmlns:a16="http://schemas.microsoft.com/office/drawing/2014/main" id="{67AACF88-A389-425E-8AC0-1AA28E731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Text Box 2">
            <a:extLst>
              <a:ext uri="{FF2B5EF4-FFF2-40B4-BE49-F238E27FC236}">
                <a16:creationId xmlns:a16="http://schemas.microsoft.com/office/drawing/2014/main" id="{2C8BADDE-548F-46C9-8AF3-0F8CE5C2B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700213"/>
            <a:ext cx="8353425" cy="39354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No capítulo 12:6,13-16 nos mostrou também, a Igreja cristã, sendo perseguida por Roma Papal durante 1.260 anos. Em 476, o Império romano perde o seu domínio e se divide em dez tribos. Do meio dessas tribos surge a Igreja Católica Apostólica Romana, dando pleno poder para um “homem” ser o pai (papa) de todas as igrejas.</a:t>
            </a:r>
            <a:r>
              <a:rPr kumimoji="1" lang="en-US" altLang="pt-BR" sz="280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endParaRPr kumimoji="1" lang="pt-BR" altLang="pt-BR" sz="28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260_anos">
            <a:extLst>
              <a:ext uri="{FF2B5EF4-FFF2-40B4-BE49-F238E27FC236}">
                <a16:creationId xmlns:a16="http://schemas.microsoft.com/office/drawing/2014/main" id="{EF1C8761-8C15-48EA-9D7E-887EE646F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 Box 3">
            <a:extLst>
              <a:ext uri="{FF2B5EF4-FFF2-40B4-BE49-F238E27FC236}">
                <a16:creationId xmlns:a16="http://schemas.microsoft.com/office/drawing/2014/main" id="{989F546F-19BB-49AD-AC85-F4C59C806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213100"/>
            <a:ext cx="4953000" cy="3508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800" b="1">
                <a:solidFill>
                  <a:srgbClr val="000000"/>
                </a:solidFill>
                <a:latin typeface="Verdana" panose="020B0604030504040204" pitchFamily="34" charset="0"/>
              </a:rPr>
              <a:t>O decreto do imperador Justiniano, emitido em 533, reconheceu o papa como o “cabeça de todas as igrejas” (Código de Justiniano , livro 1. Baronius’s Anals A.D. 533.)</a:t>
            </a:r>
            <a:endParaRPr lang="pt-BR" altLang="pt-BR" sz="28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011-001">
            <a:extLst>
              <a:ext uri="{FF2B5EF4-FFF2-40B4-BE49-F238E27FC236}">
                <a16:creationId xmlns:a16="http://schemas.microsoft.com/office/drawing/2014/main" id="{3405543B-88BE-48CE-9A80-E8F2D7C3C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Text Box 2">
            <a:extLst>
              <a:ext uri="{FF2B5EF4-FFF2-40B4-BE49-F238E27FC236}">
                <a16:creationId xmlns:a16="http://schemas.microsoft.com/office/drawing/2014/main" id="{AD4DA9AD-506A-4EC1-BD45-B9CD9428C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1773238"/>
            <a:ext cx="8078787" cy="3937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O capítulo 12:17 também nos mostrou que a fúria do diabo continuaria a perseguir o resto daquela Igreja. São “os que guardam os mandamentos de Deus e tem o testemunho de Jesus”.</a:t>
            </a:r>
            <a:endParaRPr kumimoji="1" lang="pt-BR" altLang="pt-BR" sz="36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011-001">
            <a:extLst>
              <a:ext uri="{FF2B5EF4-FFF2-40B4-BE49-F238E27FC236}">
                <a16:creationId xmlns:a16="http://schemas.microsoft.com/office/drawing/2014/main" id="{773A80AE-25C7-45E8-8268-8A146EF23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Text Box 2">
            <a:extLst>
              <a:ext uri="{FF2B5EF4-FFF2-40B4-BE49-F238E27FC236}">
                <a16:creationId xmlns:a16="http://schemas.microsoft.com/office/drawing/2014/main" id="{447B4F72-59DF-4BCB-93B8-689F1139A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44650"/>
            <a:ext cx="8077200" cy="2289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Deus preservou um remanescente na terra para continuar ensinando a verdade religiosa para o povo.</a:t>
            </a:r>
            <a:endParaRPr kumimoji="1" lang="pt-BR" altLang="pt-BR" sz="36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89003A3C-D0BE-490B-8AE2-B62E5B1A4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746625"/>
            <a:ext cx="8610600" cy="91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5400" b="1">
                <a:solidFill>
                  <a:schemeClr val="bg1"/>
                </a:solidFill>
                <a:latin typeface="Verdana" panose="020B0604030504040204" pitchFamily="34" charset="0"/>
              </a:rPr>
              <a:t>O que é a verdade?</a:t>
            </a:r>
            <a:endParaRPr kumimoji="1" lang="pt-BR" altLang="pt-BR" sz="5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011-001">
            <a:extLst>
              <a:ext uri="{FF2B5EF4-FFF2-40B4-BE49-F238E27FC236}">
                <a16:creationId xmlns:a16="http://schemas.microsoft.com/office/drawing/2014/main" id="{65680876-E83E-4C96-8067-E1AD4582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7" name="Text Box 3">
            <a:extLst>
              <a:ext uri="{FF2B5EF4-FFF2-40B4-BE49-F238E27FC236}">
                <a16:creationId xmlns:a16="http://schemas.microsoft.com/office/drawing/2014/main" id="{F9D7714D-55A7-4B3D-A0FA-15361D48E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04888"/>
          </a:xfrm>
          <a:prstGeom prst="rect">
            <a:avLst/>
          </a:prstGeom>
          <a:solidFill>
            <a:srgbClr val="00FF00"/>
          </a:solidFill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AS 5 VERDADES NO CAPÍTULO 12</a:t>
            </a:r>
          </a:p>
          <a:p>
            <a:pPr algn="ctr">
              <a:spcBef>
                <a:spcPct val="50000"/>
              </a:spcBef>
            </a:pPr>
            <a:endParaRPr lang="pt-BR" altLang="pt-BR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03428" name="Rectangle 4">
            <a:extLst>
              <a:ext uri="{FF2B5EF4-FFF2-40B4-BE49-F238E27FC236}">
                <a16:creationId xmlns:a16="http://schemas.microsoft.com/office/drawing/2014/main" id="{FDF334F7-312C-4CFC-B2C4-F809D136D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5800"/>
            <a:ext cx="1905000" cy="6172200"/>
          </a:xfrm>
          <a:prstGeom prst="rect">
            <a:avLst/>
          </a:prstGeom>
          <a:solidFill>
            <a:srgbClr val="33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pt-BR" sz="2400" b="1" u="sng">
                <a:solidFill>
                  <a:srgbClr val="FFFF00"/>
                </a:solidFill>
                <a:latin typeface="Verdana" panose="020B0604030504040204" pitchFamily="34" charset="0"/>
              </a:rPr>
              <a:t>Salvação</a:t>
            </a:r>
          </a:p>
          <a:p>
            <a:pPr algn="ctr"/>
            <a:r>
              <a:rPr lang="en-US" altLang="pt-BR" sz="2400" b="1">
                <a:solidFill>
                  <a:srgbClr val="FFFF00"/>
                </a:solidFill>
                <a:latin typeface="Verdana" panose="020B0604030504040204" pitchFamily="34" charset="0"/>
              </a:rPr>
              <a:t>(10)</a:t>
            </a: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pt-BR" altLang="pt-BR" sz="2400">
              <a:latin typeface="Verdana" panose="020B0604030504040204" pitchFamily="34" charset="0"/>
            </a:endParaRPr>
          </a:p>
        </p:txBody>
      </p:sp>
      <p:sp>
        <p:nvSpPr>
          <p:cNvPr id="103429" name="Line 5">
            <a:extLst>
              <a:ext uri="{FF2B5EF4-FFF2-40B4-BE49-F238E27FC236}">
                <a16:creationId xmlns:a16="http://schemas.microsoft.com/office/drawing/2014/main" id="{4E1AD00D-E255-44F7-B9E3-D2B07BA52499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2420938"/>
            <a:ext cx="0" cy="2895600"/>
          </a:xfrm>
          <a:prstGeom prst="line">
            <a:avLst/>
          </a:prstGeom>
          <a:noFill/>
          <a:ln w="1746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03430" name="Text Box 6">
            <a:extLst>
              <a:ext uri="{FF2B5EF4-FFF2-40B4-BE49-F238E27FC236}">
                <a16:creationId xmlns:a16="http://schemas.microsoft.com/office/drawing/2014/main" id="{D38333F5-1FCD-4889-84FB-EF7978BEF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638800"/>
            <a:ext cx="1538287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Jesus</a:t>
            </a:r>
            <a:endParaRPr kumimoji="1" lang="pt-BR" altLang="pt-BR" sz="28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03431" name="Rectangle 7">
            <a:extLst>
              <a:ext uri="{FF2B5EF4-FFF2-40B4-BE49-F238E27FC236}">
                <a16:creationId xmlns:a16="http://schemas.microsoft.com/office/drawing/2014/main" id="{AD535D3A-072F-4C54-B9FD-81C9C7126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85800"/>
            <a:ext cx="1752600" cy="6172200"/>
          </a:xfrm>
          <a:prstGeom prst="rect">
            <a:avLst/>
          </a:prstGeom>
          <a:solidFill>
            <a:srgbClr val="0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pt-BR" sz="2400" b="1" u="sng">
                <a:solidFill>
                  <a:srgbClr val="FFFF00"/>
                </a:solidFill>
                <a:latin typeface="Verdana" panose="020B0604030504040204" pitchFamily="34" charset="0"/>
              </a:rPr>
              <a:t>Poder </a:t>
            </a:r>
          </a:p>
          <a:p>
            <a:pPr algn="ctr"/>
            <a:r>
              <a:rPr lang="en-US" altLang="pt-BR" sz="2400" b="1">
                <a:solidFill>
                  <a:srgbClr val="FFFF00"/>
                </a:solidFill>
                <a:latin typeface="Verdana" panose="020B0604030504040204" pitchFamily="34" charset="0"/>
              </a:rPr>
              <a:t>(10)</a:t>
            </a:r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pt-BR" altLang="pt-BR" sz="2400">
              <a:latin typeface="Verdana" panose="020B0604030504040204" pitchFamily="34" charset="0"/>
            </a:endParaRPr>
          </a:p>
        </p:txBody>
      </p:sp>
      <p:sp>
        <p:nvSpPr>
          <p:cNvPr id="103432" name="Line 8">
            <a:extLst>
              <a:ext uri="{FF2B5EF4-FFF2-40B4-BE49-F238E27FC236}">
                <a16:creationId xmlns:a16="http://schemas.microsoft.com/office/drawing/2014/main" id="{84F8227D-8FE5-4A54-AF7F-46C1B8BE198D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2420938"/>
            <a:ext cx="0" cy="2895600"/>
          </a:xfrm>
          <a:prstGeom prst="line">
            <a:avLst/>
          </a:prstGeom>
          <a:noFill/>
          <a:ln w="1746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03433" name="Text Box 9">
            <a:extLst>
              <a:ext uri="{FF2B5EF4-FFF2-40B4-BE49-F238E27FC236}">
                <a16:creationId xmlns:a16="http://schemas.microsoft.com/office/drawing/2014/main" id="{EC2BAE29-E0EE-4B61-8563-5FABFDF77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5638800"/>
            <a:ext cx="1728788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Espírito</a:t>
            </a:r>
            <a:endParaRPr kumimoji="1" lang="pt-BR" altLang="pt-BR" sz="28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03434" name="Rectangle 10">
            <a:extLst>
              <a:ext uri="{FF2B5EF4-FFF2-40B4-BE49-F238E27FC236}">
                <a16:creationId xmlns:a16="http://schemas.microsoft.com/office/drawing/2014/main" id="{59EDBB0F-F0F6-480B-94AB-3F163B670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685800"/>
            <a:ext cx="1752600" cy="6172200"/>
          </a:xfrm>
          <a:prstGeom prst="rect">
            <a:avLst/>
          </a:prstGeom>
          <a:solidFill>
            <a:srgbClr val="66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pt-BR" sz="2400" b="1" u="sng">
                <a:solidFill>
                  <a:srgbClr val="FFFF00"/>
                </a:solidFill>
                <a:latin typeface="Verdana" panose="020B0604030504040204" pitchFamily="34" charset="0"/>
              </a:rPr>
              <a:t>Reino </a:t>
            </a:r>
          </a:p>
          <a:p>
            <a:pPr algn="ctr"/>
            <a:r>
              <a:rPr lang="en-US" altLang="pt-BR" sz="2400" b="1">
                <a:solidFill>
                  <a:srgbClr val="FFFF00"/>
                </a:solidFill>
                <a:latin typeface="Verdana" panose="020B0604030504040204" pitchFamily="34" charset="0"/>
              </a:rPr>
              <a:t>(10)</a:t>
            </a:r>
          </a:p>
          <a:p>
            <a:pPr algn="ctr"/>
            <a:endParaRPr lang="en-US" altLang="pt-BR" sz="2400" b="1">
              <a:solidFill>
                <a:srgbClr val="FFFF00"/>
              </a:solidFill>
              <a:latin typeface="Verdana" panose="020B0604030504040204" pitchFamily="34" charset="0"/>
            </a:endParaRPr>
          </a:p>
          <a:p>
            <a:pPr algn="ctr"/>
            <a:endParaRPr lang="en-US" altLang="pt-BR" sz="2400" b="1">
              <a:solidFill>
                <a:srgbClr val="FFFF00"/>
              </a:solidFill>
              <a:latin typeface="Verdana" panose="020B0604030504040204" pitchFamily="34" charset="0"/>
            </a:endParaRPr>
          </a:p>
          <a:p>
            <a:pPr algn="ctr"/>
            <a:endParaRPr lang="en-US" altLang="pt-BR" sz="2400" b="1">
              <a:solidFill>
                <a:srgbClr val="FFFF00"/>
              </a:solidFill>
              <a:latin typeface="Verdana" panose="020B0604030504040204" pitchFamily="34" charset="0"/>
            </a:endParaRPr>
          </a:p>
          <a:p>
            <a:pPr algn="ctr"/>
            <a:endParaRPr lang="en-US" altLang="pt-BR" sz="2400" b="1">
              <a:solidFill>
                <a:srgbClr val="FFFF00"/>
              </a:solidFill>
              <a:latin typeface="Verdana" panose="020B0604030504040204" pitchFamily="34" charset="0"/>
            </a:endParaRPr>
          </a:p>
          <a:p>
            <a:pPr algn="ctr"/>
            <a:endParaRPr lang="en-US" altLang="pt-BR" sz="2400" b="1">
              <a:solidFill>
                <a:srgbClr val="FFFF00"/>
              </a:solidFill>
              <a:latin typeface="Verdana" panose="020B0604030504040204" pitchFamily="34" charset="0"/>
            </a:endParaRPr>
          </a:p>
          <a:p>
            <a:pPr algn="ctr"/>
            <a:endParaRPr lang="en-US" altLang="pt-BR" sz="2400" b="1">
              <a:latin typeface="Verdana" panose="020B0604030504040204" pitchFamily="34" charset="0"/>
            </a:endParaRPr>
          </a:p>
          <a:p>
            <a:pPr algn="ctr"/>
            <a:endParaRPr lang="en-US" altLang="pt-BR" sz="2400" b="1">
              <a:latin typeface="Verdana" panose="020B0604030504040204" pitchFamily="34" charset="0"/>
            </a:endParaRPr>
          </a:p>
          <a:p>
            <a:pPr algn="ctr"/>
            <a:endParaRPr lang="en-US" altLang="pt-BR" sz="2400" b="1">
              <a:latin typeface="Verdana" panose="020B0604030504040204" pitchFamily="34" charset="0"/>
            </a:endParaRPr>
          </a:p>
          <a:p>
            <a:pPr algn="ctr"/>
            <a:endParaRPr lang="en-US" altLang="pt-BR" sz="2400" b="1">
              <a:latin typeface="Verdana" panose="020B0604030504040204" pitchFamily="34" charset="0"/>
            </a:endParaRPr>
          </a:p>
          <a:p>
            <a:pPr algn="ctr"/>
            <a:endParaRPr lang="en-US" altLang="pt-BR" sz="2400" b="1">
              <a:latin typeface="Verdana" panose="020B0604030504040204" pitchFamily="34" charset="0"/>
            </a:endParaRPr>
          </a:p>
          <a:p>
            <a:pPr algn="ctr"/>
            <a:endParaRPr lang="en-US" altLang="pt-BR" sz="2400" b="1">
              <a:latin typeface="Verdana" panose="020B0604030504040204" pitchFamily="34" charset="0"/>
            </a:endParaRPr>
          </a:p>
          <a:p>
            <a:pPr algn="ctr"/>
            <a:endParaRPr lang="pt-BR" altLang="pt-BR" sz="2400" b="1">
              <a:latin typeface="Verdana" panose="020B0604030504040204" pitchFamily="34" charset="0"/>
            </a:endParaRPr>
          </a:p>
        </p:txBody>
      </p:sp>
      <p:sp>
        <p:nvSpPr>
          <p:cNvPr id="103435" name="Line 11">
            <a:extLst>
              <a:ext uri="{FF2B5EF4-FFF2-40B4-BE49-F238E27FC236}">
                <a16:creationId xmlns:a16="http://schemas.microsoft.com/office/drawing/2014/main" id="{83A81B85-DBA8-4D61-8786-CB8C07EBFE7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2497138"/>
            <a:ext cx="0" cy="2819400"/>
          </a:xfrm>
          <a:prstGeom prst="line">
            <a:avLst/>
          </a:prstGeom>
          <a:noFill/>
          <a:ln w="1746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03436" name="Text Box 12">
            <a:extLst>
              <a:ext uri="{FF2B5EF4-FFF2-40B4-BE49-F238E27FC236}">
                <a16:creationId xmlns:a16="http://schemas.microsoft.com/office/drawing/2014/main" id="{70FECA5B-B6AF-40B0-98D3-4CF857EEC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2075" y="5638800"/>
            <a:ext cx="1344613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Pai</a:t>
            </a:r>
            <a:endParaRPr kumimoji="1" lang="pt-BR" altLang="pt-BR" sz="28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03437" name="Rectangle 13">
            <a:extLst>
              <a:ext uri="{FF2B5EF4-FFF2-40B4-BE49-F238E27FC236}">
                <a16:creationId xmlns:a16="http://schemas.microsoft.com/office/drawing/2014/main" id="{523E55A1-0923-4E6F-B4FF-669617F78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685800"/>
            <a:ext cx="1905000" cy="61722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pt-BR" sz="2000" b="1" u="sng">
                <a:solidFill>
                  <a:srgbClr val="FFFF00"/>
                </a:solidFill>
                <a:latin typeface="Verdana" panose="020B0604030504040204" pitchFamily="34" charset="0"/>
              </a:rPr>
              <a:t>Palavra do</a:t>
            </a:r>
          </a:p>
          <a:p>
            <a:pPr algn="ctr"/>
            <a:r>
              <a:rPr lang="en-US" altLang="pt-BR" sz="2000" b="1" u="sng">
                <a:solidFill>
                  <a:srgbClr val="FFFF00"/>
                </a:solidFill>
                <a:latin typeface="Verdana" panose="020B0604030504040204" pitchFamily="34" charset="0"/>
              </a:rPr>
              <a:t>Testemunho</a:t>
            </a:r>
          </a:p>
          <a:p>
            <a:pPr algn="ctr"/>
            <a:r>
              <a:rPr lang="en-US" altLang="pt-BR" sz="2000" b="1">
                <a:solidFill>
                  <a:srgbClr val="FFFF00"/>
                </a:solidFill>
                <a:latin typeface="Verdana" panose="020B0604030504040204" pitchFamily="34" charset="0"/>
              </a:rPr>
              <a:t>(11)</a:t>
            </a:r>
          </a:p>
          <a:p>
            <a:pPr algn="ctr"/>
            <a:endParaRPr lang="en-US" altLang="pt-BR" sz="20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pt-BR" altLang="pt-BR" sz="2400">
              <a:latin typeface="Verdana" panose="020B0604030504040204" pitchFamily="34" charset="0"/>
            </a:endParaRPr>
          </a:p>
        </p:txBody>
      </p:sp>
      <p:sp>
        <p:nvSpPr>
          <p:cNvPr id="103438" name="Line 14">
            <a:extLst>
              <a:ext uri="{FF2B5EF4-FFF2-40B4-BE49-F238E27FC236}">
                <a16:creationId xmlns:a16="http://schemas.microsoft.com/office/drawing/2014/main" id="{4DEEEF2D-8943-4468-9F85-E4BB67D0DC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2497138"/>
            <a:ext cx="0" cy="2895600"/>
          </a:xfrm>
          <a:prstGeom prst="line">
            <a:avLst/>
          </a:prstGeom>
          <a:noFill/>
          <a:ln w="1746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03439" name="Text Box 15">
            <a:extLst>
              <a:ext uri="{FF2B5EF4-FFF2-40B4-BE49-F238E27FC236}">
                <a16:creationId xmlns:a16="http://schemas.microsoft.com/office/drawing/2014/main" id="{5C22B06D-33BD-4BF3-BCC6-82EB5B992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2575" y="5638800"/>
            <a:ext cx="2017713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Palavra</a:t>
            </a:r>
            <a:endParaRPr kumimoji="1" lang="pt-BR" altLang="pt-BR" sz="28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03440" name="Rectangle 16">
            <a:extLst>
              <a:ext uri="{FF2B5EF4-FFF2-40B4-BE49-F238E27FC236}">
                <a16:creationId xmlns:a16="http://schemas.microsoft.com/office/drawing/2014/main" id="{B0DDD0CE-BA40-46FC-BEA7-1F18CFE44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85800"/>
            <a:ext cx="1828800" cy="61722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pt-BR" b="1" u="sng">
                <a:solidFill>
                  <a:srgbClr val="FFFF00"/>
                </a:solidFill>
                <a:latin typeface="Verdana" panose="020B0604030504040204" pitchFamily="34" charset="0"/>
              </a:rPr>
              <a:t> Mandamentos</a:t>
            </a:r>
          </a:p>
          <a:p>
            <a:pPr algn="ctr"/>
            <a:r>
              <a:rPr lang="en-US" altLang="pt-BR" b="1">
                <a:solidFill>
                  <a:srgbClr val="FFFF00"/>
                </a:solidFill>
                <a:latin typeface="Verdana" panose="020B0604030504040204" pitchFamily="34" charset="0"/>
              </a:rPr>
              <a:t>(17)</a:t>
            </a:r>
          </a:p>
          <a:p>
            <a:pPr algn="ctr"/>
            <a:endParaRPr lang="en-US" altLang="pt-BR">
              <a:latin typeface="Verdana" panose="020B0604030504040204" pitchFamily="34" charset="0"/>
            </a:endParaRPr>
          </a:p>
          <a:p>
            <a:pPr algn="ctr"/>
            <a:endParaRPr lang="en-US" altLang="pt-BR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en-US" altLang="pt-BR" sz="2400">
              <a:latin typeface="Verdana" panose="020B0604030504040204" pitchFamily="34" charset="0"/>
            </a:endParaRPr>
          </a:p>
          <a:p>
            <a:pPr algn="ctr"/>
            <a:endParaRPr lang="pt-BR" altLang="pt-BR" sz="2400">
              <a:latin typeface="Verdana" panose="020B0604030504040204" pitchFamily="34" charset="0"/>
            </a:endParaRPr>
          </a:p>
        </p:txBody>
      </p:sp>
      <p:sp>
        <p:nvSpPr>
          <p:cNvPr id="103441" name="Line 17">
            <a:extLst>
              <a:ext uri="{FF2B5EF4-FFF2-40B4-BE49-F238E27FC236}">
                <a16:creationId xmlns:a16="http://schemas.microsoft.com/office/drawing/2014/main" id="{35E5BDD6-CCAE-418F-8602-E197B671C206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9600" y="2497138"/>
            <a:ext cx="0" cy="2895600"/>
          </a:xfrm>
          <a:prstGeom prst="line">
            <a:avLst/>
          </a:prstGeom>
          <a:noFill/>
          <a:ln w="1746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03442" name="Text Box 18">
            <a:extLst>
              <a:ext uri="{FF2B5EF4-FFF2-40B4-BE49-F238E27FC236}">
                <a16:creationId xmlns:a16="http://schemas.microsoft.com/office/drawing/2014/main" id="{6B5BE44F-D942-41C9-B56A-878A9D884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638800"/>
            <a:ext cx="1633538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Lei</a:t>
            </a:r>
            <a:endParaRPr kumimoji="1" lang="pt-BR" altLang="pt-BR" sz="28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011-001">
            <a:extLst>
              <a:ext uri="{FF2B5EF4-FFF2-40B4-BE49-F238E27FC236}">
                <a16:creationId xmlns:a16="http://schemas.microsoft.com/office/drawing/2014/main" id="{F15B6868-940A-4D7E-88C3-0E4D4AC1A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 Box 3">
            <a:extLst>
              <a:ext uri="{FF2B5EF4-FFF2-40B4-BE49-F238E27FC236}">
                <a16:creationId xmlns:a16="http://schemas.microsoft.com/office/drawing/2014/main" id="{0BC6545B-35A7-455F-97CE-974D61D6D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14413"/>
            <a:ext cx="5922963" cy="1190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O DIABO PERDEU NO CÉU E NA TERRA</a:t>
            </a:r>
            <a:endParaRPr lang="pt-BR" altLang="pt-BR" sz="36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37D8E7F8-63BB-418F-9F9A-D01A53955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3" y="2795588"/>
            <a:ext cx="8763000" cy="2289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A Igreja Adventista do Sétimo Dia, está pregando estas verdades desde 1844 (260 anos) no mundo inteiro. </a:t>
            </a:r>
            <a:endParaRPr kumimoji="1" lang="pt-BR" altLang="pt-BR" sz="36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011-001">
            <a:extLst>
              <a:ext uri="{FF2B5EF4-FFF2-40B4-BE49-F238E27FC236}">
                <a16:creationId xmlns:a16="http://schemas.microsoft.com/office/drawing/2014/main" id="{BC80A22B-1A64-4A1B-AE38-314E0A1DC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Text Box 2">
            <a:extLst>
              <a:ext uri="{FF2B5EF4-FFF2-40B4-BE49-F238E27FC236}">
                <a16:creationId xmlns:a16="http://schemas.microsoft.com/office/drawing/2014/main" id="{1ADB7ED7-2D4B-4144-8658-85AD64298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27138"/>
            <a:ext cx="5915025" cy="15541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200" b="1">
                <a:solidFill>
                  <a:srgbClr val="FFFF00"/>
                </a:solidFill>
                <a:latin typeface="Verdana" panose="020B0604030504040204" pitchFamily="34" charset="0"/>
              </a:rPr>
              <a:t>O MUNDO TEM 228 PAÍSES RECONHECIDOS PELA ONU.</a:t>
            </a:r>
            <a:endParaRPr kumimoji="1" lang="pt-BR" altLang="pt-BR" sz="32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4DC58318-F0BC-4BF6-8E7A-65EA065E7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500438"/>
            <a:ext cx="8062912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A Igreja Adventista do Sétimo Dia, e suas instituições, está em 203 países.</a:t>
            </a:r>
            <a:endParaRPr kumimoji="1" lang="pt-BR" altLang="pt-BR" sz="36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011-001">
            <a:extLst>
              <a:ext uri="{FF2B5EF4-FFF2-40B4-BE49-F238E27FC236}">
                <a16:creationId xmlns:a16="http://schemas.microsoft.com/office/drawing/2014/main" id="{6A1E7504-ADFC-4B5F-A4A8-8A53D67E6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273783FB-E7C1-42AD-AAAE-AD6E40315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420938"/>
            <a:ext cx="7848600" cy="37258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  113.557 Igrejas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  14.166.801 membros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  99 Universidades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  5.605 Escolas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  27 Indústrias de alimentos naturais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  166 Hospitais </a:t>
            </a:r>
            <a:endParaRPr kumimoji="1" lang="pt-BR" altLang="pt-BR" sz="28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930D01FD-3109-4553-838C-D843DBF55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36613"/>
            <a:ext cx="5915025" cy="15541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200" b="1">
                <a:solidFill>
                  <a:srgbClr val="FFFF00"/>
                </a:solidFill>
                <a:latin typeface="Verdana" panose="020B0604030504040204" pitchFamily="34" charset="0"/>
              </a:rPr>
              <a:t>O MUNDO TEM 228 PAÍSES RECONHECIDOS PELA ONU.</a:t>
            </a:r>
            <a:endParaRPr kumimoji="1" lang="pt-BR" altLang="pt-BR" sz="32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apresentacao005">
            <a:extLst>
              <a:ext uri="{FF2B5EF4-FFF2-40B4-BE49-F238E27FC236}">
                <a16:creationId xmlns:a16="http://schemas.microsoft.com/office/drawing/2014/main" id="{42706A17-359E-4CFF-B044-BCE530498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011-001">
            <a:extLst>
              <a:ext uri="{FF2B5EF4-FFF2-40B4-BE49-F238E27FC236}">
                <a16:creationId xmlns:a16="http://schemas.microsoft.com/office/drawing/2014/main" id="{0C57DE35-C94B-43CB-B8BB-0FA7C17A5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 Box 3">
            <a:extLst>
              <a:ext uri="{FF2B5EF4-FFF2-40B4-BE49-F238E27FC236}">
                <a16:creationId xmlns:a16="http://schemas.microsoft.com/office/drawing/2014/main" id="{346B230D-5A9A-451B-9032-000ADDB8A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349500"/>
            <a:ext cx="8353425" cy="37258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  395 Clínicas e Centros de saúde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  131 Casas de saúde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  29 Orfanatos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  56 Editoras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  1.278.599 Adventistas no Brasil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  500 Igrejas só na grande São Paulo.</a:t>
            </a:r>
            <a:r>
              <a:rPr kumimoji="1" lang="en-US" altLang="pt-BR" sz="2800">
                <a:solidFill>
                  <a:schemeClr val="bg1"/>
                </a:solidFill>
                <a:latin typeface="Verdana" panose="020B0604030504040204" pitchFamily="34" charset="0"/>
              </a:rPr>
              <a:t>  </a:t>
            </a:r>
            <a:endParaRPr kumimoji="1" lang="pt-BR" altLang="pt-BR" sz="28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4341" name="Text Box 5">
            <a:extLst>
              <a:ext uri="{FF2B5EF4-FFF2-40B4-BE49-F238E27FC236}">
                <a16:creationId xmlns:a16="http://schemas.microsoft.com/office/drawing/2014/main" id="{2C909950-B2AE-4091-A3DD-9654F488D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5976937" cy="15541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200" b="1">
                <a:solidFill>
                  <a:srgbClr val="FFFF00"/>
                </a:solidFill>
                <a:latin typeface="Verdana" panose="020B0604030504040204" pitchFamily="34" charset="0"/>
              </a:rPr>
              <a:t>O MUNDO TEM 228 PAÍSES RECONHECIDOS PELA ONU.</a:t>
            </a:r>
            <a:endParaRPr kumimoji="1" lang="pt-BR" altLang="pt-BR" sz="32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011-001">
            <a:extLst>
              <a:ext uri="{FF2B5EF4-FFF2-40B4-BE49-F238E27FC236}">
                <a16:creationId xmlns:a16="http://schemas.microsoft.com/office/drawing/2014/main" id="{24D6E59B-1B76-4611-8701-526C1E50A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id="{2259608D-EE14-4DF8-9181-6203E9A9B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582863"/>
            <a:ext cx="8355012" cy="27733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kumimoji="1"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  A Igreja Adventista do Sétimo Dia, prega o evangelho em 853 línguas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kumimoji="1"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  Em um ano a Igreja Adventista batiza mais de 1 milhão de pessoas</a:t>
            </a:r>
            <a:endParaRPr kumimoji="1" lang="pt-BR" altLang="pt-BR" sz="32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5365" name="Text Box 5">
            <a:extLst>
              <a:ext uri="{FF2B5EF4-FFF2-40B4-BE49-F238E27FC236}">
                <a16:creationId xmlns:a16="http://schemas.microsoft.com/office/drawing/2014/main" id="{F08BC1D8-39A4-4DB7-A4BF-C433B9A52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5976937" cy="15541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200" b="1">
                <a:solidFill>
                  <a:srgbClr val="FFFF00"/>
                </a:solidFill>
                <a:latin typeface="Verdana" panose="020B0604030504040204" pitchFamily="34" charset="0"/>
              </a:rPr>
              <a:t>O MUNDO TEM 228 PAÍSES RECONHECIDOS PELA ONU.</a:t>
            </a:r>
            <a:endParaRPr kumimoji="1" lang="pt-BR" altLang="pt-BR" sz="32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011-001">
            <a:extLst>
              <a:ext uri="{FF2B5EF4-FFF2-40B4-BE49-F238E27FC236}">
                <a16:creationId xmlns:a16="http://schemas.microsoft.com/office/drawing/2014/main" id="{C5349536-5A13-4498-A1E0-0D32C8DD3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Box 3">
            <a:extLst>
              <a:ext uri="{FF2B5EF4-FFF2-40B4-BE49-F238E27FC236}">
                <a16:creationId xmlns:a16="http://schemas.microsoft.com/office/drawing/2014/main" id="{3AA12E5F-4696-40AA-99B7-FAA6DA736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924175"/>
            <a:ext cx="7696200" cy="14319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 b="1">
                <a:solidFill>
                  <a:schemeClr val="bg1"/>
                </a:solidFill>
                <a:latin typeface="Verdana" panose="020B0604030504040204" pitchFamily="34" charset="0"/>
              </a:rPr>
              <a:t>O DIABO PERDEU NO CÉU E NA TERRA</a:t>
            </a:r>
            <a:endParaRPr lang="pt-BR" altLang="pt-BR" sz="4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wowitbor-beast">
            <a:extLst>
              <a:ext uri="{FF2B5EF4-FFF2-40B4-BE49-F238E27FC236}">
                <a16:creationId xmlns:a16="http://schemas.microsoft.com/office/drawing/2014/main" id="{CC881783-E033-479A-95DF-05472B237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3">
            <a:extLst>
              <a:ext uri="{FF2B5EF4-FFF2-40B4-BE49-F238E27FC236}">
                <a16:creationId xmlns:a16="http://schemas.microsoft.com/office/drawing/2014/main" id="{20AC521B-FAC9-4B7A-B2FC-1C9C164A2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33375"/>
            <a:ext cx="6635750" cy="1431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 b="1">
                <a:solidFill>
                  <a:schemeClr val="bg1"/>
                </a:solidFill>
                <a:latin typeface="Verdana" panose="020B0604030504040204" pitchFamily="34" charset="0"/>
              </a:rPr>
              <a:t>A BESTA QUE SOBE DO MAR</a:t>
            </a:r>
            <a:endParaRPr lang="pt-BR" altLang="pt-BR" sz="4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09BB010A-3543-4CDA-9318-6BB2A2313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027738"/>
            <a:ext cx="80772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APOCALIPSE 13</a:t>
            </a:r>
            <a:endParaRPr kumimoji="1" lang="pt-BR" altLang="pt-BR" sz="36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082D7F6D-D9A2-497A-A1AA-5BE03EB3743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pt-BR"/>
              <a:t> </a:t>
            </a:r>
            <a:endParaRPr lang="pt-BR" altLang="pt-B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011-001">
            <a:extLst>
              <a:ext uri="{FF2B5EF4-FFF2-40B4-BE49-F238E27FC236}">
                <a16:creationId xmlns:a16="http://schemas.microsoft.com/office/drawing/2014/main" id="{9871520F-D4F2-4A4C-B6EC-EBDB3A315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Text Box 2">
            <a:extLst>
              <a:ext uri="{FF2B5EF4-FFF2-40B4-BE49-F238E27FC236}">
                <a16:creationId xmlns:a16="http://schemas.microsoft.com/office/drawing/2014/main" id="{F7E88F17-9AE1-4E5C-BEBB-A930A6104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708150"/>
            <a:ext cx="5249862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A IGREJA FALSA</a:t>
            </a:r>
            <a:endParaRPr lang="pt-BR" altLang="pt-BR" sz="36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F8527BE2-7BF8-4DF7-8883-DE8696B27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982913"/>
            <a:ext cx="7848600" cy="21018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4400" b="1">
                <a:solidFill>
                  <a:schemeClr val="bg1"/>
                </a:solidFill>
                <a:latin typeface="Verdana" panose="020B0604030504040204" pitchFamily="34" charset="0"/>
              </a:rPr>
              <a:t>Seu surgimento foi profetizado pelo profeta Daniel.</a:t>
            </a:r>
            <a:endParaRPr kumimoji="1" lang="pt-BR" altLang="pt-BR" sz="4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011-001">
            <a:extLst>
              <a:ext uri="{FF2B5EF4-FFF2-40B4-BE49-F238E27FC236}">
                <a16:creationId xmlns:a16="http://schemas.microsoft.com/office/drawing/2014/main" id="{02BD6963-4F4E-4B36-9807-B0207D021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3">
            <a:extLst>
              <a:ext uri="{FF2B5EF4-FFF2-40B4-BE49-F238E27FC236}">
                <a16:creationId xmlns:a16="http://schemas.microsoft.com/office/drawing/2014/main" id="{4A524DC7-B737-4E5C-A2B9-D8B6CD728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363" y="3141663"/>
            <a:ext cx="4114800" cy="91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5400" b="1">
                <a:solidFill>
                  <a:srgbClr val="FFFF00"/>
                </a:solidFill>
                <a:latin typeface="Verdana" panose="020B0604030504040204" pitchFamily="34" charset="0"/>
              </a:rPr>
              <a:t>DANIEL 7</a:t>
            </a:r>
            <a:endParaRPr kumimoji="1" lang="pt-BR" altLang="pt-BR" sz="54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012-001">
            <a:extLst>
              <a:ext uri="{FF2B5EF4-FFF2-40B4-BE49-F238E27FC236}">
                <a16:creationId xmlns:a16="http://schemas.microsoft.com/office/drawing/2014/main" id="{80013DE9-9292-4A63-8860-FEB7745DF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3">
            <a:extLst>
              <a:ext uri="{FF2B5EF4-FFF2-40B4-BE49-F238E27FC236}">
                <a16:creationId xmlns:a16="http://schemas.microsoft.com/office/drawing/2014/main" id="{B6E16F93-338A-41D0-828F-5DB3F10EE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86200"/>
            <a:ext cx="4767263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4800" b="1">
                <a:solidFill>
                  <a:srgbClr val="FFFF00"/>
                </a:solidFill>
                <a:latin typeface="Verdana" panose="020B0604030504040204" pitchFamily="34" charset="0"/>
              </a:rPr>
              <a:t>Babilônia 605-539</a:t>
            </a:r>
            <a:endParaRPr kumimoji="1" lang="pt-BR" altLang="pt-BR" sz="48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8F187A1C-2313-4854-9D9B-50DAE331A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538" y="1452563"/>
            <a:ext cx="3175000" cy="8239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4800" b="1">
                <a:solidFill>
                  <a:srgbClr val="FF0000"/>
                </a:solidFill>
                <a:latin typeface="Verdana" panose="020B0604030504040204" pitchFamily="34" charset="0"/>
              </a:rPr>
              <a:t>Leão</a:t>
            </a:r>
            <a:endParaRPr kumimoji="1" lang="pt-BR" altLang="pt-BR" sz="4800" b="1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012-002">
            <a:extLst>
              <a:ext uri="{FF2B5EF4-FFF2-40B4-BE49-F238E27FC236}">
                <a16:creationId xmlns:a16="http://schemas.microsoft.com/office/drawing/2014/main" id="{4ED47D09-2113-4723-BDDD-EBA44329D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975" cy="689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5E6D9B99-19F9-4CB4-9B9F-05E4050E6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429000"/>
            <a:ext cx="5630863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4800" b="1">
                <a:solidFill>
                  <a:srgbClr val="FFFF00"/>
                </a:solidFill>
                <a:latin typeface="Verdana" panose="020B0604030504040204" pitchFamily="34" charset="0"/>
              </a:rPr>
              <a:t>Média–Pérsia 539-331</a:t>
            </a:r>
            <a:r>
              <a:rPr kumimoji="1" lang="en-US" altLang="pt-BR" sz="4800">
                <a:solidFill>
                  <a:srgbClr val="FFFF00"/>
                </a:solidFill>
                <a:latin typeface="Verdana" panose="020B0604030504040204" pitchFamily="34" charset="0"/>
              </a:rPr>
              <a:t> </a:t>
            </a:r>
            <a:endParaRPr kumimoji="1" lang="pt-BR" altLang="pt-BR" sz="480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D052132D-7A0E-4395-BD34-1F9970742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813" y="1597025"/>
            <a:ext cx="354965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4800" b="1">
                <a:solidFill>
                  <a:srgbClr val="FF0000"/>
                </a:solidFill>
                <a:latin typeface="Verdana" panose="020B0604030504040204" pitchFamily="34" charset="0"/>
              </a:rPr>
              <a:t>Urso</a:t>
            </a:r>
            <a:endParaRPr kumimoji="1" lang="pt-BR" altLang="pt-BR" sz="4800" b="1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012-003">
            <a:extLst>
              <a:ext uri="{FF2B5EF4-FFF2-40B4-BE49-F238E27FC236}">
                <a16:creationId xmlns:a16="http://schemas.microsoft.com/office/drawing/2014/main" id="{E84872EE-BBF2-4499-8E29-57403B219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id="{8FF4A2B1-D8FA-4531-A3DC-6BCD9CDE1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338" y="3573463"/>
            <a:ext cx="3467100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4800" b="1">
                <a:solidFill>
                  <a:srgbClr val="FFFF00"/>
                </a:solidFill>
                <a:latin typeface="Verdana" panose="020B0604030504040204" pitchFamily="34" charset="0"/>
              </a:rPr>
              <a:t>Grécia 331-168</a:t>
            </a:r>
            <a:endParaRPr kumimoji="1" lang="pt-BR" altLang="pt-BR" sz="48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00D48173-5CD0-4DEC-B660-6E4714CCF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3" y="1884363"/>
            <a:ext cx="4729162" cy="8239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4800" b="1">
                <a:solidFill>
                  <a:srgbClr val="FF0000"/>
                </a:solidFill>
                <a:latin typeface="Verdana" panose="020B0604030504040204" pitchFamily="34" charset="0"/>
              </a:rPr>
              <a:t>Leopardo</a:t>
            </a:r>
            <a:endParaRPr kumimoji="1" lang="pt-BR" altLang="pt-BR" sz="4800" b="1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 descr="012-004">
            <a:extLst>
              <a:ext uri="{FF2B5EF4-FFF2-40B4-BE49-F238E27FC236}">
                <a16:creationId xmlns:a16="http://schemas.microsoft.com/office/drawing/2014/main" id="{002A843C-88A9-4018-A181-F8FE56026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id="{E718F806-5DC9-4CAD-8DB1-67051D31B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81075"/>
            <a:ext cx="5832475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4800" b="1">
                <a:solidFill>
                  <a:srgbClr val="FF0000"/>
                </a:solidFill>
                <a:latin typeface="Verdana" panose="020B0604030504040204" pitchFamily="34" charset="0"/>
              </a:rPr>
              <a:t>Terrível Espantoso forte</a:t>
            </a:r>
            <a:endParaRPr kumimoji="1" lang="pt-BR" altLang="pt-BR" sz="4800" b="1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40F87EE0-9928-44C2-93A2-DC6A41F07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852738"/>
            <a:ext cx="4824413" cy="30194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4800" b="1">
                <a:solidFill>
                  <a:srgbClr val="FFFF00"/>
                </a:solidFill>
                <a:latin typeface="Verdana" panose="020B0604030504040204" pitchFamily="34" charset="0"/>
              </a:rPr>
              <a:t>Roma imperial   168 a.C. - 476 d.C.</a:t>
            </a:r>
            <a:endParaRPr kumimoji="1" lang="pt-BR" altLang="pt-BR" sz="48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A56AC6C4-B631-4ACE-A94D-9EFF7F905BC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pt-BR"/>
              <a:t> </a:t>
            </a:r>
            <a:endParaRPr lang="pt-BR" alt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E6174392-2317-4D13-83FE-D59AA3111A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D7AEA2C0-3D50-41F9-B3CD-549CB40B5B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96260" name="Picture 4" descr="apresentacao0000">
            <a:extLst>
              <a:ext uri="{FF2B5EF4-FFF2-40B4-BE49-F238E27FC236}">
                <a16:creationId xmlns:a16="http://schemas.microsoft.com/office/drawing/2014/main" id="{07B7FBC7-1BF4-4F6D-9D76-134D728E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onta pequena3">
            <a:extLst>
              <a:ext uri="{FF2B5EF4-FFF2-40B4-BE49-F238E27FC236}">
                <a16:creationId xmlns:a16="http://schemas.microsoft.com/office/drawing/2014/main" id="{AF9A4498-6F67-4C4A-BB3E-27687D73A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D96D7D45-11EA-47F5-A443-843F516B22A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pt-BR"/>
              <a:t> </a:t>
            </a:r>
            <a:endParaRPr lang="pt-BR" altLang="pt-B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011-001">
            <a:extLst>
              <a:ext uri="{FF2B5EF4-FFF2-40B4-BE49-F238E27FC236}">
                <a16:creationId xmlns:a16="http://schemas.microsoft.com/office/drawing/2014/main" id="{A43CF41C-A771-4053-9B78-CA3588797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3">
            <a:extLst>
              <a:ext uri="{FF2B5EF4-FFF2-40B4-BE49-F238E27FC236}">
                <a16:creationId xmlns:a16="http://schemas.microsoft.com/office/drawing/2014/main" id="{557D1886-9518-4EBA-805E-66483C077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265238"/>
            <a:ext cx="6054725" cy="5794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QUE FARIA?</a:t>
            </a:r>
            <a:r>
              <a:rPr kumimoji="1" lang="en-US" altLang="pt-BR" sz="3200">
                <a:solidFill>
                  <a:schemeClr val="bg1"/>
                </a:solidFill>
                <a:latin typeface="Verdana" panose="020B0604030504040204" pitchFamily="34" charset="0"/>
              </a:rPr>
              <a:t> – </a:t>
            </a:r>
            <a:r>
              <a:rPr kumimoji="1"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Dan. 7:25</a:t>
            </a:r>
            <a:endParaRPr kumimoji="1" lang="pt-BR" altLang="pt-BR" sz="32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C3E218FF-F4C1-4146-A465-28AA25DBC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398713"/>
            <a:ext cx="5486400" cy="32623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kumimoji="1"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 Falaria contra Deus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1"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 Magoaria os Santos de Deus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1"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 Mudaria os Tempos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1"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 Mudaria a Lei</a:t>
            </a:r>
            <a:endParaRPr kumimoji="1" lang="pt-BR" altLang="pt-BR" sz="32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5605" name="Text Box 5">
            <a:extLst>
              <a:ext uri="{FF2B5EF4-FFF2-40B4-BE49-F238E27FC236}">
                <a16:creationId xmlns:a16="http://schemas.microsoft.com/office/drawing/2014/main" id="{5A645F39-B44D-4D85-8CB9-5965BAE25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913" y="3216275"/>
            <a:ext cx="2590800" cy="22288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 1 Tempo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 2 Tempos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 Metade de um Tempo</a:t>
            </a:r>
            <a:endParaRPr kumimoji="1" lang="pt-BR" altLang="pt-BR" sz="28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40" name="Picture 16" descr="011-001">
            <a:extLst>
              <a:ext uri="{FF2B5EF4-FFF2-40B4-BE49-F238E27FC236}">
                <a16:creationId xmlns:a16="http://schemas.microsoft.com/office/drawing/2014/main" id="{67B7A190-B54C-47E3-B872-3CA1A1F7E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FFEEFE23-4395-403B-8EE2-C7A8E599F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" y="2779713"/>
            <a:ext cx="5118100" cy="18018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pt-BR" sz="2800" b="1">
                <a:solidFill>
                  <a:schemeClr val="bg1"/>
                </a:solidFill>
                <a:latin typeface="Arial Th" pitchFamily="2" charset="0"/>
              </a:rPr>
              <a:t>1 ano      = 12 meses </a:t>
            </a:r>
          </a:p>
          <a:p>
            <a:pPr>
              <a:spcBef>
                <a:spcPct val="50000"/>
              </a:spcBef>
            </a:pPr>
            <a:r>
              <a:rPr kumimoji="1" lang="en-US" altLang="pt-BR" sz="2800" b="1">
                <a:solidFill>
                  <a:schemeClr val="bg1"/>
                </a:solidFill>
                <a:latin typeface="Arial Th" pitchFamily="2" charset="0"/>
              </a:rPr>
              <a:t>2 anos    = 24 meses</a:t>
            </a:r>
          </a:p>
          <a:p>
            <a:pPr>
              <a:spcBef>
                <a:spcPct val="50000"/>
              </a:spcBef>
            </a:pPr>
            <a:r>
              <a:rPr kumimoji="1" lang="en-US" altLang="pt-BR" sz="2800" b="1">
                <a:solidFill>
                  <a:schemeClr val="bg1"/>
                </a:solidFill>
                <a:latin typeface="Arial Th" pitchFamily="2" charset="0"/>
              </a:rPr>
              <a:t>6 meses  =  6  meses</a:t>
            </a:r>
            <a:endParaRPr kumimoji="1" lang="pt-BR" altLang="pt-BR" sz="2800" b="1">
              <a:solidFill>
                <a:schemeClr val="bg1"/>
              </a:solidFill>
              <a:latin typeface="Arial Th" pitchFamily="2" charset="0"/>
            </a:endParaRPr>
          </a:p>
        </p:txBody>
      </p:sp>
      <p:sp>
        <p:nvSpPr>
          <p:cNvPr id="26628" name="Line 4">
            <a:extLst>
              <a:ext uri="{FF2B5EF4-FFF2-40B4-BE49-F238E27FC236}">
                <a16:creationId xmlns:a16="http://schemas.microsoft.com/office/drawing/2014/main" id="{A7B635D9-798B-4147-BAFB-474A5B2A71C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4724400"/>
            <a:ext cx="36576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id="{9DC76694-3CD7-4CF7-ADD8-4190A162E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" y="4800600"/>
            <a:ext cx="6270625" cy="5191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 3  ½  = 42 meses</a:t>
            </a:r>
            <a:endParaRPr kumimoji="1" lang="pt-BR" altLang="pt-BR" sz="28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6630" name="Text Box 6">
            <a:extLst>
              <a:ext uri="{FF2B5EF4-FFF2-40B4-BE49-F238E27FC236}">
                <a16:creationId xmlns:a16="http://schemas.microsoft.com/office/drawing/2014/main" id="{E2391971-4CBC-4F3F-81D9-B70561026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6963" y="5300663"/>
            <a:ext cx="2133600" cy="5191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x 30 dias</a:t>
            </a:r>
            <a:endParaRPr kumimoji="1" lang="pt-BR" altLang="pt-BR" sz="28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6631" name="Line 7">
            <a:extLst>
              <a:ext uri="{FF2B5EF4-FFF2-40B4-BE49-F238E27FC236}">
                <a16:creationId xmlns:a16="http://schemas.microsoft.com/office/drawing/2014/main" id="{678448D7-9BC4-42DE-A26F-A05E04C2291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5867400"/>
            <a:ext cx="19812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6632" name="Text Box 8">
            <a:extLst>
              <a:ext uri="{FF2B5EF4-FFF2-40B4-BE49-F238E27FC236}">
                <a16:creationId xmlns:a16="http://schemas.microsoft.com/office/drawing/2014/main" id="{74B5102F-B131-4E5F-941B-CB23F8A99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463" y="6021388"/>
            <a:ext cx="2667000" cy="6413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pt-BR" sz="3600" b="1">
                <a:solidFill>
                  <a:schemeClr val="bg1"/>
                </a:solidFill>
                <a:latin typeface="Arial Th" pitchFamily="2" charset="0"/>
              </a:rPr>
              <a:t>1260 dias</a:t>
            </a:r>
            <a:endParaRPr kumimoji="1" lang="pt-BR" altLang="pt-BR" sz="3600" b="1">
              <a:solidFill>
                <a:schemeClr val="bg1"/>
              </a:solidFill>
              <a:latin typeface="Arial Th" pitchFamily="2" charset="0"/>
            </a:endParaRPr>
          </a:p>
        </p:txBody>
      </p:sp>
      <p:sp>
        <p:nvSpPr>
          <p:cNvPr id="26633" name="Text Box 9">
            <a:extLst>
              <a:ext uri="{FF2B5EF4-FFF2-40B4-BE49-F238E27FC236}">
                <a16:creationId xmlns:a16="http://schemas.microsoft.com/office/drawing/2014/main" id="{8D18494B-6030-4166-AD13-BF730F038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939800"/>
            <a:ext cx="3873500" cy="1552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Daniel 7:25</a:t>
            </a:r>
          </a:p>
          <a:p>
            <a:pPr>
              <a:spcBef>
                <a:spcPct val="50000"/>
              </a:spcBef>
            </a:pPr>
            <a:r>
              <a:rPr kumimoji="1"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Apoc. 12:6</a:t>
            </a:r>
          </a:p>
          <a:p>
            <a:pPr>
              <a:spcBef>
                <a:spcPct val="50000"/>
              </a:spcBef>
            </a:pPr>
            <a:r>
              <a:rPr kumimoji="1"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Apoc. 13:5</a:t>
            </a:r>
            <a:endParaRPr kumimoji="1" lang="pt-BR" altLang="pt-BR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6634" name="Rectangle 10">
            <a:extLst>
              <a:ext uri="{FF2B5EF4-FFF2-40B4-BE49-F238E27FC236}">
                <a16:creationId xmlns:a16="http://schemas.microsoft.com/office/drawing/2014/main" id="{21DA6981-8AF0-4443-94E4-9813063A6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2743200"/>
            <a:ext cx="4186237" cy="3505200"/>
          </a:xfrm>
          <a:prstGeom prst="rect">
            <a:avLst/>
          </a:prstGeom>
          <a:noFill/>
          <a:ln w="1746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6635" name="Text Box 11">
            <a:extLst>
              <a:ext uri="{FF2B5EF4-FFF2-40B4-BE49-F238E27FC236}">
                <a16:creationId xmlns:a16="http://schemas.microsoft.com/office/drawing/2014/main" id="{24ACC3D9-5C08-4643-A225-A125D95E8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525" y="3200400"/>
            <a:ext cx="157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200" b="1">
                <a:solidFill>
                  <a:srgbClr val="FFFF00"/>
                </a:solidFill>
                <a:latin typeface="Verdana" panose="020B0604030504040204" pitchFamily="34" charset="0"/>
              </a:rPr>
              <a:t>538</a:t>
            </a:r>
            <a:endParaRPr kumimoji="1" lang="pt-BR" altLang="pt-BR" sz="32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26636" name="Text Box 12">
            <a:extLst>
              <a:ext uri="{FF2B5EF4-FFF2-40B4-BE49-F238E27FC236}">
                <a16:creationId xmlns:a16="http://schemas.microsoft.com/office/drawing/2014/main" id="{10CFF62D-8EAA-4CDD-8882-477716D82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3213100"/>
            <a:ext cx="18811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200" b="1">
                <a:solidFill>
                  <a:srgbClr val="FFFF00"/>
                </a:solidFill>
                <a:latin typeface="Verdana" panose="020B0604030504040204" pitchFamily="34" charset="0"/>
              </a:rPr>
              <a:t>1798</a:t>
            </a:r>
            <a:endParaRPr kumimoji="1" lang="pt-BR" altLang="pt-BR" sz="32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26637" name="AutoShape 13">
            <a:extLst>
              <a:ext uri="{FF2B5EF4-FFF2-40B4-BE49-F238E27FC236}">
                <a16:creationId xmlns:a16="http://schemas.microsoft.com/office/drawing/2014/main" id="{64D1DFE5-39A6-4A14-B997-AD24749830F3}"/>
              </a:ext>
            </a:extLst>
          </p:cNvPr>
          <p:cNvSpPr>
            <a:spLocks/>
          </p:cNvSpPr>
          <p:nvPr/>
        </p:nvSpPr>
        <p:spPr bwMode="auto">
          <a:xfrm rot="-5406035">
            <a:off x="6262688" y="2919412"/>
            <a:ext cx="534988" cy="2620963"/>
          </a:xfrm>
          <a:prstGeom prst="leftBrace">
            <a:avLst>
              <a:gd name="adj1" fmla="val 40826"/>
              <a:gd name="adj2" fmla="val 54125"/>
            </a:avLst>
          </a:prstGeom>
          <a:noFill/>
          <a:ln w="1746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6638" name="Text Box 14">
            <a:extLst>
              <a:ext uri="{FF2B5EF4-FFF2-40B4-BE49-F238E27FC236}">
                <a16:creationId xmlns:a16="http://schemas.microsoft.com/office/drawing/2014/main" id="{7E053DAE-BDD1-4A04-AF04-CF268421A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6482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pt-BR" sz="2400" b="1">
                <a:solidFill>
                  <a:srgbClr val="FFFF00"/>
                </a:solidFill>
                <a:latin typeface="Verdana" panose="020B0604030504040204" pitchFamily="34" charset="0"/>
              </a:rPr>
              <a:t>1260 Anos</a:t>
            </a:r>
            <a:endParaRPr kumimoji="1" lang="pt-BR" altLang="pt-BR" sz="24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26639" name="Text Box 15">
            <a:extLst>
              <a:ext uri="{FF2B5EF4-FFF2-40B4-BE49-F238E27FC236}">
                <a16:creationId xmlns:a16="http://schemas.microsoft.com/office/drawing/2014/main" id="{ECDFC290-07CA-490A-A96E-FB1B6A99F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75" y="5229225"/>
            <a:ext cx="39608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200" b="1">
                <a:solidFill>
                  <a:srgbClr val="FFFF00"/>
                </a:solidFill>
                <a:latin typeface="Verdana" panose="020B0604030504040204" pitchFamily="34" charset="0"/>
              </a:rPr>
              <a:t>Perseguição</a:t>
            </a:r>
            <a:endParaRPr kumimoji="1" lang="pt-BR" altLang="pt-BR" sz="32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b008">
            <a:extLst>
              <a:ext uri="{FF2B5EF4-FFF2-40B4-BE49-F238E27FC236}">
                <a16:creationId xmlns:a16="http://schemas.microsoft.com/office/drawing/2014/main" id="{6F719246-9B53-4711-A9E1-6150F7041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9144000" cy="690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Text Box 3">
            <a:extLst>
              <a:ext uri="{FF2B5EF4-FFF2-40B4-BE49-F238E27FC236}">
                <a16:creationId xmlns:a16="http://schemas.microsoft.com/office/drawing/2014/main" id="{F2B21BFF-A1F1-43F2-8134-3443A15E9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13" y="1341438"/>
            <a:ext cx="7696200" cy="44831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800" b="1">
                <a:solidFill>
                  <a:schemeClr val="bg1"/>
                </a:solidFill>
                <a:latin typeface="Verdana" panose="020B0604030504040204" pitchFamily="34" charset="0"/>
              </a:rPr>
              <a:t>Apocalipse 13, apresenta o mesmo assunto de Daniel 7. Apenas com um pouco mais de detalhes.</a:t>
            </a:r>
            <a:endParaRPr lang="pt-BR" altLang="pt-BR" sz="48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poc_13_1a">
            <a:extLst>
              <a:ext uri="{FF2B5EF4-FFF2-40B4-BE49-F238E27FC236}">
                <a16:creationId xmlns:a16="http://schemas.microsoft.com/office/drawing/2014/main" id="{7EAE936B-D488-4DD5-9092-C0A2236EC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apoc_13_1b">
            <a:extLst>
              <a:ext uri="{FF2B5EF4-FFF2-40B4-BE49-F238E27FC236}">
                <a16:creationId xmlns:a16="http://schemas.microsoft.com/office/drawing/2014/main" id="{FCE8FF4F-1CD4-415C-A128-6FDE09C5C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Rectangle 3">
            <a:extLst>
              <a:ext uri="{FF2B5EF4-FFF2-40B4-BE49-F238E27FC236}">
                <a16:creationId xmlns:a16="http://schemas.microsoft.com/office/drawing/2014/main" id="{55795741-0B74-44D6-BB89-0AD3F407B96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pt-BR"/>
              <a:t> </a:t>
            </a:r>
            <a:endParaRPr lang="pt-BR" altLang="pt-BR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um_animal3">
            <a:extLst>
              <a:ext uri="{FF2B5EF4-FFF2-40B4-BE49-F238E27FC236}">
                <a16:creationId xmlns:a16="http://schemas.microsoft.com/office/drawing/2014/main" id="{E5BE306E-34E4-45C5-87FC-B6D1F326B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id="{8A7BD213-4032-4CEA-AA7B-3A8DE7254EF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pt-BR"/>
              <a:t> </a:t>
            </a:r>
            <a:endParaRPr lang="pt-BR" altLang="pt-BR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011-001">
            <a:extLst>
              <a:ext uri="{FF2B5EF4-FFF2-40B4-BE49-F238E27FC236}">
                <a16:creationId xmlns:a16="http://schemas.microsoft.com/office/drawing/2014/main" id="{65D52E5A-D834-4247-98A6-A91B000D6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3">
            <a:extLst>
              <a:ext uri="{FF2B5EF4-FFF2-40B4-BE49-F238E27FC236}">
                <a16:creationId xmlns:a16="http://schemas.microsoft.com/office/drawing/2014/main" id="{EE0E1305-03C3-4B63-B169-8E2421EB2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368425"/>
            <a:ext cx="8382000" cy="4724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Besta = Animal = Reino (Dn. 7:23)</a:t>
            </a:r>
          </a:p>
          <a:p>
            <a:pPr algn="ctr">
              <a:spcBef>
                <a:spcPct val="50000"/>
              </a:spcBef>
            </a:pP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7 Cabeças = 7 Reinos perseguidores.</a:t>
            </a:r>
          </a:p>
          <a:p>
            <a:pPr algn="ctr">
              <a:spcBef>
                <a:spcPct val="50000"/>
              </a:spcBef>
            </a:pP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Egito, Assíria, Babilônia, Média-Pérsia, Grécia, Roma pagã, </a:t>
            </a:r>
            <a:r>
              <a:rPr lang="en-US" altLang="pt-BR" sz="3200" b="1" u="sng">
                <a:solidFill>
                  <a:schemeClr val="bg1"/>
                </a:solidFill>
                <a:latin typeface="Verdana" panose="020B0604030504040204" pitchFamily="34" charset="0"/>
              </a:rPr>
              <a:t>Roma papal</a:t>
            </a: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10 Chifres = 10 Reinos da divisão romana.</a:t>
            </a:r>
            <a:endParaRPr lang="pt-BR" altLang="pt-BR" sz="32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BE470FA6-60B1-408C-BC93-44D3BE49D35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pt-BR"/>
              <a:t> </a:t>
            </a:r>
            <a:endParaRPr lang="pt-BR" altLang="pt-BR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011-001">
            <a:extLst>
              <a:ext uri="{FF2B5EF4-FFF2-40B4-BE49-F238E27FC236}">
                <a16:creationId xmlns:a16="http://schemas.microsoft.com/office/drawing/2014/main" id="{7B020396-3A9B-4D49-AA13-B4BEF1A78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0" name="Text Box 2">
            <a:extLst>
              <a:ext uri="{FF2B5EF4-FFF2-40B4-BE49-F238E27FC236}">
                <a16:creationId xmlns:a16="http://schemas.microsoft.com/office/drawing/2014/main" id="{1B98AC87-D06B-4D0E-9EAC-9DDA9DFFA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346325"/>
            <a:ext cx="8153400" cy="33877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“A besta que vi era semelhante a leopardo, com pés como de urso e boca como de leão. E deu-lhe o dragão o seu poder, o seu trono e grande autoridade”. (Ap.13:2)</a:t>
            </a:r>
            <a:endParaRPr kumimoji="1" lang="pt-BR" altLang="pt-BR" sz="36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32771" name="Text Box 3">
            <a:extLst>
              <a:ext uri="{FF2B5EF4-FFF2-40B4-BE49-F238E27FC236}">
                <a16:creationId xmlns:a16="http://schemas.microsoft.com/office/drawing/2014/main" id="{0F19F000-AC83-4F11-93D1-AFF0113AC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81075"/>
            <a:ext cx="5551488" cy="10668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A BESTA DO APOCALIPSE 13</a:t>
            </a:r>
            <a:endParaRPr kumimoji="1" lang="pt-BR" altLang="pt-BR" sz="32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011-001">
            <a:extLst>
              <a:ext uri="{FF2B5EF4-FFF2-40B4-BE49-F238E27FC236}">
                <a16:creationId xmlns:a16="http://schemas.microsoft.com/office/drawing/2014/main" id="{43881186-F972-42FD-8B5E-C9B72EF67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Text Box 3">
            <a:extLst>
              <a:ext uri="{FF2B5EF4-FFF2-40B4-BE49-F238E27FC236}">
                <a16:creationId xmlns:a16="http://schemas.microsoft.com/office/drawing/2014/main" id="{B35C7485-981F-41D4-8733-1D3838CAC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30263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pt-BR" sz="2400">
                <a:latin typeface="Times New Roman" panose="02020603050405020304" pitchFamily="18" charset="0"/>
              </a:rPr>
              <a:t> </a:t>
            </a:r>
            <a:endParaRPr kumimoji="1"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33796" name="Text Box 4">
            <a:extLst>
              <a:ext uri="{FF2B5EF4-FFF2-40B4-BE49-F238E27FC236}">
                <a16:creationId xmlns:a16="http://schemas.microsoft.com/office/drawing/2014/main" id="{4A4E3DF5-B513-459A-82D0-C42D6A8B7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406650"/>
            <a:ext cx="7993063" cy="21018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4400" b="1">
                <a:solidFill>
                  <a:schemeClr val="bg1"/>
                </a:solidFill>
                <a:latin typeface="Verdana" panose="020B0604030504040204" pitchFamily="34" charset="0"/>
              </a:rPr>
              <a:t>Esta besta possui características dos reinos vistos por Daniel.</a:t>
            </a:r>
            <a:endParaRPr kumimoji="1" lang="pt-BR" altLang="pt-BR" sz="4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apresentacao004">
            <a:extLst>
              <a:ext uri="{FF2B5EF4-FFF2-40B4-BE49-F238E27FC236}">
                <a16:creationId xmlns:a16="http://schemas.microsoft.com/office/drawing/2014/main" id="{8D69AAB3-85AD-43A7-9870-D205B6916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011-001">
            <a:extLst>
              <a:ext uri="{FF2B5EF4-FFF2-40B4-BE49-F238E27FC236}">
                <a16:creationId xmlns:a16="http://schemas.microsoft.com/office/drawing/2014/main" id="{2AAF4A58-70BB-485D-B28F-6D79E7B37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8" name="Text Box 2">
            <a:extLst>
              <a:ext uri="{FF2B5EF4-FFF2-40B4-BE49-F238E27FC236}">
                <a16:creationId xmlns:a16="http://schemas.microsoft.com/office/drawing/2014/main" id="{A8E3529C-DD64-48DA-A940-20279CB80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554163"/>
            <a:ext cx="7134225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A BESTA DO APOCALIPSE 13</a:t>
            </a:r>
            <a:endParaRPr kumimoji="1" lang="pt-BR" altLang="pt-BR" sz="32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6006E63C-461D-4A97-BC8F-4FDB725CD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708275"/>
            <a:ext cx="8424862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“E deu-lhe o dragão o seu </a:t>
            </a:r>
            <a:r>
              <a:rPr kumimoji="1" lang="en-US" altLang="pt-BR" sz="3200" b="1" u="sng">
                <a:solidFill>
                  <a:schemeClr val="bg1"/>
                </a:solidFill>
                <a:latin typeface="Verdana" panose="020B0604030504040204" pitchFamily="34" charset="0"/>
              </a:rPr>
              <a:t>poder</a:t>
            </a:r>
            <a:r>
              <a:rPr kumimoji="1"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, o seu </a:t>
            </a:r>
            <a:r>
              <a:rPr kumimoji="1" lang="en-US" altLang="pt-BR" sz="3200" b="1" u="sng">
                <a:solidFill>
                  <a:schemeClr val="bg1"/>
                </a:solidFill>
                <a:latin typeface="Verdana" panose="020B0604030504040204" pitchFamily="34" charset="0"/>
              </a:rPr>
              <a:t>trono</a:t>
            </a:r>
            <a:r>
              <a:rPr kumimoji="1"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 e </a:t>
            </a:r>
            <a:r>
              <a:rPr kumimoji="1" lang="en-US" altLang="pt-BR" sz="3200" b="1" u="sng">
                <a:solidFill>
                  <a:schemeClr val="bg1"/>
                </a:solidFill>
                <a:latin typeface="Verdana" panose="020B0604030504040204" pitchFamily="34" charset="0"/>
              </a:rPr>
              <a:t>grande autoridade</a:t>
            </a:r>
            <a:r>
              <a:rPr kumimoji="1"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. (2)</a:t>
            </a:r>
            <a:endParaRPr kumimoji="1" lang="pt-BR" altLang="pt-BR" sz="32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34820" name="Text Box 4">
            <a:extLst>
              <a:ext uri="{FF2B5EF4-FFF2-40B4-BE49-F238E27FC236}">
                <a16:creationId xmlns:a16="http://schemas.microsoft.com/office/drawing/2014/main" id="{FB7857BE-5EE2-421A-8E75-FCF481005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05263"/>
            <a:ext cx="8424863" cy="2041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Aqui começa a surgir a Ponta Pequena vista por Daniel. Ela recebe do Diabo: </a:t>
            </a:r>
            <a:r>
              <a:rPr kumimoji="1" lang="en-US" altLang="pt-BR" sz="3200" b="1" u="sng">
                <a:solidFill>
                  <a:schemeClr val="bg1"/>
                </a:solidFill>
                <a:latin typeface="Verdana" panose="020B0604030504040204" pitchFamily="34" charset="0"/>
              </a:rPr>
              <a:t>Poder</a:t>
            </a:r>
            <a:r>
              <a:rPr kumimoji="1"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, </a:t>
            </a:r>
            <a:r>
              <a:rPr kumimoji="1" lang="en-US" altLang="pt-BR" sz="3200" b="1" u="sng">
                <a:solidFill>
                  <a:schemeClr val="bg1"/>
                </a:solidFill>
                <a:latin typeface="Verdana" panose="020B0604030504040204" pitchFamily="34" charset="0"/>
              </a:rPr>
              <a:t>Trono</a:t>
            </a:r>
            <a:r>
              <a:rPr kumimoji="1"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 e </a:t>
            </a:r>
            <a:r>
              <a:rPr kumimoji="1" lang="en-US" altLang="pt-BR" sz="3200" b="1" u="sng">
                <a:solidFill>
                  <a:schemeClr val="bg1"/>
                </a:solidFill>
                <a:latin typeface="Verdana" panose="020B0604030504040204" pitchFamily="34" charset="0"/>
              </a:rPr>
              <a:t>Grande autoridade</a:t>
            </a:r>
            <a:endParaRPr kumimoji="1" lang="pt-BR" altLang="pt-BR" sz="3200" b="1" u="sng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011-001">
            <a:extLst>
              <a:ext uri="{FF2B5EF4-FFF2-40B4-BE49-F238E27FC236}">
                <a16:creationId xmlns:a16="http://schemas.microsoft.com/office/drawing/2014/main" id="{B8FDB0C2-F90D-48EC-97F9-86EBB940B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Text Box 3">
            <a:extLst>
              <a:ext uri="{FF2B5EF4-FFF2-40B4-BE49-F238E27FC236}">
                <a16:creationId xmlns:a16="http://schemas.microsoft.com/office/drawing/2014/main" id="{89506BE0-4CC3-42AE-BC63-049115605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2276475"/>
            <a:ext cx="8820150" cy="36639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2600" b="1">
                <a:solidFill>
                  <a:schemeClr val="bg1"/>
                </a:solidFill>
                <a:latin typeface="Verdana" panose="020B0604030504040204" pitchFamily="34" charset="0"/>
              </a:rPr>
              <a:t>“Foi-lhe dada uma boca que proferia arrogâncias e blasfêmia e autoridade para agir durante 42 meses. E abriu a boca em blasfêmias contra Deus, para lhe difamar o nome e difamar o tabernáculo, a saber, os que habitam no céu. Foi-lhe dado, também, que pelejasse contra os santos e os vencesse. Deu-se-lhe ainda autoridade sobre cada tribo, povo, língua e nação”. (Ap. 13:5-7)</a:t>
            </a:r>
            <a:endParaRPr kumimoji="1" lang="pt-BR" altLang="pt-BR" sz="26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1260_anos">
            <a:extLst>
              <a:ext uri="{FF2B5EF4-FFF2-40B4-BE49-F238E27FC236}">
                <a16:creationId xmlns:a16="http://schemas.microsoft.com/office/drawing/2014/main" id="{90D6BFCC-88B2-462D-B978-1B5606979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Text Box 3">
            <a:extLst>
              <a:ext uri="{FF2B5EF4-FFF2-40B4-BE49-F238E27FC236}">
                <a16:creationId xmlns:a16="http://schemas.microsoft.com/office/drawing/2014/main" id="{FA97283B-B534-4C55-A4C1-EFC392911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284538"/>
            <a:ext cx="4953000" cy="3508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800" b="1">
                <a:solidFill>
                  <a:srgbClr val="000000"/>
                </a:solidFill>
                <a:latin typeface="Verdana" panose="020B0604030504040204" pitchFamily="34" charset="0"/>
              </a:rPr>
              <a:t>O decreto do imperador Justiniano, emitido em 533, reconheceu o papa como o “cabeça de todas as igrejas” (Código de Justiniano , livro 1. Baronius’s Anals A.D. 533.)</a:t>
            </a:r>
            <a:endParaRPr lang="pt-BR" altLang="pt-BR" sz="28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D3CFAA94-47EF-48CA-9882-C787224B2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260350"/>
            <a:ext cx="2881312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600" b="1">
                <a:latin typeface="Verdana" panose="020B0604030504040204" pitchFamily="34" charset="0"/>
              </a:rPr>
              <a:t>Ap. 13:3</a:t>
            </a:r>
            <a:endParaRPr kumimoji="1" lang="pt-BR" altLang="pt-BR" sz="3600" b="1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011-001">
            <a:extLst>
              <a:ext uri="{FF2B5EF4-FFF2-40B4-BE49-F238E27FC236}">
                <a16:creationId xmlns:a16="http://schemas.microsoft.com/office/drawing/2014/main" id="{5A375C43-E8EF-4B94-AB95-AE50ACF60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Text Box 2">
            <a:extLst>
              <a:ext uri="{FF2B5EF4-FFF2-40B4-BE49-F238E27FC236}">
                <a16:creationId xmlns:a16="http://schemas.microsoft.com/office/drawing/2014/main" id="{5745C0C2-8855-447A-B22D-7CBE5B01C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557338"/>
            <a:ext cx="59880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CHIFRE PEQUENO: ANTICRISTO</a:t>
            </a:r>
            <a:endParaRPr lang="pt-BR" altLang="pt-BR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94C170B9-147B-47F6-B417-E31329271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420938"/>
            <a:ext cx="7848600" cy="3508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“Ao longo dos séculos, muitos porta-vozes católico-romanos têm sentido que o papa – tanto o que se achava em exercício quanto algum do futuro, ou então o </a:t>
            </a:r>
            <a:r>
              <a:rPr lang="en-US" altLang="pt-BR" sz="2800" b="1" u="sng">
                <a:solidFill>
                  <a:schemeClr val="bg1"/>
                </a:solidFill>
                <a:latin typeface="Verdana" panose="020B0604030504040204" pitchFamily="34" charset="0"/>
              </a:rPr>
              <a:t>papado</a:t>
            </a:r>
            <a:r>
              <a:rPr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 como um todo (toda a linhagem papal) – é o </a:t>
            </a:r>
            <a:r>
              <a:rPr lang="en-US" altLang="pt-BR" sz="2800" b="1" u="sng">
                <a:solidFill>
                  <a:schemeClr val="bg1"/>
                </a:solidFill>
                <a:latin typeface="Verdana" panose="020B0604030504040204" pitchFamily="34" charset="0"/>
              </a:rPr>
              <a:t>anticristo</a:t>
            </a:r>
            <a:r>
              <a:rPr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”.</a:t>
            </a:r>
            <a:r>
              <a:rPr lang="en-US" altLang="pt-BR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</a:t>
            </a:r>
            <a:r>
              <a:rPr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(</a:t>
            </a:r>
            <a:r>
              <a:rPr lang="en-US" altLang="pt-BR" sz="2800" b="1" i="1">
                <a:solidFill>
                  <a:schemeClr val="bg1"/>
                </a:solidFill>
                <a:latin typeface="Verdana" panose="020B0604030504040204" pitchFamily="34" charset="0"/>
              </a:rPr>
              <a:t>Uma Nova Era Segundo as Profecias de Daniel, 122</a:t>
            </a:r>
            <a:r>
              <a:rPr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).</a:t>
            </a:r>
            <a:endParaRPr lang="pt-BR" altLang="pt-BR" sz="28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011-001">
            <a:extLst>
              <a:ext uri="{FF2B5EF4-FFF2-40B4-BE49-F238E27FC236}">
                <a16:creationId xmlns:a16="http://schemas.microsoft.com/office/drawing/2014/main" id="{653B326E-5E4E-4AD5-8F5E-C25257235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Text Box 3">
            <a:extLst>
              <a:ext uri="{FF2B5EF4-FFF2-40B4-BE49-F238E27FC236}">
                <a16:creationId xmlns:a16="http://schemas.microsoft.com/office/drawing/2014/main" id="{9F385530-A998-410E-91AF-FA5088E40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2441575"/>
            <a:ext cx="8893175" cy="35083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“Arnolfo, o bispo de Orleans, considerou os papas romanos como ‘montros em culpa’ e declarou num concílio convocado pelo rei da França em 991, que o </a:t>
            </a:r>
            <a:r>
              <a:rPr lang="en-US" altLang="pt-BR" sz="2800" b="1" u="sng">
                <a:solidFill>
                  <a:schemeClr val="bg1"/>
                </a:solidFill>
                <a:latin typeface="Verdana" panose="020B0604030504040204" pitchFamily="34" charset="0"/>
              </a:rPr>
              <a:t>pontífice</a:t>
            </a:r>
            <a:r>
              <a:rPr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, adornado em púrpura e ouro, era o </a:t>
            </a:r>
            <a:r>
              <a:rPr lang="en-US" altLang="pt-BR" sz="2800" b="1" u="sng">
                <a:solidFill>
                  <a:schemeClr val="bg1"/>
                </a:solidFill>
                <a:latin typeface="Verdana" panose="020B0604030504040204" pitchFamily="34" charset="0"/>
              </a:rPr>
              <a:t>anticristo</a:t>
            </a:r>
            <a:r>
              <a:rPr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, sentado no templo de Deus, querendo parecer Deus”.</a:t>
            </a:r>
            <a:r>
              <a:rPr lang="en-US" altLang="pt-BR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</a:t>
            </a:r>
            <a:r>
              <a:rPr lang="en-US" altLang="pt-BR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(Philp Schaff, History of the Christian Church, 4:290).</a:t>
            </a:r>
            <a:endParaRPr lang="pt-BR" altLang="pt-BR" sz="2800" b="1" i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3F5B6E27-8445-42F1-BE20-0543CAFB4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557338"/>
            <a:ext cx="59880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CHIFRE PEQUENO: ANTICRISTO</a:t>
            </a:r>
            <a:endParaRPr lang="pt-BR" altLang="pt-BR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011-001">
            <a:extLst>
              <a:ext uri="{FF2B5EF4-FFF2-40B4-BE49-F238E27FC236}">
                <a16:creationId xmlns:a16="http://schemas.microsoft.com/office/drawing/2014/main" id="{1A429725-7417-4AC7-9603-72BC9DDD9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Text Box 3">
            <a:extLst>
              <a:ext uri="{FF2B5EF4-FFF2-40B4-BE49-F238E27FC236}">
                <a16:creationId xmlns:a16="http://schemas.microsoft.com/office/drawing/2014/main" id="{D5CCA7C0-C19F-4AFB-99B9-A34647DE0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2368550"/>
            <a:ext cx="8283575" cy="35083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“Eberhard II, arcebispo de Salzburgo (1200 a 1246) comentou com o tom de aprovação em um sínodo de bispos realizado em Regensburg, em 1240 (1241?) que o povo de seus dias estava ‘acostumado’ a chamar o </a:t>
            </a:r>
            <a:r>
              <a:rPr lang="en-US" altLang="pt-BR" sz="2800" b="1" u="sng">
                <a:solidFill>
                  <a:schemeClr val="bg1"/>
                </a:solidFill>
                <a:latin typeface="Verdana" panose="020B0604030504040204" pitchFamily="34" charset="0"/>
              </a:rPr>
              <a:t>papa</a:t>
            </a:r>
            <a:r>
              <a:rPr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 de </a:t>
            </a:r>
            <a:r>
              <a:rPr lang="en-US" altLang="pt-BR" sz="2800" b="1" u="sng">
                <a:solidFill>
                  <a:schemeClr val="bg1"/>
                </a:solidFill>
                <a:latin typeface="Verdana" panose="020B0604030504040204" pitchFamily="34" charset="0"/>
              </a:rPr>
              <a:t>anticristo</a:t>
            </a:r>
            <a:r>
              <a:rPr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”.</a:t>
            </a:r>
            <a:r>
              <a:rPr lang="en-US" altLang="pt-BR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</a:t>
            </a:r>
            <a:r>
              <a:rPr lang="en-US" altLang="pt-BR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(LeRoy Edwim Froom, The Profhetic Faith of Our Fathers, 1:800).</a:t>
            </a:r>
            <a:endParaRPr lang="pt-BR" altLang="pt-BR" sz="2800" b="1" i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39941" name="Text Box 5">
            <a:extLst>
              <a:ext uri="{FF2B5EF4-FFF2-40B4-BE49-F238E27FC236}">
                <a16:creationId xmlns:a16="http://schemas.microsoft.com/office/drawing/2014/main" id="{C2282920-B83E-405B-81B5-B1F58120C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557338"/>
            <a:ext cx="59880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CHIFRE PEQUENO: ANTICRISTO</a:t>
            </a:r>
            <a:endParaRPr lang="pt-BR" altLang="pt-BR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011-001">
            <a:extLst>
              <a:ext uri="{FF2B5EF4-FFF2-40B4-BE49-F238E27FC236}">
                <a16:creationId xmlns:a16="http://schemas.microsoft.com/office/drawing/2014/main" id="{65830D8D-A75D-41A1-AA55-837A3FAEC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Text Box 3">
            <a:extLst>
              <a:ext uri="{FF2B5EF4-FFF2-40B4-BE49-F238E27FC236}">
                <a16:creationId xmlns:a16="http://schemas.microsoft.com/office/drawing/2014/main" id="{089A611C-FF23-4AEA-B2C1-30CAAAF3C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2636838"/>
            <a:ext cx="8496300" cy="30162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“Martinho Lutero, monge agostiniano da Universidade de Wittenberg, chegou relutantemente à conclusão de que o </a:t>
            </a:r>
            <a:r>
              <a:rPr lang="en-US" altLang="pt-BR" sz="3200" b="1" u="sng">
                <a:solidFill>
                  <a:schemeClr val="bg1"/>
                </a:solidFill>
                <a:latin typeface="Verdana" panose="020B0604030504040204" pitchFamily="34" charset="0"/>
              </a:rPr>
              <a:t>papado</a:t>
            </a: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 é verdadeiramente… o </a:t>
            </a:r>
            <a:r>
              <a:rPr lang="en-US" altLang="pt-BR" sz="3200" b="1" u="sng">
                <a:solidFill>
                  <a:schemeClr val="bg1"/>
                </a:solidFill>
                <a:latin typeface="Verdana" panose="020B0604030504040204" pitchFamily="34" charset="0"/>
              </a:rPr>
              <a:t>anticristo</a:t>
            </a: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”.</a:t>
            </a:r>
            <a:r>
              <a:rPr lang="en-US" alt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</a:t>
            </a:r>
            <a:r>
              <a:rPr lang="en-US" altLang="pt-BR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(Idem, 2:257 e 258).  </a:t>
            </a:r>
            <a:endParaRPr lang="pt-BR" altLang="pt-BR" sz="3200" b="1" i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40965" name="Text Box 5">
            <a:extLst>
              <a:ext uri="{FF2B5EF4-FFF2-40B4-BE49-F238E27FC236}">
                <a16:creationId xmlns:a16="http://schemas.microsoft.com/office/drawing/2014/main" id="{FEF9B374-8712-4F9C-B95E-C0E4EED0B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557338"/>
            <a:ext cx="59880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CHIFRE PEQUENO: ANTICRISTO</a:t>
            </a:r>
            <a:endParaRPr lang="pt-BR" altLang="pt-BR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011-001">
            <a:extLst>
              <a:ext uri="{FF2B5EF4-FFF2-40B4-BE49-F238E27FC236}">
                <a16:creationId xmlns:a16="http://schemas.microsoft.com/office/drawing/2014/main" id="{035BC52B-8380-492F-8F50-918396DB8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Text Box 3">
            <a:extLst>
              <a:ext uri="{FF2B5EF4-FFF2-40B4-BE49-F238E27FC236}">
                <a16:creationId xmlns:a16="http://schemas.microsoft.com/office/drawing/2014/main" id="{ADCC8700-D68B-438C-A678-661776C56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346325"/>
            <a:ext cx="8424862" cy="2838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“Todos os nomes que nas Escrituras se aplicam a Cristo…, são aplicáveis ao papa”.</a:t>
            </a:r>
            <a:r>
              <a:rPr lang="en-US" altLang="pt-BR" sz="3600" b="1" i="1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3600" b="1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(Belarmino, On The Authority of Councils, Livro 2, capítulo 17.)</a:t>
            </a:r>
            <a:endParaRPr lang="pt-BR" altLang="pt-BR" sz="3600" b="1" i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41989" name="Text Box 5">
            <a:extLst>
              <a:ext uri="{FF2B5EF4-FFF2-40B4-BE49-F238E27FC236}">
                <a16:creationId xmlns:a16="http://schemas.microsoft.com/office/drawing/2014/main" id="{E3FAE329-1796-40C6-AA03-CD1C3D5A9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557338"/>
            <a:ext cx="59880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CHIFRE PEQUENO: ANTICRISTO</a:t>
            </a:r>
            <a:endParaRPr lang="pt-BR" altLang="pt-BR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5" descr="011-001">
            <a:extLst>
              <a:ext uri="{FF2B5EF4-FFF2-40B4-BE49-F238E27FC236}">
                <a16:creationId xmlns:a16="http://schemas.microsoft.com/office/drawing/2014/main" id="{24234971-ABBE-47C3-AD35-35292734C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Text Box 3">
            <a:extLst>
              <a:ext uri="{FF2B5EF4-FFF2-40B4-BE49-F238E27FC236}">
                <a16:creationId xmlns:a16="http://schemas.microsoft.com/office/drawing/2014/main" id="{FBA3D51C-363E-4179-9499-1AE1931C9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212975"/>
            <a:ext cx="7696200" cy="301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“Tu és o pastor, tu és o médico, tu és o diretor, tu és o lavrador; finalmente, tu és outro </a:t>
            </a:r>
            <a:r>
              <a:rPr lang="en-US" altLang="pt-BR" sz="3200" b="1" u="sng">
                <a:solidFill>
                  <a:schemeClr val="bg1"/>
                </a:solidFill>
                <a:latin typeface="Verdana" panose="020B0604030504040204" pitchFamily="34" charset="0"/>
              </a:rPr>
              <a:t>deus</a:t>
            </a: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 na Terra”.</a:t>
            </a:r>
            <a:r>
              <a:rPr lang="en-US" alt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</a:t>
            </a:r>
            <a:r>
              <a:rPr lang="en-US" altLang="pt-BR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(Labbe and Cossart, History of the Councils, publicado em 1672, 14:109).</a:t>
            </a:r>
            <a:endParaRPr lang="pt-BR" altLang="pt-BR" sz="3200" b="1" i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43012" name="Text Box 4">
            <a:extLst>
              <a:ext uri="{FF2B5EF4-FFF2-40B4-BE49-F238E27FC236}">
                <a16:creationId xmlns:a16="http://schemas.microsoft.com/office/drawing/2014/main" id="{8DB9348E-3396-48A9-B495-5B8914DCD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5445125"/>
            <a:ext cx="4038600" cy="6413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MATEUS 23:9</a:t>
            </a:r>
            <a:endParaRPr kumimoji="1" lang="pt-BR" altLang="pt-BR" sz="36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43014" name="Text Box 6">
            <a:extLst>
              <a:ext uri="{FF2B5EF4-FFF2-40B4-BE49-F238E27FC236}">
                <a16:creationId xmlns:a16="http://schemas.microsoft.com/office/drawing/2014/main" id="{7080EB10-4702-4750-94D0-0BACCD487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557338"/>
            <a:ext cx="59880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CHIFRE PEQUENO: ANTICRISTO</a:t>
            </a:r>
            <a:endParaRPr lang="pt-BR" altLang="pt-BR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011-001">
            <a:extLst>
              <a:ext uri="{FF2B5EF4-FFF2-40B4-BE49-F238E27FC236}">
                <a16:creationId xmlns:a16="http://schemas.microsoft.com/office/drawing/2014/main" id="{1D4B53B2-577B-44B7-9D91-140E4B1BB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Text Box 3">
            <a:extLst>
              <a:ext uri="{FF2B5EF4-FFF2-40B4-BE49-F238E27FC236}">
                <a16:creationId xmlns:a16="http://schemas.microsoft.com/office/drawing/2014/main" id="{1CC98674-68B2-4819-AA93-A471D35F0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205038"/>
            <a:ext cx="8134350" cy="39909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“O papa é o supremo juiz da lei na Terra. É o representante de Cristo, que é não somente um sacerdote para sempre, mas também </a:t>
            </a:r>
            <a:r>
              <a:rPr lang="en-US" altLang="pt-BR" sz="3200" b="1" u="sng">
                <a:solidFill>
                  <a:schemeClr val="bg1"/>
                </a:solidFill>
                <a:latin typeface="Verdana" panose="020B0604030504040204" pitchFamily="34" charset="0"/>
              </a:rPr>
              <a:t>rei dos reis e senhor dos senhores</a:t>
            </a: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”. </a:t>
            </a:r>
            <a:r>
              <a:rPr lang="en-US" altLang="pt-BR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(Leonard Wooslay Bacon, Vatican Coucils. Edição da American Tract Society, 220).      </a:t>
            </a:r>
            <a:endParaRPr lang="pt-BR" altLang="pt-BR" sz="3200" b="1" i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87BC8133-E14E-423D-A8C4-A1ED8FBF1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557338"/>
            <a:ext cx="59880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CHIFRE PEQUENO: ANTICRISTO</a:t>
            </a:r>
            <a:endParaRPr lang="pt-BR" altLang="pt-BR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E7A34358-1987-41A4-B6F9-5A42BDC4AF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9C12273D-900F-48F8-AE49-AE5A14518D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98308" name="Picture 4" descr="apresentacao002">
            <a:extLst>
              <a:ext uri="{FF2B5EF4-FFF2-40B4-BE49-F238E27FC236}">
                <a16:creationId xmlns:a16="http://schemas.microsoft.com/office/drawing/2014/main" id="{32B48233-9841-425A-B781-AEEBC65A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850" cy="69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011-001">
            <a:extLst>
              <a:ext uri="{FF2B5EF4-FFF2-40B4-BE49-F238E27FC236}">
                <a16:creationId xmlns:a16="http://schemas.microsoft.com/office/drawing/2014/main" id="{4299EB4E-0754-4CC8-A7CA-7EA966905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Text Box 3">
            <a:extLst>
              <a:ext uri="{FF2B5EF4-FFF2-40B4-BE49-F238E27FC236}">
                <a16:creationId xmlns:a16="http://schemas.microsoft.com/office/drawing/2014/main" id="{B0A74C2E-919E-403A-BB8A-36B618AF5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157413"/>
            <a:ext cx="8569325" cy="39354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“Ensinamos e espomos ser um dogma divinamente revelado, que quando o </a:t>
            </a:r>
            <a:r>
              <a:rPr lang="en-US" altLang="pt-BR" sz="2800" b="1" u="sng">
                <a:solidFill>
                  <a:schemeClr val="bg1"/>
                </a:solidFill>
                <a:latin typeface="Verdana" panose="020B0604030504040204" pitchFamily="34" charset="0"/>
              </a:rPr>
              <a:t>pontífice</a:t>
            </a:r>
            <a:r>
              <a:rPr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 romano fala…, se acha revestido daquela </a:t>
            </a:r>
            <a:r>
              <a:rPr lang="en-US" altLang="pt-BR" sz="2800" b="1" u="sng">
                <a:solidFill>
                  <a:schemeClr val="bg1"/>
                </a:solidFill>
                <a:latin typeface="Verdana" panose="020B0604030504040204" pitchFamily="34" charset="0"/>
              </a:rPr>
              <a:t>infalibilidade</a:t>
            </a:r>
            <a:r>
              <a:rPr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…, e que, portanto, tais definições do pontífice romano são </a:t>
            </a:r>
            <a:r>
              <a:rPr lang="en-US" altLang="pt-BR" sz="2800" b="1" u="sng">
                <a:solidFill>
                  <a:schemeClr val="bg1"/>
                </a:solidFill>
                <a:latin typeface="Verdana" panose="020B0604030504040204" pitchFamily="34" charset="0"/>
              </a:rPr>
              <a:t>imutáveis em si mesmas…”.</a:t>
            </a:r>
            <a:r>
              <a:rPr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(Henry Edward Manning, arcebispo de Westminster. The Vatican Council and Its Definitions, 218).</a:t>
            </a:r>
            <a:endParaRPr lang="pt-BR" altLang="pt-BR" sz="2800" b="1" i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45062" name="Text Box 6">
            <a:extLst>
              <a:ext uri="{FF2B5EF4-FFF2-40B4-BE49-F238E27FC236}">
                <a16:creationId xmlns:a16="http://schemas.microsoft.com/office/drawing/2014/main" id="{0F1342C5-13CB-4142-919C-C5B942711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557338"/>
            <a:ext cx="59880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CHIFRE PEQUENO: ANTICRISTO</a:t>
            </a:r>
            <a:endParaRPr lang="pt-BR" altLang="pt-BR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011-001">
            <a:extLst>
              <a:ext uri="{FF2B5EF4-FFF2-40B4-BE49-F238E27FC236}">
                <a16:creationId xmlns:a16="http://schemas.microsoft.com/office/drawing/2014/main" id="{D867E20E-E7B4-4C98-8346-E7E52CBD5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Text Box 3">
            <a:extLst>
              <a:ext uri="{FF2B5EF4-FFF2-40B4-BE49-F238E27FC236}">
                <a16:creationId xmlns:a16="http://schemas.microsoft.com/office/drawing/2014/main" id="{0F2B5811-E548-414F-B1EF-518837F39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2157413"/>
            <a:ext cx="8763000" cy="39354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“O papa é de tão grande autoridade e poder que pode modificar, explicar ou interpretar mesmo as leis divinas…O papa pode modificar as leis divinas, visto seu poder não provir do homem mas de Deus, e age como substituto de Deus na Terra, com o mais amplo poder de ligar e desligar o rebanho”. </a:t>
            </a:r>
            <a:r>
              <a:rPr kumimoji="1" lang="en-US" altLang="pt-BR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(Prompta Bibliotheca, publicado em Roma, 1900)</a:t>
            </a:r>
            <a:endParaRPr kumimoji="1" lang="pt-BR" altLang="pt-BR" sz="2800" b="1" i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46085" name="Text Box 5">
            <a:extLst>
              <a:ext uri="{FF2B5EF4-FFF2-40B4-BE49-F238E27FC236}">
                <a16:creationId xmlns:a16="http://schemas.microsoft.com/office/drawing/2014/main" id="{4179421D-0D57-4B28-B94A-013EB3878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557338"/>
            <a:ext cx="59880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CHIFRE PEQUENO: ANTICRISTO</a:t>
            </a:r>
            <a:endParaRPr lang="pt-BR" altLang="pt-BR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011-001">
            <a:extLst>
              <a:ext uri="{FF2B5EF4-FFF2-40B4-BE49-F238E27FC236}">
                <a16:creationId xmlns:a16="http://schemas.microsoft.com/office/drawing/2014/main" id="{6A9A9164-7D11-4374-8C75-94A60ED4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Text Box 3">
            <a:extLst>
              <a:ext uri="{FF2B5EF4-FFF2-40B4-BE49-F238E27FC236}">
                <a16:creationId xmlns:a16="http://schemas.microsoft.com/office/drawing/2014/main" id="{2ED5C645-726D-4F40-BDF8-439AE2F9E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346325"/>
            <a:ext cx="8153400" cy="3387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“O papa tem poder para mudar os tempos, ab-rogar leis e dispensar todas as coisas, mesmo os preceitos de Cristo”.</a:t>
            </a:r>
            <a:r>
              <a:rPr kumimoji="1" lang="en-US" altLang="pt-BR" sz="3600" b="1" i="1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kumimoji="1" lang="en-US" altLang="pt-BR" sz="3600" b="1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(Decretal de Translat, Episcop. Cap.)</a:t>
            </a:r>
            <a:endParaRPr kumimoji="1" lang="pt-BR" altLang="pt-BR" sz="3600" b="1" i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47109" name="Text Box 5">
            <a:extLst>
              <a:ext uri="{FF2B5EF4-FFF2-40B4-BE49-F238E27FC236}">
                <a16:creationId xmlns:a16="http://schemas.microsoft.com/office/drawing/2014/main" id="{6F9D4448-110A-4B49-8614-55900A67B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557338"/>
            <a:ext cx="59880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CHIFRE PEQUENO: ANTICRISTO</a:t>
            </a:r>
            <a:endParaRPr lang="pt-BR" altLang="pt-BR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011-001">
            <a:extLst>
              <a:ext uri="{FF2B5EF4-FFF2-40B4-BE49-F238E27FC236}">
                <a16:creationId xmlns:a16="http://schemas.microsoft.com/office/drawing/2014/main" id="{07A23B05-32F6-4D2C-9CD4-FBEBFCC87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Text Box 3">
            <a:extLst>
              <a:ext uri="{FF2B5EF4-FFF2-40B4-BE49-F238E27FC236}">
                <a16:creationId xmlns:a16="http://schemas.microsoft.com/office/drawing/2014/main" id="{7F5098DA-CE23-40A9-AF70-AD6DD67B1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628900"/>
            <a:ext cx="7924800" cy="25288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“A vontade do papa representa a razão. Ele pode dispensar a lei, e fazer do errado, direito, por meio de correções e mudanças das leis”. </a:t>
            </a:r>
            <a:r>
              <a:rPr kumimoji="1" lang="en-US" altLang="pt-BR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(Papa Nicolau, Discurso 96)</a:t>
            </a:r>
            <a:endParaRPr kumimoji="1" lang="pt-BR" altLang="pt-BR" sz="3200" b="1" i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48133" name="Text Box 5">
            <a:extLst>
              <a:ext uri="{FF2B5EF4-FFF2-40B4-BE49-F238E27FC236}">
                <a16:creationId xmlns:a16="http://schemas.microsoft.com/office/drawing/2014/main" id="{09BE2C24-EDA7-40C8-AE1C-A43670051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557338"/>
            <a:ext cx="59880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CHIFRE PEQUENO: ANTICRISTO</a:t>
            </a:r>
            <a:endParaRPr lang="pt-BR" altLang="pt-BR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011-001">
            <a:extLst>
              <a:ext uri="{FF2B5EF4-FFF2-40B4-BE49-F238E27FC236}">
                <a16:creationId xmlns:a16="http://schemas.microsoft.com/office/drawing/2014/main" id="{18AD9165-6C5E-49DE-8BF8-80C29F8A3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Text Box 3">
            <a:extLst>
              <a:ext uri="{FF2B5EF4-FFF2-40B4-BE49-F238E27FC236}">
                <a16:creationId xmlns:a16="http://schemas.microsoft.com/office/drawing/2014/main" id="{DF7C4B78-5377-447A-B4B0-A019F5C08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301875"/>
            <a:ext cx="8077200" cy="35036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“O papa está livre de todas as leis, de maneira que não pode incorrer em nenhuma sentença de irregularidade, suspensão, excomunhão ou penalidade por qualquer crime”. </a:t>
            </a:r>
            <a:r>
              <a:rPr kumimoji="1" lang="en-US" altLang="pt-BR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(Papa Nicolau, Discurso 40)</a:t>
            </a:r>
            <a:endParaRPr kumimoji="1" lang="pt-BR" altLang="pt-BR" sz="3200" b="1" i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49157" name="Text Box 5">
            <a:extLst>
              <a:ext uri="{FF2B5EF4-FFF2-40B4-BE49-F238E27FC236}">
                <a16:creationId xmlns:a16="http://schemas.microsoft.com/office/drawing/2014/main" id="{1C953B7D-BC93-4D69-9864-5AAE49A1D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557338"/>
            <a:ext cx="59880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CHIFRE PEQUENO: ANTICRISTO</a:t>
            </a:r>
            <a:endParaRPr lang="pt-BR" altLang="pt-BR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011-001">
            <a:extLst>
              <a:ext uri="{FF2B5EF4-FFF2-40B4-BE49-F238E27FC236}">
                <a16:creationId xmlns:a16="http://schemas.microsoft.com/office/drawing/2014/main" id="{C80D6AC9-B795-4C12-8EB2-F704F00AB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8" name="Text Box 2">
            <a:extLst>
              <a:ext uri="{FF2B5EF4-FFF2-40B4-BE49-F238E27FC236}">
                <a16:creationId xmlns:a16="http://schemas.microsoft.com/office/drawing/2014/main" id="{6F88CA07-D201-4941-BFDC-FF22056BC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138238"/>
            <a:ext cx="5751513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QUE FARIA A PONTA PEQUENA (REINO)?</a:t>
            </a:r>
            <a:endParaRPr lang="pt-BR" altLang="pt-BR" sz="32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50179" name="Text Box 3">
            <a:extLst>
              <a:ext uri="{FF2B5EF4-FFF2-40B4-BE49-F238E27FC236}">
                <a16:creationId xmlns:a16="http://schemas.microsoft.com/office/drawing/2014/main" id="{434A896B-E570-42A3-8BFE-D17141486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719388"/>
            <a:ext cx="8353425" cy="2870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 FALARIA CONTRA DEUS.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 PERSEGUIRIA OS FIÉIS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 MUDARIA OS TEMPOS E AS LEIS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 DURANTE 1 TEMPO, 2 TEMPOS E METADE DE UM TEMPO. (DN. 11:13).</a:t>
            </a:r>
            <a:endParaRPr lang="pt-BR" altLang="pt-BR" sz="28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 descr="011-001">
            <a:extLst>
              <a:ext uri="{FF2B5EF4-FFF2-40B4-BE49-F238E27FC236}">
                <a16:creationId xmlns:a16="http://schemas.microsoft.com/office/drawing/2014/main" id="{AE607775-E343-4CB2-8C50-AAE9F11AF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2" name="Text Box 2">
            <a:extLst>
              <a:ext uri="{FF2B5EF4-FFF2-40B4-BE49-F238E27FC236}">
                <a16:creationId xmlns:a16="http://schemas.microsoft.com/office/drawing/2014/main" id="{5E6A3043-3A81-48E4-BC50-A04C83E79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50913"/>
            <a:ext cx="4827587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Um tempo, Dois tempos e Metade de um tempo</a:t>
            </a:r>
            <a:endParaRPr lang="pt-BR" altLang="pt-BR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51203" name="Text Box 3">
            <a:extLst>
              <a:ext uri="{FF2B5EF4-FFF2-40B4-BE49-F238E27FC236}">
                <a16:creationId xmlns:a16="http://schemas.microsoft.com/office/drawing/2014/main" id="{E972DD94-6497-4AEE-B411-E57D44CF5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2057400"/>
            <a:ext cx="75438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Dn 11:13 = Tempo = ano</a:t>
            </a:r>
            <a:endParaRPr lang="pt-BR" altLang="pt-BR" sz="36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51204" name="Text Box 4">
            <a:extLst>
              <a:ext uri="{FF2B5EF4-FFF2-40B4-BE49-F238E27FC236}">
                <a16:creationId xmlns:a16="http://schemas.microsoft.com/office/drawing/2014/main" id="{29E62AC0-81A9-43D7-9E5F-EED50190F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895600"/>
            <a:ext cx="7199313" cy="27749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1 ano = 12 meses</a:t>
            </a:r>
          </a:p>
          <a:p>
            <a:pPr>
              <a:spcBef>
                <a:spcPct val="50000"/>
              </a:spcBef>
            </a:pP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2 anos = 24 meses</a:t>
            </a:r>
          </a:p>
          <a:p>
            <a:pPr>
              <a:spcBef>
                <a:spcPct val="50000"/>
              </a:spcBef>
            </a:pP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6 meses = 6 meses. </a:t>
            </a:r>
          </a:p>
          <a:p>
            <a:pPr>
              <a:spcBef>
                <a:spcPct val="50000"/>
              </a:spcBef>
            </a:pP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Total: 42 meses - Ap.13:5</a:t>
            </a:r>
            <a:endParaRPr lang="pt-BR" altLang="pt-BR" sz="32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51205" name="Text Box 5">
            <a:extLst>
              <a:ext uri="{FF2B5EF4-FFF2-40B4-BE49-F238E27FC236}">
                <a16:creationId xmlns:a16="http://schemas.microsoft.com/office/drawing/2014/main" id="{821AB4D9-9D23-4832-9DE0-D194EF59F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165850"/>
            <a:ext cx="8153400" cy="5191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800" b="1">
                <a:solidFill>
                  <a:srgbClr val="FFFF00"/>
                </a:solidFill>
                <a:latin typeface="Verdana" panose="020B0604030504040204" pitchFamily="34" charset="0"/>
              </a:rPr>
              <a:t>42 mêses x 30dias =1260 dias. Ap.12:6</a:t>
            </a:r>
            <a:endParaRPr lang="pt-BR" altLang="pt-BR" sz="28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1260_anos">
            <a:extLst>
              <a:ext uri="{FF2B5EF4-FFF2-40B4-BE49-F238E27FC236}">
                <a16:creationId xmlns:a16="http://schemas.microsoft.com/office/drawing/2014/main" id="{10D02C6B-C96C-4E6B-BDB4-40DD962CD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Text Box 3">
            <a:extLst>
              <a:ext uri="{FF2B5EF4-FFF2-40B4-BE49-F238E27FC236}">
                <a16:creationId xmlns:a16="http://schemas.microsoft.com/office/drawing/2014/main" id="{279E76DF-4DAB-4F61-ACA5-8DED60821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050" y="3213100"/>
            <a:ext cx="4953000" cy="3508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800" b="1">
                <a:solidFill>
                  <a:srgbClr val="000000"/>
                </a:solidFill>
                <a:latin typeface="Verdana" panose="020B0604030504040204" pitchFamily="34" charset="0"/>
              </a:rPr>
              <a:t>O decreto do imperador Justiniano, emitido em 533, reconheceu o papa como o “cabeça de todas as igrejas” (Código de Justiniano , livro 1. Baronius’s Anals A.D. 533.)</a:t>
            </a:r>
            <a:endParaRPr lang="pt-BR" altLang="pt-BR" sz="28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011-001">
            <a:extLst>
              <a:ext uri="{FF2B5EF4-FFF2-40B4-BE49-F238E27FC236}">
                <a16:creationId xmlns:a16="http://schemas.microsoft.com/office/drawing/2014/main" id="{0179A085-2DC5-47CA-BC26-9A51F9390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0" name="Text Box 2">
            <a:extLst>
              <a:ext uri="{FF2B5EF4-FFF2-40B4-BE49-F238E27FC236}">
                <a16:creationId xmlns:a16="http://schemas.microsoft.com/office/drawing/2014/main" id="{A8F97A6D-AA42-4A56-A702-CEA156431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336675"/>
            <a:ext cx="5970587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QUE REINO É ESSE?</a:t>
            </a:r>
            <a:endParaRPr lang="pt-BR" altLang="pt-BR" sz="32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53251" name="Text Box 3">
            <a:extLst>
              <a:ext uri="{FF2B5EF4-FFF2-40B4-BE49-F238E27FC236}">
                <a16:creationId xmlns:a16="http://schemas.microsoft.com/office/drawing/2014/main" id="{B1E3DA14-A181-43E7-98F4-49A277858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636838"/>
            <a:ext cx="8131175" cy="27733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A MAIORIA DOS TEÓLOGOS ACREDITAM QUE É O REINO CATÓLICO LIDERADO PELO PAPA.</a:t>
            </a:r>
          </a:p>
          <a:p>
            <a:pPr algn="ctr">
              <a:spcBef>
                <a:spcPct val="50000"/>
              </a:spcBef>
            </a:pPr>
            <a:r>
              <a:rPr lang="en-US" alt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EM 321, A IGREJA CATÓLICA MUDOU A LEI DE DEUS.</a:t>
            </a:r>
            <a:endParaRPr lang="pt-BR" altLang="pt-BR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011-001">
            <a:extLst>
              <a:ext uri="{FF2B5EF4-FFF2-40B4-BE49-F238E27FC236}">
                <a16:creationId xmlns:a16="http://schemas.microsoft.com/office/drawing/2014/main" id="{69A9FDAA-376D-4291-9134-430BBACC2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4" name="Text Box 2">
            <a:extLst>
              <a:ext uri="{FF2B5EF4-FFF2-40B4-BE49-F238E27FC236}">
                <a16:creationId xmlns:a16="http://schemas.microsoft.com/office/drawing/2014/main" id="{EF5C11DF-68FE-4B35-B3D9-61F95E9D0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981200"/>
            <a:ext cx="8280400" cy="37528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“A Igreja Católica, por sua própria infalível autoridade criou o domingo como o dia santificado para substituir o sábado da velha lei”.</a:t>
            </a:r>
            <a:r>
              <a:rPr lang="en-US" altLang="pt-BR" sz="4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</a:t>
            </a:r>
            <a:r>
              <a:rPr lang="en-US" altLang="pt-BR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(Catholic Mirror, orgão oficial do Cardeal Gibbons, de 23 de setembro de 1893).</a:t>
            </a:r>
            <a:endParaRPr lang="pt-BR" altLang="pt-BR" sz="28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54275" name="Text Box 3">
            <a:extLst>
              <a:ext uri="{FF2B5EF4-FFF2-40B4-BE49-F238E27FC236}">
                <a16:creationId xmlns:a16="http://schemas.microsoft.com/office/drawing/2014/main" id="{1A6C98B3-7BAD-46E2-B4C4-0C1350A42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052513"/>
            <a:ext cx="525145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1">
                <a:solidFill>
                  <a:schemeClr val="bg1"/>
                </a:solidFill>
                <a:latin typeface="Lucida Bright" panose="02040602050505020304" pitchFamily="18" charset="0"/>
              </a:rPr>
              <a:t>IGREJA CATÓLICA</a:t>
            </a:r>
            <a:endParaRPr lang="pt-BR" altLang="pt-BR" sz="3600" b="1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E05A25B2-F3DF-421F-BB08-1B7C030448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8C40A8ED-81E5-4318-A4CC-6CC5026FCE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99332" name="Picture 4" descr="apresentacao003">
            <a:extLst>
              <a:ext uri="{FF2B5EF4-FFF2-40B4-BE49-F238E27FC236}">
                <a16:creationId xmlns:a16="http://schemas.microsoft.com/office/drawing/2014/main" id="{06039ABF-0F51-4D01-9837-C338A46B4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925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Anti_cristo3">
            <a:extLst>
              <a:ext uri="{FF2B5EF4-FFF2-40B4-BE49-F238E27FC236}">
                <a16:creationId xmlns:a16="http://schemas.microsoft.com/office/drawing/2014/main" id="{B7289262-CCCB-49DA-8D49-CD202C447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2tessal_2_3_4a">
            <a:extLst>
              <a:ext uri="{FF2B5EF4-FFF2-40B4-BE49-F238E27FC236}">
                <a16:creationId xmlns:a16="http://schemas.microsoft.com/office/drawing/2014/main" id="{6A275169-CED2-4AA9-A293-777FB6A25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2tessal_2_3_4b">
            <a:extLst>
              <a:ext uri="{FF2B5EF4-FFF2-40B4-BE49-F238E27FC236}">
                <a16:creationId xmlns:a16="http://schemas.microsoft.com/office/drawing/2014/main" id="{EB3C25C7-75AB-4F2E-B286-917B7A57F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2tessal_2_3_4c">
            <a:extLst>
              <a:ext uri="{FF2B5EF4-FFF2-40B4-BE49-F238E27FC236}">
                <a16:creationId xmlns:a16="http://schemas.microsoft.com/office/drawing/2014/main" id="{73FF6A77-829B-41B2-966A-5E7349D49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informacoes3">
            <a:extLst>
              <a:ext uri="{FF2B5EF4-FFF2-40B4-BE49-F238E27FC236}">
                <a16:creationId xmlns:a16="http://schemas.microsoft.com/office/drawing/2014/main" id="{FD07914F-C19D-4566-BFD5-E1EB306DE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5" descr="011-001">
            <a:extLst>
              <a:ext uri="{FF2B5EF4-FFF2-40B4-BE49-F238E27FC236}">
                <a16:creationId xmlns:a16="http://schemas.microsoft.com/office/drawing/2014/main" id="{B761009B-F6E1-4530-98B4-8ED810086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8" name="Text Box 2">
            <a:extLst>
              <a:ext uri="{FF2B5EF4-FFF2-40B4-BE49-F238E27FC236}">
                <a16:creationId xmlns:a16="http://schemas.microsoft.com/office/drawing/2014/main" id="{F547537A-030B-47D1-AC4F-8C5B00078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984375"/>
            <a:ext cx="792480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1. Uma das cabeças golpeada de morte. Ap. 13:3</a:t>
            </a:r>
            <a:endParaRPr lang="pt-BR" altLang="pt-BR" sz="2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2. O mundo se curva aos seus pés.  Ap. 13:3</a:t>
            </a:r>
          </a:p>
          <a:p>
            <a:pPr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3. Que tem autoridade. Ap. 13:4</a:t>
            </a:r>
          </a:p>
          <a:p>
            <a:pPr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4. Que blasfema contra Deus. Ap. 13:5</a:t>
            </a:r>
          </a:p>
          <a:p>
            <a:pPr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5  Que agiria 42 meses. Ap. 13:5</a:t>
            </a:r>
          </a:p>
          <a:p>
            <a:pPr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6. Que persegue o povo de Deus. Ap. 13:7</a:t>
            </a:r>
          </a:p>
          <a:p>
            <a:pPr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7. Que é adorado por toda terra. Ap. 13:8</a:t>
            </a:r>
            <a:endParaRPr lang="pt-BR" altLang="pt-BR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60420" name="Text Box 4">
            <a:extLst>
              <a:ext uri="{FF2B5EF4-FFF2-40B4-BE49-F238E27FC236}">
                <a16:creationId xmlns:a16="http://schemas.microsoft.com/office/drawing/2014/main" id="{EAA89D55-0BC9-4B6A-8CC4-7A6A9C481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50913"/>
            <a:ext cx="4114800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QUE REINO POLÍTICO RELIGIOSO É ESSE?</a:t>
            </a:r>
            <a:endParaRPr lang="pt-BR" altLang="pt-BR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7" name="Picture 7" descr="011-001">
            <a:extLst>
              <a:ext uri="{FF2B5EF4-FFF2-40B4-BE49-F238E27FC236}">
                <a16:creationId xmlns:a16="http://schemas.microsoft.com/office/drawing/2014/main" id="{769D35DD-8B92-4A82-A08E-9EB00007B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2" name="Rectangle 2">
            <a:extLst>
              <a:ext uri="{FF2B5EF4-FFF2-40B4-BE49-F238E27FC236}">
                <a16:creationId xmlns:a16="http://schemas.microsoft.com/office/drawing/2014/main" id="{236C5263-EDDB-438F-9077-85E81E102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76200"/>
            <a:ext cx="73152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BR" altLang="pt-BR" sz="6000" b="1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05F83DF6-4FAB-4927-B3E6-082BDE46F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989138"/>
            <a:ext cx="7885112" cy="20415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A MAIORIA DOS COMENTARISTAS BÍBLICOS CONCORDAM QUE É O         REINO PAPAL.</a:t>
            </a:r>
            <a:endParaRPr lang="pt-BR" altLang="pt-BR" sz="32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61445" name="Text Box 5">
            <a:extLst>
              <a:ext uri="{FF2B5EF4-FFF2-40B4-BE49-F238E27FC236}">
                <a16:creationId xmlns:a16="http://schemas.microsoft.com/office/drawing/2014/main" id="{073A2D36-990D-46D9-B6EA-7A5D6A983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2863" y="4724400"/>
            <a:ext cx="4103687" cy="762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4400" b="1">
                <a:solidFill>
                  <a:schemeClr val="bg1"/>
                </a:solidFill>
                <a:latin typeface="Verdana" panose="020B0604030504040204" pitchFamily="34" charset="0"/>
              </a:rPr>
              <a:t>Atos 5:29</a:t>
            </a:r>
            <a:endParaRPr kumimoji="1" lang="pt-BR" altLang="pt-BR" sz="4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9" name="Picture 5" descr="011-001">
            <a:extLst>
              <a:ext uri="{FF2B5EF4-FFF2-40B4-BE49-F238E27FC236}">
                <a16:creationId xmlns:a16="http://schemas.microsoft.com/office/drawing/2014/main" id="{AE5E20C0-BB82-484F-A06A-4B160169D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Text Box 3">
            <a:extLst>
              <a:ext uri="{FF2B5EF4-FFF2-40B4-BE49-F238E27FC236}">
                <a16:creationId xmlns:a16="http://schemas.microsoft.com/office/drawing/2014/main" id="{6ED78FE2-BE8F-4780-B2B2-47DFBD2D2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525713"/>
            <a:ext cx="8569325" cy="1190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“Eu sou o caminho, e a verdade, e a vida”. (Jo. 14:6)</a:t>
            </a:r>
            <a:endParaRPr kumimoji="1" lang="pt-BR" altLang="pt-BR" sz="36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62468" name="Text Box 4">
            <a:extLst>
              <a:ext uri="{FF2B5EF4-FFF2-40B4-BE49-F238E27FC236}">
                <a16:creationId xmlns:a16="http://schemas.microsoft.com/office/drawing/2014/main" id="{5AC08ACC-9EB9-4D16-B223-7A55FEA7B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470400"/>
            <a:ext cx="8964613" cy="1190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“E conhecereis a verdade, e a verdade vos libertará”. (Jo. 8:32)</a:t>
            </a:r>
            <a:endParaRPr kumimoji="1" lang="pt-BR" altLang="pt-BR" sz="36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011-001">
            <a:extLst>
              <a:ext uri="{FF2B5EF4-FFF2-40B4-BE49-F238E27FC236}">
                <a16:creationId xmlns:a16="http://schemas.microsoft.com/office/drawing/2014/main" id="{1828D0C2-FBB4-400D-A7C4-003431993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1" name="Text Box 3">
            <a:extLst>
              <a:ext uri="{FF2B5EF4-FFF2-40B4-BE49-F238E27FC236}">
                <a16:creationId xmlns:a16="http://schemas.microsoft.com/office/drawing/2014/main" id="{F5C4E695-33E2-4450-8E04-57E3EFDA3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625725"/>
            <a:ext cx="7777162" cy="17399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Disse Jesus: “Cuidado para que ninguém vos engane…” (Mt. 24:4)</a:t>
            </a:r>
            <a:endParaRPr kumimoji="1" lang="pt-BR" altLang="pt-BR" sz="36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011-001">
            <a:extLst>
              <a:ext uri="{FF2B5EF4-FFF2-40B4-BE49-F238E27FC236}">
                <a16:creationId xmlns:a16="http://schemas.microsoft.com/office/drawing/2014/main" id="{E3F51EB9-FF59-45BB-8AAD-442915756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5" name="Text Box 3">
            <a:extLst>
              <a:ext uri="{FF2B5EF4-FFF2-40B4-BE49-F238E27FC236}">
                <a16:creationId xmlns:a16="http://schemas.microsoft.com/office/drawing/2014/main" id="{FE7804EA-8940-46A8-B882-23D221762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5" y="2636838"/>
            <a:ext cx="7354888" cy="17399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“Eu tenho muitas ovelhas que não são deste aprisco”. (Jo.10)</a:t>
            </a:r>
            <a:endParaRPr kumimoji="1" lang="pt-BR" altLang="pt-BR" sz="36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012">
            <a:extLst>
              <a:ext uri="{FF2B5EF4-FFF2-40B4-BE49-F238E27FC236}">
                <a16:creationId xmlns:a16="http://schemas.microsoft.com/office/drawing/2014/main" id="{8A391C9A-14F8-4B29-A378-130B86D96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011-001">
            <a:extLst>
              <a:ext uri="{FF2B5EF4-FFF2-40B4-BE49-F238E27FC236}">
                <a16:creationId xmlns:a16="http://schemas.microsoft.com/office/drawing/2014/main" id="{1336D11E-B9CF-4DE9-A348-34C04ADA7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Text Box 3">
            <a:extLst>
              <a:ext uri="{FF2B5EF4-FFF2-40B4-BE49-F238E27FC236}">
                <a16:creationId xmlns:a16="http://schemas.microsoft.com/office/drawing/2014/main" id="{F5573941-AB79-4758-8AD2-519B3300E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3" y="1398588"/>
            <a:ext cx="7696200" cy="44783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746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“As minhas ovelhas ouvem a minha voz; eu as conheço, e elas me seguem. Eu lhes dou a vida eterna; jamais perecerão, e ninguém as arrebatará da minha mão. Aquilo que meu Pai me deu é maior do que tudo; e da mão do Pai ninguém pode arrebatar”. (João 10:27-29)</a:t>
            </a:r>
            <a:endParaRPr kumimoji="1" lang="pt-BR" altLang="pt-BR" sz="32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03JESUS.MPG">
            <a:hlinkClick r:id="" action="ppaction://media"/>
            <a:extLst>
              <a:ext uri="{FF2B5EF4-FFF2-40B4-BE49-F238E27FC236}">
                <a16:creationId xmlns:a16="http://schemas.microsoft.com/office/drawing/2014/main" id="{F78518B5-F5F0-4636-B9C0-995748CF764A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5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65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656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65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65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562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011-001">
            <a:extLst>
              <a:ext uri="{FF2B5EF4-FFF2-40B4-BE49-F238E27FC236}">
                <a16:creationId xmlns:a16="http://schemas.microsoft.com/office/drawing/2014/main" id="{7CA97267-7C0D-4EB7-8B1F-50DDF9F7B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Text Box 3">
            <a:extLst>
              <a:ext uri="{FF2B5EF4-FFF2-40B4-BE49-F238E27FC236}">
                <a16:creationId xmlns:a16="http://schemas.microsoft.com/office/drawing/2014/main" id="{C58B6349-DCB5-4200-8AD2-6D2309A5D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148013"/>
            <a:ext cx="8229600" cy="6413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II TESSALONICENSES 2:1-4</a:t>
            </a:r>
            <a:endParaRPr lang="pt-BR" altLang="pt-BR" sz="36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ontas26">
            <a:extLst>
              <a:ext uri="{FF2B5EF4-FFF2-40B4-BE49-F238E27FC236}">
                <a16:creationId xmlns:a16="http://schemas.microsoft.com/office/drawing/2014/main" id="{71DB65E1-72DF-4001-A7D7-85C425FDA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5" descr="011-001">
            <a:extLst>
              <a:ext uri="{FF2B5EF4-FFF2-40B4-BE49-F238E27FC236}">
                <a16:creationId xmlns:a16="http://schemas.microsoft.com/office/drawing/2014/main" id="{4707992A-491A-48F0-B6FB-0390C6D65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4" name="Text Box 2">
            <a:extLst>
              <a:ext uri="{FF2B5EF4-FFF2-40B4-BE49-F238E27FC236}">
                <a16:creationId xmlns:a16="http://schemas.microsoft.com/office/drawing/2014/main" id="{B8FC9EF7-D68E-4387-BA50-560F9B519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1071563"/>
            <a:ext cx="6102350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SINAL DA BESTA</a:t>
            </a:r>
            <a:endParaRPr lang="pt-BR" altLang="pt-BR" sz="4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69635" name="Text Box 3">
            <a:extLst>
              <a:ext uri="{FF2B5EF4-FFF2-40B4-BE49-F238E27FC236}">
                <a16:creationId xmlns:a16="http://schemas.microsoft.com/office/drawing/2014/main" id="{C7EE31A5-8D68-4C6A-B4FE-EBD03338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057400"/>
            <a:ext cx="4981575" cy="5191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DOMINGO (DN. 7:25)</a:t>
            </a:r>
            <a:endParaRPr lang="pt-BR" altLang="pt-BR" sz="28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69636" name="Text Box 4">
            <a:extLst>
              <a:ext uri="{FF2B5EF4-FFF2-40B4-BE49-F238E27FC236}">
                <a16:creationId xmlns:a16="http://schemas.microsoft.com/office/drawing/2014/main" id="{F11D866A-DCDD-4AA6-BE1D-F27B98C68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3079750"/>
            <a:ext cx="8675687" cy="26543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“A igreja católica declara, naturalmente, ter sido a mudança </a:t>
            </a:r>
            <a:r>
              <a:rPr lang="en-US" altLang="pt-BR" sz="2800" b="1" u="sng">
                <a:solidFill>
                  <a:schemeClr val="bg1"/>
                </a:solidFill>
                <a:latin typeface="Verdana" panose="020B0604030504040204" pitchFamily="34" charset="0"/>
              </a:rPr>
              <a:t>um ato seu,… e o ato é um sinal de sua autoridade </a:t>
            </a:r>
            <a:r>
              <a:rPr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eclesiástica em assuntos religiosos”.</a:t>
            </a:r>
            <a:r>
              <a:rPr lang="en-US" altLang="pt-BR" sz="280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280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(Carta escrita em novembro de 1895, H. F. Thomas, Chanceler do Cardeal Gibbons).</a:t>
            </a:r>
            <a:endParaRPr lang="pt-BR" altLang="pt-BR" sz="2800" i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27" name="Picture 71" descr="011-001">
            <a:extLst>
              <a:ext uri="{FF2B5EF4-FFF2-40B4-BE49-F238E27FC236}">
                <a16:creationId xmlns:a16="http://schemas.microsoft.com/office/drawing/2014/main" id="{1F15E067-5B14-4CC1-A824-F3DB2995F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8" name="Text Box 2">
            <a:extLst>
              <a:ext uri="{FF2B5EF4-FFF2-40B4-BE49-F238E27FC236}">
                <a16:creationId xmlns:a16="http://schemas.microsoft.com/office/drawing/2014/main" id="{A40DBC06-8CA4-4B2B-BB07-CF0633E19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09600"/>
            <a:ext cx="7620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48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0659" name="Text Box 3">
            <a:extLst>
              <a:ext uri="{FF2B5EF4-FFF2-40B4-BE49-F238E27FC236}">
                <a16:creationId xmlns:a16="http://schemas.microsoft.com/office/drawing/2014/main" id="{36027079-971D-4C27-90DA-D135FA4D6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286000"/>
            <a:ext cx="7543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3600">
              <a:latin typeface="Times New Roman" panose="02020603050405020304" pitchFamily="18" charset="0"/>
            </a:endParaRPr>
          </a:p>
        </p:txBody>
      </p:sp>
      <p:graphicFrame>
        <p:nvGraphicFramePr>
          <p:cNvPr id="70728" name="Group 72">
            <a:extLst>
              <a:ext uri="{FF2B5EF4-FFF2-40B4-BE49-F238E27FC236}">
                <a16:creationId xmlns:a16="http://schemas.microsoft.com/office/drawing/2014/main" id="{C7E7A615-F6F4-4CA8-A3E5-AB9025797D0A}"/>
              </a:ext>
            </a:extLst>
          </p:cNvPr>
          <p:cNvGraphicFramePr>
            <a:graphicFrameLocks noGrp="1"/>
          </p:cNvGraphicFramePr>
          <p:nvPr/>
        </p:nvGraphicFramePr>
        <p:xfrm>
          <a:off x="250825" y="2205038"/>
          <a:ext cx="7200900" cy="3744912"/>
        </p:xfrm>
        <a:graphic>
          <a:graphicData uri="http://schemas.openxmlformats.org/drawingml/2006/table">
            <a:tbl>
              <a:tblPr/>
              <a:tblGrid>
                <a:gridCol w="1028700">
                  <a:extLst>
                    <a:ext uri="{9D8B030D-6E8A-4147-A177-3AD203B41FA5}">
                      <a16:colId xmlns:a16="http://schemas.microsoft.com/office/drawing/2014/main" val="2311652787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37247964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3578174467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3884201058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304935127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400339024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3204727043"/>
                    </a:ext>
                  </a:extLst>
                </a:gridCol>
              </a:tblGrid>
              <a:tr h="523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01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32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34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03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35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06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erdana" panose="020B0604030504040204" pitchFamily="34" charset="0"/>
                        </a:rPr>
                        <a:t> 111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2351088"/>
                  </a:ext>
                </a:extLst>
              </a:tr>
              <a:tr h="538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30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O8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27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28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11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07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erdana" panose="020B0604030504040204" pitchFamily="34" charset="0"/>
                        </a:rPr>
                        <a:t> 111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7255504"/>
                  </a:ext>
                </a:extLst>
              </a:tr>
              <a:tr h="536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20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24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15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16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13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23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erdana" panose="020B0604030504040204" pitchFamily="34" charset="0"/>
                        </a:rPr>
                        <a:t> 111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0335101"/>
                  </a:ext>
                </a:extLst>
              </a:tr>
              <a:tr h="534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19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17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21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22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18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14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erdana" panose="020B0604030504040204" pitchFamily="34" charset="0"/>
                        </a:rPr>
                        <a:t> 111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2356121"/>
                  </a:ext>
                </a:extLst>
              </a:tr>
              <a:tr h="536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10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26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12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09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29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25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erdana" panose="020B0604030504040204" pitchFamily="34" charset="0"/>
                        </a:rPr>
                        <a:t> 111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240392"/>
                  </a:ext>
                </a:extLst>
              </a:tr>
              <a:tr h="538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31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04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02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33 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05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36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erdana" panose="020B0604030504040204" pitchFamily="34" charset="0"/>
                        </a:rPr>
                        <a:t> 111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099251"/>
                  </a:ext>
                </a:extLst>
              </a:tr>
              <a:tr h="536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erdana" panose="020B0604030504040204" pitchFamily="34" charset="0"/>
                        </a:rPr>
                        <a:t> 111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erdana" panose="020B0604030504040204" pitchFamily="34" charset="0"/>
                        </a:rPr>
                        <a:t> 111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erdana" panose="020B0604030504040204" pitchFamily="34" charset="0"/>
                        </a:rPr>
                        <a:t> 111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erdana" panose="020B0604030504040204" pitchFamily="34" charset="0"/>
                        </a:rPr>
                        <a:t> 111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erdana" panose="020B0604030504040204" pitchFamily="34" charset="0"/>
                        </a:rPr>
                        <a:t> 111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erdana" panose="020B0604030504040204" pitchFamily="34" charset="0"/>
                        </a:rPr>
                        <a:t> 111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erdana" panose="020B0604030504040204" pitchFamily="34" charset="0"/>
                        </a:rPr>
                        <a:t> 666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3039234"/>
                  </a:ext>
                </a:extLst>
              </a:tr>
            </a:tbl>
          </a:graphicData>
        </a:graphic>
      </p:graphicFrame>
      <p:sp>
        <p:nvSpPr>
          <p:cNvPr id="70726" name="Text Box 70">
            <a:extLst>
              <a:ext uri="{FF2B5EF4-FFF2-40B4-BE49-F238E27FC236}">
                <a16:creationId xmlns:a16="http://schemas.microsoft.com/office/drawing/2014/main" id="{8BC9B6A5-C9AA-4EF7-9F6B-32E913DC3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1325563"/>
            <a:ext cx="5886450" cy="5191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AMULETO BABILÔNICO</a:t>
            </a:r>
            <a:endParaRPr lang="pt-BR" altLang="pt-BR" sz="28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011-001">
            <a:extLst>
              <a:ext uri="{FF2B5EF4-FFF2-40B4-BE49-F238E27FC236}">
                <a16:creationId xmlns:a16="http://schemas.microsoft.com/office/drawing/2014/main" id="{D97D794A-4A43-48AB-9EEA-9608582C0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2" name="Text Box 2">
            <a:extLst>
              <a:ext uri="{FF2B5EF4-FFF2-40B4-BE49-F238E27FC236}">
                <a16:creationId xmlns:a16="http://schemas.microsoft.com/office/drawing/2014/main" id="{FB39309E-E26D-4E6D-A71B-ACC07DFB2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" y="1563688"/>
            <a:ext cx="5846763" cy="6413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BABILÔNIA E O 666</a:t>
            </a:r>
            <a:endParaRPr lang="pt-BR" altLang="pt-BR" sz="36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71683" name="Text Box 3">
            <a:extLst>
              <a:ext uri="{FF2B5EF4-FFF2-40B4-BE49-F238E27FC236}">
                <a16:creationId xmlns:a16="http://schemas.microsoft.com/office/drawing/2014/main" id="{ACCC36BE-AA2D-4916-82F7-6D3A1F537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2852738"/>
            <a:ext cx="8153400" cy="20415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No Panteão Babilônico, o deus menor era representado pelo 6. O deus maior, pelo 60 e a totalidade dos deuses pelo 600. (666)</a:t>
            </a:r>
            <a:endParaRPr lang="pt-BR" altLang="pt-BR" sz="32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9" name="Picture 5" descr="011-001">
            <a:extLst>
              <a:ext uri="{FF2B5EF4-FFF2-40B4-BE49-F238E27FC236}">
                <a16:creationId xmlns:a16="http://schemas.microsoft.com/office/drawing/2014/main" id="{9986C7DA-1FDB-41DF-83E1-8D614D99E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Text Box 2">
            <a:extLst>
              <a:ext uri="{FF2B5EF4-FFF2-40B4-BE49-F238E27FC236}">
                <a16:creationId xmlns:a16="http://schemas.microsoft.com/office/drawing/2014/main" id="{59CE70D7-3493-49AB-B6B9-7B06327F8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00" y="1563688"/>
            <a:ext cx="4902200" cy="6413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APOCALIPSE 17</a:t>
            </a:r>
            <a:endParaRPr lang="pt-BR" altLang="pt-BR" sz="36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72707" name="Text Box 3">
            <a:extLst>
              <a:ext uri="{FF2B5EF4-FFF2-40B4-BE49-F238E27FC236}">
                <a16:creationId xmlns:a16="http://schemas.microsoft.com/office/drawing/2014/main" id="{50F40F04-54DF-461C-9B41-11D179765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209800"/>
            <a:ext cx="7467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 sz="3600">
              <a:latin typeface="Times New Roman" panose="02020603050405020304" pitchFamily="18" charset="0"/>
            </a:endParaRPr>
          </a:p>
        </p:txBody>
      </p:sp>
      <p:sp>
        <p:nvSpPr>
          <p:cNvPr id="72708" name="Text Box 4">
            <a:extLst>
              <a:ext uri="{FF2B5EF4-FFF2-40B4-BE49-F238E27FC236}">
                <a16:creationId xmlns:a16="http://schemas.microsoft.com/office/drawing/2014/main" id="{C9C67046-4DD0-469B-A647-94CD79B3D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751138"/>
            <a:ext cx="7848600" cy="28384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O Apocalipse 17 fala de uma igreja mãe (Prostituta) com muitas filhas (Meretrizes). Essa igreja constitui a senhora de todas. </a:t>
            </a:r>
            <a:endParaRPr lang="pt-BR" altLang="pt-BR" sz="36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5" descr="011-001">
            <a:extLst>
              <a:ext uri="{FF2B5EF4-FFF2-40B4-BE49-F238E27FC236}">
                <a16:creationId xmlns:a16="http://schemas.microsoft.com/office/drawing/2014/main" id="{68C053D6-D8F3-4B35-A291-A482EB3C7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0" name="Text Box 2">
            <a:extLst>
              <a:ext uri="{FF2B5EF4-FFF2-40B4-BE49-F238E27FC236}">
                <a16:creationId xmlns:a16="http://schemas.microsoft.com/office/drawing/2014/main" id="{06A93A94-E481-4CC8-A352-127B27750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492250"/>
            <a:ext cx="5856287" cy="6413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O GRANDE CONVITE</a:t>
            </a:r>
            <a:endParaRPr lang="pt-BR" altLang="pt-BR" sz="36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73731" name="Text Box 3">
            <a:extLst>
              <a:ext uri="{FF2B5EF4-FFF2-40B4-BE49-F238E27FC236}">
                <a16:creationId xmlns:a16="http://schemas.microsoft.com/office/drawing/2014/main" id="{7748747D-BE09-4A71-9DED-30F15BF7D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" y="2720975"/>
            <a:ext cx="7239000" cy="1311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 b="1">
                <a:solidFill>
                  <a:schemeClr val="bg1"/>
                </a:solidFill>
                <a:latin typeface="Verdana" panose="020B0604030504040204" pitchFamily="34" charset="0"/>
              </a:rPr>
              <a:t>“Retirai-vos dela povo meu…” Ap. 18:4</a:t>
            </a:r>
            <a:endParaRPr lang="pt-BR" altLang="pt-BR" sz="40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73732" name="Text Box 4">
            <a:extLst>
              <a:ext uri="{FF2B5EF4-FFF2-40B4-BE49-F238E27FC236}">
                <a16:creationId xmlns:a16="http://schemas.microsoft.com/office/drawing/2014/main" id="{E5F06816-82C9-436A-9F4E-A3DB40951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724400"/>
            <a:ext cx="6781800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 b="1">
                <a:solidFill>
                  <a:schemeClr val="bg1"/>
                </a:solidFill>
                <a:latin typeface="Verdana" panose="020B0604030504040204" pitchFamily="34" charset="0"/>
              </a:rPr>
              <a:t>João 10:14-16,27-28</a:t>
            </a:r>
            <a:endParaRPr lang="pt-BR" altLang="pt-BR" sz="40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7" name="Picture 5" descr="011-001">
            <a:extLst>
              <a:ext uri="{FF2B5EF4-FFF2-40B4-BE49-F238E27FC236}">
                <a16:creationId xmlns:a16="http://schemas.microsoft.com/office/drawing/2014/main" id="{4BFC963C-8995-4C58-A472-06FD06B11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44001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Text Box 3">
            <a:extLst>
              <a:ext uri="{FF2B5EF4-FFF2-40B4-BE49-F238E27FC236}">
                <a16:creationId xmlns:a16="http://schemas.microsoft.com/office/drawing/2014/main" id="{DD5325DD-A6AC-43B9-A0EC-C8AC4B2FA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2528888"/>
            <a:ext cx="8172450" cy="27717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 b="1">
                <a:solidFill>
                  <a:schemeClr val="bg1"/>
                </a:solidFill>
                <a:latin typeface="Verdana" panose="020B0604030504040204" pitchFamily="34" charset="0"/>
              </a:rPr>
              <a:t>“Eu sou o caminho…”</a:t>
            </a:r>
          </a:p>
          <a:p>
            <a:pPr algn="ctr">
              <a:spcBef>
                <a:spcPct val="50000"/>
              </a:spcBef>
            </a:pPr>
            <a:r>
              <a:rPr lang="en-US" altLang="pt-BR" sz="4400" b="1">
                <a:solidFill>
                  <a:schemeClr val="bg1"/>
                </a:solidFill>
                <a:latin typeface="Verdana" panose="020B0604030504040204" pitchFamily="34" charset="0"/>
              </a:rPr>
              <a:t> “Eu sou a luz…”</a:t>
            </a:r>
          </a:p>
          <a:p>
            <a:pPr algn="ctr">
              <a:spcBef>
                <a:spcPct val="50000"/>
              </a:spcBef>
            </a:pPr>
            <a:r>
              <a:rPr lang="en-US" altLang="pt-BR" sz="4400" b="1">
                <a:solidFill>
                  <a:schemeClr val="bg1"/>
                </a:solidFill>
                <a:latin typeface="Verdana" panose="020B0604030504040204" pitchFamily="34" charset="0"/>
              </a:rPr>
              <a:t>“Eu sou o bom Pastor…” </a:t>
            </a:r>
            <a:endParaRPr lang="pt-BR" altLang="pt-BR" sz="4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5BA985A-82F5-404C-B045-8AD386979FD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CDBFD9B-4C76-43F6-90AC-690D89CBEF8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pic>
        <p:nvPicPr>
          <p:cNvPr id="2053" name="Picture 5" descr="011-002">
            <a:extLst>
              <a:ext uri="{FF2B5EF4-FFF2-40B4-BE49-F238E27FC236}">
                <a16:creationId xmlns:a16="http://schemas.microsoft.com/office/drawing/2014/main" id="{7748686A-30D1-4EFA-AB37-F24EFE7F6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8" name="Object 2">
            <a:extLst>
              <a:ext uri="{FF2B5EF4-FFF2-40B4-BE49-F238E27FC236}">
                <a16:creationId xmlns:a16="http://schemas.microsoft.com/office/drawing/2014/main" id="{81A48E17-F2B6-4C93-AF21-71848ADC1E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0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02" name="Object 2">
            <a:extLst>
              <a:ext uri="{FF2B5EF4-FFF2-40B4-BE49-F238E27FC236}">
                <a16:creationId xmlns:a16="http://schemas.microsoft.com/office/drawing/2014/main" id="{AE750DDA-6B95-4FA5-AA8B-58C195E611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5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 descr="011-001">
            <a:extLst>
              <a:ext uri="{FF2B5EF4-FFF2-40B4-BE49-F238E27FC236}">
                <a16:creationId xmlns:a16="http://schemas.microsoft.com/office/drawing/2014/main" id="{655F0F58-62E8-470D-A517-FB78FE5B0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8" name="Text Box 4">
            <a:extLst>
              <a:ext uri="{FF2B5EF4-FFF2-40B4-BE49-F238E27FC236}">
                <a16:creationId xmlns:a16="http://schemas.microsoft.com/office/drawing/2014/main" id="{FB0AC3B2-2137-4251-89FA-BC3AA5DFB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038" y="2997200"/>
            <a:ext cx="6696075" cy="762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 b="1">
                <a:solidFill>
                  <a:schemeClr val="bg1"/>
                </a:solidFill>
                <a:latin typeface="Verdana" panose="020B0604030504040204" pitchFamily="34" charset="0"/>
              </a:rPr>
              <a:t>Apocalipse 17:1-6</a:t>
            </a:r>
            <a:endParaRPr lang="pt-BR" altLang="pt-BR" sz="4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50" name="Object 2">
            <a:extLst>
              <a:ext uri="{FF2B5EF4-FFF2-40B4-BE49-F238E27FC236}">
                <a16:creationId xmlns:a16="http://schemas.microsoft.com/office/drawing/2014/main" id="{5CB5035E-A6F1-4D20-92D3-D3AF7A0319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2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2">
            <a:extLst>
              <a:ext uri="{FF2B5EF4-FFF2-40B4-BE49-F238E27FC236}">
                <a16:creationId xmlns:a16="http://schemas.microsoft.com/office/drawing/2014/main" id="{5C52E651-9FEC-4435-8C79-5654D0D6BF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6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898" name="Object 2">
            <a:extLst>
              <a:ext uri="{FF2B5EF4-FFF2-40B4-BE49-F238E27FC236}">
                <a16:creationId xmlns:a16="http://schemas.microsoft.com/office/drawing/2014/main" id="{ADB45696-6040-4623-8E29-541CF4482F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0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2">
            <a:extLst>
              <a:ext uri="{FF2B5EF4-FFF2-40B4-BE49-F238E27FC236}">
                <a16:creationId xmlns:a16="http://schemas.microsoft.com/office/drawing/2014/main" id="{6D58599A-EA6F-49D8-B8B0-A3B575BABD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4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011-001">
            <a:extLst>
              <a:ext uri="{FF2B5EF4-FFF2-40B4-BE49-F238E27FC236}">
                <a16:creationId xmlns:a16="http://schemas.microsoft.com/office/drawing/2014/main" id="{5FBB9C0A-8A0B-44CF-B967-049707653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6" name="Picture 2" descr="TORRE_03">
            <a:extLst>
              <a:ext uri="{FF2B5EF4-FFF2-40B4-BE49-F238E27FC236}">
                <a16:creationId xmlns:a16="http://schemas.microsoft.com/office/drawing/2014/main" id="{79E18A86-EBB1-48EB-8027-01AB88266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3716338"/>
            <a:ext cx="3057525" cy="314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Rectangle 3">
            <a:extLst>
              <a:ext uri="{FF2B5EF4-FFF2-40B4-BE49-F238E27FC236}">
                <a16:creationId xmlns:a16="http://schemas.microsoft.com/office/drawing/2014/main" id="{40465C40-8233-422E-83B5-33C6C0B566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622425"/>
            <a:ext cx="5976937" cy="4038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2400" b="1">
                <a:solidFill>
                  <a:schemeClr val="bg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Na torre de Babel, as pessoas começaram a falar em diferentes idiomas. Repentinamente, elas não podiam mais se entender umas com as outras; houve grande confusão. Eis porque "babel" significa "confusão". Na Escritura, Babilônia simboliza a confusão dos falsos ensinos — uma mistura de erro com verdade religiosa.</a:t>
            </a:r>
            <a:r>
              <a:rPr lang="pt-PT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70" name="Object 2">
            <a:extLst>
              <a:ext uri="{FF2B5EF4-FFF2-40B4-BE49-F238E27FC236}">
                <a16:creationId xmlns:a16="http://schemas.microsoft.com/office/drawing/2014/main" id="{CD9856BE-5377-4754-9863-A9A6C74A06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2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apoc_13_11a">
            <a:extLst>
              <a:ext uri="{FF2B5EF4-FFF2-40B4-BE49-F238E27FC236}">
                <a16:creationId xmlns:a16="http://schemas.microsoft.com/office/drawing/2014/main" id="{DFF5BC36-613A-427C-BBB1-A70F0F504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owitbor-beast">
            <a:extLst>
              <a:ext uri="{FF2B5EF4-FFF2-40B4-BE49-F238E27FC236}">
                <a16:creationId xmlns:a16="http://schemas.microsoft.com/office/drawing/2014/main" id="{E1A270DD-946C-458F-9CC1-AA6FE9232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9F9BBF81-47FA-4024-8C1F-E2EAD5719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40438"/>
            <a:ext cx="82296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 b="1">
                <a:solidFill>
                  <a:schemeClr val="bg1"/>
                </a:solidFill>
                <a:latin typeface="Verdana" panose="020B0604030504040204" pitchFamily="34" charset="0"/>
              </a:rPr>
              <a:t>A BESTA QUE SOBE DO MAR</a:t>
            </a:r>
            <a:endParaRPr lang="pt-BR" altLang="pt-BR" sz="40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bufalo">
            <a:extLst>
              <a:ext uri="{FF2B5EF4-FFF2-40B4-BE49-F238E27FC236}">
                <a16:creationId xmlns:a16="http://schemas.microsoft.com/office/drawing/2014/main" id="{121140ED-5741-4572-B112-1C1F39D21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anabainon2">
            <a:extLst>
              <a:ext uri="{FF2B5EF4-FFF2-40B4-BE49-F238E27FC236}">
                <a16:creationId xmlns:a16="http://schemas.microsoft.com/office/drawing/2014/main" id="{534BBF16-E888-42E3-8776-C66C43586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011-001">
            <a:extLst>
              <a:ext uri="{FF2B5EF4-FFF2-40B4-BE49-F238E27FC236}">
                <a16:creationId xmlns:a16="http://schemas.microsoft.com/office/drawing/2014/main" id="{B39D7A46-24B6-4182-8FAC-879333B45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7" name="Text Box 3">
            <a:extLst>
              <a:ext uri="{FF2B5EF4-FFF2-40B4-BE49-F238E27FC236}">
                <a16:creationId xmlns:a16="http://schemas.microsoft.com/office/drawing/2014/main" id="{277D4274-676F-42E7-B840-9A1206339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2416175"/>
            <a:ext cx="8675687" cy="331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200" b="1" u="sng">
                <a:solidFill>
                  <a:schemeClr val="bg1"/>
                </a:solidFill>
                <a:latin typeface="Verdana" panose="020B0604030504040204" pitchFamily="34" charset="0"/>
              </a:rPr>
              <a:t>Terra</a:t>
            </a: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 = região não muito povoada.</a:t>
            </a:r>
          </a:p>
          <a:p>
            <a:pPr algn="ctr"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“Que nação do novo mundo se achava em 1798 ascendendo ao poder, apresentando indícios de força e grandeza, e atraíndo a atenção do mundo? A aplicação do símbolo não admite dúvidas. Uma nação, e apenas uma, satisfaz às especificações desta profecia; esta aponta para os estados unidos” G.C. 439</a:t>
            </a:r>
            <a:endParaRPr lang="pt-BR" altLang="pt-BR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3" name="Picture 5" descr="011-001">
            <a:extLst>
              <a:ext uri="{FF2B5EF4-FFF2-40B4-BE49-F238E27FC236}">
                <a16:creationId xmlns:a16="http://schemas.microsoft.com/office/drawing/2014/main" id="{8D3AFC45-0A76-49E5-AB3D-C542ECC9B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80513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Rectangle 3">
            <a:extLst>
              <a:ext uri="{FF2B5EF4-FFF2-40B4-BE49-F238E27FC236}">
                <a16:creationId xmlns:a16="http://schemas.microsoft.com/office/drawing/2014/main" id="{42659128-E0F4-4D94-ACD0-5826DE6C4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7800"/>
            <a:ext cx="6248400" cy="1981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2 CHIFRES </a:t>
            </a:r>
          </a:p>
          <a:p>
            <a:pPr algn="ctr"/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LIBERDADE </a:t>
            </a:r>
            <a:r>
              <a:rPr lang="en-US" altLang="pt-BR" sz="3200" b="1" u="sng">
                <a:solidFill>
                  <a:schemeClr val="bg1"/>
                </a:solidFill>
                <a:latin typeface="Verdana" panose="020B0604030504040204" pitchFamily="34" charset="0"/>
              </a:rPr>
              <a:t>CIVIL</a:t>
            </a:r>
          </a:p>
          <a:p>
            <a:pPr algn="ctr"/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LIBERDADE </a:t>
            </a:r>
            <a:r>
              <a:rPr lang="en-US" altLang="pt-BR" sz="3200" b="1" u="sng">
                <a:solidFill>
                  <a:schemeClr val="bg1"/>
                </a:solidFill>
                <a:latin typeface="Verdana" panose="020B0604030504040204" pitchFamily="34" charset="0"/>
              </a:rPr>
              <a:t>RELIGIOSA</a:t>
            </a:r>
            <a:endParaRPr lang="pt-BR" altLang="pt-BR" sz="3200" b="1" u="sng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89092" name="Text Box 4">
            <a:extLst>
              <a:ext uri="{FF2B5EF4-FFF2-40B4-BE49-F238E27FC236}">
                <a16:creationId xmlns:a16="http://schemas.microsoft.com/office/drawing/2014/main" id="{9C273D70-C7FC-424A-B493-C46485452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860800"/>
            <a:ext cx="8678862" cy="21002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E.U.A, EXERCERIA AUTORIDADE. AP. 13:12</a:t>
            </a:r>
          </a:p>
          <a:p>
            <a:pPr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2.  PROMOVERIA ADORAÇÃO À BESTA. AP. 13:12</a:t>
            </a:r>
          </a:p>
          <a:p>
            <a:pPr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3.  FARIA MARAVILHAS NO MUNDO. AP. 13:13</a:t>
            </a:r>
          </a:p>
          <a:p>
            <a:pPr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Verdana" panose="020B0604030504040204" pitchFamily="34" charset="0"/>
              </a:rPr>
              <a:t>4.  LANÇARIA UMA LEI MUNDIAL. AP. 13:16-18</a:t>
            </a:r>
            <a:endParaRPr lang="pt-BR" altLang="pt-BR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/>
      <p:bldP spid="8909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apoc_13_16_17_18a">
            <a:extLst>
              <a:ext uri="{FF2B5EF4-FFF2-40B4-BE49-F238E27FC236}">
                <a16:creationId xmlns:a16="http://schemas.microsoft.com/office/drawing/2014/main" id="{81A49532-EFD5-40A4-83EE-B512B78A7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apoc_13_16_17_18b">
            <a:extLst>
              <a:ext uri="{FF2B5EF4-FFF2-40B4-BE49-F238E27FC236}">
                <a16:creationId xmlns:a16="http://schemas.microsoft.com/office/drawing/2014/main" id="{C3D3E274-1C9A-46BC-A109-65156AF16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apoc_13_16_17_18c">
            <a:extLst>
              <a:ext uri="{FF2B5EF4-FFF2-40B4-BE49-F238E27FC236}">
                <a16:creationId xmlns:a16="http://schemas.microsoft.com/office/drawing/2014/main" id="{8FDAF689-2F95-4941-94AC-304824187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011-001">
            <a:extLst>
              <a:ext uri="{FF2B5EF4-FFF2-40B4-BE49-F238E27FC236}">
                <a16:creationId xmlns:a16="http://schemas.microsoft.com/office/drawing/2014/main" id="{5822D496-98A5-44DE-B593-48B9DCC5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6" name="Picture 2" descr="anjo_031">
            <a:extLst>
              <a:ext uri="{FF2B5EF4-FFF2-40B4-BE49-F238E27FC236}">
                <a16:creationId xmlns:a16="http://schemas.microsoft.com/office/drawing/2014/main" id="{888B92AC-3730-4734-B4E3-5CEF1DFA4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7" name="Text Box 3">
            <a:extLst>
              <a:ext uri="{FF2B5EF4-FFF2-40B4-BE49-F238E27FC236}">
                <a16:creationId xmlns:a16="http://schemas.microsoft.com/office/drawing/2014/main" id="{DBFBAAFA-995D-47EF-BF99-369020923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052763"/>
            <a:ext cx="7681912" cy="311308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QUEM VOCÊ VAI OBEDECER? </a:t>
            </a:r>
          </a:p>
          <a:p>
            <a:pPr algn="ctr">
              <a:spcBef>
                <a:spcPct val="50000"/>
              </a:spcBef>
            </a:pPr>
            <a:r>
              <a:rPr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ATOS 5:29</a:t>
            </a:r>
          </a:p>
          <a:p>
            <a:pPr algn="ctr">
              <a:spcBef>
                <a:spcPct val="50000"/>
              </a:spcBef>
            </a:pPr>
            <a:r>
              <a:rPr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APOC. 14:9,10</a:t>
            </a:r>
          </a:p>
          <a:p>
            <a:pPr algn="ctr">
              <a:spcBef>
                <a:spcPct val="50000"/>
              </a:spcBef>
            </a:pPr>
            <a:r>
              <a:rPr lang="en-US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APOC. 15:2-4</a:t>
            </a:r>
            <a:endParaRPr lang="pt-BR" altLang="pt-BR" sz="36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011-001">
            <a:extLst>
              <a:ext uri="{FF2B5EF4-FFF2-40B4-BE49-F238E27FC236}">
                <a16:creationId xmlns:a16="http://schemas.microsoft.com/office/drawing/2014/main" id="{EE66D923-D711-4CF8-AF66-412FCE8B7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Text Box 2">
            <a:extLst>
              <a:ext uri="{FF2B5EF4-FFF2-40B4-BE49-F238E27FC236}">
                <a16:creationId xmlns:a16="http://schemas.microsoft.com/office/drawing/2014/main" id="{0D53DE0A-E459-4F72-AB76-79CAB7A24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636838"/>
            <a:ext cx="75438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 b="1">
                <a:solidFill>
                  <a:schemeClr val="bg1"/>
                </a:solidFill>
                <a:latin typeface="Verdana" panose="020B0604030504040204" pitchFamily="34" charset="0"/>
              </a:rPr>
              <a:t>AS 7 PRAGAS DIVINAS</a:t>
            </a:r>
            <a:endParaRPr lang="pt-BR" altLang="pt-BR" sz="40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94211" name="Text Box 3">
            <a:extLst>
              <a:ext uri="{FF2B5EF4-FFF2-40B4-BE49-F238E27FC236}">
                <a16:creationId xmlns:a16="http://schemas.microsoft.com/office/drawing/2014/main" id="{C66A3C68-922F-4598-9F19-1161203E1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3933825"/>
            <a:ext cx="5851525" cy="11604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* APOCALIPSE 15:1,5-8</a:t>
            </a:r>
          </a:p>
          <a:p>
            <a:pPr algn="ctr">
              <a:spcBef>
                <a:spcPct val="50000"/>
              </a:spcBef>
            </a:pPr>
            <a:r>
              <a:rPr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* APOCALIPSE 16:1-21</a:t>
            </a:r>
            <a:endParaRPr lang="pt-BR" altLang="pt-BR" sz="28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liparts 121">
            <a:extLst>
              <a:ext uri="{FF2B5EF4-FFF2-40B4-BE49-F238E27FC236}">
                <a16:creationId xmlns:a16="http://schemas.microsoft.com/office/drawing/2014/main" id="{B5E29581-F68E-4AB2-81E7-16F99291E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5" name="Text Box 3">
            <a:extLst>
              <a:ext uri="{FF2B5EF4-FFF2-40B4-BE49-F238E27FC236}">
                <a16:creationId xmlns:a16="http://schemas.microsoft.com/office/drawing/2014/main" id="{53ACABA9-4E0B-4113-86AA-087F4503D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836613"/>
            <a:ext cx="7847012" cy="47879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8800" b="1">
                <a:solidFill>
                  <a:schemeClr val="bg1"/>
                </a:solidFill>
                <a:latin typeface="Tahoma" panose="020B0604030504040204" pitchFamily="34" charset="0"/>
              </a:rPr>
              <a:t>Próximo Estudo</a:t>
            </a:r>
            <a:r>
              <a:rPr lang="en-US" altLang="pt-BR" sz="8800" b="1">
                <a:latin typeface="Tahoma" panose="020B0604030504040204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pt-BR" sz="8800" b="1">
                <a:solidFill>
                  <a:srgbClr val="FFFF00"/>
                </a:solidFill>
                <a:latin typeface="Tahoma" panose="020B0604030504040204" pitchFamily="34" charset="0"/>
              </a:rPr>
              <a:t>NÃO PERCA!</a:t>
            </a:r>
            <a:r>
              <a:rPr lang="en-US" altLang="pt-BR" sz="8800" b="1">
                <a:latin typeface="Tahoma" panose="020B0604030504040204" pitchFamily="34" charset="0"/>
              </a:rPr>
              <a:t> </a:t>
            </a:r>
            <a:endParaRPr lang="pt-BR" altLang="pt-BR" sz="8800" b="1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2405</Words>
  <Application>Microsoft Office PowerPoint</Application>
  <PresentationFormat>Apresentação na tela (4:3)</PresentationFormat>
  <Paragraphs>293</Paragraphs>
  <Slides>100</Slides>
  <Notes>0</Notes>
  <HiddenSlides>0</HiddenSlides>
  <MMClips>1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100</vt:i4>
      </vt:variant>
    </vt:vector>
  </HeadingPairs>
  <TitlesOfParts>
    <vt:vector size="112" baseType="lpstr">
      <vt:lpstr>Arial</vt:lpstr>
      <vt:lpstr>Lucida Bright</vt:lpstr>
      <vt:lpstr>Times New Roman</vt:lpstr>
      <vt:lpstr>Arial Th</vt:lpstr>
      <vt:lpstr>Times New Rom I</vt:lpstr>
      <vt:lpstr>Verdana</vt:lpstr>
      <vt:lpstr>Bodoni-Poster</vt:lpstr>
      <vt:lpstr>Arial Black</vt:lpstr>
      <vt:lpstr>Arial Narrow</vt:lpstr>
      <vt:lpstr>Tahoma</vt:lpstr>
      <vt:lpstr>Design padrão</vt:lpstr>
      <vt:lpstr>Slide do Microsoft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 </vt:lpstr>
      <vt:lpstr> 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Na torre de Babel, as pessoas começaram a falar em diferentes idiomas. Repentinamente, elas não podiam mais se entender umas com as outras; houve grande confusão. Eis porque "babel" significa "confusão". Na Escritura, Babilônia simboliza a confusão dos falsos ensinos — uma mistura de erro com verdade religiosa.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IASD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APOCALIPSE-O LIVRO QUE CONTA TUDO</dc:subject>
  <dc:creator>Pr. MARCELO AUGUSTO DE CARVALHO; Ellen</dc:creator>
  <cp:keywords>www.4tons.com</cp:keywords>
  <dc:description>COMÉRCIO PROIBIDO. USO PESSOAL</dc:description>
  <cp:lastModifiedBy>Pr. Marcelo Carvalho</cp:lastModifiedBy>
  <cp:revision>21</cp:revision>
  <dcterms:created xsi:type="dcterms:W3CDTF">2006-05-10T14:09:49Z</dcterms:created>
  <dcterms:modified xsi:type="dcterms:W3CDTF">2019-11-26T13:47:07Z</dcterms:modified>
  <cp:category>SM-EVANGELISMO</cp:category>
</cp:coreProperties>
</file>