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256" r:id="rId9"/>
    <p:sldId id="297" r:id="rId10"/>
    <p:sldId id="258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5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300" r:id="rId46"/>
    <p:sldId id="298" r:id="rId47"/>
    <p:sldId id="292" r:id="rId48"/>
    <p:sldId id="293" r:id="rId49"/>
    <p:sldId id="294" r:id="rId50"/>
    <p:sldId id="295" r:id="rId51"/>
    <p:sldId id="296" r:id="rId52"/>
    <p:sldId id="309" r:id="rId53"/>
    <p:sldId id="308" r:id="rId5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27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8A7C6-70F8-4AD7-88D3-2F90183D1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E42E6B-6C31-455C-BC4F-4BA95378E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FD374F-D27A-4986-877F-16441ED9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3AA05B-8727-49FD-B71A-AA30B1DC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8B7376-3218-48DC-8344-007A10DC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D1D91-3A31-44A3-9000-833B97047B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270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C19EB-7977-48B2-8ADC-395D43F7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04C8E7-C9EA-4556-9B03-6B906E95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28224-4855-417A-A31B-CF4C232E8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11DC54-911B-4889-ADD3-66DA4999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4A2149-4364-4A05-8381-4FA6AFCD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1D136-9C8E-4AB1-905A-862DDDC27C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194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D4E5DC-63A4-466C-9A51-952E6A158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1D0B24-87F0-4A3C-BE97-A38A46F22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A2E455-4293-47C4-AEC4-6FEFD0CF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692EED-2D6A-4929-9FB8-461300D8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6C39FF-7332-4ACA-8E29-82ACE006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21E94-4836-4312-8DBF-4368949A1F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792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02CE5-37DA-475F-8847-61C50213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B2E889-9640-466E-9152-097185699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69E87B-4719-4848-8B70-86B8E8912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E4E9C8-242F-48F5-8B42-9ADBD0CA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7A8824-B0C4-4BB1-A129-EE18EE43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B4CC6-FD68-4FE8-96ED-9218AD0EFC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697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80594-8A0A-4475-9FC2-72F122A6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D1D1F-FAAC-4EF1-96CB-7F219F41E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6374B2-FDA7-4F85-A9DA-8B50A2C8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BAACFF-2BEB-4060-B931-0074DC878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41512C-FEE5-49FF-A8C7-575913A6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2547F-4666-466F-BCA2-CB9FAE8051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499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7C9F4-F71A-4D45-A6E1-B6B451D5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6C62EB-ED90-4CBE-AADC-774AC88D6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89338B-C144-4465-9F1C-97CC58651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AA47D2-9FEA-4ECD-A652-23ADAE5E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4F3B30-C5A5-46A3-9785-BFCF75C8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E407FD-DEC0-4D3B-BC4E-3635ADE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5D38D-92B8-4603-85CE-3A6ECFD327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513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A048E-F300-4387-8B1A-5FE6B37A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03178C-942B-4F05-BD84-0020843A2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716CBA-B62D-41FF-8345-B5B483845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6059A2-9E24-4435-8E28-74EEC11CB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88DAE04-B631-4C10-AA25-057AB2895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86A641A-D9DA-43EA-9E51-E6B7B296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EE309F8-B458-41A9-BDFC-FA5907EA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4C9586-599A-4AD2-AEC6-03D22E93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B1B72-1954-4F76-8944-7EA8701536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724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A57E8-EF16-41EF-BDB8-C66F9953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82A2C41-D931-45E7-B092-01872A72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C4AB0D-58D4-4BD0-9D3E-1E7F36D7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934243-7A0D-49DD-9CD1-DA73327C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8828E-1129-46B3-9B4E-21F77C22D6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895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87DF140-6A07-4608-9186-DE616EAF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40E0A67-5512-4D66-90C1-F46693B2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4378FD-7802-403F-810D-7568DE3D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BBAC1-62B2-45B5-B405-AE1A95293D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958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C4F4B-9D7A-4D14-9A25-2DC69BA2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4F83D2-DDB8-4B5A-9C01-9C79661A3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8A324A-FBAD-43BA-B2C4-A8EB666D7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CDFA05-2E10-4675-8D49-2424FC25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8EDF07-7665-4183-8707-49922BC1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248E9E-DF85-4D6E-9EA4-71B41424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30A4A-A56B-4D72-8907-CDC41668FD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642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CC5A7-125D-4515-A467-0F937C09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E77B19-8710-40E5-B2E6-504B5A010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0B8C0E-9E97-4FF5-AC63-89EDB64CB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4CE137-1F66-4660-9D58-4017DD7F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585F96-C379-4CDA-95FD-549F62F1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EC868D-FD1A-405A-B7DC-638F9E82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85807-11C8-4D00-855F-8F3427D27C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303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720B197-7B23-4B63-9903-58A14F547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36D7F1F-3877-40B4-ABF6-08FE14B6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E2A8E0CB-6E13-4D88-B03D-8C4514AE18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11E72E99-B767-4903-8ADB-20D0C6D12E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5F58234C-0B87-4031-ABE2-C92B945A59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3173EE-9F31-4AAA-BA63-4BC989A18FC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CIRILO\Dados%20de%20aplicativos\Microsoft\Media%20Catalog\03JESUS.MPG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0820054x2">
            <a:extLst>
              <a:ext uri="{FF2B5EF4-FFF2-40B4-BE49-F238E27FC236}">
                <a16:creationId xmlns:a16="http://schemas.microsoft.com/office/drawing/2014/main" id="{D40385E1-1D97-4BCF-A70E-95453B86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F80AED1-884F-45AC-8CF1-4CEFE2FB3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8888"/>
            <a:ext cx="5181600" cy="5410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 Enquanto João continua observando as cenas proféticas se desenrolarem, ele vê outra besta</a:t>
            </a: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Esta surge</a:t>
            </a:r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da terra, </a:t>
            </a: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tinha dois chifres como os de um cordeiro e falava como um dragão</a:t>
            </a: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pt-PT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9382458A-DE86-4B03-BF49-9663378F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81000"/>
            <a:ext cx="642461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0000"/>
                </a:solidFill>
                <a:latin typeface="Verdana" panose="020B0604030504040204" pitchFamily="34" charset="0"/>
              </a:rPr>
              <a:t>APOCALIPSE 13:11-18</a:t>
            </a:r>
            <a:endParaRPr kumimoji="1" lang="pt-BR" altLang="pt-BR" sz="3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0820054x2">
            <a:extLst>
              <a:ext uri="{FF2B5EF4-FFF2-40B4-BE49-F238E27FC236}">
                <a16:creationId xmlns:a16="http://schemas.microsoft.com/office/drawing/2014/main" id="{86078556-0D72-4525-9E67-E1B523378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0820054x2">
            <a:extLst>
              <a:ext uri="{FF2B5EF4-FFF2-40B4-BE49-F238E27FC236}">
                <a16:creationId xmlns:a16="http://schemas.microsoft.com/office/drawing/2014/main" id="{408D67B1-F286-4B39-960E-D61B0283C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>
            <a:extLst>
              <a:ext uri="{FF2B5EF4-FFF2-40B4-BE49-F238E27FC236}">
                <a16:creationId xmlns:a16="http://schemas.microsoft.com/office/drawing/2014/main" id="{DCC37AB7-C7C3-4752-AA64-3BC3F78B5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00213"/>
            <a:ext cx="5181600" cy="439896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 descrição dessa nova besta nos diz algo sobre sua ligação com a primeira besta.</a:t>
            </a:r>
            <a:r>
              <a:rPr lang="pt-PT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O catolicismo se uniria com a besta da terra.</a:t>
            </a:r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31EFE40E-00F0-4505-B8BA-13F5357D8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81000"/>
            <a:ext cx="642461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0000"/>
                </a:solidFill>
                <a:latin typeface="Verdana" panose="020B0604030504040204" pitchFamily="34" charset="0"/>
              </a:rPr>
              <a:t>APOCALIPSE 13:11-18</a:t>
            </a:r>
            <a:endParaRPr kumimoji="1" lang="pt-BR" altLang="pt-BR" sz="3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0820054x2">
            <a:extLst>
              <a:ext uri="{FF2B5EF4-FFF2-40B4-BE49-F238E27FC236}">
                <a16:creationId xmlns:a16="http://schemas.microsoft.com/office/drawing/2014/main" id="{8005634F-2E35-46E6-BC81-12E736464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0820054x2">
            <a:extLst>
              <a:ext uri="{FF2B5EF4-FFF2-40B4-BE49-F238E27FC236}">
                <a16:creationId xmlns:a16="http://schemas.microsoft.com/office/drawing/2014/main" id="{D397941D-B7E6-40AA-8422-8E05AD384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0D341D71-AE62-4375-91BB-AB4086027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520825"/>
            <a:ext cx="4648200" cy="4572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Há um interessante contraste entre a nova besta de Apocalipse 13:11 e as bestas de Apocalipse 13:1 e de Daniel 7. 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1426B975-6D1C-4015-9908-178269860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81000"/>
            <a:ext cx="642461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0000"/>
                </a:solidFill>
                <a:latin typeface="Verdana" panose="020B0604030504040204" pitchFamily="34" charset="0"/>
              </a:rPr>
              <a:t>APOCALIPSE 13:11-18</a:t>
            </a:r>
            <a:endParaRPr kumimoji="1" lang="pt-BR" altLang="pt-BR" sz="3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0820054x2">
            <a:extLst>
              <a:ext uri="{FF2B5EF4-FFF2-40B4-BE49-F238E27FC236}">
                <a16:creationId xmlns:a16="http://schemas.microsoft.com/office/drawing/2014/main" id="{C0B1469B-BBC1-421C-BF2F-981EA6EF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0820054x2">
            <a:extLst>
              <a:ext uri="{FF2B5EF4-FFF2-40B4-BE49-F238E27FC236}">
                <a16:creationId xmlns:a16="http://schemas.microsoft.com/office/drawing/2014/main" id="{B2BF0979-5BEC-4309-B574-E4323FAF3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18E94CC2-86C0-4425-9DD6-C632EC467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93825"/>
            <a:ext cx="4876800" cy="426720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 besta de Apocalipse 13:11 surge da terra firme. </a:t>
            </a: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Os outros</a:t>
            </a: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animais  surgem do mar</a:t>
            </a: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03719D24-4677-4A09-8868-0B1D25C79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81000"/>
            <a:ext cx="642461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0000"/>
                </a:solidFill>
                <a:latin typeface="Verdana" panose="020B0604030504040204" pitchFamily="34" charset="0"/>
              </a:rPr>
              <a:t>APOCALIPSE 13:11-18</a:t>
            </a:r>
            <a:endParaRPr kumimoji="1" lang="pt-BR" altLang="pt-BR" sz="3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04_184">
            <a:extLst>
              <a:ext uri="{FF2B5EF4-FFF2-40B4-BE49-F238E27FC236}">
                <a16:creationId xmlns:a16="http://schemas.microsoft.com/office/drawing/2014/main" id="{770E0876-7A1C-4EE2-B3CA-D62D3912B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4DF3B28A-93FE-4E0D-8436-78F30CCA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66800"/>
            <a:ext cx="8153400" cy="34417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rgbClr val="FFFF00"/>
                </a:solidFill>
                <a:latin typeface="Verdana" panose="020B0604030504040204" pitchFamily="34" charset="0"/>
              </a:rPr>
              <a:t>Sabemos que água representa povos (Apoc.17:15). Portanto, terra, representa área não povoada.</a:t>
            </a:r>
            <a:r>
              <a:rPr kumimoji="1" lang="en-US" altLang="pt-BR" sz="4400">
                <a:latin typeface="Verdana" panose="020B0604030504040204" pitchFamily="34" charset="0"/>
              </a:rPr>
              <a:t> </a:t>
            </a:r>
            <a:endParaRPr kumimoji="1" lang="pt-BR" altLang="pt-BR" sz="44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013-001">
            <a:extLst>
              <a:ext uri="{FF2B5EF4-FFF2-40B4-BE49-F238E27FC236}">
                <a16:creationId xmlns:a16="http://schemas.microsoft.com/office/drawing/2014/main" id="{ECAA393E-0F8C-497C-A5D3-BFCEB5368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F2D682C9-4D6A-4546-9F94-65E75A36F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93850"/>
            <a:ext cx="5545137" cy="457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No</a:t>
            </a:r>
            <a:r>
              <a:rPr lang="pt-BR" altLang="pt-BR" sz="28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início, esse novo poder tem as características de um cordeiro. Ele se comporta de modo manso e gentil. Mas, </a:t>
            </a: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depois</a:t>
            </a:r>
            <a:r>
              <a:rPr lang="pt-BR" altLang="pt-BR" sz="28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fala como um dragão, como Satanás. Esse poder termina oprimindo e enganando, justamente como o poder romano</a:t>
            </a: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pt-BR" altLang="pt-BR" sz="28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PT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BEB6183F-F1A8-4506-8BE9-8C2C6D69C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617538"/>
            <a:ext cx="6424612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rgbClr val="FF0000"/>
                </a:solidFill>
                <a:latin typeface="Verdana" panose="020B0604030504040204" pitchFamily="34" charset="0"/>
              </a:rPr>
              <a:t>APOCALIPSE 13:11-18</a:t>
            </a:r>
            <a:endParaRPr kumimoji="1" lang="pt-BR" altLang="pt-BR" sz="2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005">
            <a:extLst>
              <a:ext uri="{FF2B5EF4-FFF2-40B4-BE49-F238E27FC236}">
                <a16:creationId xmlns:a16="http://schemas.microsoft.com/office/drawing/2014/main" id="{5CB6A2C2-A4D4-4C12-BEA3-DA6068B86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7041147E-6AEF-4756-89A7-CA78A89C1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1963"/>
            <a:ext cx="83820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rgbClr val="FF0000"/>
                </a:solidFill>
                <a:latin typeface="Verdana" panose="020B0604030504040204" pitchFamily="34" charset="0"/>
              </a:rPr>
              <a:t>A BESTA DA TERRA. AP.13:11-18</a:t>
            </a:r>
            <a:endParaRPr kumimoji="1" lang="pt-BR" altLang="pt-BR" sz="2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BC05719B-E700-4B45-858C-5E01CFF27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89125"/>
            <a:ext cx="8305800" cy="44196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8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Reunindo as informações fornecidas pelos </a:t>
            </a: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capítulos 12-13</a:t>
            </a:r>
            <a:r>
              <a:rPr lang="pt-BR" altLang="pt-BR" sz="28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que estudamos, podemos concluir que esse novo poder surge de um lugar pouco habitado, no final dos 1260 anos descritos em Apocalipse 13:1-10 ou, em torno de 1798. Que nação apareceu em cena nessa ocasião, num lugar relativamente desabitado? Os sinais apontam claramente para os Estados Unidos da América.</a:t>
            </a:r>
            <a:r>
              <a:rPr lang="pt-PT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poc_13_11a">
            <a:extLst>
              <a:ext uri="{FF2B5EF4-FFF2-40B4-BE49-F238E27FC236}">
                <a16:creationId xmlns:a16="http://schemas.microsoft.com/office/drawing/2014/main" id="{5227E2BA-C54C-4799-BDCC-BCBAB786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027" descr="anabainon2">
            <a:extLst>
              <a:ext uri="{FF2B5EF4-FFF2-40B4-BE49-F238E27FC236}">
                <a16:creationId xmlns:a16="http://schemas.microsoft.com/office/drawing/2014/main" id="{F63D05C5-461F-4E39-AD56-C472D8FE1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013-001">
            <a:extLst>
              <a:ext uri="{FF2B5EF4-FFF2-40B4-BE49-F238E27FC236}">
                <a16:creationId xmlns:a16="http://schemas.microsoft.com/office/drawing/2014/main" id="{7D91E469-E803-4C9C-B8F7-48CBB598D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2">
            <a:extLst>
              <a:ext uri="{FF2B5EF4-FFF2-40B4-BE49-F238E27FC236}">
                <a16:creationId xmlns:a16="http://schemas.microsoft.com/office/drawing/2014/main" id="{9B7B228C-8F7C-4437-83CE-6BCC1FDDC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8497887" cy="39354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“Que nação do novo mundo se achava em 1798 ascendendo ao poder, apresentando indícios de força e grandeza, e atraíndo a atenção do mundo? a aplicação do símbolo não admite dúvidas. uma nação, e apenas uma, satisfaz às especificações desta profecia; Esta aponta para os Estados Unidos” G.C.439</a:t>
            </a:r>
            <a:endParaRPr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838C0273-CDE0-4B36-97BE-FEB34EC8A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43013"/>
            <a:ext cx="8077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TERRA = REGIÃO NÃO MUITO POVOADA</a:t>
            </a:r>
            <a:endParaRPr kumimoji="1" lang="pt-BR" altLang="pt-BR" sz="2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apresentacao005">
            <a:extLst>
              <a:ext uri="{FF2B5EF4-FFF2-40B4-BE49-F238E27FC236}">
                <a16:creationId xmlns:a16="http://schemas.microsoft.com/office/drawing/2014/main" id="{52439F7E-615D-45B5-A023-9B4057DD4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013-001">
            <a:extLst>
              <a:ext uri="{FF2B5EF4-FFF2-40B4-BE49-F238E27FC236}">
                <a16:creationId xmlns:a16="http://schemas.microsoft.com/office/drawing/2014/main" id="{2948DFAF-2453-412D-A9EB-5EBF94388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A5D76BEB-8288-41C9-97A6-1CCC3A5B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87425"/>
            <a:ext cx="80772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O SURGIMENTO DOS E.U.A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ECA446F7-AA96-4B80-955B-78FD1536B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05038"/>
            <a:ext cx="6172200" cy="39909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O respeitado escritor americano G. A. Towsend descrevendo a origem dos Estados Unidos, fala do “</a:t>
            </a:r>
            <a:r>
              <a:rPr kumimoji="1" lang="en-US" altLang="pt-BR" sz="3200" b="1" i="1" u="sng">
                <a:solidFill>
                  <a:schemeClr val="bg1"/>
                </a:solidFill>
                <a:latin typeface="Verdana" panose="020B0604030504040204" pitchFamily="34" charset="0"/>
              </a:rPr>
              <a:t>mistério de sua procedência do nada</a:t>
            </a: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”. </a:t>
            </a:r>
            <a:r>
              <a:rPr kumimoji="1" lang="en-US" altLang="pt-BR" sz="3200" b="1" i="1">
                <a:solidFill>
                  <a:schemeClr val="bg1"/>
                </a:solidFill>
                <a:latin typeface="Verdana" panose="020B0604030504040204" pitchFamily="34" charset="0"/>
              </a:rPr>
              <a:t>(O Novo mundo Comparado com o Velho)</a:t>
            </a:r>
            <a:endParaRPr kumimoji="1" lang="pt-BR" altLang="pt-BR" sz="3200" b="1" i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013-001">
            <a:extLst>
              <a:ext uri="{FF2B5EF4-FFF2-40B4-BE49-F238E27FC236}">
                <a16:creationId xmlns:a16="http://schemas.microsoft.com/office/drawing/2014/main" id="{42E9330B-B14F-4976-9BAD-22137B62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02B4FFC1-8200-4374-9C75-FC45DF476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08275"/>
            <a:ext cx="6629400" cy="314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Disse ainda mais o escritor: “Semelhando a </a:t>
            </a:r>
            <a:r>
              <a:rPr kumimoji="1" lang="en-US" altLang="pt-BR" sz="4000" b="1" i="1" u="sng">
                <a:solidFill>
                  <a:schemeClr val="bg1"/>
                </a:solidFill>
                <a:latin typeface="Verdana" panose="020B0604030504040204" pitchFamily="34" charset="0"/>
              </a:rPr>
              <a:t>semente silenciosa</a:t>
            </a: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, desenvolvemo-nos em império”. (Idem)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83CEAA59-0BCB-4954-A479-21B95997C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87425"/>
            <a:ext cx="80772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O SURGIMENTO DOS E.U.A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013-001">
            <a:extLst>
              <a:ext uri="{FF2B5EF4-FFF2-40B4-BE49-F238E27FC236}">
                <a16:creationId xmlns:a16="http://schemas.microsoft.com/office/drawing/2014/main" id="{1973A17C-8EA2-4ADB-92AE-AD247CD91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93321E8D-ED3C-4BE8-B786-6264F0D5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9138"/>
            <a:ext cx="6172200" cy="44783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Um jornal europeu, em 1850, referiu-se aos Estados Unidos como um “império maravilhoso, que estava </a:t>
            </a:r>
            <a:r>
              <a:rPr kumimoji="1" lang="en-US" altLang="pt-BR" sz="3200" b="1" i="1" u="sng">
                <a:solidFill>
                  <a:schemeClr val="bg1"/>
                </a:solidFill>
                <a:latin typeface="Verdana" panose="020B0604030504040204" pitchFamily="34" charset="0"/>
              </a:rPr>
              <a:t>emergindo</a:t>
            </a: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e no </a:t>
            </a:r>
            <a:r>
              <a:rPr kumimoji="1" lang="en-US" altLang="pt-BR" sz="3200" b="1" i="1" u="sng">
                <a:solidFill>
                  <a:schemeClr val="bg1"/>
                </a:solidFill>
                <a:latin typeface="Verdana" panose="020B0604030504040204" pitchFamily="34" charset="0"/>
              </a:rPr>
              <a:t>silêncio da terra</a:t>
            </a: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aumentando diariamente seu poder e orgulho”. (The Dublin Nation)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D5B8D3C6-C5A6-4FCA-9B8A-13FBFE1E2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87425"/>
            <a:ext cx="80772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O SURGIMENTO DOS E.U.A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0820054x2">
            <a:extLst>
              <a:ext uri="{FF2B5EF4-FFF2-40B4-BE49-F238E27FC236}">
                <a16:creationId xmlns:a16="http://schemas.microsoft.com/office/drawing/2014/main" id="{04B83F87-0553-4CE2-AD22-78066576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6D6812ED-BE2B-4DF5-AA39-6F0CFC277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350838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rgbClr val="FF0000"/>
                </a:solidFill>
                <a:latin typeface="Verdana" panose="020B0604030504040204" pitchFamily="34" charset="0"/>
              </a:rPr>
              <a:t>OS 2 CHIFRES</a:t>
            </a:r>
            <a:endParaRPr kumimoji="1" lang="pt-BR" altLang="pt-BR" sz="40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56D96747-8189-4E8A-98E8-4DA13E47C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36725"/>
            <a:ext cx="5715000" cy="457200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Os dois chifres simbolizam </a:t>
            </a: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as </a:t>
            </a: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duas </a:t>
            </a:r>
            <a:r>
              <a:rPr lang="en-US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poderosas</a:t>
            </a:r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características do sistema governamental norte-americano: liberdade civil e liberdade religiosa</a:t>
            </a:r>
            <a:endParaRPr lang="pt-PT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013-001">
            <a:extLst>
              <a:ext uri="{FF2B5EF4-FFF2-40B4-BE49-F238E27FC236}">
                <a16:creationId xmlns:a16="http://schemas.microsoft.com/office/drawing/2014/main" id="{6A379B2D-F406-4EDA-960C-E741CEBC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EB1179F9-39DB-4025-9C8E-636AE79D5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82638"/>
            <a:ext cx="7924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rgbClr val="FFFF00"/>
                </a:solidFill>
                <a:latin typeface="Verdana" panose="020B0604030504040204" pitchFamily="34" charset="0"/>
              </a:rPr>
              <a:t>PARECENDO CORDEIRO </a:t>
            </a:r>
            <a:endParaRPr kumimoji="1" lang="pt-BR" altLang="pt-BR" sz="40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8FEA8033-09D3-4914-9C05-E2E92DBD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66913"/>
            <a:ext cx="7391400" cy="4486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“Todos os homens foram criados iguais; dotados pelo Criador com certos direitos que não se pode ferir, dentre eles se destacam a vida, a liberdade e a busca pela felicidade”. (Discurso de Abraão Lincoln)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013-001">
            <a:extLst>
              <a:ext uri="{FF2B5EF4-FFF2-40B4-BE49-F238E27FC236}">
                <a16:creationId xmlns:a16="http://schemas.microsoft.com/office/drawing/2014/main" id="{0E52B8F3-C396-4888-8250-13BB0289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E16F3C26-A0CF-4527-930C-D68C7376E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14438"/>
            <a:ext cx="7924800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A PROPOSTA DOS EUA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BFAB17E4-4425-42A3-8077-41F186FE2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57563"/>
            <a:ext cx="5456238" cy="19224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rgbClr val="FFFF00"/>
                </a:solidFill>
                <a:latin typeface="Verdana" panose="020B0604030504040204" pitchFamily="34" charset="0"/>
              </a:rPr>
              <a:t>LIBERDADE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rgbClr val="FFFF00"/>
                </a:solidFill>
                <a:latin typeface="Verdana" panose="020B0604030504040204" pitchFamily="34" charset="0"/>
              </a:rPr>
              <a:t>E PAZ</a:t>
            </a:r>
            <a:endParaRPr kumimoji="1" lang="pt-BR" altLang="pt-BR" sz="48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32_185">
            <a:extLst>
              <a:ext uri="{FF2B5EF4-FFF2-40B4-BE49-F238E27FC236}">
                <a16:creationId xmlns:a16="http://schemas.microsoft.com/office/drawing/2014/main" id="{500B344A-4EA9-49B0-A89D-CF09AAEB7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368F532C-2F73-419C-BAFF-2DDE1E252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12875"/>
            <a:ext cx="8001000" cy="4724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Os Estados Unidos, como campeão da democracia e dos direitos individuais, iniciou como um cordeiro. Os dois chifres simbolizam </a:t>
            </a:r>
            <a:r>
              <a:rPr lang="en-US" altLang="pt-BR" sz="3600" b="1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as </a:t>
            </a:r>
            <a:r>
              <a:rPr lang="pt-BR" altLang="pt-BR" sz="3600" b="1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duas</a:t>
            </a:r>
            <a:r>
              <a:rPr lang="en-US" altLang="pt-BR" sz="3600" b="1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poderosas</a:t>
            </a:r>
            <a:r>
              <a:rPr lang="pt-BR" altLang="pt-BR" sz="3600" b="1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BR" sz="3600" b="1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pt-BR" altLang="pt-BR" sz="3600" b="1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aracterísticas do sistema governamental norte-americano: liberdade civil e liberdade religiosa...</a:t>
            </a:r>
            <a:endParaRPr lang="pt-PT" altLang="pt-BR" sz="36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5CDD49DA-1C56-475A-86A1-83FEC3B1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476250"/>
            <a:ext cx="81534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0000"/>
                </a:solidFill>
                <a:latin typeface="Verdana" panose="020B0604030504040204" pitchFamily="34" charset="0"/>
              </a:rPr>
              <a:t>PARECENDO CORDEIRO</a:t>
            </a:r>
            <a:endParaRPr kumimoji="1" lang="pt-BR" altLang="pt-BR" sz="36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819102x2">
            <a:extLst>
              <a:ext uri="{FF2B5EF4-FFF2-40B4-BE49-F238E27FC236}">
                <a16:creationId xmlns:a16="http://schemas.microsoft.com/office/drawing/2014/main" id="{3AECE309-D48D-40B5-A5F2-5D1960412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D9803BFF-7CFF-4A1F-8035-51C8C209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20938"/>
            <a:ext cx="8135938" cy="3733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Mas algo ocorreu com esse poder semelhante a um cordeiro. Os versos 12 a 18 nos contam que </a:t>
            </a: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ele  (EUA) faz </a:t>
            </a:r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uma aliança com </a:t>
            </a: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 primeira besta (Papado)</a:t>
            </a:r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 Vamos ver como isso ocorreu.</a:t>
            </a:r>
            <a:r>
              <a:rPr lang="pt-PT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D97DCB4E-81C2-4DB7-A129-BD477FE0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1336675"/>
            <a:ext cx="73914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0000"/>
                </a:solidFill>
                <a:latin typeface="Verdana" panose="020B0604030504040204" pitchFamily="34" charset="0"/>
              </a:rPr>
              <a:t>A UNIÃO DAS DUAS BESTAS</a:t>
            </a:r>
            <a:endParaRPr kumimoji="1" lang="pt-BR" altLang="pt-BR" sz="3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821091x2">
            <a:extLst>
              <a:ext uri="{FF2B5EF4-FFF2-40B4-BE49-F238E27FC236}">
                <a16:creationId xmlns:a16="http://schemas.microsoft.com/office/drawing/2014/main" id="{00EB35AE-13C9-414A-BA14-DC2F14EEF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0AE2BE7F-525E-4F65-BC67-AC729E83E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2708275"/>
            <a:ext cx="7499350" cy="3098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Verso </a:t>
            </a:r>
            <a:r>
              <a:rPr lang="pt-PT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12  “E exerce todo o poder da primeira besta na sua presença, e faz que a terra e os que nela habitam adorem a primeira besta, cuja chaga mortal fora curada”.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94CA368F-07A9-4A7B-8356-962130F7B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0775"/>
            <a:ext cx="73914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0000"/>
                </a:solidFill>
                <a:latin typeface="Verdana" panose="020B0604030504040204" pitchFamily="34" charset="0"/>
              </a:rPr>
              <a:t>A UNIÃO DAS DUAS BESTAS</a:t>
            </a:r>
            <a:endParaRPr kumimoji="1" lang="pt-BR" altLang="pt-BR" sz="3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821091x2">
            <a:extLst>
              <a:ext uri="{FF2B5EF4-FFF2-40B4-BE49-F238E27FC236}">
                <a16:creationId xmlns:a16="http://schemas.microsoft.com/office/drawing/2014/main" id="{DAE45A3A-C095-4BE2-92F0-C772460A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6B781E49-B755-4EC7-9992-F34072519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2852738"/>
            <a:ext cx="7342188" cy="24685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Verso </a:t>
            </a:r>
            <a:r>
              <a:rPr lang="pt-PT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13 “E faz grandes sinais, de maneira que até fogo faz descer do céu à terra, à vista dos homens”.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F476ECCB-CD42-4C9B-A7B3-29442D8C4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7239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0000"/>
                </a:solidFill>
                <a:latin typeface="Verdana" panose="020B0604030504040204" pitchFamily="34" charset="0"/>
              </a:rPr>
              <a:t>A UNIÃO DAS DUAS BESTAS</a:t>
            </a:r>
            <a:endParaRPr kumimoji="1" lang="pt-BR" altLang="pt-BR" sz="3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42E2EDF-49C9-44A1-9809-8B1751896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0BB0758-1172-4856-BF19-7F40200D1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3252" name="Picture 4" descr="apresentacao0000">
            <a:extLst>
              <a:ext uri="{FF2B5EF4-FFF2-40B4-BE49-F238E27FC236}">
                <a16:creationId xmlns:a16="http://schemas.microsoft.com/office/drawing/2014/main" id="{CB889BD4-93E7-49E0-85F8-B6E8988C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821091x2">
            <a:extLst>
              <a:ext uri="{FF2B5EF4-FFF2-40B4-BE49-F238E27FC236}">
                <a16:creationId xmlns:a16="http://schemas.microsoft.com/office/drawing/2014/main" id="{3BBFC60B-FA21-4FA0-85AD-2D900E69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7B7E65A5-000D-4D37-A376-0A5857B82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71625"/>
            <a:ext cx="7491412" cy="4953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Verso </a:t>
            </a:r>
            <a:r>
              <a:rPr lang="pt-PT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14 “E engana os que habitam na terra com sinais que lhe foi permitido que fizesse na presença da besta, dizendo aos que habitam na terra que fizessem uma imagem à besta que recebera a ferida da espada e vivia”.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57406A9E-3C34-4C02-80C3-810BF3D0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7239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0000"/>
                </a:solidFill>
                <a:latin typeface="Verdana" panose="020B0604030504040204" pitchFamily="34" charset="0"/>
              </a:rPr>
              <a:t>A UNIÃO DAS DUAS BESTAS</a:t>
            </a:r>
            <a:endParaRPr kumimoji="1" lang="pt-BR" altLang="pt-BR" sz="3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0821091x2">
            <a:extLst>
              <a:ext uri="{FF2B5EF4-FFF2-40B4-BE49-F238E27FC236}">
                <a16:creationId xmlns:a16="http://schemas.microsoft.com/office/drawing/2014/main" id="{8A6287BD-3266-4EAA-A534-411F37FE4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944A10EF-B8C4-42C4-9C63-09B413555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41488"/>
            <a:ext cx="6918325" cy="4495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Verso </a:t>
            </a:r>
            <a:r>
              <a:rPr lang="pt-PT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15 “E foi-lhe concedido que desse fôlego à imagem da besta, para que também a imagem da besta falasse, e fizesse que fossem mortos todos os que não adorassem a imagem da besta”.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24DA2EC2-E1AE-4A7F-A897-AB8D9643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7239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0000"/>
                </a:solidFill>
                <a:latin typeface="Verdana" panose="020B0604030504040204" pitchFamily="34" charset="0"/>
              </a:rPr>
              <a:t>A UNIÃO DAS DUAS BESTAS</a:t>
            </a:r>
            <a:endParaRPr kumimoji="1" lang="pt-BR" altLang="pt-BR" sz="3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821091x2">
            <a:extLst>
              <a:ext uri="{FF2B5EF4-FFF2-40B4-BE49-F238E27FC236}">
                <a16:creationId xmlns:a16="http://schemas.microsoft.com/office/drawing/2014/main" id="{B1DC560D-034F-43DC-9C8C-FAAFD290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>
            <a:extLst>
              <a:ext uri="{FF2B5EF4-FFF2-40B4-BE49-F238E27FC236}">
                <a16:creationId xmlns:a16="http://schemas.microsoft.com/office/drawing/2014/main" id="{83BAED21-D27F-44CF-B84A-9A1D6F0C7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76388"/>
            <a:ext cx="7850188" cy="4876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Versos 16 e 17</a:t>
            </a:r>
            <a:r>
              <a:rPr lang="pt-PT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“E faz que a todos, pequenos e grandes, ricos e pobres, livres e servos, lhes seja posto um sinal na sua mão direita, ou nas suas testas; </a:t>
            </a:r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p</a:t>
            </a:r>
            <a:r>
              <a:rPr lang="pt-PT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ara que ninguém possa comprar ou vender, senão aquele que tiver o sinal, ou o nome da besta, ou o número do seu nome”.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A7D525DA-08E5-45AF-B096-4280D49BB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7239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0000"/>
                </a:solidFill>
                <a:latin typeface="Verdana" panose="020B0604030504040204" pitchFamily="34" charset="0"/>
              </a:rPr>
              <a:t>A UNIÃO DAS DUAS BESTAS</a:t>
            </a:r>
            <a:endParaRPr kumimoji="1" lang="pt-BR" altLang="pt-BR" sz="3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013-001">
            <a:extLst>
              <a:ext uri="{FF2B5EF4-FFF2-40B4-BE49-F238E27FC236}">
                <a16:creationId xmlns:a16="http://schemas.microsoft.com/office/drawing/2014/main" id="{A4B0AFB9-8B5E-4D17-AD9F-0C2333298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>
            <a:extLst>
              <a:ext uri="{FF2B5EF4-FFF2-40B4-BE49-F238E27FC236}">
                <a16:creationId xmlns:a16="http://schemas.microsoft.com/office/drawing/2014/main" id="{0967DB09-4BFC-48AC-9F32-AAC61991B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283450" cy="472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verso 18 declara</a:t>
            </a: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 “Aqui está a sabedoria. Aquele que tem entendimento calcule o número da besta, pois é número de homem. Ora, esse número é seiscentos e sessenta e seis.” (666)</a:t>
            </a:r>
            <a:endParaRPr lang="pt-PT" altLang="pt-BR" sz="3200" b="1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EC7B83AE-5121-450D-BAF8-B6A044543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7239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0000"/>
                </a:solidFill>
                <a:latin typeface="Verdana" panose="020B0604030504040204" pitchFamily="34" charset="0"/>
              </a:rPr>
              <a:t>A UNIÃO DAS DUAS BESTAS</a:t>
            </a:r>
            <a:endParaRPr kumimoji="1" lang="pt-BR" altLang="pt-BR" sz="3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060">
            <a:extLst>
              <a:ext uri="{FF2B5EF4-FFF2-40B4-BE49-F238E27FC236}">
                <a16:creationId xmlns:a16="http://schemas.microsoft.com/office/drawing/2014/main" id="{FAE683CD-4C04-4BB4-AF14-647CE6145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BE5AAE6F-2931-490C-9E9E-7A9493213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8001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rgbClr val="FF0000"/>
                </a:solidFill>
                <a:latin typeface="Verdana" panose="020B0604030504040204" pitchFamily="34" charset="0"/>
              </a:rPr>
              <a:t>A IMAGEM DA BESTA</a:t>
            </a:r>
            <a:endParaRPr kumimoji="1" lang="pt-BR" altLang="pt-BR" sz="44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E472A8A6-A2DD-454B-B9E8-54CF219B2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054225"/>
            <a:ext cx="4876800" cy="3751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O que é a imagem da besta? Como ela será formada?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9">
            <a:extLst>
              <a:ext uri="{FF2B5EF4-FFF2-40B4-BE49-F238E27FC236}">
                <a16:creationId xmlns:a16="http://schemas.microsoft.com/office/drawing/2014/main" id="{94170D77-9806-4608-8CF6-3563CC6E3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8E2DD0B4-0EB0-4EE4-94CE-48BF3F459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001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rgbClr val="FF0000"/>
                </a:solidFill>
                <a:latin typeface="Verdana" panose="020B0604030504040204" pitchFamily="34" charset="0"/>
              </a:rPr>
              <a:t>A IMAGEM DA BESTA</a:t>
            </a:r>
            <a:endParaRPr kumimoji="1" lang="pt-BR" altLang="pt-BR" sz="40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AB071407-21EC-4E72-B837-47124FB89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17AA3A94-B2EB-4642-9EB6-7440BEA3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D5CEF567-CB95-46B4-A343-2F5A2BD9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8153400" cy="5035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“A fim de formarem os Estados Unidos uma imagem da besta, </a:t>
            </a:r>
            <a:r>
              <a:rPr kumimoji="1" lang="en-US" altLang="pt-BR" sz="3600" b="1" u="sng">
                <a:solidFill>
                  <a:schemeClr val="bg1"/>
                </a:solidFill>
                <a:latin typeface="Verdana" panose="020B0604030504040204" pitchFamily="34" charset="0"/>
              </a:rPr>
              <a:t>o poder religioso deve a tal ponto dirigir o governo civil</a:t>
            </a: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que a autoridade do Estado também seja empregada pela igreja para realizar os seus próprios fins”. (GC 443)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>
            <a:extLst>
              <a:ext uri="{FF2B5EF4-FFF2-40B4-BE49-F238E27FC236}">
                <a16:creationId xmlns:a16="http://schemas.microsoft.com/office/drawing/2014/main" id="{1010CB5F-9FD1-41EC-9F4B-54FA1D48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E4FD6B11-7650-4373-973E-C3AF584C8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549275"/>
            <a:ext cx="59118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0000"/>
                </a:solidFill>
                <a:latin typeface="Verdana" panose="020B0604030504040204" pitchFamily="34" charset="0"/>
              </a:rPr>
              <a:t>A IMAGEM DA BESTA</a:t>
            </a:r>
            <a:endParaRPr kumimoji="1" lang="pt-BR" altLang="pt-BR" sz="36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B2DEF3BB-25F8-4256-B09F-A877599BF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675688" cy="54530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“Quando as principais igrejas dos Estados Unidos, ligando-se em pontos de doutrinas que lhes são comuns, influenciarem o Estado para que imponham seus decretos e lhes apóie as instituições, a América protestante terá então formado uma imagem da hierarquia romana, e a inflição de penas civis aos dissidentes será o resultado inevitável”. (GC 445)</a:t>
            </a:r>
            <a:r>
              <a:rPr kumimoji="1" lang="en-US" altLang="pt-BR" sz="32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endParaRPr kumimoji="1" lang="pt-BR" altLang="pt-BR" sz="32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>
            <a:extLst>
              <a:ext uri="{FF2B5EF4-FFF2-40B4-BE49-F238E27FC236}">
                <a16:creationId xmlns:a16="http://schemas.microsoft.com/office/drawing/2014/main" id="{121C4820-4526-4BC5-A4C2-387432CDD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78EE7F5C-8927-4A4F-A2D9-EB71E9739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652588"/>
            <a:ext cx="7681913" cy="3937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Quando os EUA com as suas igrejas se unirem, então estabelecerá a marca da primeira besta. Todos serão obrigados a ter a marca ou serão perseguidos. Como no passado. (13:16-18)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>
            <a:extLst>
              <a:ext uri="{FF2B5EF4-FFF2-40B4-BE49-F238E27FC236}">
                <a16:creationId xmlns:a16="http://schemas.microsoft.com/office/drawing/2014/main" id="{AD16DCA3-8651-49AC-8FFF-01F9B91BF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1C207B7B-64BB-4C4C-94E7-976CC326D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25538"/>
            <a:ext cx="8496300" cy="4965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“A igreja católica, por sua própria infalível autoridade criou o domingo como o dia santificado para substituir o sábado da velha lei”.</a:t>
            </a:r>
            <a:r>
              <a:rPr lang="en-US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pt-BR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(Catholic Mirror, orgão oficial do cardeal Gibbons, de 23 de setembro de 1893).</a:t>
            </a:r>
            <a:endParaRPr lang="pt-BR" altLang="pt-BR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Rectangle 9">
            <a:extLst>
              <a:ext uri="{FF2B5EF4-FFF2-40B4-BE49-F238E27FC236}">
                <a16:creationId xmlns:a16="http://schemas.microsoft.com/office/drawing/2014/main" id="{98AC4093-8125-4893-BB84-3DD489B6D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EE1F1E31-F7FE-4AAE-AC6C-84766D291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8675687" cy="47863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“A Igreja Católica declara, naturalmente, ter sido a mudança (do sábado para o domingo) um ato seu, e é um sinal de sua autoridade eclesiástica em assuntos religiosos”. </a:t>
            </a:r>
            <a:r>
              <a:rPr kumimoji="1" lang="en-US" altLang="pt-BR" sz="2800" b="1" i="1">
                <a:solidFill>
                  <a:schemeClr val="bg1"/>
                </a:solidFill>
                <a:latin typeface="Verdana" panose="020B0604030504040204" pitchFamily="34" charset="0"/>
              </a:rPr>
              <a:t>(M.R.H.F.Thomas, Chanceler do Cardeal Gibbons) </a:t>
            </a:r>
            <a:endParaRPr kumimoji="1" lang="pt-BR" altLang="pt-BR" sz="2800" b="1" i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apresentacao004">
            <a:extLst>
              <a:ext uri="{FF2B5EF4-FFF2-40B4-BE49-F238E27FC236}">
                <a16:creationId xmlns:a16="http://schemas.microsoft.com/office/drawing/2014/main" id="{C32743BF-9181-4964-B30F-708911FF9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>
            <a:extLst>
              <a:ext uri="{FF2B5EF4-FFF2-40B4-BE49-F238E27FC236}">
                <a16:creationId xmlns:a16="http://schemas.microsoft.com/office/drawing/2014/main" id="{F7E4A2FA-461B-4AFF-8B74-7A7FD49FA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2209571F-0E44-4162-B2C0-08EAFF41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8135938" cy="4968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“Quando, porém a observância do domingo for imposta por lei, e o mundo for esclarecido relativamente à obrigação do verdadeiro sábado…” Será lançada a marca da besta. </a:t>
            </a:r>
            <a:r>
              <a:rPr kumimoji="1" lang="en-US" altLang="pt-BR" sz="2400" b="1" i="1">
                <a:solidFill>
                  <a:schemeClr val="bg1"/>
                </a:solidFill>
                <a:latin typeface="Verdana" panose="020B0604030504040204" pitchFamily="34" charset="0"/>
              </a:rPr>
              <a:t>(GC 449)</a:t>
            </a:r>
            <a:endParaRPr kumimoji="1" lang="pt-BR" altLang="pt-BR" sz="2400" b="1" i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Rectangle 10">
            <a:extLst>
              <a:ext uri="{FF2B5EF4-FFF2-40B4-BE49-F238E27FC236}">
                <a16:creationId xmlns:a16="http://schemas.microsoft.com/office/drawing/2014/main" id="{A74E06ED-8841-4954-9139-46E061092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45CE6050-0B3F-4AED-8C94-0BCA9925F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239838"/>
            <a:ext cx="7905750" cy="4781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“Também lhes dei os meus sábados, para servirem de sinal entre mim e eles, para que soubessem que eu sou o SENHOR que os santifica”. </a:t>
            </a: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(Ez. 20:12,20)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7" name="Rectangle 73">
            <a:extLst>
              <a:ext uri="{FF2B5EF4-FFF2-40B4-BE49-F238E27FC236}">
                <a16:creationId xmlns:a16="http://schemas.microsoft.com/office/drawing/2014/main" id="{79C24D02-329E-4C0A-86C6-BACA96F00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FD6D2E8F-097C-4B51-8F66-0BB881568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6250"/>
            <a:ext cx="8001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rgbClr val="FF0000"/>
                </a:solidFill>
                <a:latin typeface="Verdana" panose="020B0604030504040204" pitchFamily="34" charset="0"/>
              </a:rPr>
              <a:t>O NÚMERO DA BESTA</a:t>
            </a:r>
            <a:endParaRPr kumimoji="1" lang="pt-BR" altLang="pt-BR" sz="44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6936" name="Group 72">
            <a:extLst>
              <a:ext uri="{FF2B5EF4-FFF2-40B4-BE49-F238E27FC236}">
                <a16:creationId xmlns:a16="http://schemas.microsoft.com/office/drawing/2014/main" id="{A91929C0-CFCF-4C0B-9A62-CE9354D04B6B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628775"/>
          <a:ext cx="7704138" cy="4895850"/>
        </p:xfrm>
        <a:graphic>
          <a:graphicData uri="http://schemas.openxmlformats.org/drawingml/2006/table">
            <a:tbl>
              <a:tblPr/>
              <a:tblGrid>
                <a:gridCol w="1100138">
                  <a:extLst>
                    <a:ext uri="{9D8B030D-6E8A-4147-A177-3AD203B41FA5}">
                      <a16:colId xmlns:a16="http://schemas.microsoft.com/office/drawing/2014/main" val="271600930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846379615"/>
                    </a:ext>
                  </a:extLst>
                </a:gridCol>
                <a:gridCol w="1100137">
                  <a:extLst>
                    <a:ext uri="{9D8B030D-6E8A-4147-A177-3AD203B41FA5}">
                      <a16:colId xmlns:a16="http://schemas.microsoft.com/office/drawing/2014/main" val="2059820140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val="3384557629"/>
                    </a:ext>
                  </a:extLst>
                </a:gridCol>
                <a:gridCol w="1100137">
                  <a:extLst>
                    <a:ext uri="{9D8B030D-6E8A-4147-A177-3AD203B41FA5}">
                      <a16:colId xmlns:a16="http://schemas.microsoft.com/office/drawing/2014/main" val="2756681483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3234467294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val="1035579521"/>
                    </a:ext>
                  </a:extLst>
                </a:gridCol>
              </a:tblGrid>
              <a:tr h="71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01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32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34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03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35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06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111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815719"/>
                  </a:ext>
                </a:extLst>
              </a:tr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30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O8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27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28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07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111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358436"/>
                  </a:ext>
                </a:extLst>
              </a:tr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20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24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15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16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13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23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111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082349"/>
                  </a:ext>
                </a:extLst>
              </a:tr>
              <a:tr h="695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19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17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22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18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14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111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08372"/>
                  </a:ext>
                </a:extLst>
              </a:tr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10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26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12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09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29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25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111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10945"/>
                  </a:ext>
                </a:extLst>
              </a:tr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04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02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33 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05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36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111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992234"/>
                  </a:ext>
                </a:extLst>
              </a:tr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111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111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111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111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111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111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666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1967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>
            <a:extLst>
              <a:ext uri="{FF2B5EF4-FFF2-40B4-BE49-F238E27FC236}">
                <a16:creationId xmlns:a16="http://schemas.microsoft.com/office/drawing/2014/main" id="{82FF7327-99EE-4EF0-BE03-2D2E74C65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918CED46-6387-4664-8C46-7D25AC3EA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1844675"/>
            <a:ext cx="8435975" cy="4111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No Panteão Babilônico, o deus menor era representado pelo </a:t>
            </a:r>
            <a:r>
              <a:rPr lang="en-US" altLang="pt-BR" sz="4400" b="1">
                <a:solidFill>
                  <a:srgbClr val="FFFF00"/>
                </a:solidFill>
                <a:latin typeface="Verdana" panose="020B0604030504040204" pitchFamily="34" charset="0"/>
              </a:rPr>
              <a:t>6</a:t>
            </a:r>
            <a:r>
              <a:rPr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. O deus maior, pelo </a:t>
            </a:r>
            <a:r>
              <a:rPr lang="en-US" altLang="pt-BR" sz="4400" b="1">
                <a:solidFill>
                  <a:srgbClr val="FFFF00"/>
                </a:solidFill>
                <a:latin typeface="Verdana" panose="020B0604030504040204" pitchFamily="34" charset="0"/>
              </a:rPr>
              <a:t>60</a:t>
            </a:r>
            <a:r>
              <a:rPr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 e a totalidade dos deuses pelo 600. (</a:t>
            </a:r>
            <a:r>
              <a:rPr lang="en-US" altLang="pt-BR" sz="4400" b="1">
                <a:solidFill>
                  <a:srgbClr val="FFFF00"/>
                </a:solidFill>
                <a:latin typeface="Verdana" panose="020B0604030504040204" pitchFamily="34" charset="0"/>
              </a:rPr>
              <a:t>666</a:t>
            </a:r>
            <a:r>
              <a:rPr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) - Ap. 13:2</a:t>
            </a:r>
            <a:endParaRPr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330C70AE-804A-4061-ABEC-F49C1393F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22313"/>
            <a:ext cx="8001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rgbClr val="FF0000"/>
                </a:solidFill>
                <a:latin typeface="Verdana" panose="020B0604030504040204" pitchFamily="34" charset="0"/>
              </a:rPr>
              <a:t>O NÚMERO DA BESTA</a:t>
            </a:r>
            <a:endParaRPr kumimoji="1" lang="pt-BR" altLang="pt-BR" sz="44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55" name="Picture 43" descr="OS_DESEM">
            <a:extLst>
              <a:ext uri="{FF2B5EF4-FFF2-40B4-BE49-F238E27FC236}">
                <a16:creationId xmlns:a16="http://schemas.microsoft.com/office/drawing/2014/main" id="{89E959F4-07C8-487B-9D0D-9AB61E82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3" name="Text Box 21">
            <a:extLst>
              <a:ext uri="{FF2B5EF4-FFF2-40B4-BE49-F238E27FC236}">
                <a16:creationId xmlns:a16="http://schemas.microsoft.com/office/drawing/2014/main" id="{72F15257-DA0D-418A-8121-CE6184343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-76200"/>
            <a:ext cx="1143000" cy="64087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V =</a:t>
            </a:r>
          </a:p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I  =</a:t>
            </a:r>
          </a:p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C =</a:t>
            </a:r>
          </a:p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A =</a:t>
            </a:r>
          </a:p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R =</a:t>
            </a:r>
          </a:p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I  =</a:t>
            </a:r>
          </a:p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V =</a:t>
            </a:r>
          </a:p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S =</a:t>
            </a:r>
            <a:endParaRPr kumimoji="1" lang="pt-BR" altLang="pt-BR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4" name="Text Box 22">
            <a:extLst>
              <a:ext uri="{FF2B5EF4-FFF2-40B4-BE49-F238E27FC236}">
                <a16:creationId xmlns:a16="http://schemas.microsoft.com/office/drawing/2014/main" id="{0D00D75D-0643-4595-8874-3052CDFCB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2400"/>
            <a:ext cx="1371600" cy="28384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F =</a:t>
            </a:r>
            <a:b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I  =</a:t>
            </a:r>
            <a:b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L =</a:t>
            </a:r>
            <a:b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I  =</a:t>
            </a:r>
            <a:b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I  =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35" name="Text Box 23">
            <a:extLst>
              <a:ext uri="{FF2B5EF4-FFF2-40B4-BE49-F238E27FC236}">
                <a16:creationId xmlns:a16="http://schemas.microsoft.com/office/drawing/2014/main" id="{40C52FE9-FE5F-468B-A56E-5319526B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04800"/>
            <a:ext cx="2209800" cy="17399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D =</a:t>
            </a:r>
            <a:b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E =</a:t>
            </a:r>
            <a:b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I  =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37" name="Text Box 25">
            <a:extLst>
              <a:ext uri="{FF2B5EF4-FFF2-40B4-BE49-F238E27FC236}">
                <a16:creationId xmlns:a16="http://schemas.microsoft.com/office/drawing/2014/main" id="{A5240730-0BA2-4C8C-8BB7-6CB1BB028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-76200"/>
            <a:ext cx="9144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38" name="Text Box 26">
            <a:extLst>
              <a:ext uri="{FF2B5EF4-FFF2-40B4-BE49-F238E27FC236}">
                <a16:creationId xmlns:a16="http://schemas.microsoft.com/office/drawing/2014/main" id="{CAE8E566-B9FA-4F0B-975A-0389B55E0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00"/>
            <a:ext cx="6096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39" name="Text Box 27">
            <a:extLst>
              <a:ext uri="{FF2B5EF4-FFF2-40B4-BE49-F238E27FC236}">
                <a16:creationId xmlns:a16="http://schemas.microsoft.com/office/drawing/2014/main" id="{8F88AE0F-48EF-4C29-BC5C-18235A627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00200"/>
            <a:ext cx="13716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100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40" name="Text Box 28">
            <a:extLst>
              <a:ext uri="{FF2B5EF4-FFF2-40B4-BE49-F238E27FC236}">
                <a16:creationId xmlns:a16="http://schemas.microsoft.com/office/drawing/2014/main" id="{F5616D6D-B679-459F-8B02-99588217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62200"/>
            <a:ext cx="12954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0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41" name="Text Box 29">
            <a:extLst>
              <a:ext uri="{FF2B5EF4-FFF2-40B4-BE49-F238E27FC236}">
                <a16:creationId xmlns:a16="http://schemas.microsoft.com/office/drawing/2014/main" id="{4D1F970F-E2ED-49E2-9DE5-493E61FAA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00400"/>
            <a:ext cx="12192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0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42" name="Text Box 30">
            <a:extLst>
              <a:ext uri="{FF2B5EF4-FFF2-40B4-BE49-F238E27FC236}">
                <a16:creationId xmlns:a16="http://schemas.microsoft.com/office/drawing/2014/main" id="{9407AB9E-00C5-4B8F-804E-EBA2F721D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038600"/>
            <a:ext cx="15240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43" name="Text Box 31">
            <a:extLst>
              <a:ext uri="{FF2B5EF4-FFF2-40B4-BE49-F238E27FC236}">
                <a16:creationId xmlns:a16="http://schemas.microsoft.com/office/drawing/2014/main" id="{71ED934B-6712-4FF0-813A-7764F2CD1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76800"/>
            <a:ext cx="11430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44" name="Text Box 32">
            <a:extLst>
              <a:ext uri="{FF2B5EF4-FFF2-40B4-BE49-F238E27FC236}">
                <a16:creationId xmlns:a16="http://schemas.microsoft.com/office/drawing/2014/main" id="{17D19CBB-8DB7-4FDF-9350-E263FF7E0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638800"/>
            <a:ext cx="6858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0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46" name="Text Box 34">
            <a:extLst>
              <a:ext uri="{FF2B5EF4-FFF2-40B4-BE49-F238E27FC236}">
                <a16:creationId xmlns:a16="http://schemas.microsoft.com/office/drawing/2014/main" id="{E3F23ECC-5731-4F1A-8229-94B550082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"/>
            <a:ext cx="9144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0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47" name="Text Box 35">
            <a:extLst>
              <a:ext uri="{FF2B5EF4-FFF2-40B4-BE49-F238E27FC236}">
                <a16:creationId xmlns:a16="http://schemas.microsoft.com/office/drawing/2014/main" id="{B307021E-F7A7-4394-82AF-C9DBAECAA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85800"/>
            <a:ext cx="9144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48" name="Text Box 36">
            <a:extLst>
              <a:ext uri="{FF2B5EF4-FFF2-40B4-BE49-F238E27FC236}">
                <a16:creationId xmlns:a16="http://schemas.microsoft.com/office/drawing/2014/main" id="{710CD16C-54ED-4028-990C-487E1380B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219200"/>
            <a:ext cx="9144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49" name="Text Box 37">
            <a:extLst>
              <a:ext uri="{FF2B5EF4-FFF2-40B4-BE49-F238E27FC236}">
                <a16:creationId xmlns:a16="http://schemas.microsoft.com/office/drawing/2014/main" id="{24A0ED86-9578-4D0B-9265-0788E5A8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752600"/>
            <a:ext cx="8382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50" name="Text Box 38">
            <a:extLst>
              <a:ext uri="{FF2B5EF4-FFF2-40B4-BE49-F238E27FC236}">
                <a16:creationId xmlns:a16="http://schemas.microsoft.com/office/drawing/2014/main" id="{C3A6AC55-EA4D-46B9-A94D-C1353ED4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62200"/>
            <a:ext cx="9906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52" name="Text Box 40">
            <a:extLst>
              <a:ext uri="{FF2B5EF4-FFF2-40B4-BE49-F238E27FC236}">
                <a16:creationId xmlns:a16="http://schemas.microsoft.com/office/drawing/2014/main" id="{B751D585-54C3-414F-89AB-4A6EAD6B9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04800"/>
            <a:ext cx="13716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latin typeface="Arial Black" panose="020B0A04020102020204" pitchFamily="34" charset="0"/>
              </a:rPr>
              <a:t>500</a:t>
            </a:r>
            <a:endParaRPr kumimoji="1" lang="pt-BR" altLang="pt-BR" sz="3600" b="1">
              <a:latin typeface="Arial Black" panose="020B0A04020102020204" pitchFamily="34" charset="0"/>
            </a:endParaRPr>
          </a:p>
        </p:txBody>
      </p:sp>
      <p:sp>
        <p:nvSpPr>
          <p:cNvPr id="38953" name="Text Box 41">
            <a:extLst>
              <a:ext uri="{FF2B5EF4-FFF2-40B4-BE49-F238E27FC236}">
                <a16:creationId xmlns:a16="http://schemas.microsoft.com/office/drawing/2014/main" id="{F0A30C14-FA5E-424D-AB04-E20947291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38200"/>
            <a:ext cx="762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latin typeface="Arial Black" panose="020B0A04020102020204" pitchFamily="34" charset="0"/>
              </a:rPr>
              <a:t>0</a:t>
            </a:r>
            <a:endParaRPr kumimoji="1" lang="pt-BR" altLang="pt-BR" sz="3600" b="1">
              <a:latin typeface="Arial Black" panose="020B0A04020102020204" pitchFamily="34" charset="0"/>
            </a:endParaRPr>
          </a:p>
        </p:txBody>
      </p:sp>
      <p:sp>
        <p:nvSpPr>
          <p:cNvPr id="38954" name="Text Box 42">
            <a:extLst>
              <a:ext uri="{FF2B5EF4-FFF2-40B4-BE49-F238E27FC236}">
                <a16:creationId xmlns:a16="http://schemas.microsoft.com/office/drawing/2014/main" id="{DF7341F2-BDCB-4A9A-B3BD-83814B4E7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371600"/>
            <a:ext cx="914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latin typeface="Arial Black" panose="020B0A04020102020204" pitchFamily="34" charset="0"/>
              </a:rPr>
              <a:t>1</a:t>
            </a:r>
            <a:endParaRPr kumimoji="1" lang="pt-BR" altLang="pt-BR" sz="3600" b="1">
              <a:latin typeface="Arial Black" panose="020B0A04020102020204" pitchFamily="34" charset="0"/>
            </a:endParaRPr>
          </a:p>
        </p:txBody>
      </p:sp>
      <p:sp>
        <p:nvSpPr>
          <p:cNvPr id="38956" name="Line 44">
            <a:extLst>
              <a:ext uri="{FF2B5EF4-FFF2-40B4-BE49-F238E27FC236}">
                <a16:creationId xmlns:a16="http://schemas.microsoft.com/office/drawing/2014/main" id="{2239A687-5992-46F1-9620-9CF659E4D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8957" name="Text Box 45">
            <a:extLst>
              <a:ext uri="{FF2B5EF4-FFF2-40B4-BE49-F238E27FC236}">
                <a16:creationId xmlns:a16="http://schemas.microsoft.com/office/drawing/2014/main" id="{FA276786-4BC6-47F1-B0F7-288D556AC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172200"/>
            <a:ext cx="13716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4000" b="1">
                <a:solidFill>
                  <a:srgbClr val="FFFF00"/>
                </a:solidFill>
                <a:latin typeface="Arial Black" panose="020B0A04020102020204" pitchFamily="34" charset="0"/>
              </a:rPr>
              <a:t>112</a:t>
            </a:r>
            <a:endParaRPr kumimoji="1" lang="pt-BR" altLang="pt-BR" sz="4000" b="1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8959" name="Line 47">
            <a:extLst>
              <a:ext uri="{FF2B5EF4-FFF2-40B4-BE49-F238E27FC236}">
                <a16:creationId xmlns:a16="http://schemas.microsoft.com/office/drawing/2014/main" id="{413DC97A-356E-4542-81F7-DEECE66061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0480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8960" name="Text Box 48">
            <a:extLst>
              <a:ext uri="{FF2B5EF4-FFF2-40B4-BE49-F238E27FC236}">
                <a16:creationId xmlns:a16="http://schemas.microsoft.com/office/drawing/2014/main" id="{3AB930C4-055D-4918-B5A8-30666F272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68663"/>
            <a:ext cx="1524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rgbClr val="FFFF00"/>
                </a:solidFill>
                <a:latin typeface="Arial Black" panose="020B0A04020102020204" pitchFamily="34" charset="0"/>
              </a:rPr>
              <a:t>53</a:t>
            </a:r>
            <a:endParaRPr kumimoji="1" lang="pt-BR" altLang="pt-BR" sz="3600" b="1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8961" name="Line 49">
            <a:extLst>
              <a:ext uri="{FF2B5EF4-FFF2-40B4-BE49-F238E27FC236}">
                <a16:creationId xmlns:a16="http://schemas.microsoft.com/office/drawing/2014/main" id="{2B3B6CBF-EB7A-429F-8594-BC7E0E760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574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8962" name="Text Box 50">
            <a:extLst>
              <a:ext uri="{FF2B5EF4-FFF2-40B4-BE49-F238E27FC236}">
                <a16:creationId xmlns:a16="http://schemas.microsoft.com/office/drawing/2014/main" id="{4D7A9A74-56B0-4EE6-96EF-BE154A1A6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209800"/>
            <a:ext cx="14478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rgbClr val="FFFF00"/>
                </a:solidFill>
                <a:latin typeface="Arial Black" panose="020B0A04020102020204" pitchFamily="34" charset="0"/>
              </a:rPr>
              <a:t>501</a:t>
            </a:r>
            <a:endParaRPr kumimoji="1" lang="pt-BR" altLang="pt-BR" sz="3600" b="1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8963" name="Text Box 51">
            <a:extLst>
              <a:ext uri="{FF2B5EF4-FFF2-40B4-BE49-F238E27FC236}">
                <a16:creationId xmlns:a16="http://schemas.microsoft.com/office/drawing/2014/main" id="{73474FA6-9F9D-4DAF-8722-E006ABBC0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040063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+</a:t>
            </a:r>
            <a:endParaRPr kumimoji="1"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65" name="Text Box 53">
            <a:extLst>
              <a:ext uri="{FF2B5EF4-FFF2-40B4-BE49-F238E27FC236}">
                <a16:creationId xmlns:a16="http://schemas.microsoft.com/office/drawing/2014/main" id="{66B09F30-AFC1-4AD6-B0A0-AFDD195DF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895600"/>
            <a:ext cx="14478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rgbClr val="FFFF00"/>
                </a:solidFill>
                <a:latin typeface="Arial Black" panose="020B0A04020102020204" pitchFamily="34" charset="0"/>
              </a:rPr>
              <a:t>112</a:t>
            </a:r>
            <a:endParaRPr kumimoji="1" lang="pt-BR" altLang="pt-BR" sz="3600" b="1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8966" name="Text Box 54">
            <a:extLst>
              <a:ext uri="{FF2B5EF4-FFF2-40B4-BE49-F238E27FC236}">
                <a16:creationId xmlns:a16="http://schemas.microsoft.com/office/drawing/2014/main" id="{A5E4BEA3-13EB-45A8-851F-F05F86C2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0"/>
            <a:ext cx="1143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rgbClr val="FFFF00"/>
                </a:solidFill>
                <a:latin typeface="Arial Black" panose="020B0A04020102020204" pitchFamily="34" charset="0"/>
              </a:rPr>
              <a:t>53</a:t>
            </a:r>
            <a:endParaRPr kumimoji="1" lang="pt-BR" altLang="pt-BR" sz="3600" b="1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8967" name="Line 55">
            <a:extLst>
              <a:ext uri="{FF2B5EF4-FFF2-40B4-BE49-F238E27FC236}">
                <a16:creationId xmlns:a16="http://schemas.microsoft.com/office/drawing/2014/main" id="{CF1EE5DF-1305-41DB-8DEA-367596819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2672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8968" name="Text Box 56">
            <a:extLst>
              <a:ext uri="{FF2B5EF4-FFF2-40B4-BE49-F238E27FC236}">
                <a16:creationId xmlns:a16="http://schemas.microsoft.com/office/drawing/2014/main" id="{0B7CDBD7-C9D2-4D11-9EB5-B27770D93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343400"/>
            <a:ext cx="533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rgbClr val="FFFF00"/>
                </a:solidFill>
                <a:latin typeface="Arial Black" panose="020B0A04020102020204" pitchFamily="34" charset="0"/>
              </a:rPr>
              <a:t>6</a:t>
            </a:r>
            <a:endParaRPr kumimoji="1" lang="pt-BR" altLang="pt-BR" sz="3600" b="1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8969" name="Text Box 57">
            <a:extLst>
              <a:ext uri="{FF2B5EF4-FFF2-40B4-BE49-F238E27FC236}">
                <a16:creationId xmlns:a16="http://schemas.microsoft.com/office/drawing/2014/main" id="{143D6936-A76A-48B4-863F-AFA699C3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343400"/>
            <a:ext cx="533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rgbClr val="FFFF00"/>
                </a:solidFill>
                <a:latin typeface="Arial Black" panose="020B0A04020102020204" pitchFamily="34" charset="0"/>
              </a:rPr>
              <a:t>6</a:t>
            </a:r>
            <a:endParaRPr kumimoji="1" lang="pt-BR" altLang="pt-BR" sz="3600" b="1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8970" name="Text Box 58">
            <a:extLst>
              <a:ext uri="{FF2B5EF4-FFF2-40B4-BE49-F238E27FC236}">
                <a16:creationId xmlns:a16="http://schemas.microsoft.com/office/drawing/2014/main" id="{1D1ADB2E-0E9F-4E0F-BB50-CD31E0C1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343400"/>
            <a:ext cx="533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rgbClr val="FFFF00"/>
                </a:solidFill>
                <a:latin typeface="Arial Black" panose="020B0A04020102020204" pitchFamily="34" charset="0"/>
              </a:rPr>
              <a:t>6</a:t>
            </a:r>
            <a:endParaRPr kumimoji="1" lang="pt-BR" altLang="pt-BR" sz="3600" b="1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8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8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8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8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8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8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8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3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3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38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38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38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38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38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3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3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5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3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3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500"/>
                                        <p:tgtEl>
                                          <p:spTgt spid="3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3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7" grpId="0" build="p" autoUpdateAnimBg="0"/>
      <p:bldP spid="38938" grpId="0" build="p" autoUpdateAnimBg="0"/>
      <p:bldP spid="38939" grpId="0" build="p" autoUpdateAnimBg="0"/>
      <p:bldP spid="38940" grpId="0" build="p" autoUpdateAnimBg="0"/>
      <p:bldP spid="38941" grpId="0" build="p" autoUpdateAnimBg="0"/>
      <p:bldP spid="38942" grpId="0" build="p" autoUpdateAnimBg="0"/>
      <p:bldP spid="38943" grpId="0" build="p" autoUpdateAnimBg="0"/>
      <p:bldP spid="38944" grpId="0" build="p" autoUpdateAnimBg="0"/>
      <p:bldP spid="38946" grpId="0" build="p" autoUpdateAnimBg="0"/>
      <p:bldP spid="38947" grpId="0" build="p" autoUpdateAnimBg="0"/>
      <p:bldP spid="38948" grpId="0" build="p" autoUpdateAnimBg="0"/>
      <p:bldP spid="38949" grpId="0" build="p" autoUpdateAnimBg="0"/>
      <p:bldP spid="38950" grpId="0" build="p" autoUpdateAnimBg="0"/>
      <p:bldP spid="38952" grpId="0" build="p" autoUpdateAnimBg="0"/>
      <p:bldP spid="38953" grpId="0" build="p" autoUpdateAnimBg="0"/>
      <p:bldP spid="38954" grpId="0" build="p" autoUpdateAnimBg="0"/>
      <p:bldP spid="38957" grpId="0" build="p" autoUpdateAnimBg="0"/>
      <p:bldP spid="38960" grpId="0" build="p" autoUpdateAnimBg="0"/>
      <p:bldP spid="38962" grpId="0" build="p" autoUpdateAnimBg="0"/>
      <p:bldP spid="38963" grpId="0" build="p" autoUpdateAnimBg="0"/>
      <p:bldP spid="38965" grpId="0" build="p" autoUpdateAnimBg="0"/>
      <p:bldP spid="38966" grpId="0" build="p" autoUpdateAnimBg="0"/>
      <p:bldP spid="38968" grpId="0" build="p" autoUpdateAnimBg="0"/>
      <p:bldP spid="38969" grpId="0" build="p" autoUpdateAnimBg="0"/>
      <p:bldP spid="38970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7" name="Picture 9" descr="013-001">
            <a:extLst>
              <a:ext uri="{FF2B5EF4-FFF2-40B4-BE49-F238E27FC236}">
                <a16:creationId xmlns:a16="http://schemas.microsoft.com/office/drawing/2014/main" id="{D9DCB25E-A5B8-4C26-8C01-01B05E0F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Text Box 2">
            <a:extLst>
              <a:ext uri="{FF2B5EF4-FFF2-40B4-BE49-F238E27FC236}">
                <a16:creationId xmlns:a16="http://schemas.microsoft.com/office/drawing/2014/main" id="{752D810B-F7F9-4CBB-8824-62733B68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66775"/>
            <a:ext cx="5486400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rgbClr val="FF0000"/>
                </a:solidFill>
                <a:latin typeface="Verdana" panose="020B0604030504040204" pitchFamily="34" charset="0"/>
              </a:rPr>
              <a:t>TEXTO GREGO</a:t>
            </a:r>
            <a:endParaRPr kumimoji="1" lang="pt-BR" altLang="pt-BR" sz="44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B48F0CF6-7DFF-45A7-BAD2-7D562C9BA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52600"/>
            <a:ext cx="481330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“…É número </a:t>
            </a:r>
            <a:r>
              <a:rPr kumimoji="1" lang="en-US" altLang="pt-BR" sz="4000" b="1" i="1" u="sng">
                <a:solidFill>
                  <a:schemeClr val="bg1"/>
                </a:solidFill>
                <a:latin typeface="Verdana" panose="020B0604030504040204" pitchFamily="34" charset="0"/>
              </a:rPr>
              <a:t>de</a:t>
            </a: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  (do) homem…”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D8B758AB-1DE2-4BBC-815C-DA5A5F139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13225"/>
            <a:ext cx="7391400" cy="173672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Quando o homem foi criado?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0" name="Rectangle 30">
            <a:extLst>
              <a:ext uri="{FF2B5EF4-FFF2-40B4-BE49-F238E27FC236}">
                <a16:creationId xmlns:a16="http://schemas.microsoft.com/office/drawing/2014/main" id="{680D938B-8CBF-4D72-90D1-6B61871D4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DA01D2C0-2EC0-4018-914E-C8484F7C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rgbClr val="FFFF00"/>
                </a:solidFill>
                <a:latin typeface="Verdana" panose="020B0604030504040204" pitchFamily="34" charset="0"/>
              </a:rPr>
              <a:t>ENTENDENDO</a:t>
            </a:r>
            <a:r>
              <a:rPr kumimoji="1" lang="en-US" altLang="pt-BR" sz="5400" b="1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endParaRPr kumimoji="1" lang="pt-BR" altLang="pt-BR" sz="54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CBC435A-A5CE-4C77-9BAE-E45E705A9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752600" cy="594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47FF"/>
                    </a:gs>
                    <a:gs pos="6500">
                      <a:srgbClr val="000082"/>
                    </a:gs>
                    <a:gs pos="14000">
                      <a:srgbClr val="0047FF"/>
                    </a:gs>
                    <a:gs pos="21000">
                      <a:srgbClr val="000082"/>
                    </a:gs>
                    <a:gs pos="28501">
                      <a:srgbClr val="0047FF"/>
                    </a:gs>
                    <a:gs pos="36000">
                      <a:srgbClr val="000082"/>
                    </a:gs>
                    <a:gs pos="43500">
                      <a:srgbClr val="0047FF"/>
                    </a:gs>
                    <a:gs pos="50000">
                      <a:srgbClr val="000082"/>
                    </a:gs>
                    <a:gs pos="56500">
                      <a:srgbClr val="0047FF"/>
                    </a:gs>
                    <a:gs pos="64000">
                      <a:srgbClr val="000082"/>
                    </a:gs>
                    <a:gs pos="71500">
                      <a:srgbClr val="0047FF"/>
                    </a:gs>
                    <a:gs pos="79000">
                      <a:srgbClr val="000082"/>
                    </a:gs>
                    <a:gs pos="86000">
                      <a:srgbClr val="0047FF"/>
                    </a:gs>
                    <a:gs pos="935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5425A2DE-6132-4CF9-8FA7-F95604A74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914400"/>
            <a:ext cx="1828800" cy="594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E3C3207-D5AF-47BA-8AEE-9D368567C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914400"/>
            <a:ext cx="1905000" cy="594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98AE1F29-F3F8-434D-BE7D-4421460C1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914400"/>
            <a:ext cx="1828800" cy="594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72AE6B23-C88A-408A-9363-A888ADE5E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914400"/>
            <a:ext cx="1828800" cy="594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8" name="Line 8">
            <a:extLst>
              <a:ext uri="{FF2B5EF4-FFF2-40B4-BE49-F238E27FC236}">
                <a16:creationId xmlns:a16="http://schemas.microsoft.com/office/drawing/2014/main" id="{D5190F5F-9A98-424B-97DC-C43953F89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0532DD96-6916-45B0-8D57-1345B738B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17526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FF00"/>
                </a:solidFill>
                <a:latin typeface="Arial Th" pitchFamily="2" charset="0"/>
              </a:rPr>
              <a:t>Besta do Mar</a:t>
            </a:r>
            <a:endParaRPr kumimoji="1" lang="pt-BR" altLang="pt-BR" sz="3200" b="1">
              <a:solidFill>
                <a:srgbClr val="FFFF00"/>
              </a:solidFill>
              <a:latin typeface="Arial Th" pitchFamily="2" charset="0"/>
            </a:endParaRPr>
          </a:p>
        </p:txBody>
      </p:sp>
      <p:sp>
        <p:nvSpPr>
          <p:cNvPr id="46090" name="Text Box 10">
            <a:extLst>
              <a:ext uri="{FF2B5EF4-FFF2-40B4-BE49-F238E27FC236}">
                <a16:creationId xmlns:a16="http://schemas.microsoft.com/office/drawing/2014/main" id="{66391AA6-36A8-482F-9830-8A91FCC7D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14400"/>
            <a:ext cx="160020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rgbClr val="FFFF00"/>
                </a:solidFill>
                <a:latin typeface="Arial Th" pitchFamily="2" charset="0"/>
              </a:rPr>
              <a:t>Besta da terra</a:t>
            </a:r>
            <a:endParaRPr kumimoji="1" lang="pt-BR" altLang="pt-BR" sz="2800" b="1">
              <a:solidFill>
                <a:srgbClr val="FFFF00"/>
              </a:solidFill>
              <a:latin typeface="Arial Th" pitchFamily="2" charset="0"/>
            </a:endParaRPr>
          </a:p>
        </p:txBody>
      </p:sp>
      <p:sp>
        <p:nvSpPr>
          <p:cNvPr id="46091" name="Text Box 11">
            <a:extLst>
              <a:ext uri="{FF2B5EF4-FFF2-40B4-BE49-F238E27FC236}">
                <a16:creationId xmlns:a16="http://schemas.microsoft.com/office/drawing/2014/main" id="{6BC2DCF5-B358-43A0-BD88-CB8A51727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914400"/>
            <a:ext cx="175260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rgbClr val="FFFF00"/>
                </a:solidFill>
                <a:latin typeface="Arial Th" pitchFamily="2" charset="0"/>
              </a:rPr>
              <a:t>Marca da Besta</a:t>
            </a:r>
            <a:endParaRPr kumimoji="1" lang="pt-BR" altLang="pt-BR" sz="2800" b="1">
              <a:solidFill>
                <a:srgbClr val="FFFF00"/>
              </a:solidFill>
              <a:latin typeface="Arial Th" pitchFamily="2" charset="0"/>
            </a:endParaRPr>
          </a:p>
        </p:txBody>
      </p:sp>
      <p:sp>
        <p:nvSpPr>
          <p:cNvPr id="46092" name="Text Box 12">
            <a:extLst>
              <a:ext uri="{FF2B5EF4-FFF2-40B4-BE49-F238E27FC236}">
                <a16:creationId xmlns:a16="http://schemas.microsoft.com/office/drawing/2014/main" id="{1243ACC5-1FB1-4CB4-943C-A4CDD2F7D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14400"/>
            <a:ext cx="167640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rgbClr val="FFFF00"/>
                </a:solidFill>
                <a:latin typeface="Arial Th" pitchFamily="2" charset="0"/>
              </a:rPr>
              <a:t>Imagem da Besta</a:t>
            </a:r>
            <a:endParaRPr kumimoji="1" lang="pt-BR" altLang="pt-BR" sz="2800" b="1">
              <a:solidFill>
                <a:srgbClr val="FFFF00"/>
              </a:solidFill>
              <a:latin typeface="Arial Th" pitchFamily="2" charset="0"/>
            </a:endParaRPr>
          </a:p>
        </p:txBody>
      </p:sp>
      <p:sp>
        <p:nvSpPr>
          <p:cNvPr id="46093" name="Text Box 13">
            <a:extLst>
              <a:ext uri="{FF2B5EF4-FFF2-40B4-BE49-F238E27FC236}">
                <a16:creationId xmlns:a16="http://schemas.microsoft.com/office/drawing/2014/main" id="{E0A04C2C-F594-44F5-BD79-3BCFE2211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613" y="1022350"/>
            <a:ext cx="15240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rgbClr val="FFFF00"/>
                </a:solidFill>
                <a:latin typeface="Arial Th" pitchFamily="2" charset="0"/>
              </a:rPr>
              <a:t>Número da Besta</a:t>
            </a:r>
            <a:endParaRPr kumimoji="1" lang="pt-BR" altLang="pt-BR" sz="2400" b="1">
              <a:solidFill>
                <a:srgbClr val="FFFF00"/>
              </a:solidFill>
              <a:latin typeface="Arial Th" pitchFamily="2" charset="0"/>
            </a:endParaRPr>
          </a:p>
        </p:txBody>
      </p:sp>
      <p:sp>
        <p:nvSpPr>
          <p:cNvPr id="46094" name="Text Box 14">
            <a:extLst>
              <a:ext uri="{FF2B5EF4-FFF2-40B4-BE49-F238E27FC236}">
                <a16:creationId xmlns:a16="http://schemas.microsoft.com/office/drawing/2014/main" id="{BDE57F78-7B40-43A6-A11F-8DE0987E1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8063"/>
            <a:ext cx="16764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ICAR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6095" name="Line 15">
            <a:extLst>
              <a:ext uri="{FF2B5EF4-FFF2-40B4-BE49-F238E27FC236}">
                <a16:creationId xmlns:a16="http://schemas.microsoft.com/office/drawing/2014/main" id="{C76C625F-4815-42D0-B116-11043D053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048000"/>
            <a:ext cx="0" cy="1752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6096" name="Text Box 16">
            <a:extLst>
              <a:ext uri="{FF2B5EF4-FFF2-40B4-BE49-F238E27FC236}">
                <a16:creationId xmlns:a16="http://schemas.microsoft.com/office/drawing/2014/main" id="{2577DEB1-947D-40B5-9B60-1AE69D5DD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1676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0000"/>
                </a:solidFill>
                <a:latin typeface="Verdana" panose="020B0604030504040204" pitchFamily="34" charset="0"/>
              </a:rPr>
              <a:t>Papa</a:t>
            </a:r>
            <a:endParaRPr kumimoji="1" lang="pt-BR" altLang="pt-BR" sz="36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6097" name="Text Box 17">
            <a:extLst>
              <a:ext uri="{FF2B5EF4-FFF2-40B4-BE49-F238E27FC236}">
                <a16:creationId xmlns:a16="http://schemas.microsoft.com/office/drawing/2014/main" id="{0DF75791-DD02-41DB-B848-FD3D155FF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0"/>
            <a:ext cx="14478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EUA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6098" name="Line 18">
            <a:extLst>
              <a:ext uri="{FF2B5EF4-FFF2-40B4-BE49-F238E27FC236}">
                <a16:creationId xmlns:a16="http://schemas.microsoft.com/office/drawing/2014/main" id="{344F1AFD-5918-4B79-83E6-5DEC840FF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048000"/>
            <a:ext cx="0" cy="1752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6099" name="Text Box 19">
            <a:extLst>
              <a:ext uri="{FF2B5EF4-FFF2-40B4-BE49-F238E27FC236}">
                <a16:creationId xmlns:a16="http://schemas.microsoft.com/office/drawing/2014/main" id="{1EDDFA3C-0184-4336-AD5C-64A28B8B9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286375"/>
            <a:ext cx="2016125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rgbClr val="FF0000"/>
                </a:solidFill>
                <a:latin typeface="Verdana" panose="020B0604030504040204" pitchFamily="34" charset="0"/>
              </a:rPr>
              <a:t>Governo</a:t>
            </a:r>
            <a:endParaRPr kumimoji="1" lang="pt-BR" altLang="pt-BR" sz="2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6100" name="Text Box 20">
            <a:extLst>
              <a:ext uri="{FF2B5EF4-FFF2-40B4-BE49-F238E27FC236}">
                <a16:creationId xmlns:a16="http://schemas.microsoft.com/office/drawing/2014/main" id="{D4BBCB0B-E765-4A29-BB68-719104816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981200"/>
            <a:ext cx="1778000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União das Igrejas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6101" name="Line 21">
            <a:extLst>
              <a:ext uri="{FF2B5EF4-FFF2-40B4-BE49-F238E27FC236}">
                <a16:creationId xmlns:a16="http://schemas.microsoft.com/office/drawing/2014/main" id="{D72DAFBE-8625-4F4C-8D02-B2491B10D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405188"/>
            <a:ext cx="0" cy="1752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6102" name="Text Box 22">
            <a:extLst>
              <a:ext uri="{FF2B5EF4-FFF2-40B4-BE49-F238E27FC236}">
                <a16:creationId xmlns:a16="http://schemas.microsoft.com/office/drawing/2014/main" id="{50F39050-70EE-4550-A874-139774D0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235575"/>
            <a:ext cx="17526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0000"/>
                </a:solidFill>
                <a:latin typeface="Verdana" panose="020B0604030504040204" pitchFamily="34" charset="0"/>
              </a:rPr>
              <a:t>Papa</a:t>
            </a:r>
            <a:endParaRPr kumimoji="1" lang="pt-BR" altLang="pt-BR" sz="36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6103" name="Text Box 23">
            <a:extLst>
              <a:ext uri="{FF2B5EF4-FFF2-40B4-BE49-F238E27FC236}">
                <a16:creationId xmlns:a16="http://schemas.microsoft.com/office/drawing/2014/main" id="{171C07AF-8BE7-42FB-9571-DA2EC4014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2209800"/>
            <a:ext cx="208915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Domingo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6104" name="Line 24">
            <a:extLst>
              <a:ext uri="{FF2B5EF4-FFF2-40B4-BE49-F238E27FC236}">
                <a16:creationId xmlns:a16="http://schemas.microsoft.com/office/drawing/2014/main" id="{51920436-FB4B-4A4D-81EE-36C69B555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048000"/>
            <a:ext cx="0" cy="1752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6105" name="Text Box 25">
            <a:extLst>
              <a:ext uri="{FF2B5EF4-FFF2-40B4-BE49-F238E27FC236}">
                <a16:creationId xmlns:a16="http://schemas.microsoft.com/office/drawing/2014/main" id="{38288BBE-6A6C-44EC-9497-BEE2EE39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81600"/>
            <a:ext cx="16002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0000"/>
                </a:solidFill>
                <a:latin typeface="Verdana" panose="020B0604030504040204" pitchFamily="34" charset="0"/>
              </a:rPr>
              <a:t>EUA</a:t>
            </a:r>
            <a:endParaRPr kumimoji="1" lang="pt-BR" altLang="pt-BR" sz="36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6106" name="Text Box 26">
            <a:extLst>
              <a:ext uri="{FF2B5EF4-FFF2-40B4-BE49-F238E27FC236}">
                <a16:creationId xmlns:a16="http://schemas.microsoft.com/office/drawing/2014/main" id="{51E2A650-A16E-4AAF-BB10-2E5B343B8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209800"/>
            <a:ext cx="17526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666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6107" name="Line 27">
            <a:extLst>
              <a:ext uri="{FF2B5EF4-FFF2-40B4-BE49-F238E27FC236}">
                <a16:creationId xmlns:a16="http://schemas.microsoft.com/office/drawing/2014/main" id="{7047F31C-4414-4F05-863D-275DEF35B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971800"/>
            <a:ext cx="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6108" name="Text Box 28">
            <a:extLst>
              <a:ext uri="{FF2B5EF4-FFF2-40B4-BE49-F238E27FC236}">
                <a16:creationId xmlns:a16="http://schemas.microsoft.com/office/drawing/2014/main" id="{D5476B1C-270A-4C1A-ABE8-7A7C1F179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4935538"/>
            <a:ext cx="1908175" cy="1373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rgbClr val="FF0000"/>
                </a:solidFill>
                <a:latin typeface="Verdana" panose="020B0604030504040204" pitchFamily="34" charset="0"/>
              </a:rPr>
              <a:t>Homem sem o sábado</a:t>
            </a:r>
            <a:endParaRPr kumimoji="1" lang="pt-BR" altLang="pt-BR" sz="2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6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6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6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46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 build="p" autoUpdateAnimBg="0"/>
      <p:bldP spid="46096" grpId="0" build="p" autoUpdateAnimBg="0"/>
      <p:bldP spid="46097" grpId="0" build="p" autoUpdateAnimBg="0"/>
      <p:bldP spid="46099" grpId="0" build="p" autoUpdateAnimBg="0"/>
      <p:bldP spid="46100" grpId="0" build="p" autoUpdateAnimBg="0"/>
      <p:bldP spid="46102" grpId="0" build="p" autoUpdateAnimBg="0"/>
      <p:bldP spid="46103" grpId="0" build="p" autoUpdateAnimBg="0"/>
      <p:bldP spid="46105" grpId="0" build="p" autoUpdateAnimBg="0"/>
      <p:bldP spid="46106" grpId="0" build="p" autoUpdateAnimBg="0"/>
      <p:bldP spid="46108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013-001">
            <a:extLst>
              <a:ext uri="{FF2B5EF4-FFF2-40B4-BE49-F238E27FC236}">
                <a16:creationId xmlns:a16="http://schemas.microsoft.com/office/drawing/2014/main" id="{A54BD9C8-09E7-4AB4-A11E-0B0752BE5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Text Box 2">
            <a:extLst>
              <a:ext uri="{FF2B5EF4-FFF2-40B4-BE49-F238E27FC236}">
                <a16:creationId xmlns:a16="http://schemas.microsoft.com/office/drawing/2014/main" id="{205B8F28-FB87-433E-8268-9BF41A188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109663"/>
            <a:ext cx="5256212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rgbClr val="FF0000"/>
                </a:solidFill>
                <a:latin typeface="Verdana" panose="020B0604030504040204" pitchFamily="34" charset="0"/>
              </a:rPr>
              <a:t>A QUEM OBEDECER?</a:t>
            </a:r>
            <a:endParaRPr kumimoji="1" lang="pt-BR" altLang="pt-BR" sz="40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4C6301DC-C8EA-4EA0-B9A4-4BC710AB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3500438"/>
            <a:ext cx="7391400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rgbClr val="FFFF00"/>
                </a:solidFill>
                <a:latin typeface="Verdana" panose="020B0604030504040204" pitchFamily="34" charset="0"/>
              </a:rPr>
              <a:t>APOCALIPSE 14:9-11</a:t>
            </a:r>
          </a:p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rgbClr val="FFFF00"/>
                </a:solidFill>
                <a:latin typeface="Verdana" panose="020B0604030504040204" pitchFamily="34" charset="0"/>
              </a:rPr>
              <a:t>APOCALIPSE 14:12</a:t>
            </a:r>
          </a:p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rgbClr val="FFFF00"/>
                </a:solidFill>
                <a:latin typeface="Verdana" panose="020B0604030504040204" pitchFamily="34" charset="0"/>
              </a:rPr>
              <a:t>ATOS 5:29</a:t>
            </a:r>
            <a:endParaRPr kumimoji="1" lang="pt-BR" altLang="pt-BR" sz="36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jsp027">
            <a:extLst>
              <a:ext uri="{FF2B5EF4-FFF2-40B4-BE49-F238E27FC236}">
                <a16:creationId xmlns:a16="http://schemas.microsoft.com/office/drawing/2014/main" id="{590C97B6-7C10-495D-B79F-7811509A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2E650226-9272-46AF-950B-EAB86F4D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33375"/>
            <a:ext cx="4681537" cy="22891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“Seja fiel até à morte, e dar-te-ei a coroa da vida” (Ap. 2:10)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jsp034">
            <a:extLst>
              <a:ext uri="{FF2B5EF4-FFF2-40B4-BE49-F238E27FC236}">
                <a16:creationId xmlns:a16="http://schemas.microsoft.com/office/drawing/2014/main" id="{56346ECF-C9B4-4E2A-B4A0-A8F98CFD7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B25187D0-DC4C-4B92-B26B-D7905493F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677863"/>
            <a:ext cx="7072312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“Não temas, eu sou contigo…” (Is. 41:10)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92A9F95-CA53-4238-8163-9702737DB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E047503-FDA9-470C-8A49-72CD5BB07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5300" name="Picture 4" descr="apresentacao002">
            <a:extLst>
              <a:ext uri="{FF2B5EF4-FFF2-40B4-BE49-F238E27FC236}">
                <a16:creationId xmlns:a16="http://schemas.microsoft.com/office/drawing/2014/main" id="{9753BDAD-8FFC-402F-9D2A-0E15F092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1028" descr="013-001">
            <a:extLst>
              <a:ext uri="{FF2B5EF4-FFF2-40B4-BE49-F238E27FC236}">
                <a16:creationId xmlns:a16="http://schemas.microsoft.com/office/drawing/2014/main" id="{DACB9F85-78C3-45A6-9F62-DB019267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1027">
            <a:extLst>
              <a:ext uri="{FF2B5EF4-FFF2-40B4-BE49-F238E27FC236}">
                <a16:creationId xmlns:a16="http://schemas.microsoft.com/office/drawing/2014/main" id="{04AEDA0C-02AC-4577-80E1-50BB6A388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952750"/>
            <a:ext cx="5256213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Arial Th" pitchFamily="2" charset="0"/>
              </a:rPr>
              <a:t>“…Eu voltarei…” (Jo. 14:1-3)</a:t>
            </a:r>
            <a:endParaRPr kumimoji="1" lang="pt-BR" altLang="pt-BR" sz="4800" b="1">
              <a:solidFill>
                <a:schemeClr val="bg1"/>
              </a:solidFill>
              <a:latin typeface="Arial Th" pitchFamily="2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03JESUS.MPG">
            <a:hlinkClick r:id="" action="ppaction://media"/>
            <a:extLst>
              <a:ext uri="{FF2B5EF4-FFF2-40B4-BE49-F238E27FC236}">
                <a16:creationId xmlns:a16="http://schemas.microsoft.com/office/drawing/2014/main" id="{238C6FB5-4E4C-4FA7-9767-2A1B41EAC839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4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liparts 121">
            <a:extLst>
              <a:ext uri="{FF2B5EF4-FFF2-40B4-BE49-F238E27FC236}">
                <a16:creationId xmlns:a16="http://schemas.microsoft.com/office/drawing/2014/main" id="{2DED3876-F9C0-4C89-BDB0-B4B0951D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>
            <a:extLst>
              <a:ext uri="{FF2B5EF4-FFF2-40B4-BE49-F238E27FC236}">
                <a16:creationId xmlns:a16="http://schemas.microsoft.com/office/drawing/2014/main" id="{66A22032-A87B-434E-B818-D65E4ADA2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7847012" cy="47879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chemeClr val="bg1"/>
                </a:solidFill>
                <a:latin typeface="Tahoma" panose="020B0604030504040204" pitchFamily="34" charset="0"/>
              </a:rPr>
              <a:t>Próximo Estudo</a:t>
            </a:r>
            <a:r>
              <a:rPr lang="en-US" altLang="pt-BR" sz="8800" b="1"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rgbClr val="FFFF00"/>
                </a:solidFill>
                <a:latin typeface="Tahoma" panose="020B0604030504040204" pitchFamily="34" charset="0"/>
              </a:rPr>
              <a:t>NÃO PERCA!</a:t>
            </a:r>
            <a:r>
              <a:rPr lang="en-US" altLang="pt-BR" sz="8800" b="1">
                <a:latin typeface="Tahoma" panose="020B0604030504040204" pitchFamily="34" charset="0"/>
              </a:rPr>
              <a:t> </a:t>
            </a:r>
            <a:endParaRPr lang="pt-BR" altLang="pt-BR" sz="88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014-001">
            <a:extLst>
              <a:ext uri="{FF2B5EF4-FFF2-40B4-BE49-F238E27FC236}">
                <a16:creationId xmlns:a16="http://schemas.microsoft.com/office/drawing/2014/main" id="{D2952E29-8A7C-4A9F-BC31-73E78F07C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35FCA6C-C2D5-48F6-9333-64D55F9B5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DDA17E3-76F5-430D-839B-7B1F8FA9D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6324" name="Picture 4" descr="apresentacao003">
            <a:extLst>
              <a:ext uri="{FF2B5EF4-FFF2-40B4-BE49-F238E27FC236}">
                <a16:creationId xmlns:a16="http://schemas.microsoft.com/office/drawing/2014/main" id="{ECA3A59C-488C-4B79-BF0F-72BAABD7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012">
            <a:extLst>
              <a:ext uri="{FF2B5EF4-FFF2-40B4-BE49-F238E27FC236}">
                <a16:creationId xmlns:a16="http://schemas.microsoft.com/office/drawing/2014/main" id="{86FDC800-B0AA-4AF2-81A3-05BAFEA8C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013-002">
            <a:extLst>
              <a:ext uri="{FF2B5EF4-FFF2-40B4-BE49-F238E27FC236}">
                <a16:creationId xmlns:a16="http://schemas.microsoft.com/office/drawing/2014/main" id="{E46155CC-654A-4DB1-8A07-070D0579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013-001">
            <a:extLst>
              <a:ext uri="{FF2B5EF4-FFF2-40B4-BE49-F238E27FC236}">
                <a16:creationId xmlns:a16="http://schemas.microsoft.com/office/drawing/2014/main" id="{458CE0B6-1F94-49D2-9DCF-79C04266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98FFFDE7-7593-48EE-8EC7-7B00F249D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068638"/>
            <a:ext cx="48260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APOCALIPSE 13:11-18</a:t>
            </a:r>
            <a:endParaRPr kumimoji="1"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1455</Words>
  <Application>Microsoft Office PowerPoint</Application>
  <PresentationFormat>Apresentação na tela (4:3)</PresentationFormat>
  <Paragraphs>171</Paragraphs>
  <Slides>53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2" baseType="lpstr">
      <vt:lpstr>Times New Roman</vt:lpstr>
      <vt:lpstr>Arial</vt:lpstr>
      <vt:lpstr>Verdana</vt:lpstr>
      <vt:lpstr>Arial Th</vt:lpstr>
      <vt:lpstr>Lucida Bright</vt:lpstr>
      <vt:lpstr>Arial Narrow</vt:lpstr>
      <vt:lpstr>Arial Black</vt:lpstr>
      <vt:lpstr>Tahoma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APOCALIPSE-O LIVRO QUE CONTA TUDO</dc:subject>
  <dc:creator>Pr. MARCELO AUGUSTO DE CARVALHO; Rafael Rossi</dc:creator>
  <cp:keywords>www.4tons.com</cp:keywords>
  <dc:description>COMÉRCIO PROIBIDO. USO PESSOAL</dc:description>
  <cp:lastModifiedBy>Pr. Marcelo Carvalho</cp:lastModifiedBy>
  <cp:revision>68</cp:revision>
  <dcterms:created xsi:type="dcterms:W3CDTF">2004-07-28T11:01:05Z</dcterms:created>
  <dcterms:modified xsi:type="dcterms:W3CDTF">2019-11-26T13:46:55Z</dcterms:modified>
  <cp:category>SM-EVANGELISMO</cp:category>
</cp:coreProperties>
</file>