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0" r:id="rId9"/>
    <p:sldId id="291" r:id="rId10"/>
    <p:sldId id="256" r:id="rId11"/>
    <p:sldId id="259" r:id="rId12"/>
    <p:sldId id="260" r:id="rId13"/>
    <p:sldId id="262" r:id="rId14"/>
    <p:sldId id="263" r:id="rId15"/>
    <p:sldId id="26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57" r:id="rId24"/>
    <p:sldId id="299" r:id="rId25"/>
    <p:sldId id="258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6" r:id="rId40"/>
    <p:sldId id="287" r:id="rId41"/>
    <p:sldId id="285" r:id="rId42"/>
    <p:sldId id="288" r:id="rId43"/>
    <p:sldId id="289" r:id="rId44"/>
    <p:sldId id="300" r:id="rId45"/>
    <p:sldId id="301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5" autoAdjust="0"/>
    <p:restoredTop sz="94627" autoAdjust="0"/>
  </p:normalViewPr>
  <p:slideViewPr>
    <p:cSldViewPr>
      <p:cViewPr varScale="1">
        <p:scale>
          <a:sx n="63" d="100"/>
          <a:sy n="63" d="100"/>
        </p:scale>
        <p:origin x="13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F64EC-ECEB-452F-BA9F-060494C0F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37C4E1-5A5E-4DE5-A13B-A7B8C9C0F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3E4D9-ECE5-4135-81E8-25EF5587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CB582E-F9D0-4E52-896D-6F500D7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413D33-0751-4440-9832-9D7C92F5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A1EA-BDF0-4DFC-AD5D-E5B6EDF0CB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482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56479-6015-476C-BE4E-F9404A63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F98F44-B14F-4688-A719-4381EDC63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F6EB5-CD2B-4C9D-92D6-29356956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3F67A8-F1EF-4121-8DD1-84EE50F2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9EC825-8368-4103-A073-825E53FF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11BD1-8E6E-4C27-9ED6-1E258BBEC6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30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DF95C0-732F-4E34-8457-23D834B75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E0D429-0C82-40C3-9A51-D69BD8AA8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A498FB-2821-4128-935D-F55B3005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6C839B-4954-4D1D-B21A-C906F999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B02E8-B6D1-46C6-8789-A3994BDE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BA0AA-24C7-4EA0-BD54-FA3B95D4AE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02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F39AD-BCAF-40BE-8794-43498D78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3DD999-7A04-4246-BF91-FC31A228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CC3F34-071E-4AD3-BAFC-45BB111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2D17CB-65C9-4A6C-BD50-8DAF39AB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8C67FD-4855-46D0-8297-4330BBC1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D0F5A-102B-478E-808C-26AA2F5C91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217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4DC37-48D5-41AA-BA1E-1C8E5A81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3C1C6D-12FA-4356-8146-77F841C0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57CDA7-816A-409F-A897-8796304F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D9BE46-D31C-4B62-89A7-4B8881D8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A64D0C-31F1-4B70-B7E5-8966BD16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872E-6A64-4D99-B1C5-A8FF4A4B80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820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A78F0-1EFD-4DFE-957A-3E139C84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2E1D9E-7EFE-4E60-9B5B-2861F1E74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68B046-DB99-413E-8ECF-799AD1FE4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96166C-E2C4-40C1-943F-F0FC8883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99E6D0-7188-4B3F-BBD4-0F86E4E4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180ACB-77CB-418B-8D69-84159845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B36C8-9F95-446A-BAD9-E6A68E333C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31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7C028-6CF4-4A61-B7BD-A9BE02AB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38378A-2857-47E0-8C86-475BA58A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85CD98-C41E-4DE0-89ED-166395DE1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F315D4-C245-4F70-BEAA-7986C0968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1DFFF6-D720-49D2-B919-AA13A3708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3D2A80-6278-455A-A0B2-4936594C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F4CE93-C27C-481E-A61A-028B8525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792F69-C8BB-415C-B183-C187F451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CF676-FAB3-421F-B237-53E333F14F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67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1B7D-5BD2-4707-8618-D4992C69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373277-22A0-4039-B4EE-A715752F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361594-C322-472D-8B37-479C5C68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FDF074-6C0E-4B19-8803-EAB183CF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5C06-CEA7-4482-ADBA-FCBADC83F0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480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8A08BA-B050-49BA-94DA-653137EF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D98CEC-4341-4348-8203-51569362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CDDD91-8F8F-4C2A-83FF-8E2611C5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C3299-CC34-457A-BF4A-E0BA40A96C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1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F9772-1832-48E5-9C9D-4461171E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2FDF02-9FC6-44AF-9BA0-C8535398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219352-A670-4BDC-9C58-5E4BD33A6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DF5467-F742-4FAD-962B-0BA1D4DD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2372F3-F3D8-4309-9024-566845FA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16A8E9-FFBF-42AD-875C-AD98B068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A8B94-F534-402D-ADE4-CF552A9532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462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78A3A-E851-4741-B632-BEF19182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A3480C-FF68-4B88-BB91-E08113B51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695968-2764-4A1F-9FBB-B64F1D9F1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B9362D-06C6-4F99-967E-A1218B70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DEF4DB-3A7F-4333-B0D4-93A76C4B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A48619-0F8A-43BC-8B91-75EF7B99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4F9D8-54AA-4570-8453-B5F9BBAEA6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81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2E4FAB0-4B4C-42A6-B758-E6D2975C5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7138A3E-44AF-4684-B365-7FC2274AE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3B7142BA-D095-46BB-B115-780012B03B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D15CE9D-98BD-4831-8EF9-1722E3B68A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C78E0F17-596B-4D3D-8649-66216808B6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A17C0C0-F5F8-4F57-A99C-3AF4A2D71B0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CIRILO\Dados%20de%20aplicativos\Microsoft\Media%20Catalog\03JESUS.M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F2FA8D5-6A8C-4D9B-84E6-91A40F2C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EDCCFEC1-3612-482D-A84F-4E03610F5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83058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</a:rPr>
              <a:t>A 7 PRAGAS DO APOCALIPSE</a:t>
            </a:r>
            <a:endParaRPr kumimoji="1" lang="pt-BR" altLang="pt-BR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014-002">
            <a:extLst>
              <a:ext uri="{FF2B5EF4-FFF2-40B4-BE49-F238E27FC236}">
                <a16:creationId xmlns:a16="http://schemas.microsoft.com/office/drawing/2014/main" id="{4A50BC4F-7C52-4486-8C56-840B43AE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EA8180B2-873A-4DE4-8042-AD73A8A4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517525"/>
            <a:ext cx="4572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NÚMERO 7 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006C83FE-25F6-45B4-B337-7437EF24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1958975"/>
            <a:ext cx="5551487" cy="39909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O número 7 na Bíblia é bem destacado, e revela Perfeição. “No Apocalipse, onde todos os livros da Bíblia se encontram e se cumprem” (A.A. 585), este número também é destacado.</a:t>
            </a:r>
            <a:endParaRPr kumimoji="1" lang="pt-BR" altLang="pt-B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14-002">
            <a:extLst>
              <a:ext uri="{FF2B5EF4-FFF2-40B4-BE49-F238E27FC236}">
                <a16:creationId xmlns:a16="http://schemas.microsoft.com/office/drawing/2014/main" id="{4B804D08-D091-4902-A1E1-E5457C78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1CA3562D-AC4D-49F8-B19C-96F9CB4A0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11163"/>
            <a:ext cx="786288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</a:rPr>
              <a:t>O NÚMERO 7 NO APOCALIPSE</a:t>
            </a:r>
            <a:endParaRPr kumimoji="1" lang="pt-BR" altLang="pt-BR" sz="3600" b="1">
              <a:solidFill>
                <a:srgbClr val="FF0000"/>
              </a:solidFill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3FD278E7-3911-43DB-9C05-8E206ADFA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79575"/>
            <a:ext cx="5551487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Igrejas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Espíritos de Deus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Aspectos da glória de Cristo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Estrelas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7 Candeeiros</a:t>
            </a:r>
            <a:endParaRPr kumimoji="1" lang="pt-BR" altLang="pt-BR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014-002">
            <a:extLst>
              <a:ext uri="{FF2B5EF4-FFF2-40B4-BE49-F238E27FC236}">
                <a16:creationId xmlns:a16="http://schemas.microsoft.com/office/drawing/2014/main" id="{C7556357-5634-43BF-8506-B3538352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9336F488-F2B5-4AEC-A4AB-5759B392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4824412" cy="4211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Cordeiro com 7 chifres e 7 olhos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Selos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Trombetas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Dragão com 7 cabeças</a:t>
            </a:r>
            <a:endParaRPr kumimoji="1" lang="pt-BR" altLang="pt-BR" sz="3600" b="1">
              <a:solidFill>
                <a:srgbClr val="FFFF00"/>
              </a:solidFill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0BE72A52-6552-4905-B1B0-9329D1C0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11163"/>
            <a:ext cx="786288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</a:rPr>
              <a:t>O NÚMERO 7 NO APOCALIPSE</a:t>
            </a:r>
            <a:endParaRPr kumimoji="1" lang="pt-BR" altLang="pt-BR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1029" descr="014-002">
            <a:extLst>
              <a:ext uri="{FF2B5EF4-FFF2-40B4-BE49-F238E27FC236}">
                <a16:creationId xmlns:a16="http://schemas.microsoft.com/office/drawing/2014/main" id="{089A5F53-8F95-4622-9600-CCBF57F7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1028">
            <a:extLst>
              <a:ext uri="{FF2B5EF4-FFF2-40B4-BE49-F238E27FC236}">
                <a16:creationId xmlns:a16="http://schemas.microsoft.com/office/drawing/2014/main" id="{587A8B62-6334-46BA-B97B-5BD9E488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87575"/>
            <a:ext cx="5834063" cy="3113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Anjos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Taças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Pragas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3600" b="1">
                <a:solidFill>
                  <a:srgbClr val="FFFF00"/>
                </a:solidFill>
              </a:rPr>
              <a:t>  7 Bem-aventuranças</a:t>
            </a:r>
            <a:r>
              <a:rPr kumimoji="1" lang="en-US" altLang="pt-BR" sz="3600" b="1"/>
              <a:t>    </a:t>
            </a:r>
            <a:endParaRPr kumimoji="1" lang="pt-BR" altLang="pt-BR" sz="3600" b="1"/>
          </a:p>
        </p:txBody>
      </p:sp>
      <p:sp>
        <p:nvSpPr>
          <p:cNvPr id="10246" name="Text Box 1030">
            <a:extLst>
              <a:ext uri="{FF2B5EF4-FFF2-40B4-BE49-F238E27FC236}">
                <a16:creationId xmlns:a16="http://schemas.microsoft.com/office/drawing/2014/main" id="{EC289DAA-0F79-408E-A57E-DCD0362B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11163"/>
            <a:ext cx="786288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</a:rPr>
              <a:t>O NÚMERO 7 NO APOCALIPSE</a:t>
            </a:r>
            <a:endParaRPr kumimoji="1" lang="pt-BR" altLang="pt-BR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014-002">
            <a:extLst>
              <a:ext uri="{FF2B5EF4-FFF2-40B4-BE49-F238E27FC236}">
                <a16:creationId xmlns:a16="http://schemas.microsoft.com/office/drawing/2014/main" id="{4F8703B0-741F-4BE5-A8C2-9D53BE56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4A430864-FEFF-488C-9F3E-CDAA9503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700213"/>
            <a:ext cx="5334000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Os milhões de anjos proclamam: “Digno é o Cordeiro que foi morto de receber o Poder, Riqueza, Sabedoria, Força, Honra, Glória e Louvor”. (Ap.5:11,12)</a:t>
            </a:r>
            <a:endParaRPr kumimoji="1" lang="pt-BR" altLang="pt-BR" sz="3600" b="1">
              <a:solidFill>
                <a:schemeClr val="bg1"/>
              </a:solidFill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AF7C69B0-4AE2-44FC-96D5-B9923942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11163"/>
            <a:ext cx="786288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</a:rPr>
              <a:t>O NÚMERO 7 NO APOCALIPSE</a:t>
            </a:r>
            <a:endParaRPr kumimoji="1" lang="pt-BR" altLang="pt-BR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 descr="014-002">
            <a:extLst>
              <a:ext uri="{FF2B5EF4-FFF2-40B4-BE49-F238E27FC236}">
                <a16:creationId xmlns:a16="http://schemas.microsoft.com/office/drawing/2014/main" id="{6C5F3906-A513-49EB-83D3-E9F4C3F9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FB157037-9528-46C0-8D33-A0E8B0793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382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</a:rPr>
              <a:t>OS 4  GRANDES BLOCOS DE 7</a:t>
            </a:r>
            <a:endParaRPr kumimoji="1" lang="pt-BR" altLang="pt-BR" sz="3600" b="1">
              <a:solidFill>
                <a:srgbClr val="FF00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9470CFE-611E-4A4C-9ADB-D1F6D0126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1905000" cy="486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0E81B3FB-4391-4B18-A51A-1509220C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71600"/>
            <a:ext cx="1905000" cy="486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AAAA78C6-0759-44E3-BCBC-CD51AA0C1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371600"/>
            <a:ext cx="2236788" cy="486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31666B8-9CB2-4A60-B8A7-44B5C5EE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1371600"/>
            <a:ext cx="1981200" cy="486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3AE4758-9EA4-4F6A-B23B-C4F5A324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08438"/>
            <a:ext cx="18288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7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Igrejas</a:t>
            </a:r>
            <a:endParaRPr kumimoji="1" lang="pt-BR" altLang="pt-BR" sz="3200" b="1">
              <a:solidFill>
                <a:schemeClr val="bg1"/>
              </a:solidFill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FB4CC35A-C233-442B-A2B9-F9F05A88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52700"/>
            <a:ext cx="14478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2-3</a:t>
            </a:r>
            <a:endParaRPr kumimoji="1" lang="pt-BR" altLang="pt-BR" sz="3200" b="1">
              <a:solidFill>
                <a:schemeClr val="bg1"/>
              </a:solidFill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D3F6CA5-0507-4CAA-BAF2-7F3C94EF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60638"/>
            <a:ext cx="1600200" cy="5794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6-8</a:t>
            </a:r>
            <a:endParaRPr kumimoji="1" lang="pt-BR" altLang="pt-BR" sz="3200" b="1">
              <a:solidFill>
                <a:schemeClr val="bg1"/>
              </a:solidFill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ABFC6691-4E8E-48E2-ABF0-AE38FDC9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008438"/>
            <a:ext cx="16002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7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Selos</a:t>
            </a:r>
            <a:endParaRPr kumimoji="1" lang="pt-BR" altLang="pt-BR" sz="3200" b="1">
              <a:solidFill>
                <a:schemeClr val="bg1"/>
              </a:solidFill>
            </a:endParaRP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D8752520-6B23-40D9-9910-57C8A6861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60638"/>
            <a:ext cx="1676400" cy="5794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8-11</a:t>
            </a:r>
            <a:endParaRPr kumimoji="1" lang="pt-BR" altLang="pt-BR" sz="3200" b="1">
              <a:solidFill>
                <a:schemeClr val="bg1"/>
              </a:solidFill>
            </a:endParaRP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D8208153-E7BC-48A1-B873-1148917D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005263"/>
            <a:ext cx="2519362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7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Trombetas</a:t>
            </a:r>
            <a:endParaRPr kumimoji="1" lang="pt-BR" altLang="pt-BR" sz="3200" b="1">
              <a:solidFill>
                <a:schemeClr val="bg1"/>
              </a:solidFill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5452AC84-38AA-4619-B5D8-C7CA9BC62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560638"/>
            <a:ext cx="1524000" cy="5794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16</a:t>
            </a:r>
            <a:endParaRPr kumimoji="1" lang="pt-BR" altLang="pt-BR" sz="3200" b="1">
              <a:solidFill>
                <a:schemeClr val="bg1"/>
              </a:solidFill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836CE5C0-EB6E-437E-BC90-D9533DBDD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008438"/>
            <a:ext cx="16764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7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</a:rPr>
              <a:t>Pragas</a:t>
            </a:r>
            <a:endParaRPr kumimoji="1" lang="pt-BR" altLang="pt-B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014-002">
            <a:extLst>
              <a:ext uri="{FF2B5EF4-FFF2-40B4-BE49-F238E27FC236}">
                <a16:creationId xmlns:a16="http://schemas.microsoft.com/office/drawing/2014/main" id="{81C3ECF0-A7E0-4706-9633-A243DD5F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228FA1B3-857F-4E0D-85E2-BEE1C3921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5051425" cy="4486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Antes de Jesus falar às 7 igrejas, Ele se auto revelou. Revelou a Sua glória, revelou a Sua vitória diante da morte, revelou a sua graça. (Ap.1)</a:t>
            </a:r>
            <a:endParaRPr kumimoji="1" lang="pt-BR" altLang="pt-BR" sz="3600" b="1">
              <a:solidFill>
                <a:schemeClr val="bg1"/>
              </a:solidFill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B207EC57-6044-4BFE-AA09-D7D75980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924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ANTES DE CADA 7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014-002">
            <a:extLst>
              <a:ext uri="{FF2B5EF4-FFF2-40B4-BE49-F238E27FC236}">
                <a16:creationId xmlns:a16="http://schemas.microsoft.com/office/drawing/2014/main" id="{18A2CC69-2D26-4DA7-892F-9656BBEE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id="{B45110EA-EAC8-4938-A527-EC35B1A86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90775"/>
            <a:ext cx="5327650" cy="2838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Antes de abrir os 7 selos, Jesus revelou o seu trono e disse ser o Salvador. Isto é a Sua Graça. (Ap. 4-5)</a:t>
            </a:r>
            <a:endParaRPr kumimoji="1" lang="pt-BR" altLang="pt-BR" sz="3600" b="1">
              <a:solidFill>
                <a:schemeClr val="bg1"/>
              </a:solidFill>
            </a:endParaRP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5466BB08-804D-49B6-A98A-877268A2D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924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ANTES DE CADA 7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014-002">
            <a:extLst>
              <a:ext uri="{FF2B5EF4-FFF2-40B4-BE49-F238E27FC236}">
                <a16:creationId xmlns:a16="http://schemas.microsoft.com/office/drawing/2014/main" id="{12C5A0F6-F330-43CA-A7DE-1B80BD8E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DD40FDE9-F633-4423-93D0-A968C386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00213"/>
            <a:ext cx="6486525" cy="4486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Antes dos anjos tocarem as 7 trombetas, Jesus se revela como o nosso Sumo Sacerdote. Aquele que intercede por nós diante do Pai. Ele perdoa o pecador arrependido. Ele oferece a Sua Graça. (Ap.8:3)</a:t>
            </a:r>
            <a:endParaRPr kumimoji="1" lang="pt-BR" altLang="pt-BR" sz="3600" b="1">
              <a:solidFill>
                <a:schemeClr val="bg1"/>
              </a:solidFill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57D800DC-52DE-412C-B6EF-046BFCCE7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7924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ANTES DE CADA 7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presentacao005">
            <a:extLst>
              <a:ext uri="{FF2B5EF4-FFF2-40B4-BE49-F238E27FC236}">
                <a16:creationId xmlns:a16="http://schemas.microsoft.com/office/drawing/2014/main" id="{31C98EEE-EA72-4FA9-BC45-7222480D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014-002">
            <a:extLst>
              <a:ext uri="{FF2B5EF4-FFF2-40B4-BE49-F238E27FC236}">
                <a16:creationId xmlns:a16="http://schemas.microsoft.com/office/drawing/2014/main" id="{4872BF05-9F72-44BB-AD91-9BFA3BD7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7">
            <a:extLst>
              <a:ext uri="{FF2B5EF4-FFF2-40B4-BE49-F238E27FC236}">
                <a16:creationId xmlns:a16="http://schemas.microsoft.com/office/drawing/2014/main" id="{D68E2A8B-3F75-4C41-A746-E9CDC0EC7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6550"/>
            <a:ext cx="6927850" cy="4486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Antes dos anjos derramarem  as 7 pragas sobre os seguidores da besta, Jesus revela o que aconteceu com os vencedores da besta. Eles foram vistos no mar de vidro pela graça de Jesus que os salvou. (15:2-4)</a:t>
            </a:r>
            <a:r>
              <a:rPr kumimoji="1" lang="en-US" altLang="pt-BR" sz="3600">
                <a:solidFill>
                  <a:schemeClr val="bg1"/>
                </a:solidFill>
              </a:rPr>
              <a:t>  </a:t>
            </a:r>
            <a:endParaRPr kumimoji="1" lang="pt-BR" altLang="pt-BR" sz="3600">
              <a:solidFill>
                <a:schemeClr val="bg1"/>
              </a:solidFill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EB38A082-FDF7-40D4-8852-E1A29A133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924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ANTES DE CADA 7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014-002">
            <a:extLst>
              <a:ext uri="{FF2B5EF4-FFF2-40B4-BE49-F238E27FC236}">
                <a16:creationId xmlns:a16="http://schemas.microsoft.com/office/drawing/2014/main" id="{7FE98E90-1189-41FF-9CF0-11D2F17F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0E76E3D1-E4D4-4457-9D82-D3A8EB22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1201738"/>
            <a:ext cx="6337300" cy="301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FF00"/>
                </a:solidFill>
              </a:rPr>
              <a:t>O Sétimo acontecimento é sempre a Volta de Jesus</a:t>
            </a:r>
            <a:endParaRPr kumimoji="1" lang="pt-BR" altLang="pt-BR" sz="4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014-002">
            <a:extLst>
              <a:ext uri="{FF2B5EF4-FFF2-40B4-BE49-F238E27FC236}">
                <a16:creationId xmlns:a16="http://schemas.microsoft.com/office/drawing/2014/main" id="{95ADA2EA-3DA5-48AC-98FC-4A7E7379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B66F6E4D-26C0-4750-B807-62D072DC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20788"/>
            <a:ext cx="6121400" cy="393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É por isso que o Sétimo é sempre excelente, é perfeito. Jesus vem para libertar o Seu povo. Para dar uma vida perfeita ao seu povo. Para dar a vida eterna ao Seu povo.</a:t>
            </a:r>
            <a:endParaRPr kumimoji="1" lang="pt-BR" altLang="pt-BR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63" descr="014-002">
            <a:extLst>
              <a:ext uri="{FF2B5EF4-FFF2-40B4-BE49-F238E27FC236}">
                <a16:creationId xmlns:a16="http://schemas.microsoft.com/office/drawing/2014/main" id="{DFB41EDB-4707-4994-ABAC-7B3DB270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EA9BCFF2-B466-4C57-A0EF-CC85B0087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C94CA8-ECE5-4BF1-9466-936D158D5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0"/>
            <a:ext cx="16002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8A370F-CA7F-4EFF-9D12-839216D3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0"/>
            <a:ext cx="18288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1058CF-F6D6-4AEC-BCC3-08DA57E91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0"/>
            <a:ext cx="17526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D8A68A4-766C-4EC7-8BDF-16018EEA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0"/>
            <a:ext cx="25908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23BA971-2AF4-4949-8AE3-0D235DB36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692BEA1B-296A-4478-A223-76F95B0E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-76200"/>
            <a:ext cx="15240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  <a:latin typeface="Arial Th" pitchFamily="2" charset="0"/>
              </a:rPr>
              <a:t>7 Igrejas</a:t>
            </a:r>
            <a:endParaRPr kumimoji="1" lang="pt-BR" altLang="pt-BR" sz="2000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CC1AFB3D-A148-420D-B6E7-230009681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-76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  <a:latin typeface="Arial Th" pitchFamily="2" charset="0"/>
              </a:rPr>
              <a:t>7 Selos</a:t>
            </a:r>
            <a:endParaRPr kumimoji="1" lang="pt-BR" altLang="pt-BR" sz="2000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E6F5C2B1-102D-4046-8D28-45F7A9FB6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-76200"/>
            <a:ext cx="19050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  <a:latin typeface="Arial Th" pitchFamily="2" charset="0"/>
              </a:rPr>
              <a:t>7 Trombetas</a:t>
            </a:r>
            <a:endParaRPr kumimoji="1" lang="pt-BR" altLang="pt-BR" sz="2000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A83C11A3-B578-47D5-AAA6-2294C879E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-76200"/>
            <a:ext cx="15240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  <a:latin typeface="Arial Th" pitchFamily="2" charset="0"/>
              </a:rPr>
              <a:t>7 Pragas</a:t>
            </a:r>
            <a:endParaRPr kumimoji="1" lang="pt-BR" altLang="pt-BR" sz="2000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1037" name="Text Box 13">
            <a:extLst>
              <a:ext uri="{FF2B5EF4-FFF2-40B4-BE49-F238E27FC236}">
                <a16:creationId xmlns:a16="http://schemas.microsoft.com/office/drawing/2014/main" id="{14AB1E68-B157-4F31-A8B2-FFF79B7F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-76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latin typeface="Arial Th" pitchFamily="2" charset="0"/>
              </a:rPr>
              <a:t>  </a:t>
            </a:r>
            <a:endParaRPr kumimoji="1" lang="pt-BR" altLang="pt-BR" sz="2400" b="1">
              <a:latin typeface="Arial Th" pitchFamily="2" charset="0"/>
            </a:endParaRPr>
          </a:p>
        </p:txBody>
      </p:sp>
      <p:sp>
        <p:nvSpPr>
          <p:cNvPr id="1038" name="Text Box 14">
            <a:extLst>
              <a:ext uri="{FF2B5EF4-FFF2-40B4-BE49-F238E27FC236}">
                <a16:creationId xmlns:a16="http://schemas.microsoft.com/office/drawing/2014/main" id="{CC917ECE-20E3-4AE6-94EC-B581F904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775"/>
            <a:ext cx="1447800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Éfeso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Esmirna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Pérgamo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Tiatira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Sardes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Filadélfia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Laodicéia</a:t>
            </a:r>
            <a:endParaRPr kumimoji="1" lang="pt-BR" altLang="pt-BR" sz="2000" b="1">
              <a:solidFill>
                <a:schemeClr val="bg1"/>
              </a:solidFill>
            </a:endParaRPr>
          </a:p>
        </p:txBody>
      </p:sp>
      <p:sp>
        <p:nvSpPr>
          <p:cNvPr id="1039" name="Line 15">
            <a:extLst>
              <a:ext uri="{FF2B5EF4-FFF2-40B4-BE49-F238E27FC236}">
                <a16:creationId xmlns:a16="http://schemas.microsoft.com/office/drawing/2014/main" id="{32298D1D-73AF-4B66-96C9-66E1D06A4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40" name="Text Box 16">
            <a:extLst>
              <a:ext uri="{FF2B5EF4-FFF2-40B4-BE49-F238E27FC236}">
                <a16:creationId xmlns:a16="http://schemas.microsoft.com/office/drawing/2014/main" id="{0034395F-486C-4973-8E1A-CE03AE25D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1423988"/>
            <a:ext cx="1752600" cy="3444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C.Branco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C.Vermelho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C.Preto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C.Amarelo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“Até quando”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Sinais: V.J.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Silêncio-céu</a:t>
            </a:r>
            <a:endParaRPr kumimoji="1" lang="pt-BR" altLang="pt-BR" sz="2000" b="1">
              <a:solidFill>
                <a:schemeClr val="bg1"/>
              </a:solidFill>
            </a:endParaRPr>
          </a:p>
        </p:txBody>
      </p:sp>
      <p:sp>
        <p:nvSpPr>
          <p:cNvPr id="1063" name="AutoShape 39">
            <a:extLst>
              <a:ext uri="{FF2B5EF4-FFF2-40B4-BE49-F238E27FC236}">
                <a16:creationId xmlns:a16="http://schemas.microsoft.com/office/drawing/2014/main" id="{08EAE4E7-B8F1-42AF-B915-FBAEEF542B62}"/>
              </a:ext>
            </a:extLst>
          </p:cNvPr>
          <p:cNvSpPr>
            <a:spLocks/>
          </p:cNvSpPr>
          <p:nvPr/>
        </p:nvSpPr>
        <p:spPr bwMode="auto">
          <a:xfrm>
            <a:off x="3563938" y="1484313"/>
            <a:ext cx="144462" cy="1998662"/>
          </a:xfrm>
          <a:prstGeom prst="rightBrace">
            <a:avLst>
              <a:gd name="adj1" fmla="val 11529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064" name="AutoShape 40">
            <a:extLst>
              <a:ext uri="{FF2B5EF4-FFF2-40B4-BE49-F238E27FC236}">
                <a16:creationId xmlns:a16="http://schemas.microsoft.com/office/drawing/2014/main" id="{ADF1D1E6-82D0-44E0-98E7-FE00F5C91321}"/>
              </a:ext>
            </a:extLst>
          </p:cNvPr>
          <p:cNvSpPr>
            <a:spLocks/>
          </p:cNvSpPr>
          <p:nvPr/>
        </p:nvSpPr>
        <p:spPr bwMode="auto">
          <a:xfrm>
            <a:off x="3492500" y="3789363"/>
            <a:ext cx="93663" cy="1008062"/>
          </a:xfrm>
          <a:prstGeom prst="rightBrace">
            <a:avLst>
              <a:gd name="adj1" fmla="val 8968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066" name="Text Box 42">
            <a:extLst>
              <a:ext uri="{FF2B5EF4-FFF2-40B4-BE49-F238E27FC236}">
                <a16:creationId xmlns:a16="http://schemas.microsoft.com/office/drawing/2014/main" id="{170C86C6-14AF-4176-9477-31B116988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152650"/>
            <a:ext cx="1371600" cy="915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b="1">
                <a:solidFill>
                  <a:schemeClr val="bg1"/>
                </a:solidFill>
              </a:rPr>
              <a:t>Juízos. Roma Ocidente</a:t>
            </a:r>
            <a:endParaRPr kumimoji="1" lang="pt-BR" altLang="pt-BR" b="1">
              <a:solidFill>
                <a:schemeClr val="bg1"/>
              </a:solidFill>
            </a:endParaRPr>
          </a:p>
        </p:txBody>
      </p:sp>
      <p:sp>
        <p:nvSpPr>
          <p:cNvPr id="1067" name="Text Box 43">
            <a:extLst>
              <a:ext uri="{FF2B5EF4-FFF2-40B4-BE49-F238E27FC236}">
                <a16:creationId xmlns:a16="http://schemas.microsoft.com/office/drawing/2014/main" id="{05D41288-CE38-49D3-B511-18816EFE0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3789363"/>
            <a:ext cx="1219200" cy="915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b="1">
                <a:solidFill>
                  <a:schemeClr val="bg1"/>
                </a:solidFill>
              </a:rPr>
              <a:t>Juízos. Roma Oriente</a:t>
            </a:r>
            <a:endParaRPr kumimoji="1" lang="pt-BR" altLang="pt-BR" b="1">
              <a:solidFill>
                <a:schemeClr val="bg1"/>
              </a:solidFill>
            </a:endParaRPr>
          </a:p>
        </p:txBody>
      </p:sp>
      <p:sp>
        <p:nvSpPr>
          <p:cNvPr id="1068" name="Text Box 44">
            <a:extLst>
              <a:ext uri="{FF2B5EF4-FFF2-40B4-BE49-F238E27FC236}">
                <a16:creationId xmlns:a16="http://schemas.microsoft.com/office/drawing/2014/main" id="{F2AD4423-32EC-480C-B8F7-282163D9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44688"/>
            <a:ext cx="1752600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Ador. Besta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Mar-sangue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Rio-sangue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Sol-quente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T.B. Trevas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Armagedom</a:t>
            </a:r>
          </a:p>
          <a:p>
            <a:pPr>
              <a:spcBef>
                <a:spcPct val="50000"/>
              </a:spcBef>
            </a:pPr>
            <a:r>
              <a:rPr kumimoji="1" lang="en-US" altLang="pt-BR" sz="2000" b="1">
                <a:solidFill>
                  <a:schemeClr val="bg1"/>
                </a:solidFill>
              </a:rPr>
              <a:t>Está Feito</a:t>
            </a:r>
            <a:endParaRPr kumimoji="1" lang="pt-BR" altLang="pt-BR" sz="2000" b="1">
              <a:solidFill>
                <a:schemeClr val="bg1"/>
              </a:solidFill>
            </a:endParaRPr>
          </a:p>
        </p:txBody>
      </p:sp>
      <p:sp>
        <p:nvSpPr>
          <p:cNvPr id="1069" name="Text Box 45">
            <a:extLst>
              <a:ext uri="{FF2B5EF4-FFF2-40B4-BE49-F238E27FC236}">
                <a16:creationId xmlns:a16="http://schemas.microsoft.com/office/drawing/2014/main" id="{06C11D2F-E454-41B2-9E9B-9266A2792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270000"/>
            <a:ext cx="2209800" cy="3743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Ap. 1:3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Ap. 14:13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Ap. 16:15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Ap. 19:9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Ap. 20:6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Ap. 22:7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Ap.22:14</a:t>
            </a:r>
            <a:endParaRPr kumimoji="1" lang="pt-BR" altLang="pt-BR" sz="2400" b="1">
              <a:solidFill>
                <a:schemeClr val="bg1"/>
              </a:solidFill>
            </a:endParaRPr>
          </a:p>
        </p:txBody>
      </p:sp>
      <p:sp>
        <p:nvSpPr>
          <p:cNvPr id="1070" name="Text Box 46">
            <a:extLst>
              <a:ext uri="{FF2B5EF4-FFF2-40B4-BE49-F238E27FC236}">
                <a16:creationId xmlns:a16="http://schemas.microsoft.com/office/drawing/2014/main" id="{F2AE24CB-6F8C-4443-A8A3-C5B9B2AAB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"/>
            <a:ext cx="23622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Arial Th" pitchFamily="2" charset="0"/>
              </a:rPr>
              <a:t>Felicidade</a:t>
            </a:r>
            <a:endParaRPr kumimoji="1" lang="pt-BR" altLang="pt-BR" sz="32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1071" name="Text Box 47">
            <a:extLst>
              <a:ext uri="{FF2B5EF4-FFF2-40B4-BE49-F238E27FC236}">
                <a16:creationId xmlns:a16="http://schemas.microsoft.com/office/drawing/2014/main" id="{CA0CE7C7-99FA-481C-BCAE-7C112FEE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140335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pt-BR" sz="3200" b="1">
                <a:solidFill>
                  <a:srgbClr val="FFFF00"/>
                </a:solidFill>
                <a:latin typeface="Arial Th" pitchFamily="2" charset="0"/>
              </a:rPr>
              <a:t>Graça</a:t>
            </a:r>
            <a:endParaRPr kumimoji="1" lang="pt-BR" altLang="pt-BR" sz="32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1072" name="Text Box 48">
            <a:extLst>
              <a:ext uri="{FF2B5EF4-FFF2-40B4-BE49-F238E27FC236}">
                <a16:creationId xmlns:a16="http://schemas.microsoft.com/office/drawing/2014/main" id="{C4EE5D59-E21D-4570-BCBF-E26E8B90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1392238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Arial Th" pitchFamily="2" charset="0"/>
              </a:rPr>
              <a:t>Graça</a:t>
            </a:r>
            <a:endParaRPr kumimoji="1" lang="pt-BR" altLang="pt-BR" sz="32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1073" name="Text Box 49">
            <a:extLst>
              <a:ext uri="{FF2B5EF4-FFF2-40B4-BE49-F238E27FC236}">
                <a16:creationId xmlns:a16="http://schemas.microsoft.com/office/drawing/2014/main" id="{9E7B466A-94E5-4CB6-BFE8-299EF2C0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15240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Arial Th" pitchFamily="2" charset="0"/>
              </a:rPr>
              <a:t>Graça</a:t>
            </a:r>
            <a:endParaRPr kumimoji="1" lang="pt-BR" altLang="pt-BR" sz="32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1074" name="Text Box 50">
            <a:extLst>
              <a:ext uri="{FF2B5EF4-FFF2-40B4-BE49-F238E27FC236}">
                <a16:creationId xmlns:a16="http://schemas.microsoft.com/office/drawing/2014/main" id="{5596C352-53D4-4E86-A168-06CF0759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57200"/>
            <a:ext cx="13716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  <a:latin typeface="Arial Th" pitchFamily="2" charset="0"/>
              </a:rPr>
              <a:t>Graça</a:t>
            </a:r>
            <a:endParaRPr kumimoji="1" lang="pt-BR" altLang="pt-BR" sz="3200" b="1">
              <a:solidFill>
                <a:srgbClr val="FFFF00"/>
              </a:solidFill>
              <a:latin typeface="Arial Th" pitchFamily="2" charset="0"/>
            </a:endParaRPr>
          </a:p>
        </p:txBody>
      </p:sp>
      <p:sp>
        <p:nvSpPr>
          <p:cNvPr id="1075" name="Line 51">
            <a:extLst>
              <a:ext uri="{FF2B5EF4-FFF2-40B4-BE49-F238E27FC236}">
                <a16:creationId xmlns:a16="http://schemas.microsoft.com/office/drawing/2014/main" id="{92904E6C-259B-445E-B17C-013E32686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511492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76" name="Text Box 52">
            <a:extLst>
              <a:ext uri="{FF2B5EF4-FFF2-40B4-BE49-F238E27FC236}">
                <a16:creationId xmlns:a16="http://schemas.microsoft.com/office/drawing/2014/main" id="{3C744116-F3CE-4FFA-9C3D-4DF558CAE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rgbClr val="FFFF00"/>
                </a:solidFill>
              </a:rPr>
              <a:t>V.Jesus</a:t>
            </a:r>
            <a:endParaRPr kumimoji="1" lang="pt-BR" altLang="pt-BR" sz="2000" b="1">
              <a:solidFill>
                <a:srgbClr val="FFFF00"/>
              </a:solidFill>
            </a:endParaRPr>
          </a:p>
        </p:txBody>
      </p:sp>
      <p:sp>
        <p:nvSpPr>
          <p:cNvPr id="1086" name="Text Box 62">
            <a:extLst>
              <a:ext uri="{FF2B5EF4-FFF2-40B4-BE49-F238E27FC236}">
                <a16:creationId xmlns:a16="http://schemas.microsoft.com/office/drawing/2014/main" id="{8BB9C451-2E25-4C98-804D-0D6512F1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0"/>
            <a:ext cx="26670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b="1">
                <a:solidFill>
                  <a:schemeClr val="bg1"/>
                </a:solidFill>
                <a:latin typeface="Arial Th" pitchFamily="2" charset="0"/>
              </a:rPr>
              <a:t>7 Bem-aventurança</a:t>
            </a:r>
            <a:endParaRPr kumimoji="1" lang="pt-BR" altLang="pt-BR" b="1">
              <a:solidFill>
                <a:schemeClr val="bg1"/>
              </a:solidFill>
              <a:latin typeface="Arial Th" pitchFamily="2" charset="0"/>
            </a:endParaRPr>
          </a:p>
        </p:txBody>
      </p:sp>
      <p:sp>
        <p:nvSpPr>
          <p:cNvPr id="1089" name="Text Box 65">
            <a:extLst>
              <a:ext uri="{FF2B5EF4-FFF2-40B4-BE49-F238E27FC236}">
                <a16:creationId xmlns:a16="http://schemas.microsoft.com/office/drawing/2014/main" id="{C49972AD-01B0-4F27-A044-B6083F0B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021388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rgbClr val="FFFF00"/>
                </a:solidFill>
              </a:rPr>
              <a:t>V.Jesus</a:t>
            </a:r>
            <a:endParaRPr kumimoji="1" lang="pt-BR" altLang="pt-BR" sz="2000" b="1">
              <a:solidFill>
                <a:srgbClr val="FFFF00"/>
              </a:solidFill>
            </a:endParaRPr>
          </a:p>
        </p:txBody>
      </p:sp>
      <p:sp>
        <p:nvSpPr>
          <p:cNvPr id="1091" name="Text Box 67">
            <a:extLst>
              <a:ext uri="{FF2B5EF4-FFF2-40B4-BE49-F238E27FC236}">
                <a16:creationId xmlns:a16="http://schemas.microsoft.com/office/drawing/2014/main" id="{36226441-8E45-49D3-9AC5-DC080E323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563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rgbClr val="FFFF00"/>
                </a:solidFill>
              </a:rPr>
              <a:t>V.Jesus</a:t>
            </a:r>
            <a:endParaRPr kumimoji="1" lang="pt-BR" altLang="pt-BR" sz="2000" b="1">
              <a:solidFill>
                <a:srgbClr val="FFFF00"/>
              </a:solidFill>
            </a:endParaRPr>
          </a:p>
        </p:txBody>
      </p:sp>
      <p:sp>
        <p:nvSpPr>
          <p:cNvPr id="1092" name="Text Box 68">
            <a:extLst>
              <a:ext uri="{FF2B5EF4-FFF2-40B4-BE49-F238E27FC236}">
                <a16:creationId xmlns:a16="http://schemas.microsoft.com/office/drawing/2014/main" id="{8F298FD1-6392-45AD-ABFB-1D4F81E6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5876925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rgbClr val="FFFF00"/>
                </a:solidFill>
              </a:rPr>
              <a:t>V.Jesus</a:t>
            </a:r>
            <a:endParaRPr kumimoji="1" lang="pt-BR" altLang="pt-BR" sz="2000" b="1">
              <a:solidFill>
                <a:srgbClr val="FFFF00"/>
              </a:solidFill>
            </a:endParaRPr>
          </a:p>
        </p:txBody>
      </p:sp>
      <p:sp>
        <p:nvSpPr>
          <p:cNvPr id="1093" name="Text Box 69">
            <a:extLst>
              <a:ext uri="{FF2B5EF4-FFF2-40B4-BE49-F238E27FC236}">
                <a16:creationId xmlns:a16="http://schemas.microsoft.com/office/drawing/2014/main" id="{668FC293-A659-46E1-9D38-F70764B93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092825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000" b="1">
                <a:solidFill>
                  <a:srgbClr val="FFFF00"/>
                </a:solidFill>
              </a:rPr>
              <a:t>V.Jesus</a:t>
            </a:r>
            <a:endParaRPr kumimoji="1" lang="pt-BR" altLang="pt-BR" sz="2000" b="1">
              <a:solidFill>
                <a:srgbClr val="FFFF00"/>
              </a:solidFill>
            </a:endParaRPr>
          </a:p>
        </p:txBody>
      </p:sp>
      <p:sp>
        <p:nvSpPr>
          <p:cNvPr id="1094" name="Line 70">
            <a:extLst>
              <a:ext uri="{FF2B5EF4-FFF2-40B4-BE49-F238E27FC236}">
                <a16:creationId xmlns:a16="http://schemas.microsoft.com/office/drawing/2014/main" id="{E38D4EAF-151E-4DAA-A0A8-B4BEA7A0F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508476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97" name="Line 73">
            <a:extLst>
              <a:ext uri="{FF2B5EF4-FFF2-40B4-BE49-F238E27FC236}">
                <a16:creationId xmlns:a16="http://schemas.microsoft.com/office/drawing/2014/main" id="{9F57948D-76F9-4806-8BE1-CBBB5AC0F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5113" y="508476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98" name="Line 74">
            <a:extLst>
              <a:ext uri="{FF2B5EF4-FFF2-40B4-BE49-F238E27FC236}">
                <a16:creationId xmlns:a16="http://schemas.microsoft.com/office/drawing/2014/main" id="{CA31E02C-6B4A-46CC-8EDD-AC211D1DF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525938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00" name="Text Box 76">
            <a:extLst>
              <a:ext uri="{FF2B5EF4-FFF2-40B4-BE49-F238E27FC236}">
                <a16:creationId xmlns:a16="http://schemas.microsoft.com/office/drawing/2014/main" id="{FE619AC0-F83A-43F6-A263-062026A89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484313"/>
            <a:ext cx="1871663" cy="3743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1</a:t>
            </a:r>
            <a:r>
              <a:rPr kumimoji="1" lang="en-US" altLang="pt-BR" sz="2400" b="1">
                <a:solidFill>
                  <a:schemeClr val="bg1"/>
                </a:solidFill>
                <a:cs typeface="Tahoma" panose="020B0604030504040204" pitchFamily="34" charset="0"/>
              </a:rPr>
              <a:t>ª </a:t>
            </a:r>
          </a:p>
          <a:p>
            <a:pPr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  <a:cs typeface="Tahoma" panose="020B0604030504040204" pitchFamily="34" charset="0"/>
              </a:rPr>
              <a:t>2</a:t>
            </a:r>
            <a:r>
              <a:rPr kumimoji="1" lang="en-US" altLang="pt-BR" sz="2400" b="1">
                <a:solidFill>
                  <a:schemeClr val="bg1"/>
                </a:solidFill>
              </a:rPr>
              <a:t>ª</a:t>
            </a:r>
          </a:p>
          <a:p>
            <a:pPr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3ª</a:t>
            </a:r>
          </a:p>
          <a:p>
            <a:pPr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4ª</a:t>
            </a:r>
          </a:p>
          <a:p>
            <a:pPr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5ª</a:t>
            </a:r>
          </a:p>
          <a:p>
            <a:pPr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6ª</a:t>
            </a:r>
          </a:p>
          <a:p>
            <a:pPr>
              <a:spcBef>
                <a:spcPct val="50000"/>
              </a:spcBef>
            </a:pPr>
            <a:r>
              <a:rPr kumimoji="1" lang="en-US" altLang="pt-BR" sz="2400" b="1">
                <a:solidFill>
                  <a:schemeClr val="bg1"/>
                </a:solidFill>
              </a:rPr>
              <a:t>7ª - Vozes</a:t>
            </a:r>
          </a:p>
        </p:txBody>
      </p:sp>
      <p:sp>
        <p:nvSpPr>
          <p:cNvPr id="1099" name="Line 75">
            <a:extLst>
              <a:ext uri="{FF2B5EF4-FFF2-40B4-BE49-F238E27FC236}">
                <a16:creationId xmlns:a16="http://schemas.microsoft.com/office/drawing/2014/main" id="{2432AABA-9305-4F38-9BAB-82A281B4A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522922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0455D6A9-D902-4E1F-B2CE-D5B26A4C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0DC4B822-9A67-494A-A8A3-15887836B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83058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</a:rPr>
              <a:t>A 7 PRAGAS DO APOCALIPSE</a:t>
            </a:r>
            <a:endParaRPr kumimoji="1" lang="pt-BR" altLang="pt-BR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0514086X2">
            <a:extLst>
              <a:ext uri="{FF2B5EF4-FFF2-40B4-BE49-F238E27FC236}">
                <a16:creationId xmlns:a16="http://schemas.microsoft.com/office/drawing/2014/main" id="{26C604AD-A6A9-4B06-B4FA-EBB0CD27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C06BF25A-CA28-414A-9649-C3656124C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33425"/>
            <a:ext cx="7086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A PRIMEIRA PRAGA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61149FE8-1F86-4D92-AD5B-109016907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60575"/>
            <a:ext cx="5486400" cy="411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</a:rPr>
              <a:t>Úlceras malígnas e perniciosas sobre o corpo dos adoradores da besta e da sua imagem. (16:2)</a:t>
            </a:r>
            <a:r>
              <a:rPr kumimoji="1" lang="en-US" altLang="pt-BR" sz="4400">
                <a:solidFill>
                  <a:schemeClr val="bg1"/>
                </a:solidFill>
              </a:rPr>
              <a:t> </a:t>
            </a:r>
            <a:endParaRPr kumimoji="1" lang="pt-BR" altLang="pt-BR" sz="4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0825084x2">
            <a:extLst>
              <a:ext uri="{FF2B5EF4-FFF2-40B4-BE49-F238E27FC236}">
                <a16:creationId xmlns:a16="http://schemas.microsoft.com/office/drawing/2014/main" id="{7A36452E-2BA2-4BFB-BE4F-8E8F325C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3503E704-1A2F-4B84-9F07-C4A1DC2D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804863"/>
            <a:ext cx="6208712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A SEGUNDA PRAGA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631F1F12-A82F-4077-BC0D-08D79767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40038"/>
            <a:ext cx="6049963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</a:rPr>
              <a:t>O mar se transforma em sangue como de morto. (16:3)</a:t>
            </a:r>
            <a:endParaRPr kumimoji="1" lang="pt-BR" altLang="pt-BR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0501078X">
            <a:extLst>
              <a:ext uri="{FF2B5EF4-FFF2-40B4-BE49-F238E27FC236}">
                <a16:creationId xmlns:a16="http://schemas.microsoft.com/office/drawing/2014/main" id="{F099E635-3E83-4EFD-A5A0-3BEBC9D1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BD34983C-23BE-42E0-B886-C80C5A566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06438"/>
            <a:ext cx="41275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rgbClr val="FFFF00"/>
                </a:solidFill>
              </a:rPr>
              <a:t>A TERCEIRA PRAGA</a:t>
            </a:r>
            <a:endParaRPr kumimoji="1" lang="pt-BR" altLang="pt-BR" sz="3200" b="1">
              <a:solidFill>
                <a:srgbClr val="FFFF00"/>
              </a:solidFill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917BD0BE-2E26-4FC9-B275-B85BF905B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3236913"/>
            <a:ext cx="6284912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</a:rPr>
              <a:t>Os rios e as fontes das águas se transformam em sangue. (16:4-7)</a:t>
            </a:r>
            <a:endParaRPr kumimoji="1" lang="pt-BR" altLang="pt-BR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0825099x1">
            <a:extLst>
              <a:ext uri="{FF2B5EF4-FFF2-40B4-BE49-F238E27FC236}">
                <a16:creationId xmlns:a16="http://schemas.microsoft.com/office/drawing/2014/main" id="{AF40D68B-53F7-4175-9972-EC18DF2A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6D2CD0F7-FB89-43FC-B169-9850557C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81000"/>
            <a:ext cx="6629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A QUARTA PRAGA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24CF610B-BB6F-4226-BBD8-E5CB5717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2449513"/>
            <a:ext cx="4724400" cy="31400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</a:rPr>
              <a:t>Sobre o sol. Os homens são queimados com o forte calor do sol. (16:8-9)</a:t>
            </a:r>
            <a:endParaRPr kumimoji="1" lang="pt-BR" altLang="pt-BR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basilicasombra1">
            <a:extLst>
              <a:ext uri="{FF2B5EF4-FFF2-40B4-BE49-F238E27FC236}">
                <a16:creationId xmlns:a16="http://schemas.microsoft.com/office/drawing/2014/main" id="{EAC14DA8-A506-43C8-B35C-3BBEC5B6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A9751481-CA8D-4637-A4F9-AD4F43DA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8963"/>
            <a:ext cx="80010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A QUINTA PRAGA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EE2E18D8-E71F-4C90-A176-28620508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609975"/>
            <a:ext cx="4694238" cy="2771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</a:rPr>
              <a:t>O trono da besta se torna em trevas. (16:10-11)</a:t>
            </a:r>
            <a:endParaRPr kumimoji="1" lang="pt-BR" altLang="pt-BR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F4987C-02B7-4EC5-BEC3-7FED2DC2E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4B5B32-E0AD-4983-B12A-4D9398C41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4036" name="Picture 4" descr="apresentacao0000">
            <a:extLst>
              <a:ext uri="{FF2B5EF4-FFF2-40B4-BE49-F238E27FC236}">
                <a16:creationId xmlns:a16="http://schemas.microsoft.com/office/drawing/2014/main" id="{35915A72-4F4F-4C84-A18E-304FDE28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0517032X2">
            <a:extLst>
              <a:ext uri="{FF2B5EF4-FFF2-40B4-BE49-F238E27FC236}">
                <a16:creationId xmlns:a16="http://schemas.microsoft.com/office/drawing/2014/main" id="{35D00F61-53BB-46CA-B281-6274E1DD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57957656-4A1B-45B8-9B8E-85AC5DA0F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804863"/>
            <a:ext cx="45466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SEXTA PRAGA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A76C2E22-BFD3-4FAF-A90B-A80862F71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55825"/>
            <a:ext cx="6770688" cy="3937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Secamento do rio Eufrates e a união dos três grandes poderes da terra; o dragão a besta o falso profeta com os reis do mundo inteiro, para a batalha final contra o povo de Deus. (16:12-16)</a:t>
            </a:r>
            <a:endParaRPr kumimoji="1" lang="pt-BR" altLang="pt-BR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014-002">
            <a:extLst>
              <a:ext uri="{FF2B5EF4-FFF2-40B4-BE49-F238E27FC236}">
                <a16:creationId xmlns:a16="http://schemas.microsoft.com/office/drawing/2014/main" id="{E362FCE0-8A8D-4C1E-B0CA-22F8262C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56A06DD5-A0A3-4F50-AA9A-C771A346D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93763"/>
            <a:ext cx="80772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</a:rPr>
              <a:t>PROMESSAS DE PROTEÇÃO E LIVRAMENTO</a:t>
            </a:r>
            <a:endParaRPr kumimoji="1" lang="pt-BR" altLang="pt-BR" sz="2800" b="1">
              <a:solidFill>
                <a:schemeClr val="bg1"/>
              </a:solidFill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81E97949-23AA-4328-B9DD-683936890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030538"/>
            <a:ext cx="4537075" cy="17668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4400" b="1">
                <a:solidFill>
                  <a:srgbClr val="FFFF00"/>
                </a:solidFill>
              </a:rPr>
              <a:t>Salmo 34:7</a:t>
            </a:r>
          </a:p>
          <a:p>
            <a:pPr>
              <a:spcBef>
                <a:spcPct val="50000"/>
              </a:spcBef>
            </a:pPr>
            <a:r>
              <a:rPr kumimoji="1" lang="en-US" altLang="pt-BR" sz="4400" b="1">
                <a:solidFill>
                  <a:srgbClr val="FFFF00"/>
                </a:solidFill>
              </a:rPr>
              <a:t>Salmo 91</a:t>
            </a:r>
            <a:endParaRPr kumimoji="1" lang="pt-BR" altLang="pt-BR" sz="4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Imagens do Apocalipse !!8">
            <a:extLst>
              <a:ext uri="{FF2B5EF4-FFF2-40B4-BE49-F238E27FC236}">
                <a16:creationId xmlns:a16="http://schemas.microsoft.com/office/drawing/2014/main" id="{D4F1668D-40D5-4E55-B6A6-379EEE34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F2F1BC5E-AD3A-4951-8FF8-94398790E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1125538"/>
            <a:ext cx="5976937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0000"/>
                </a:solidFill>
              </a:rPr>
              <a:t>SÉTIMA PRAGA</a:t>
            </a:r>
            <a:endParaRPr kumimoji="1" lang="pt-BR" altLang="pt-BR" sz="4800" b="1">
              <a:solidFill>
                <a:srgbClr val="FF0000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61044EC-0BBE-4435-8FE9-71C5F75DF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3500438"/>
            <a:ext cx="8512175" cy="283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No ar. Saiu grande voz do santuário do lado do trono: “Está feito!”. Um terremoto mundial acontece e chove pedras. Cada uma de 35kg. Ocorre a volta de Jesus.</a:t>
            </a:r>
            <a:endParaRPr kumimoji="1" lang="pt-BR" altLang="pt-BR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0823071x2">
            <a:extLst>
              <a:ext uri="{FF2B5EF4-FFF2-40B4-BE49-F238E27FC236}">
                <a16:creationId xmlns:a16="http://schemas.microsoft.com/office/drawing/2014/main" id="{18580516-59FA-4010-BC23-7E3F4670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DC432771-611E-4A11-A22A-25006F10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75438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0000"/>
                </a:solidFill>
              </a:rPr>
              <a:t>A VOLTA DE JESUS À TERRA</a:t>
            </a:r>
            <a:endParaRPr kumimoji="1" lang="pt-BR" altLang="pt-BR" sz="3600" b="1">
              <a:solidFill>
                <a:srgbClr val="FF0000"/>
              </a:solidFill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DBC9BD7F-1D99-46E5-91BC-5F093903C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59063"/>
            <a:ext cx="57610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</a:rPr>
              <a:t>Como Ele virá?</a:t>
            </a:r>
            <a:endParaRPr kumimoji="1" lang="pt-BR" altLang="pt-BR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14-002">
            <a:extLst>
              <a:ext uri="{FF2B5EF4-FFF2-40B4-BE49-F238E27FC236}">
                <a16:creationId xmlns:a16="http://schemas.microsoft.com/office/drawing/2014/main" id="{177B6CD6-8411-4159-AB47-BF1FD08D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8622A34B-3DE5-4C3E-96BA-0F291662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54275"/>
            <a:ext cx="5832475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 Virá com as Nuvens. </a:t>
            </a:r>
          </a:p>
          <a:p>
            <a:pPr algn="ctr"/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Apocalipse 1:7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014-002">
            <a:extLst>
              <a:ext uri="{FF2B5EF4-FFF2-40B4-BE49-F238E27FC236}">
                <a16:creationId xmlns:a16="http://schemas.microsoft.com/office/drawing/2014/main" id="{085FBE08-E5F4-476C-9A6F-BA63617E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C53CA043-CD7F-4615-BEEE-333587AC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54275"/>
            <a:ext cx="5832475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2. Todo olho o verá. </a:t>
            </a:r>
          </a:p>
          <a:p>
            <a:pPr algn="ctr"/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Apocalipse 1:7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14-002">
            <a:extLst>
              <a:ext uri="{FF2B5EF4-FFF2-40B4-BE49-F238E27FC236}">
                <a16:creationId xmlns:a16="http://schemas.microsoft.com/office/drawing/2014/main" id="{20FF5676-4DCD-4609-B7BA-69A246BC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4966484C-54BC-4A22-A772-5FF53B7EC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54275"/>
            <a:ext cx="4968875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3. Com os Anjos. </a:t>
            </a:r>
          </a:p>
          <a:p>
            <a:pPr algn="ctr"/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Mateus 16:27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1028" descr="014-002">
            <a:extLst>
              <a:ext uri="{FF2B5EF4-FFF2-40B4-BE49-F238E27FC236}">
                <a16:creationId xmlns:a16="http://schemas.microsoft.com/office/drawing/2014/main" id="{9B8F3D41-5A9C-406D-BB1B-0A3A16E9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1029">
            <a:extLst>
              <a:ext uri="{FF2B5EF4-FFF2-40B4-BE49-F238E27FC236}">
                <a16:creationId xmlns:a16="http://schemas.microsoft.com/office/drawing/2014/main" id="{C244CF96-A760-4BA0-8611-02315FD1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454275"/>
            <a:ext cx="4681538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4. Com poder e     grande glória. </a:t>
            </a:r>
          </a:p>
          <a:p>
            <a:pPr algn="ctr"/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Lucas 21:27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014-002">
            <a:extLst>
              <a:ext uri="{FF2B5EF4-FFF2-40B4-BE49-F238E27FC236}">
                <a16:creationId xmlns:a16="http://schemas.microsoft.com/office/drawing/2014/main" id="{E80E55D3-FFA1-4F4F-ABC5-F3BA649D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79F04E91-31E3-42D6-BD12-D430CF74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05038"/>
            <a:ext cx="5832475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5. Rei dos reis e Senhor dos senhores. </a:t>
            </a:r>
          </a:p>
          <a:p>
            <a:pPr algn="ctr"/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Apocalipse 19:16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liparts 167">
            <a:extLst>
              <a:ext uri="{FF2B5EF4-FFF2-40B4-BE49-F238E27FC236}">
                <a16:creationId xmlns:a16="http://schemas.microsoft.com/office/drawing/2014/main" id="{AEF3CDBF-8DD8-4CFE-AEDD-FA3B5AD89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988D0007-2780-4A93-B45D-703A0BB18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52588"/>
            <a:ext cx="8077200" cy="3937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Você não quer entregar a vida a Jesus Cristo agora?.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Não sente que deve fazer esta entrega agora? 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</a:rPr>
              <a:t>Abra os ouvidos da mente e ouça o Senhor te chamar agora.</a:t>
            </a:r>
            <a:endParaRPr kumimoji="1" lang="pt-BR" altLang="pt-BR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presentacao004">
            <a:extLst>
              <a:ext uri="{FF2B5EF4-FFF2-40B4-BE49-F238E27FC236}">
                <a16:creationId xmlns:a16="http://schemas.microsoft.com/office/drawing/2014/main" id="{DFC7932A-7DF4-477E-B24C-DA87ED38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liparts 042">
            <a:extLst>
              <a:ext uri="{FF2B5EF4-FFF2-40B4-BE49-F238E27FC236}">
                <a16:creationId xmlns:a16="http://schemas.microsoft.com/office/drawing/2014/main" id="{74CCA9B1-D06C-4716-A3A6-67649688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93DFC41E-C0B0-4505-B65E-8A7C68F30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357563"/>
            <a:ext cx="8459787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</a:rPr>
              <a:t>Quando Jesus Cristo voltar Ele não vai se esquecer de você.</a:t>
            </a:r>
            <a:endParaRPr kumimoji="1" lang="pt-BR" altLang="pt-BR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amilia1">
            <a:extLst>
              <a:ext uri="{FF2B5EF4-FFF2-40B4-BE49-F238E27FC236}">
                <a16:creationId xmlns:a16="http://schemas.microsoft.com/office/drawing/2014/main" id="{3B89B81D-1942-4CF5-8713-420F798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35EDFB42-4802-48E8-91C9-BE68BE94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4221163"/>
            <a:ext cx="6846887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</a:rPr>
              <a:t>Vai ser o dia mais feliz da sua vida. Você nunca mais vai sofrer. </a:t>
            </a:r>
            <a:endParaRPr kumimoji="1" lang="pt-BR" altLang="pt-BR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_092">
            <a:extLst>
              <a:ext uri="{FF2B5EF4-FFF2-40B4-BE49-F238E27FC236}">
                <a16:creationId xmlns:a16="http://schemas.microsoft.com/office/drawing/2014/main" id="{5B09B7B5-B918-4ED4-B446-035B20C6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C73CE946-E830-41AB-B0BC-80222822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094163"/>
            <a:ext cx="7134225" cy="2287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rgbClr val="FFFF00"/>
                </a:solidFill>
              </a:rPr>
              <a:t>Jesus Cristo está de braços abertos para te receber agora.</a:t>
            </a:r>
            <a:endParaRPr kumimoji="1" lang="pt-BR" altLang="pt-BR" sz="4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03JESUS.MPG">
            <a:hlinkClick r:id="" action="ppaction://media"/>
            <a:extLst>
              <a:ext uri="{FF2B5EF4-FFF2-40B4-BE49-F238E27FC236}">
                <a16:creationId xmlns:a16="http://schemas.microsoft.com/office/drawing/2014/main" id="{688E63B9-121D-4576-A1F6-B661D7D46D01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6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liparts 121">
            <a:extLst>
              <a:ext uri="{FF2B5EF4-FFF2-40B4-BE49-F238E27FC236}">
                <a16:creationId xmlns:a16="http://schemas.microsoft.com/office/drawing/2014/main" id="{7C6CE5B0-A1F7-4023-809A-94124E58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14961610-C699-48EE-86D1-C149D221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7847012" cy="4787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chemeClr val="bg1"/>
                </a:solidFill>
              </a:rPr>
              <a:t>Próximo Estudo</a:t>
            </a:r>
            <a:r>
              <a:rPr lang="en-US" altLang="pt-BR" sz="8800" b="1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rgbClr val="FFFF00"/>
                </a:solidFill>
              </a:rPr>
              <a:t>NÃO PERCA!</a:t>
            </a:r>
            <a:r>
              <a:rPr lang="en-US" altLang="pt-BR" sz="8800" b="1"/>
              <a:t> </a:t>
            </a:r>
            <a:endParaRPr lang="pt-BR" altLang="pt-BR" sz="8800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015-001">
            <a:extLst>
              <a:ext uri="{FF2B5EF4-FFF2-40B4-BE49-F238E27FC236}">
                <a16:creationId xmlns:a16="http://schemas.microsoft.com/office/drawing/2014/main" id="{710472D7-26E5-483C-BEAE-EE094B56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09FC791-C095-43DC-9BB7-F9C9D93CB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77AF142-AF97-4546-B3C8-851D41EDD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6084" name="Picture 4" descr="apresentacao002">
            <a:extLst>
              <a:ext uri="{FF2B5EF4-FFF2-40B4-BE49-F238E27FC236}">
                <a16:creationId xmlns:a16="http://schemas.microsoft.com/office/drawing/2014/main" id="{C8086465-8B12-499E-BA7F-758CD9F5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BA47880-D92D-4786-B8BC-881717B0D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9AA7236-61C9-4594-AA77-5F1BA1389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7108" name="Picture 4" descr="apresentacao003">
            <a:extLst>
              <a:ext uri="{FF2B5EF4-FFF2-40B4-BE49-F238E27FC236}">
                <a16:creationId xmlns:a16="http://schemas.microsoft.com/office/drawing/2014/main" id="{B97F6A4C-0FEF-45B8-B7A3-CCFEDAB2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12">
            <a:extLst>
              <a:ext uri="{FF2B5EF4-FFF2-40B4-BE49-F238E27FC236}">
                <a16:creationId xmlns:a16="http://schemas.microsoft.com/office/drawing/2014/main" id="{2AE31379-7692-4A92-8BD3-F1CE4444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014-001">
            <a:extLst>
              <a:ext uri="{FF2B5EF4-FFF2-40B4-BE49-F238E27FC236}">
                <a16:creationId xmlns:a16="http://schemas.microsoft.com/office/drawing/2014/main" id="{A673F9B1-EFDA-412F-8DE6-0D228059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5AE262BB-0453-4B5A-95D4-057EB398C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96E02967-C29C-4D99-8796-060E817A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573463"/>
            <a:ext cx="3505200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Apesar das acusações de Satanás, na cruz Deus mostrou seu amor e justiça incontestáveis.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839</Words>
  <Application>Microsoft Office PowerPoint</Application>
  <PresentationFormat>Apresentação na tela (4:3)</PresentationFormat>
  <Paragraphs>136</Paragraphs>
  <Slides>45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3" baseType="lpstr">
      <vt:lpstr>Times New Roman</vt:lpstr>
      <vt:lpstr>Arial</vt:lpstr>
      <vt:lpstr>Tahoma</vt:lpstr>
      <vt:lpstr>Lucida Bright</vt:lpstr>
      <vt:lpstr>Arial Th</vt:lpstr>
      <vt:lpstr>Verdana</vt:lpstr>
      <vt:lpstr>Arial Black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Rafael Rossi</dc:creator>
  <cp:keywords>www.4tons.com</cp:keywords>
  <dc:description>COMÉRCIO PROIBIDO. USO PESSOAL</dc:description>
  <cp:lastModifiedBy>Pr. Marcelo Carvalho</cp:lastModifiedBy>
  <cp:revision>52</cp:revision>
  <dcterms:created xsi:type="dcterms:W3CDTF">2004-07-29T12:54:15Z</dcterms:created>
  <dcterms:modified xsi:type="dcterms:W3CDTF">2019-11-26T13:46:45Z</dcterms:modified>
  <cp:category>SM-EVANGELISMO</cp:category>
</cp:coreProperties>
</file>