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329" r:id="rId2"/>
    <p:sldId id="330" r:id="rId3"/>
    <p:sldId id="331" r:id="rId4"/>
    <p:sldId id="332" r:id="rId5"/>
    <p:sldId id="333" r:id="rId6"/>
    <p:sldId id="334" r:id="rId7"/>
    <p:sldId id="335" r:id="rId8"/>
    <p:sldId id="295" r:id="rId9"/>
    <p:sldId id="257" r:id="rId10"/>
    <p:sldId id="259" r:id="rId11"/>
    <p:sldId id="296" r:id="rId12"/>
    <p:sldId id="260" r:id="rId13"/>
    <p:sldId id="261" r:id="rId14"/>
    <p:sldId id="262" r:id="rId15"/>
    <p:sldId id="299" r:id="rId16"/>
    <p:sldId id="301" r:id="rId17"/>
    <p:sldId id="300" r:id="rId18"/>
    <p:sldId id="302" r:id="rId19"/>
    <p:sldId id="303" r:id="rId20"/>
    <p:sldId id="304" r:id="rId21"/>
    <p:sldId id="305" r:id="rId22"/>
    <p:sldId id="283" r:id="rId23"/>
    <p:sldId id="284" r:id="rId24"/>
    <p:sldId id="282" r:id="rId25"/>
    <p:sldId id="285" r:id="rId26"/>
    <p:sldId id="290" r:id="rId27"/>
    <p:sldId id="286" r:id="rId28"/>
    <p:sldId id="288" r:id="rId29"/>
    <p:sldId id="287" r:id="rId30"/>
    <p:sldId id="291" r:id="rId31"/>
    <p:sldId id="292" r:id="rId32"/>
    <p:sldId id="289" r:id="rId33"/>
    <p:sldId id="306" r:id="rId34"/>
    <p:sldId id="328" r:id="rId35"/>
    <p:sldId id="308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27" autoAdjust="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932C27-651F-4BE1-A813-26C24A81A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DF1DE8-2AE1-42CD-A49B-1AED9890D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B2F80F-B88A-445D-B957-69A3F950F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9453AA-2A42-409B-9302-2CC293BD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ACEC1A-A6B9-45FD-BA8C-3F4463CD8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89565-8C71-4D67-AB77-E3E71192AF3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95474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0C4B16-BDBE-49AB-9AEE-9AB68F013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30F4C6A-A95B-4288-95C1-263D33DFC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41633A-6A43-4A9E-8C6E-2283FD3DD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CB01D4-450C-4684-BF35-7F5A0A669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C560AE-19C3-41A9-A8A0-19F27C02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9C15E-F534-4E34-9B76-4F82EF2CDB6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85061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EFC1874-9BA0-4D19-B33A-8A081C2706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D6FE6B7-FAED-4ECB-967E-19C0234CC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0D8D35-EECF-4049-B6D1-465FF7D1C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3CCEC0-34D9-44B5-9A8B-45644921B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6CE28E-4469-43E9-BF0A-3ACD082D8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ED292-A2D9-431D-B7D4-DDD4FE99EC4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448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FBE4C-C5AA-4418-9EA2-8DF25A64C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806BD7-D780-4682-BE7F-9FF52B329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1FB4AF-2D43-4A6A-9DC3-F5A3171F8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3DA028-9670-4948-AAAF-8C05667B5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7E95E2-3C6F-4F54-916A-8C073630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35015-66C0-4D52-AA0C-9684A69382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250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C8FD4-0AE4-44D5-B21F-A58607DDC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831BEEA-9B7C-487A-BC33-A57C507AA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06DB9B-8E4A-40CF-AF09-F4A1175EB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041F02-3512-475D-ABDF-F62D71A4F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0846D4-5AF8-43D2-91B3-350457F5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0721F-0401-4E5E-8D7B-FE9E0B93E68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206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3E610F-71AD-48D2-A2F0-DCD02A8A1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94FC9A-D3DB-4142-8244-FE37B3ACCC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B010FA-E3DE-4507-9B2D-3CA108220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FA3DBE-C471-4ED9-AF16-E10463253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09B72F-2213-49F2-A67D-E75428BB3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7AF2C31-D71F-4BD0-805E-B2F2E3421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45C93-37A9-4ECB-9CA5-54E24C207FA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32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DFA4C-B0FF-4735-B9CA-57C6606CB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946CF3-B682-43DD-AB6C-2BF80301F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D5D6B3E-5E13-4F7A-BEC8-F1241EC33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DB68931-6AB1-4093-A158-29E0BDAC9B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97477A6-0174-4251-B6A6-516BE1EBD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ED39A2B-C7EB-4018-A257-56083252B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CA3A7BD-D03D-4E70-8E74-4D4762C96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D776BBA-0C29-40BA-8FD0-9F6EE902B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A4834-4815-4BBA-A3A4-3EF5A4FA9A0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3678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8C50C8-8013-49A6-91B0-5E2B77256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E1F9A67-ACD0-498B-B215-5524CE50A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18B5DAD-4597-4D75-B4FE-7C23E5444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52D07DE-DC36-4268-A118-36F7A473E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0DCAB-0424-4C5F-BE9D-129E3D0716D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569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C0DC249-E033-464B-B9A0-87E7B0E8B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DEEC43B-7ADC-40E4-AC2F-B9C7AAA33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861FDD6-94C0-48D9-A43B-FE8CA3D94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461DA-D82D-4EF3-B433-0F20EE5F82C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01799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D2735F-125E-4196-9B39-EE5D5243C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8396D3-D761-44F1-9779-58C4AA3EB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1C9AC31-EB20-40EA-85B3-AF4B4912D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BF54F6-2F1E-4157-92C2-CE8C5DE9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D0D837D-9EA8-4617-B2A4-619AF2BA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EC45D6D-5284-4A66-B23F-ADD8D5DF7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DD59C-18EA-4CA6-83AC-BD26A78627A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656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D4805-AE06-473F-92CF-444BD71B3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507260B-183D-4D66-92AD-610576F14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8E58EA6-0B2A-4188-B405-C951308EA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737EE2B-9105-463A-A666-F613423E5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7396B2D-F163-49AD-BCC9-C9E289426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3A1E0B0-9735-4377-890C-BCDE8DAD5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9DE3C-C386-40AD-9726-C5A9B5F16E2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198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E0290E7-3E09-4750-A64D-7F85622B1F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D8C094C-292D-425B-ABE9-C3976AFF7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BA4085FD-5670-4929-98ED-3C22AB7572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19D99680-0D32-42F9-8EC2-119693530F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95646336-B714-4566-A484-606246A22B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1DDA68-90CA-45BA-AFF5-02D516B56E5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CIRILO\Dados%20de%20aplicativos\Microsoft\Media%20Catalog\03JESUS.MPG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8" name="Picture 24">
            <a:extLst>
              <a:ext uri="{FF2B5EF4-FFF2-40B4-BE49-F238E27FC236}">
                <a16:creationId xmlns:a16="http://schemas.microsoft.com/office/drawing/2014/main" id="{4015F975-1A12-4055-BC54-B149227B7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Line 2">
            <a:extLst>
              <a:ext uri="{FF2B5EF4-FFF2-40B4-BE49-F238E27FC236}">
                <a16:creationId xmlns:a16="http://schemas.microsoft.com/office/drawing/2014/main" id="{F85F13AF-C8F0-46EF-9BE5-85AD0800F1C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4038600"/>
            <a:ext cx="0" cy="1524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6147" name="Line 3">
            <a:extLst>
              <a:ext uri="{FF2B5EF4-FFF2-40B4-BE49-F238E27FC236}">
                <a16:creationId xmlns:a16="http://schemas.microsoft.com/office/drawing/2014/main" id="{402042B7-A0E6-4797-9B71-E74539EA77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4953000"/>
            <a:ext cx="23622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6148" name="Line 4">
            <a:extLst>
              <a:ext uri="{FF2B5EF4-FFF2-40B4-BE49-F238E27FC236}">
                <a16:creationId xmlns:a16="http://schemas.microsoft.com/office/drawing/2014/main" id="{3B0BA342-A5E5-4322-88AE-6EFE02390D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4038600"/>
            <a:ext cx="0" cy="1524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E687BCAF-C1FA-402A-B8E3-1398B4680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76600"/>
            <a:ext cx="12954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  <a:latin typeface="Arial Th" pitchFamily="2" charset="0"/>
              </a:rPr>
              <a:t>538</a:t>
            </a:r>
            <a:endParaRPr kumimoji="1" lang="pt-BR" altLang="pt-BR" sz="4000" b="1">
              <a:solidFill>
                <a:schemeClr val="bg1"/>
              </a:solidFill>
              <a:latin typeface="Arial Th" pitchFamily="2" charset="0"/>
            </a:endParaRP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21C1459E-80A6-4929-99FC-B8B052208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276600"/>
            <a:ext cx="1439862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  <a:latin typeface="Arial Th" pitchFamily="2" charset="0"/>
              </a:rPr>
              <a:t>1798</a:t>
            </a:r>
            <a:endParaRPr kumimoji="1" lang="pt-BR" altLang="pt-BR" sz="4000" b="1">
              <a:solidFill>
                <a:schemeClr val="bg1"/>
              </a:solidFill>
              <a:latin typeface="Arial Th" pitchFamily="2" charset="0"/>
            </a:endParaRPr>
          </a:p>
        </p:txBody>
      </p:sp>
      <p:sp>
        <p:nvSpPr>
          <p:cNvPr id="6151" name="Line 7">
            <a:extLst>
              <a:ext uri="{FF2B5EF4-FFF2-40B4-BE49-F238E27FC236}">
                <a16:creationId xmlns:a16="http://schemas.microsoft.com/office/drawing/2014/main" id="{956B314E-1BEA-42D2-8F5A-EDDC07B43C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4038600"/>
            <a:ext cx="0" cy="1524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6152" name="Line 8">
            <a:extLst>
              <a:ext uri="{FF2B5EF4-FFF2-40B4-BE49-F238E27FC236}">
                <a16:creationId xmlns:a16="http://schemas.microsoft.com/office/drawing/2014/main" id="{B5918A14-41E9-443D-BD7E-ACD14C8A9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4953000"/>
            <a:ext cx="2057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6153" name="Line 9">
            <a:extLst>
              <a:ext uri="{FF2B5EF4-FFF2-40B4-BE49-F238E27FC236}">
                <a16:creationId xmlns:a16="http://schemas.microsoft.com/office/drawing/2014/main" id="{AD61DFC8-6F5E-42B4-AE3D-36571043C6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8600" y="4038600"/>
            <a:ext cx="0" cy="1524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76267666-6FA4-43DB-920B-6AB3DC479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276600"/>
            <a:ext cx="1477963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  <a:latin typeface="Arial Th" pitchFamily="2" charset="0"/>
              </a:rPr>
              <a:t>1929</a:t>
            </a:r>
            <a:endParaRPr kumimoji="1" lang="pt-BR" altLang="pt-BR" sz="4000" b="1">
              <a:solidFill>
                <a:schemeClr val="bg1"/>
              </a:solidFill>
              <a:latin typeface="Arial Th" pitchFamily="2" charset="0"/>
            </a:endParaRPr>
          </a:p>
        </p:txBody>
      </p:sp>
      <p:sp>
        <p:nvSpPr>
          <p:cNvPr id="6155" name="Line 11">
            <a:extLst>
              <a:ext uri="{FF2B5EF4-FFF2-40B4-BE49-F238E27FC236}">
                <a16:creationId xmlns:a16="http://schemas.microsoft.com/office/drawing/2014/main" id="{41D044B4-EAD9-47B8-BB8C-52899D04CA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953000"/>
            <a:ext cx="19812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6156" name="Text Box 12">
            <a:extLst>
              <a:ext uri="{FF2B5EF4-FFF2-40B4-BE49-F238E27FC236}">
                <a16:creationId xmlns:a16="http://schemas.microsoft.com/office/drawing/2014/main" id="{353A624B-E209-4D44-BC42-E213B8C5E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700088"/>
            <a:ext cx="19050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rgbClr val="FFFF00"/>
                </a:solidFill>
                <a:latin typeface="Arial Th" pitchFamily="2" charset="0"/>
              </a:rPr>
              <a:t>ERA</a:t>
            </a:r>
            <a:endParaRPr kumimoji="1" lang="pt-BR" altLang="pt-BR" sz="3600" b="1">
              <a:solidFill>
                <a:srgbClr val="FFFF00"/>
              </a:solidFill>
              <a:latin typeface="Arial Th" pitchFamily="2" charset="0"/>
            </a:endParaRPr>
          </a:p>
        </p:txBody>
      </p:sp>
      <p:sp>
        <p:nvSpPr>
          <p:cNvPr id="6157" name="Line 13">
            <a:extLst>
              <a:ext uri="{FF2B5EF4-FFF2-40B4-BE49-F238E27FC236}">
                <a16:creationId xmlns:a16="http://schemas.microsoft.com/office/drawing/2014/main" id="{63E1BC6C-6200-40D5-B3DE-46D3437890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5562600"/>
            <a:ext cx="64008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5E01036D-A39C-4353-A87B-E835CB610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1700213"/>
            <a:ext cx="1944688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rgbClr val="FFFF00"/>
                </a:solidFill>
                <a:latin typeface="Arial Th" pitchFamily="2" charset="0"/>
              </a:rPr>
              <a:t>NÃO É</a:t>
            </a:r>
            <a:endParaRPr kumimoji="1" lang="pt-BR" altLang="pt-BR" sz="3600" b="1">
              <a:solidFill>
                <a:srgbClr val="FFFF00"/>
              </a:solidFill>
              <a:latin typeface="Arial Th" pitchFamily="2" charset="0"/>
            </a:endParaRPr>
          </a:p>
        </p:txBody>
      </p:sp>
      <p:sp>
        <p:nvSpPr>
          <p:cNvPr id="6159" name="Text Box 15">
            <a:extLst>
              <a:ext uri="{FF2B5EF4-FFF2-40B4-BE49-F238E27FC236}">
                <a16:creationId xmlns:a16="http://schemas.microsoft.com/office/drawing/2014/main" id="{C681F405-BFE9-4939-9F77-BEE2E9FB8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771525"/>
            <a:ext cx="3324225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rgbClr val="FFFF00"/>
                </a:solidFill>
                <a:latin typeface="Arial Th" pitchFamily="2" charset="0"/>
              </a:rPr>
              <a:t>APARECERÁ</a:t>
            </a:r>
            <a:endParaRPr kumimoji="1" lang="pt-BR" altLang="pt-BR" sz="3600" b="1">
              <a:solidFill>
                <a:srgbClr val="FFFF00"/>
              </a:solidFill>
              <a:latin typeface="Arial Th" pitchFamily="2" charset="0"/>
            </a:endParaRPr>
          </a:p>
        </p:txBody>
      </p:sp>
      <p:sp>
        <p:nvSpPr>
          <p:cNvPr id="6160" name="Line 16">
            <a:extLst>
              <a:ext uri="{FF2B5EF4-FFF2-40B4-BE49-F238E27FC236}">
                <a16:creationId xmlns:a16="http://schemas.microsoft.com/office/drawing/2014/main" id="{ADC7E87F-8EA7-494C-A646-89D2450D14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1219200"/>
            <a:ext cx="0" cy="2057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6161" name="Line 17">
            <a:extLst>
              <a:ext uri="{FF2B5EF4-FFF2-40B4-BE49-F238E27FC236}">
                <a16:creationId xmlns:a16="http://schemas.microsoft.com/office/drawing/2014/main" id="{CBD61E90-76D4-4AFB-AFC3-74C63A77A7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2362200"/>
            <a:ext cx="0" cy="990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6162" name="Line 18">
            <a:extLst>
              <a:ext uri="{FF2B5EF4-FFF2-40B4-BE49-F238E27FC236}">
                <a16:creationId xmlns:a16="http://schemas.microsoft.com/office/drawing/2014/main" id="{11AB88B0-F870-42E6-B4DF-C74103CD02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1412875"/>
            <a:ext cx="4763" cy="19399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6163" name="Text Box 19">
            <a:extLst>
              <a:ext uri="{FF2B5EF4-FFF2-40B4-BE49-F238E27FC236}">
                <a16:creationId xmlns:a16="http://schemas.microsoft.com/office/drawing/2014/main" id="{4359347A-4F39-4E7F-9F3F-D75227C62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997450"/>
            <a:ext cx="2592387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rgbClr val="FFFF00"/>
                </a:solidFill>
                <a:latin typeface="Verdana" panose="020B0604030504040204" pitchFamily="34" charset="0"/>
              </a:rPr>
              <a:t>Dominador</a:t>
            </a:r>
            <a:endParaRPr kumimoji="1" lang="pt-BR" altLang="pt-BR" sz="28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sp>
        <p:nvSpPr>
          <p:cNvPr id="6164" name="Text Box 20">
            <a:extLst>
              <a:ext uri="{FF2B5EF4-FFF2-40B4-BE49-F238E27FC236}">
                <a16:creationId xmlns:a16="http://schemas.microsoft.com/office/drawing/2014/main" id="{667525DF-23F6-48A8-BBBF-6C082AAA1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5059363"/>
            <a:ext cx="223202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400" b="1">
                <a:solidFill>
                  <a:srgbClr val="FFFF00"/>
                </a:solidFill>
                <a:latin typeface="Verdana" panose="020B0604030504040204" pitchFamily="34" charset="0"/>
              </a:rPr>
              <a:t>Não é mais</a:t>
            </a:r>
            <a:endParaRPr kumimoji="1" lang="pt-BR" altLang="pt-BR" sz="24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sp>
        <p:nvSpPr>
          <p:cNvPr id="6165" name="Text Box 21">
            <a:extLst>
              <a:ext uri="{FF2B5EF4-FFF2-40B4-BE49-F238E27FC236}">
                <a16:creationId xmlns:a16="http://schemas.microsoft.com/office/drawing/2014/main" id="{E906AC1B-1F09-4961-92C4-D249A39CE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013325"/>
            <a:ext cx="1981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400" b="1">
                <a:solidFill>
                  <a:srgbClr val="FFFF00"/>
                </a:solidFill>
                <a:latin typeface="Verdana" panose="020B0604030504040204" pitchFamily="34" charset="0"/>
              </a:rPr>
              <a:t>Dominará</a:t>
            </a:r>
            <a:endParaRPr kumimoji="1" lang="pt-BR" altLang="pt-BR" sz="24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sp>
        <p:nvSpPr>
          <p:cNvPr id="6166" name="Text Box 22">
            <a:extLst>
              <a:ext uri="{FF2B5EF4-FFF2-40B4-BE49-F238E27FC236}">
                <a16:creationId xmlns:a16="http://schemas.microsoft.com/office/drawing/2014/main" id="{DFF199B7-3E3B-4482-AED0-6787EBEFF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3213100"/>
            <a:ext cx="1360488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  <a:latin typeface="Arial Th" pitchFamily="2" charset="0"/>
              </a:rPr>
              <a:t>Fim</a:t>
            </a:r>
            <a:endParaRPr kumimoji="1" lang="pt-BR" altLang="pt-BR" sz="4000" b="1">
              <a:solidFill>
                <a:schemeClr val="bg1"/>
              </a:solidFill>
              <a:latin typeface="Arial Th" pitchFamily="2" charset="0"/>
            </a:endParaRPr>
          </a:p>
        </p:txBody>
      </p:sp>
      <p:sp>
        <p:nvSpPr>
          <p:cNvPr id="6169" name="Line 25">
            <a:extLst>
              <a:ext uri="{FF2B5EF4-FFF2-40B4-BE49-F238E27FC236}">
                <a16:creationId xmlns:a16="http://schemas.microsoft.com/office/drawing/2014/main" id="{5307D344-37A8-4B2A-9459-0D7C814F84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69238" y="3860800"/>
            <a:ext cx="0" cy="990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>
            <a:extLst>
              <a:ext uri="{FF2B5EF4-FFF2-40B4-BE49-F238E27FC236}">
                <a16:creationId xmlns:a16="http://schemas.microsoft.com/office/drawing/2014/main" id="{ECBA382D-E933-468B-B8A2-A3F8B19FB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Text Box 3">
            <a:extLst>
              <a:ext uri="{FF2B5EF4-FFF2-40B4-BE49-F238E27FC236}">
                <a16:creationId xmlns:a16="http://schemas.microsoft.com/office/drawing/2014/main" id="{03E5D91F-6052-468F-8B60-B661FA603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708275"/>
            <a:ext cx="7489825" cy="137318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CC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Escritores clássicos como Horácio, Virgílio e Cícero identificaram Roma como a cidade das sete colinas.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4" name="Picture 16">
            <a:extLst>
              <a:ext uri="{FF2B5EF4-FFF2-40B4-BE49-F238E27FC236}">
                <a16:creationId xmlns:a16="http://schemas.microsoft.com/office/drawing/2014/main" id="{398C16B6-DC0F-46AE-B957-FED63DD9D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4A4FBCCE-8BED-4DD6-8236-D20585BEC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8"/>
          <a:stretch>
            <a:fillRect/>
          </a:stretch>
        </p:blipFill>
        <p:spPr bwMode="auto">
          <a:xfrm>
            <a:off x="4953000" y="836613"/>
            <a:ext cx="4191000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4">
            <a:extLst>
              <a:ext uri="{FF2B5EF4-FFF2-40B4-BE49-F238E27FC236}">
                <a16:creationId xmlns:a16="http://schemas.microsoft.com/office/drawing/2014/main" id="{13356118-37C0-42E7-866D-DFF1EA704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8913"/>
            <a:ext cx="87630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rgbClr val="FF0000"/>
                </a:solidFill>
                <a:latin typeface="Verdana" panose="020B0604030504040204" pitchFamily="34" charset="0"/>
              </a:rPr>
              <a:t>ROMA: A CIDADE DAS SETE COLINAS</a:t>
            </a:r>
            <a:endParaRPr kumimoji="1" lang="pt-BR" altLang="pt-BR" sz="28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1ECADA4D-9554-4DF4-BA84-71AB3888C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49500"/>
            <a:ext cx="4859338" cy="19208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Roma está localizada entre 7 colinas. </a:t>
            </a:r>
            <a:endParaRPr kumimoji="1" lang="pt-BR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6" name="Picture 44">
            <a:extLst>
              <a:ext uri="{FF2B5EF4-FFF2-40B4-BE49-F238E27FC236}">
                <a16:creationId xmlns:a16="http://schemas.microsoft.com/office/drawing/2014/main" id="{E3DE91FD-AA40-4153-8162-3349E4FB4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35" name="Rectangle 43">
            <a:extLst>
              <a:ext uri="{FF2B5EF4-FFF2-40B4-BE49-F238E27FC236}">
                <a16:creationId xmlns:a16="http://schemas.microsoft.com/office/drawing/2014/main" id="{ABA08D43-833E-45D4-B3E0-6DF645B76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33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E45309E9-E1CE-4FD1-88EE-5B34F52F3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"/>
            <a:ext cx="80772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rgbClr val="FF0000"/>
                </a:solidFill>
                <a:latin typeface="Verdana" panose="020B0604030504040204" pitchFamily="34" charset="0"/>
              </a:rPr>
              <a:t>7 MONTES = 7 REIS (17:9)</a:t>
            </a:r>
            <a:endParaRPr kumimoji="1" lang="pt-BR" altLang="pt-BR" sz="36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25582D6-F9CB-448B-B669-E272D6B3B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1447800" cy="4495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A575D72A-94A0-4348-AE94-849947054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219200"/>
            <a:ext cx="1219200" cy="4495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B283BA5D-9DB0-4BBA-957E-14BC9A08D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219200"/>
            <a:ext cx="1219200" cy="4495800"/>
          </a:xfrm>
          <a:prstGeom prst="rect">
            <a:avLst/>
          </a:prstGeom>
          <a:gradFill rotWithShape="0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B8F09913-432F-4317-B13B-05B80FEFF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219200"/>
            <a:ext cx="1219200" cy="44958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917ABF91-901A-4CEA-A1EE-CAE9077E2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219200"/>
            <a:ext cx="1295400" cy="4495800"/>
          </a:xfrm>
          <a:prstGeom prst="rect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CFBBF5FC-D176-454F-8B70-1354B73B5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219200"/>
            <a:ext cx="1219200" cy="4495800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F5D6B692-FB1C-4E75-ADC7-10C2DD335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219200"/>
            <a:ext cx="1524000" cy="44958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id="{5A968FE8-C148-486A-A952-7873E4B3D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05400"/>
            <a:ext cx="1143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400" b="1">
                <a:solidFill>
                  <a:schemeClr val="bg1"/>
                </a:solidFill>
                <a:latin typeface="Verdana" panose="020B0604030504040204" pitchFamily="34" charset="0"/>
              </a:rPr>
              <a:t>Egito</a:t>
            </a:r>
            <a:endParaRPr kumimoji="1" lang="pt-BR" altLang="pt-BR" sz="2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5C82CF6B-C473-4284-B3C9-F4F1BF85F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868863"/>
            <a:ext cx="114300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b="1">
                <a:solidFill>
                  <a:schemeClr val="bg1"/>
                </a:solidFill>
                <a:latin typeface="Verdana" panose="020B0604030504040204" pitchFamily="34" charset="0"/>
              </a:rPr>
              <a:t>Assíria</a:t>
            </a:r>
            <a:endParaRPr kumimoji="1" lang="pt-BR" altLang="pt-BR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id="{4F916417-8CD5-42DF-8CD0-E05B80864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575" y="4460875"/>
            <a:ext cx="1371600" cy="33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1600" b="1">
                <a:solidFill>
                  <a:schemeClr val="bg1"/>
                </a:solidFill>
                <a:latin typeface="Verdana" panose="020B0604030504040204" pitchFamily="34" charset="0"/>
              </a:rPr>
              <a:t>Babilônia</a:t>
            </a:r>
            <a:endParaRPr kumimoji="1" lang="pt-BR" altLang="pt-BR" sz="1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8206" name="Text Box 14">
            <a:extLst>
              <a:ext uri="{FF2B5EF4-FFF2-40B4-BE49-F238E27FC236}">
                <a16:creationId xmlns:a16="http://schemas.microsoft.com/office/drawing/2014/main" id="{66EE2674-3906-48B6-9B1E-2218D10BC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505200"/>
            <a:ext cx="11430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000" b="1">
                <a:solidFill>
                  <a:schemeClr val="bg1"/>
                </a:solidFill>
                <a:latin typeface="Verdana" panose="020B0604030504040204" pitchFamily="34" charset="0"/>
              </a:rPr>
              <a:t>Medo-Pérsia</a:t>
            </a:r>
            <a:endParaRPr kumimoji="1" lang="pt-BR" altLang="pt-BR" sz="2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8207" name="Text Box 15">
            <a:extLst>
              <a:ext uri="{FF2B5EF4-FFF2-40B4-BE49-F238E27FC236}">
                <a16:creationId xmlns:a16="http://schemas.microsoft.com/office/drawing/2014/main" id="{18FB0540-3BC9-45CB-82CD-360A5114F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048000"/>
            <a:ext cx="12192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000" b="1">
                <a:solidFill>
                  <a:schemeClr val="bg1"/>
                </a:solidFill>
                <a:latin typeface="Verdana" panose="020B0604030504040204" pitchFamily="34" charset="0"/>
              </a:rPr>
              <a:t>Grécia</a:t>
            </a:r>
            <a:endParaRPr kumimoji="1" lang="pt-BR" altLang="pt-BR" sz="2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id="{7BA0DC8F-7D87-41C3-91D1-676757C08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355850"/>
            <a:ext cx="12954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b="1">
                <a:solidFill>
                  <a:schemeClr val="bg1"/>
                </a:solidFill>
                <a:latin typeface="Verdana" panose="020B0604030504040204" pitchFamily="34" charset="0"/>
              </a:rPr>
              <a:t>Roma Imperial</a:t>
            </a:r>
            <a:endParaRPr kumimoji="1" lang="pt-BR" altLang="pt-BR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8209" name="Text Box 17">
            <a:extLst>
              <a:ext uri="{FF2B5EF4-FFF2-40B4-BE49-F238E27FC236}">
                <a16:creationId xmlns:a16="http://schemas.microsoft.com/office/drawing/2014/main" id="{9D3160E5-8AF6-4957-85C3-711C08ED3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0175" y="1295400"/>
            <a:ext cx="114300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400" b="1">
                <a:solidFill>
                  <a:schemeClr val="bg1"/>
                </a:solidFill>
                <a:latin typeface="Arial Th" pitchFamily="2" charset="0"/>
              </a:rPr>
              <a:t>Roma Papal</a:t>
            </a:r>
            <a:endParaRPr kumimoji="1" lang="pt-BR" altLang="pt-BR" sz="2400" b="1">
              <a:solidFill>
                <a:schemeClr val="bg1"/>
              </a:solidFill>
              <a:latin typeface="Arial Th" pitchFamily="2" charset="0"/>
            </a:endParaRPr>
          </a:p>
        </p:txBody>
      </p:sp>
      <p:sp>
        <p:nvSpPr>
          <p:cNvPr id="8210" name="Rectangle 18">
            <a:extLst>
              <a:ext uri="{FF2B5EF4-FFF2-40B4-BE49-F238E27FC236}">
                <a16:creationId xmlns:a16="http://schemas.microsoft.com/office/drawing/2014/main" id="{1E628D55-7AFB-4569-8EE3-08FAF61A2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rgbClr val="80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11" name="Text Box 19">
            <a:extLst>
              <a:ext uri="{FF2B5EF4-FFF2-40B4-BE49-F238E27FC236}">
                <a16:creationId xmlns:a16="http://schemas.microsoft.com/office/drawing/2014/main" id="{DE69F352-68C3-418B-9D48-6EB1CA842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91200"/>
            <a:ext cx="38100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200" b="1">
                <a:solidFill>
                  <a:srgbClr val="FFFF00"/>
                </a:solidFill>
                <a:latin typeface="Verdana" panose="020B0604030504040204" pitchFamily="34" charset="0"/>
              </a:rPr>
              <a:t>JEREMIAS 51:24-25</a:t>
            </a:r>
            <a:endParaRPr kumimoji="1" lang="pt-BR" altLang="pt-BR" sz="32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sp>
        <p:nvSpPr>
          <p:cNvPr id="8212" name="Text Box 20">
            <a:extLst>
              <a:ext uri="{FF2B5EF4-FFF2-40B4-BE49-F238E27FC236}">
                <a16:creationId xmlns:a16="http://schemas.microsoft.com/office/drawing/2014/main" id="{5E876976-3328-4059-A507-1BA0420EB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791200"/>
            <a:ext cx="39624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rgbClr val="FFFF00"/>
                </a:solidFill>
                <a:latin typeface="Verdana" panose="020B0604030504040204" pitchFamily="34" charset="0"/>
              </a:rPr>
              <a:t> DANIEL 2:35,44,45</a:t>
            </a:r>
            <a:endParaRPr kumimoji="1" lang="pt-BR" altLang="pt-BR" sz="32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sp>
        <p:nvSpPr>
          <p:cNvPr id="8213" name="Text Box 21">
            <a:extLst>
              <a:ext uri="{FF2B5EF4-FFF2-40B4-BE49-F238E27FC236}">
                <a16:creationId xmlns:a16="http://schemas.microsoft.com/office/drawing/2014/main" id="{1EBF7661-5960-486A-8DE0-3ED8D8A64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1443038"/>
            <a:ext cx="60198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400" b="1">
                <a:solidFill>
                  <a:srgbClr val="FFFF00"/>
                </a:solidFill>
                <a:latin typeface="Verdana" panose="020B0604030504040204" pitchFamily="34" charset="0"/>
              </a:rPr>
              <a:t>5 Reinos já caíram</a:t>
            </a:r>
            <a:endParaRPr kumimoji="1" lang="pt-BR" altLang="pt-BR" sz="44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sp>
        <p:nvSpPr>
          <p:cNvPr id="8214" name="Line 22">
            <a:extLst>
              <a:ext uri="{FF2B5EF4-FFF2-40B4-BE49-F238E27FC236}">
                <a16:creationId xmlns:a16="http://schemas.microsoft.com/office/drawing/2014/main" id="{335A3305-5575-4F4D-9F00-6A79A62F969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286000"/>
            <a:ext cx="640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8215" name="Line 23">
            <a:extLst>
              <a:ext uri="{FF2B5EF4-FFF2-40B4-BE49-F238E27FC236}">
                <a16:creationId xmlns:a16="http://schemas.microsoft.com/office/drawing/2014/main" id="{4B1B39EC-E05A-47C7-B982-7F4F0FAEFB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31242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8216" name="Text Box 24">
            <a:extLst>
              <a:ext uri="{FF2B5EF4-FFF2-40B4-BE49-F238E27FC236}">
                <a16:creationId xmlns:a16="http://schemas.microsoft.com/office/drawing/2014/main" id="{310286A3-2770-4C52-9583-81A51EBB3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622800"/>
            <a:ext cx="144780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400" b="1">
                <a:solidFill>
                  <a:srgbClr val="FFFF00"/>
                </a:solidFill>
                <a:latin typeface="Arial Th" pitchFamily="2" charset="0"/>
              </a:rPr>
              <a:t>Época de João</a:t>
            </a:r>
            <a:endParaRPr kumimoji="1" lang="pt-BR" altLang="pt-BR" sz="2400" b="1">
              <a:solidFill>
                <a:srgbClr val="FFFF00"/>
              </a:solidFill>
              <a:latin typeface="Arial Th" pitchFamily="2" charset="0"/>
            </a:endParaRPr>
          </a:p>
        </p:txBody>
      </p:sp>
      <p:sp>
        <p:nvSpPr>
          <p:cNvPr id="8217" name="Line 25">
            <a:extLst>
              <a:ext uri="{FF2B5EF4-FFF2-40B4-BE49-F238E27FC236}">
                <a16:creationId xmlns:a16="http://schemas.microsoft.com/office/drawing/2014/main" id="{4E084709-527E-4969-B225-F0A60D9AF1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5105400"/>
            <a:ext cx="1447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8218" name="Line 26">
            <a:extLst>
              <a:ext uri="{FF2B5EF4-FFF2-40B4-BE49-F238E27FC236}">
                <a16:creationId xmlns:a16="http://schemas.microsoft.com/office/drawing/2014/main" id="{D56B11F6-F17C-48C8-86C5-EC42DCB4C14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029200"/>
            <a:ext cx="14478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8227" name="Text Box 35">
            <a:extLst>
              <a:ext uri="{FF2B5EF4-FFF2-40B4-BE49-F238E27FC236}">
                <a16:creationId xmlns:a16="http://schemas.microsoft.com/office/drawing/2014/main" id="{A849459E-3DC9-44BE-BF36-0BAFC83F3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720975"/>
            <a:ext cx="1371600" cy="3013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400" b="1">
                <a:solidFill>
                  <a:srgbClr val="FFFF00"/>
                </a:solidFill>
                <a:latin typeface="Arial Th" pitchFamily="2" charset="0"/>
              </a:rPr>
              <a:t>Era 538</a:t>
            </a:r>
          </a:p>
          <a:p>
            <a:pPr algn="ctr">
              <a:spcBef>
                <a:spcPct val="50000"/>
              </a:spcBef>
            </a:pPr>
            <a:r>
              <a:rPr kumimoji="1" lang="en-US" altLang="pt-BR" sz="2400" b="1">
                <a:latin typeface="Arial Th" pitchFamily="2" charset="0"/>
              </a:rPr>
              <a:t> </a:t>
            </a:r>
            <a:r>
              <a:rPr kumimoji="1" lang="en-US" altLang="pt-BR" sz="2400" b="1">
                <a:solidFill>
                  <a:srgbClr val="FFFF00"/>
                </a:solidFill>
                <a:latin typeface="Arial Th" pitchFamily="2" charset="0"/>
              </a:rPr>
              <a:t>Não é 1798 </a:t>
            </a:r>
          </a:p>
          <a:p>
            <a:pPr algn="ctr">
              <a:spcBef>
                <a:spcPct val="50000"/>
              </a:spcBef>
            </a:pPr>
            <a:r>
              <a:rPr kumimoji="1" lang="en-US" altLang="pt-BR" sz="2400" b="1">
                <a:solidFill>
                  <a:srgbClr val="FFFF00"/>
                </a:solidFill>
                <a:latin typeface="Arial Th" pitchFamily="2" charset="0"/>
              </a:rPr>
              <a:t>Virá 1929 Durar pouco</a:t>
            </a:r>
            <a:r>
              <a:rPr kumimoji="1" lang="en-US" altLang="pt-BR" sz="200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endParaRPr kumimoji="1" lang="pt-BR" altLang="pt-BR" sz="2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28" name="Line 36">
            <a:extLst>
              <a:ext uri="{FF2B5EF4-FFF2-40B4-BE49-F238E27FC236}">
                <a16:creationId xmlns:a16="http://schemas.microsoft.com/office/drawing/2014/main" id="{DC1298F0-ADF2-4F3E-ABE8-1A54DC605CD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32131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8229" name="Line 37">
            <a:extLst>
              <a:ext uri="{FF2B5EF4-FFF2-40B4-BE49-F238E27FC236}">
                <a16:creationId xmlns:a16="http://schemas.microsoft.com/office/drawing/2014/main" id="{D15CC8BF-1CD1-4138-A3CB-E8EAFF62E59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4149725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8230" name="Line 38">
            <a:extLst>
              <a:ext uri="{FF2B5EF4-FFF2-40B4-BE49-F238E27FC236}">
                <a16:creationId xmlns:a16="http://schemas.microsoft.com/office/drawing/2014/main" id="{CC118B40-EE9B-4F91-BE19-B2A35A1338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57150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8231" name="Text Box 39">
            <a:extLst>
              <a:ext uri="{FF2B5EF4-FFF2-40B4-BE49-F238E27FC236}">
                <a16:creationId xmlns:a16="http://schemas.microsoft.com/office/drawing/2014/main" id="{F19B54E2-A3E4-40AD-9CCD-E9CE51F54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851525"/>
            <a:ext cx="14478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4400" b="1">
                <a:solidFill>
                  <a:schemeClr val="bg1"/>
                </a:solidFill>
                <a:latin typeface="Verdana" panose="020B0604030504040204" pitchFamily="34" charset="0"/>
              </a:rPr>
              <a:t>8°R</a:t>
            </a:r>
          </a:p>
        </p:txBody>
      </p:sp>
      <p:sp>
        <p:nvSpPr>
          <p:cNvPr id="8237" name="Line 45">
            <a:extLst>
              <a:ext uri="{FF2B5EF4-FFF2-40B4-BE49-F238E27FC236}">
                <a16:creationId xmlns:a16="http://schemas.microsoft.com/office/drawing/2014/main" id="{B22C82C0-8403-4375-BA5F-6FB28AA939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58888" y="4797425"/>
            <a:ext cx="1447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8238" name="Line 46">
            <a:extLst>
              <a:ext uri="{FF2B5EF4-FFF2-40B4-BE49-F238E27FC236}">
                <a16:creationId xmlns:a16="http://schemas.microsoft.com/office/drawing/2014/main" id="{60EE9CD8-8870-4DBE-B912-4C8470DECB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4797425"/>
            <a:ext cx="14478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8239" name="Line 47">
            <a:extLst>
              <a:ext uri="{FF2B5EF4-FFF2-40B4-BE49-F238E27FC236}">
                <a16:creationId xmlns:a16="http://schemas.microsoft.com/office/drawing/2014/main" id="{A57963A8-6EB0-4B1B-AFFF-DFA677D466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4438" y="4441825"/>
            <a:ext cx="1447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8240" name="Line 48">
            <a:extLst>
              <a:ext uri="{FF2B5EF4-FFF2-40B4-BE49-F238E27FC236}">
                <a16:creationId xmlns:a16="http://schemas.microsoft.com/office/drawing/2014/main" id="{9F3DBCC5-7897-4F7D-8684-288C43B0E5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4365625"/>
            <a:ext cx="14478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8241" name="Line 49">
            <a:extLst>
              <a:ext uri="{FF2B5EF4-FFF2-40B4-BE49-F238E27FC236}">
                <a16:creationId xmlns:a16="http://schemas.microsoft.com/office/drawing/2014/main" id="{2EB30435-1FF7-4C1D-8CF1-2ED3B4D50F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8400" y="3576638"/>
            <a:ext cx="1447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8242" name="Line 50">
            <a:extLst>
              <a:ext uri="{FF2B5EF4-FFF2-40B4-BE49-F238E27FC236}">
                <a16:creationId xmlns:a16="http://schemas.microsoft.com/office/drawing/2014/main" id="{6B9772AF-F730-4EE1-91EE-8FCF137D7B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3500438"/>
            <a:ext cx="14478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8243" name="Line 51">
            <a:extLst>
              <a:ext uri="{FF2B5EF4-FFF2-40B4-BE49-F238E27FC236}">
                <a16:creationId xmlns:a16="http://schemas.microsoft.com/office/drawing/2014/main" id="{7C4F46CF-5F8B-4641-A8A0-86F61249D9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03800" y="3073400"/>
            <a:ext cx="1447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8244" name="Line 52">
            <a:extLst>
              <a:ext uri="{FF2B5EF4-FFF2-40B4-BE49-F238E27FC236}">
                <a16:creationId xmlns:a16="http://schemas.microsoft.com/office/drawing/2014/main" id="{FE28F5E8-F152-4DF3-BEC0-AF8EF83012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3800" y="2997200"/>
            <a:ext cx="14478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E75B0252-B82B-4165-B630-1D87C8C01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Text Box 2">
            <a:extLst>
              <a:ext uri="{FF2B5EF4-FFF2-40B4-BE49-F238E27FC236}">
                <a16:creationId xmlns:a16="http://schemas.microsoft.com/office/drawing/2014/main" id="{9A0CFE5B-9D4D-4795-9C2A-81FE687E0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115888"/>
            <a:ext cx="822960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rgbClr val="FF0000"/>
                </a:solidFill>
                <a:latin typeface="Verdana" panose="020B0604030504040204" pitchFamily="34" charset="0"/>
              </a:rPr>
              <a:t>O OITAVO REI - REINO</a:t>
            </a:r>
            <a:endParaRPr kumimoji="1" lang="pt-BR" altLang="pt-BR" sz="32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79454D5E-B655-401A-82C4-DC85B42C1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579563"/>
            <a:ext cx="8280400" cy="3937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O oitavo rei é o papado plenamente curado de sua ferida mortal em 11 de fevereiro de 1929. (Ap.13:3). A partir desta data, </a:t>
            </a:r>
            <a:r>
              <a:rPr kumimoji="1" lang="en-US" altLang="pt-BR" sz="3600" b="1" u="sng">
                <a:solidFill>
                  <a:schemeClr val="bg1"/>
                </a:solidFill>
                <a:latin typeface="Verdana" panose="020B0604030504040204" pitchFamily="34" charset="0"/>
              </a:rPr>
              <a:t>o Vaticano começaria um trabalho para adquirir prestígio mundial.</a:t>
            </a:r>
            <a:endParaRPr kumimoji="1" lang="pt-BR" altLang="pt-BR" sz="3600" b="1" u="sng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2412772A-F1DA-4920-B4C3-8ECA8F58D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Text Box 3">
            <a:extLst>
              <a:ext uri="{FF2B5EF4-FFF2-40B4-BE49-F238E27FC236}">
                <a16:creationId xmlns:a16="http://schemas.microsoft.com/office/drawing/2014/main" id="{6340CE46-3E45-4E60-9659-5871F6C3D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2708275"/>
            <a:ext cx="8458200" cy="338137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Benito Mussolini assinou a célebre concordata com o papado, dando-lhe os 44 hectares que hoje constituem o Estado do Vaticano, recuperando assim  o poder temporal dos papas. Desde aquela época  a popularidade dos papas tem crescido muito.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1F11E5C9-64E9-4CE4-87A5-3673D45C1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5" name="Text Box 3">
            <a:extLst>
              <a:ext uri="{FF2B5EF4-FFF2-40B4-BE49-F238E27FC236}">
                <a16:creationId xmlns:a16="http://schemas.microsoft.com/office/drawing/2014/main" id="{E0B859AB-AE09-4449-BFB1-FF8205E9F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620713"/>
            <a:ext cx="5113338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3600" b="1">
                <a:solidFill>
                  <a:srgbClr val="FFFF00"/>
                </a:solidFill>
                <a:latin typeface="Verdana" panose="020B0604030504040204" pitchFamily="34" charset="0"/>
              </a:rPr>
              <a:t>O tempo de Roma</a:t>
            </a:r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C0B7005F-CC58-4F2C-AA96-951F1948A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508250"/>
            <a:ext cx="4392612" cy="30813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“...e autoridade para agir quarenta e dois meses... . A mulher, porém, fugiu para o deserto ... por 1.260 dias” (Apocalipse         13:5 e 7; 12:6).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  <p:bldP spid="5427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0" name="Picture 12">
            <a:extLst>
              <a:ext uri="{FF2B5EF4-FFF2-40B4-BE49-F238E27FC236}">
                <a16:creationId xmlns:a16="http://schemas.microsoft.com/office/drawing/2014/main" id="{6639F5A7-E564-4D42-8EFA-B70C07C6E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1" name="Text Box 3">
            <a:extLst>
              <a:ext uri="{FF2B5EF4-FFF2-40B4-BE49-F238E27FC236}">
                <a16:creationId xmlns:a16="http://schemas.microsoft.com/office/drawing/2014/main" id="{8BEEA753-E47D-4347-9083-F0765203E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705225"/>
            <a:ext cx="1981200" cy="13700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400" b="1">
                <a:solidFill>
                  <a:srgbClr val="FFFF00"/>
                </a:solidFill>
                <a:latin typeface="Tahoma" panose="020B0604030504040204" pitchFamily="34" charset="0"/>
              </a:rPr>
              <a:t>538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pt-BR" sz="2400" b="1">
                <a:solidFill>
                  <a:srgbClr val="FFFF00"/>
                </a:solidFill>
                <a:latin typeface="Tahoma" panose="020B0604030504040204" pitchFamily="34" charset="0"/>
              </a:rPr>
              <a:t>Edito de Justiniano</a:t>
            </a:r>
          </a:p>
        </p:txBody>
      </p:sp>
      <p:sp>
        <p:nvSpPr>
          <p:cNvPr id="53252" name="Text Box 4">
            <a:extLst>
              <a:ext uri="{FF2B5EF4-FFF2-40B4-BE49-F238E27FC236}">
                <a16:creationId xmlns:a16="http://schemas.microsoft.com/office/drawing/2014/main" id="{5C478240-2432-4757-A630-B1045EA5B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733800"/>
            <a:ext cx="1981200" cy="13700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2400" b="1">
                <a:solidFill>
                  <a:srgbClr val="FFFF00"/>
                </a:solidFill>
                <a:latin typeface="Tahoma" panose="020B0604030504040204" pitchFamily="34" charset="0"/>
              </a:rPr>
              <a:t>1798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altLang="pt-BR" sz="2400" b="1">
                <a:solidFill>
                  <a:srgbClr val="FFFF00"/>
                </a:solidFill>
                <a:latin typeface="Tahoma" panose="020B0604030504040204" pitchFamily="34" charset="0"/>
              </a:rPr>
              <a:t>Ferida de Morte</a:t>
            </a:r>
          </a:p>
        </p:txBody>
      </p:sp>
      <p:sp>
        <p:nvSpPr>
          <p:cNvPr id="53253" name="Text Box 5">
            <a:extLst>
              <a:ext uri="{FF2B5EF4-FFF2-40B4-BE49-F238E27FC236}">
                <a16:creationId xmlns:a16="http://schemas.microsoft.com/office/drawing/2014/main" id="{2251BC0B-B288-4A32-859F-3EDAFDA29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733800"/>
            <a:ext cx="2895600" cy="13700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pt-BR" altLang="pt-BR" sz="2400" b="1">
                <a:solidFill>
                  <a:srgbClr val="FFFF00"/>
                </a:solidFill>
                <a:latin typeface="Tahoma" panose="020B0604030504040204" pitchFamily="34" charset="0"/>
              </a:rPr>
              <a:t>1929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altLang="pt-BR" sz="2400" b="1">
                <a:solidFill>
                  <a:srgbClr val="FFFF00"/>
                </a:solidFill>
                <a:latin typeface="Tahoma" panose="020B0604030504040204" pitchFamily="34" charset="0"/>
              </a:rPr>
              <a:t>Concordata Ferida curada</a:t>
            </a:r>
          </a:p>
        </p:txBody>
      </p:sp>
      <p:sp>
        <p:nvSpPr>
          <p:cNvPr id="53254" name="Line 6">
            <a:extLst>
              <a:ext uri="{FF2B5EF4-FFF2-40B4-BE49-F238E27FC236}">
                <a16:creationId xmlns:a16="http://schemas.microsoft.com/office/drawing/2014/main" id="{74C42F2D-432F-42C5-819C-2DBDA80140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3505200"/>
            <a:ext cx="3657600" cy="0"/>
          </a:xfrm>
          <a:prstGeom prst="line">
            <a:avLst/>
          </a:prstGeom>
          <a:noFill/>
          <a:ln w="28575">
            <a:solidFill>
              <a:srgbClr val="FF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3255" name="Text Box 7">
            <a:extLst>
              <a:ext uri="{FF2B5EF4-FFF2-40B4-BE49-F238E27FC236}">
                <a16:creationId xmlns:a16="http://schemas.microsoft.com/office/drawing/2014/main" id="{ED984DC2-21B0-4318-8189-BE203D9A3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048000"/>
            <a:ext cx="1963738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2400" b="1">
                <a:solidFill>
                  <a:srgbClr val="FFFF00"/>
                </a:solidFill>
                <a:latin typeface="Tahoma" panose="020B0604030504040204" pitchFamily="34" charset="0"/>
              </a:rPr>
              <a:t>1260 anos</a:t>
            </a:r>
          </a:p>
        </p:txBody>
      </p:sp>
      <p:sp>
        <p:nvSpPr>
          <p:cNvPr id="53256" name="Line 8">
            <a:extLst>
              <a:ext uri="{FF2B5EF4-FFF2-40B4-BE49-F238E27FC236}">
                <a16:creationId xmlns:a16="http://schemas.microsoft.com/office/drawing/2014/main" id="{2F30E670-7DE4-4FFD-BA98-A0AA493164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3505200"/>
            <a:ext cx="0" cy="228600"/>
          </a:xfrm>
          <a:prstGeom prst="line">
            <a:avLst/>
          </a:prstGeom>
          <a:noFill/>
          <a:ln w="28575">
            <a:solidFill>
              <a:srgbClr val="FF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3257" name="Line 9">
            <a:extLst>
              <a:ext uri="{FF2B5EF4-FFF2-40B4-BE49-F238E27FC236}">
                <a16:creationId xmlns:a16="http://schemas.microsoft.com/office/drawing/2014/main" id="{8BEAC7BA-62C1-4C04-82CB-D22D94A944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505200"/>
            <a:ext cx="0" cy="228600"/>
          </a:xfrm>
          <a:prstGeom prst="line">
            <a:avLst/>
          </a:prstGeom>
          <a:noFill/>
          <a:ln w="28575">
            <a:solidFill>
              <a:srgbClr val="FF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3258" name="Rectangle 10">
            <a:extLst>
              <a:ext uri="{FF2B5EF4-FFF2-40B4-BE49-F238E27FC236}">
                <a16:creationId xmlns:a16="http://schemas.microsoft.com/office/drawing/2014/main" id="{81FEBAB3-E097-4719-A0ED-AC4E67F24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895600"/>
            <a:ext cx="7391400" cy="2590800"/>
          </a:xfrm>
          <a:prstGeom prst="rect">
            <a:avLst/>
          </a:prstGeom>
          <a:noFill/>
          <a:ln w="28575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utoUpdateAnimBg="0"/>
      <p:bldP spid="53252" grpId="0" autoUpdateAnimBg="0"/>
      <p:bldP spid="5325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>
            <a:extLst>
              <a:ext uri="{FF2B5EF4-FFF2-40B4-BE49-F238E27FC236}">
                <a16:creationId xmlns:a16="http://schemas.microsoft.com/office/drawing/2014/main" id="{33F5A4A1-4B01-407C-B3DC-F223C3637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299" name="Text Box 3">
            <a:extLst>
              <a:ext uri="{FF2B5EF4-FFF2-40B4-BE49-F238E27FC236}">
                <a16:creationId xmlns:a16="http://schemas.microsoft.com/office/drawing/2014/main" id="{9B80EFD8-1C72-41F0-A8CE-687D21789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7200"/>
            <a:ext cx="7162800" cy="1117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Verdana" panose="020B0604030504040204" pitchFamily="34" charset="0"/>
              </a:rPr>
              <a:t>Além de perseguir, que faria a besta símbolo do anticristo?</a:t>
            </a:r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id="{FBCF06BA-2ED7-4726-934B-776DAF2B3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3357563"/>
            <a:ext cx="4787900" cy="6286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Apocalipse 13:5 e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utoUpdateAnimBg="0"/>
      <p:bldP spid="5530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>
            <a:extLst>
              <a:ext uri="{FF2B5EF4-FFF2-40B4-BE49-F238E27FC236}">
                <a16:creationId xmlns:a16="http://schemas.microsoft.com/office/drawing/2014/main" id="{76176639-CE5E-43AF-AFC3-5A97F6823D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175"/>
          <a:ext cx="9144000" cy="685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2" name="Image" r:id="rId3" imgW="11881398" imgH="8907872" progId="Photoshop.Image.5">
                  <p:embed/>
                </p:oleObj>
              </mc:Choice>
              <mc:Fallback>
                <p:oleObj name="Image" r:id="rId3" imgW="11881398" imgH="8907872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"/>
                        <a:ext cx="9144000" cy="685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3" name="Text Box 3">
            <a:extLst>
              <a:ext uri="{FF2B5EF4-FFF2-40B4-BE49-F238E27FC236}">
                <a16:creationId xmlns:a16="http://schemas.microsoft.com/office/drawing/2014/main" id="{7FF62919-802B-4112-9157-4C4E0112E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57200"/>
            <a:ext cx="60198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4400" b="1">
                <a:solidFill>
                  <a:srgbClr val="FFFF00"/>
                </a:solidFill>
                <a:latin typeface="Verdana" panose="020B0604030504040204" pitchFamily="34" charset="0"/>
              </a:rPr>
              <a:t>Blasfêmias</a:t>
            </a: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6812ECF4-14CC-43BF-9993-83351DFF8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524000"/>
            <a:ext cx="723900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400" b="1">
                <a:solidFill>
                  <a:schemeClr val="bg1"/>
                </a:solidFill>
                <a:latin typeface="Verdana" panose="020B0604030504040204" pitchFamily="34" charset="0"/>
              </a:rPr>
              <a:t>Pretensão de perdoar pecados (Atos 8:20-23; Marcos 2:7 ).</a:t>
            </a:r>
          </a:p>
        </p:txBody>
      </p:sp>
      <p:sp>
        <p:nvSpPr>
          <p:cNvPr id="56325" name="Text Box 5">
            <a:extLst>
              <a:ext uri="{FF2B5EF4-FFF2-40B4-BE49-F238E27FC236}">
                <a16:creationId xmlns:a16="http://schemas.microsoft.com/office/drawing/2014/main" id="{ACC781D3-B0ED-4E48-B818-32ED1672C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743200"/>
            <a:ext cx="769620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400" b="1">
                <a:solidFill>
                  <a:schemeClr val="bg1"/>
                </a:solidFill>
                <a:latin typeface="Verdana" panose="020B0604030504040204" pitchFamily="34" charset="0"/>
              </a:rPr>
              <a:t>Nomeou-se “cabeça  da igreja”. Cristo é o Cabeça do corpo da Igreja (Efésios 5:23).</a:t>
            </a:r>
          </a:p>
        </p:txBody>
      </p:sp>
      <p:sp>
        <p:nvSpPr>
          <p:cNvPr id="56326" name="Text Box 6">
            <a:extLst>
              <a:ext uri="{FF2B5EF4-FFF2-40B4-BE49-F238E27FC236}">
                <a16:creationId xmlns:a16="http://schemas.microsoft.com/office/drawing/2014/main" id="{61853C07-3F4B-4739-BE0A-563A174EF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083050"/>
            <a:ext cx="723900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400" b="1">
                <a:solidFill>
                  <a:schemeClr val="bg1"/>
                </a:solidFill>
                <a:latin typeface="Verdana" panose="020B0604030504040204" pitchFamily="34" charset="0"/>
              </a:rPr>
              <a:t>Permite que se ajoelhe diante dele (Atos 10:25 e 26; Apocalipse 19:10; 22:8 e 9).</a:t>
            </a:r>
          </a:p>
        </p:txBody>
      </p:sp>
      <p:sp>
        <p:nvSpPr>
          <p:cNvPr id="56327" name="Text Box 7">
            <a:extLst>
              <a:ext uri="{FF2B5EF4-FFF2-40B4-BE49-F238E27FC236}">
                <a16:creationId xmlns:a16="http://schemas.microsoft.com/office/drawing/2014/main" id="{AAFEDE66-7DD8-4FE4-82D2-90CDA2318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5199063"/>
            <a:ext cx="6376988" cy="8223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CC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2400" b="1">
                <a:solidFill>
                  <a:srgbClr val="FFFF00"/>
                </a:solidFill>
                <a:latin typeface="Verdana" panose="020B0604030504040204" pitchFamily="34" charset="0"/>
              </a:rPr>
              <a:t>Anticristo = que se põe no lugar de Cristo e também se opõe a Cristo.</a:t>
            </a:r>
          </a:p>
        </p:txBody>
      </p:sp>
      <p:sp>
        <p:nvSpPr>
          <p:cNvPr id="56328" name="Oval 8">
            <a:extLst>
              <a:ext uri="{FF2B5EF4-FFF2-40B4-BE49-F238E27FC236}">
                <a16:creationId xmlns:a16="http://schemas.microsoft.com/office/drawing/2014/main" id="{1C625D50-26EF-4756-A227-AF94AC720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676400"/>
            <a:ext cx="2286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rgbClr val="FFCC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29" name="Oval 9">
            <a:extLst>
              <a:ext uri="{FF2B5EF4-FFF2-40B4-BE49-F238E27FC236}">
                <a16:creationId xmlns:a16="http://schemas.microsoft.com/office/drawing/2014/main" id="{01D4666E-1747-41FF-BBB3-82880F88A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813" y="2895600"/>
            <a:ext cx="2286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rgbClr val="FFCC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30" name="Oval 10">
            <a:extLst>
              <a:ext uri="{FF2B5EF4-FFF2-40B4-BE49-F238E27FC236}">
                <a16:creationId xmlns:a16="http://schemas.microsoft.com/office/drawing/2014/main" id="{58B99F2B-E83F-46AE-B5F7-DF5B14DE8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813" y="4208463"/>
            <a:ext cx="2286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rgbClr val="FFCC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utoUpdateAnimBg="0"/>
      <p:bldP spid="56324" grpId="0" autoUpdateAnimBg="0"/>
      <p:bldP spid="56325" grpId="0" autoUpdateAnimBg="0"/>
      <p:bldP spid="56326" grpId="0" autoUpdateAnimBg="0"/>
      <p:bldP spid="563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apresentacao005">
            <a:extLst>
              <a:ext uri="{FF2B5EF4-FFF2-40B4-BE49-F238E27FC236}">
                <a16:creationId xmlns:a16="http://schemas.microsoft.com/office/drawing/2014/main" id="{C987A787-AC6F-4F78-AA95-8E2332B62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>
            <a:extLst>
              <a:ext uri="{FF2B5EF4-FFF2-40B4-BE49-F238E27FC236}">
                <a16:creationId xmlns:a16="http://schemas.microsoft.com/office/drawing/2014/main" id="{FE52630D-6E9B-4FBA-BF4B-BBF079583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7" name="Text Box 3">
            <a:extLst>
              <a:ext uri="{FF2B5EF4-FFF2-40B4-BE49-F238E27FC236}">
                <a16:creationId xmlns:a16="http://schemas.microsoft.com/office/drawing/2014/main" id="{D308F04C-4389-43CE-B4BA-21CCA8AF4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20713"/>
            <a:ext cx="78486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3600" b="1">
                <a:solidFill>
                  <a:srgbClr val="FFFF00"/>
                </a:solidFill>
                <a:latin typeface="Verdana" panose="020B0604030504040204" pitchFamily="34" charset="0"/>
              </a:rPr>
              <a:t>Identificador da Besta</a:t>
            </a:r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605D9D97-08E9-4F17-B0D9-9E2C63D33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728913"/>
            <a:ext cx="4830763" cy="31480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pt-BR" altLang="pt-BR" sz="2600" b="1">
                <a:solidFill>
                  <a:schemeClr val="bg1"/>
                </a:solidFill>
                <a:latin typeface="Verdana" panose="020B0604030504040204" pitchFamily="34" charset="0"/>
              </a:rPr>
              <a:t>“...ou o número do seu nome... O número da besta, pois é número     de homem. Ora, esse número é seiscentos      e sessenta e seis” (Apocalipse 13:17 e 18).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utoUpdateAnimBg="0"/>
      <p:bldP spid="5734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>
            <a:extLst>
              <a:ext uri="{FF2B5EF4-FFF2-40B4-BE49-F238E27FC236}">
                <a16:creationId xmlns:a16="http://schemas.microsoft.com/office/drawing/2014/main" id="{42193086-7907-4F33-803D-D31DEA31A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1" name="Text Box 3">
            <a:extLst>
              <a:ext uri="{FF2B5EF4-FFF2-40B4-BE49-F238E27FC236}">
                <a16:creationId xmlns:a16="http://schemas.microsoft.com/office/drawing/2014/main" id="{C8C47809-B574-4647-AA82-3F42FFE9B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14400"/>
            <a:ext cx="1676400" cy="5008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Tahoma" panose="020B0604030504040204" pitchFamily="34" charset="0"/>
              </a:rPr>
              <a:t>V = 5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Tahoma" panose="020B0604030504040204" pitchFamily="34" charset="0"/>
              </a:rPr>
              <a:t>I  = 1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Tahoma" panose="020B0604030504040204" pitchFamily="34" charset="0"/>
              </a:rPr>
              <a:t>C = 100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Tahoma" panose="020B0604030504040204" pitchFamily="34" charset="0"/>
              </a:rPr>
              <a:t>A = 0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Tahoma" panose="020B0604030504040204" pitchFamily="34" charset="0"/>
              </a:rPr>
              <a:t>R = 0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Tahoma" panose="020B0604030504040204" pitchFamily="34" charset="0"/>
              </a:rPr>
              <a:t>I = 1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Tahoma" panose="020B0604030504040204" pitchFamily="34" charset="0"/>
              </a:rPr>
              <a:t>V = 5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Tahoma" panose="020B0604030504040204" pitchFamily="34" charset="0"/>
              </a:rPr>
              <a:t>S = 0</a:t>
            </a: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D7811375-89B4-49E1-A40C-F2601BDB4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920750"/>
            <a:ext cx="1676400" cy="30845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Tahoma" panose="020B0604030504040204" pitchFamily="34" charset="0"/>
              </a:rPr>
              <a:t>F = 0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Tahoma" panose="020B0604030504040204" pitchFamily="34" charset="0"/>
              </a:rPr>
              <a:t>I = 1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Tahoma" panose="020B0604030504040204" pitchFamily="34" charset="0"/>
              </a:rPr>
              <a:t>L = 50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Tahoma" panose="020B0604030504040204" pitchFamily="34" charset="0"/>
              </a:rPr>
              <a:t>I = 1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Tahoma" panose="020B0604030504040204" pitchFamily="34" charset="0"/>
              </a:rPr>
              <a:t>I = 1</a:t>
            </a:r>
          </a:p>
        </p:txBody>
      </p:sp>
      <p:sp>
        <p:nvSpPr>
          <p:cNvPr id="58373" name="Text Box 5">
            <a:extLst>
              <a:ext uri="{FF2B5EF4-FFF2-40B4-BE49-F238E27FC236}">
                <a16:creationId xmlns:a16="http://schemas.microsoft.com/office/drawing/2014/main" id="{D3490AAE-6CB7-47BD-B91A-F6C9294C8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938213"/>
            <a:ext cx="1676400" cy="18018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Tahoma" panose="020B0604030504040204" pitchFamily="34" charset="0"/>
              </a:rPr>
              <a:t>D = 500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Tahoma" panose="020B0604030504040204" pitchFamily="34" charset="0"/>
              </a:rPr>
              <a:t>E = 0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Tahoma" panose="020B0604030504040204" pitchFamily="34" charset="0"/>
              </a:rPr>
              <a:t>I = 1</a:t>
            </a:r>
          </a:p>
        </p:txBody>
      </p:sp>
      <p:sp>
        <p:nvSpPr>
          <p:cNvPr id="58374" name="Text Box 6">
            <a:extLst>
              <a:ext uri="{FF2B5EF4-FFF2-40B4-BE49-F238E27FC236}">
                <a16:creationId xmlns:a16="http://schemas.microsoft.com/office/drawing/2014/main" id="{37C5B885-4A90-4E15-BF75-40C30CB19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029200"/>
            <a:ext cx="3048000" cy="547688"/>
          </a:xfrm>
          <a:prstGeom prst="rect">
            <a:avLst/>
          </a:prstGeom>
          <a:solidFill>
            <a:schemeClr val="tx1"/>
          </a:solidFill>
          <a:ln w="28575">
            <a:solidFill>
              <a:srgbClr val="FFCC66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Tahoma" panose="020B0604030504040204" pitchFamily="34" charset="0"/>
              </a:rPr>
              <a:t>Total = 666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utoUpdateAnimBg="0"/>
      <p:bldP spid="58372" grpId="0" autoUpdateAnimBg="0"/>
      <p:bldP spid="58373" grpId="0" autoUpdateAnimBg="0"/>
      <p:bldP spid="58374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>
            <a:extLst>
              <a:ext uri="{FF2B5EF4-FFF2-40B4-BE49-F238E27FC236}">
                <a16:creationId xmlns:a16="http://schemas.microsoft.com/office/drawing/2014/main" id="{30BF80D9-C241-4FF9-AD49-3E711E6C7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0" name="Text Box 2">
            <a:extLst>
              <a:ext uri="{FF2B5EF4-FFF2-40B4-BE49-F238E27FC236}">
                <a16:creationId xmlns:a16="http://schemas.microsoft.com/office/drawing/2014/main" id="{0745EC4A-C3DB-403A-A09D-90E7F9D07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88913"/>
            <a:ext cx="8748713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rgbClr val="FF0000"/>
                </a:solidFill>
                <a:latin typeface="Verdana" panose="020B0604030504040204" pitchFamily="34" charset="0"/>
              </a:rPr>
              <a:t>10 CHIFRES = REIS – REINOS (AP.17:12)</a:t>
            </a:r>
            <a:endParaRPr kumimoji="1" lang="pt-BR" altLang="pt-BR" sz="28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75B1ED59-CB5C-4C44-8294-504B624A7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81075"/>
            <a:ext cx="8362950" cy="49688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Os 10 chifres estão representando os 10 reinos que saíram do Império romano quando perdeu o seu domínio em 476 d.C. O profeta prediz o surgimento da Europa e sua aliança com o papado.</a:t>
            </a:r>
            <a:endParaRPr kumimoji="1" lang="pt-BR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>
            <a:extLst>
              <a:ext uri="{FF2B5EF4-FFF2-40B4-BE49-F238E27FC236}">
                <a16:creationId xmlns:a16="http://schemas.microsoft.com/office/drawing/2014/main" id="{2BCE0F0D-B1B6-4FD5-9CD6-B7C8F0F47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4" name="Text Box 2">
            <a:extLst>
              <a:ext uri="{FF2B5EF4-FFF2-40B4-BE49-F238E27FC236}">
                <a16:creationId xmlns:a16="http://schemas.microsoft.com/office/drawing/2014/main" id="{80F766F9-5E36-456E-B15E-2CA6BA269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0350"/>
            <a:ext cx="8283575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rgbClr val="FF0000"/>
                </a:solidFill>
                <a:latin typeface="Verdana" panose="020B0604030504040204" pitchFamily="34" charset="0"/>
              </a:rPr>
              <a:t>A MULHER DOMINA O MUNDO AP.17:18</a:t>
            </a:r>
            <a:endParaRPr kumimoji="1" lang="pt-BR" altLang="pt-BR" sz="28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7714DFE8-1AAE-44D7-A582-EFB08D204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412875"/>
            <a:ext cx="8229600" cy="4203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5400" b="1">
                <a:solidFill>
                  <a:srgbClr val="FFFF00"/>
                </a:solidFill>
                <a:latin typeface="Verdana" panose="020B0604030504040204" pitchFamily="34" charset="0"/>
              </a:rPr>
              <a:t>“A mulher que viste é a grande cidade que domina sobre os reis da terra”. (Ap.17:18)</a:t>
            </a:r>
            <a:endParaRPr kumimoji="1" lang="pt-BR" altLang="pt-BR" sz="54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>
            <a:extLst>
              <a:ext uri="{FF2B5EF4-FFF2-40B4-BE49-F238E27FC236}">
                <a16:creationId xmlns:a16="http://schemas.microsoft.com/office/drawing/2014/main" id="{40158571-3F05-46D2-A19A-7A341E49A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Text Box 3">
            <a:extLst>
              <a:ext uri="{FF2B5EF4-FFF2-40B4-BE49-F238E27FC236}">
                <a16:creationId xmlns:a16="http://schemas.microsoft.com/office/drawing/2014/main" id="{893F89F3-3E77-4BA0-A374-22ADD5562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068638"/>
            <a:ext cx="7405687" cy="1431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400" b="1">
                <a:solidFill>
                  <a:srgbClr val="FFFF00"/>
                </a:solidFill>
                <a:latin typeface="Verdana" panose="020B0604030504040204" pitchFamily="34" charset="0"/>
              </a:rPr>
              <a:t>APOCALIPSE 13:3-4; II TESS. 2:1-4</a:t>
            </a:r>
            <a:endParaRPr kumimoji="1" lang="pt-BR" altLang="pt-BR" sz="44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>
            <a:extLst>
              <a:ext uri="{FF2B5EF4-FFF2-40B4-BE49-F238E27FC236}">
                <a16:creationId xmlns:a16="http://schemas.microsoft.com/office/drawing/2014/main" id="{A53005BC-F25A-4C7A-B096-EFB5C4E4B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8" name="Text Box 2">
            <a:extLst>
              <a:ext uri="{FF2B5EF4-FFF2-40B4-BE49-F238E27FC236}">
                <a16:creationId xmlns:a16="http://schemas.microsoft.com/office/drawing/2014/main" id="{C4EFFB84-FD2F-416C-BF6E-0AB8422BD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81100"/>
            <a:ext cx="813435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rgbClr val="FF0000"/>
                </a:solidFill>
                <a:latin typeface="Verdana" panose="020B0604030504040204" pitchFamily="34" charset="0"/>
              </a:rPr>
              <a:t>JUÍZO CONTRA BABILÔNIA: </a:t>
            </a:r>
            <a:r>
              <a:rPr kumimoji="1" lang="en-US" altLang="pt-BR" sz="2800" b="1" u="sng">
                <a:solidFill>
                  <a:srgbClr val="FF0000"/>
                </a:solidFill>
                <a:latin typeface="Verdana" panose="020B0604030504040204" pitchFamily="34" charset="0"/>
              </a:rPr>
              <a:t>Ap.18:1-8</a:t>
            </a:r>
            <a:endParaRPr kumimoji="1" lang="pt-BR" altLang="pt-BR" sz="2800" b="1" u="sng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83A12CE4-AA8A-4F5C-8A83-1EBEEE3AB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44675"/>
            <a:ext cx="8229600" cy="18605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Antes de Deus proclamar o Juízo contra a Babilônia Ele ilumina o mundo inteiro com a sua glória. Isto é, o evangelho será pregado a todo o mundo.</a:t>
            </a: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kumimoji="1" lang="en-US" altLang="pt-BR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endParaRPr kumimoji="1" lang="pt-BR" altLang="pt-BR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A41E2A04-27AA-45FA-8F61-3264586E5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038600"/>
            <a:ext cx="3803650" cy="18018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2800" b="1">
                <a:solidFill>
                  <a:srgbClr val="FFFF00"/>
                </a:solidFill>
                <a:latin typeface="Verdana" panose="020B0604030504040204" pitchFamily="34" charset="0"/>
              </a:rPr>
              <a:t>Mateus 24:14</a:t>
            </a:r>
          </a:p>
          <a:p>
            <a:pPr>
              <a:spcBef>
                <a:spcPct val="50000"/>
              </a:spcBef>
            </a:pPr>
            <a:r>
              <a:rPr kumimoji="1" lang="en-US" altLang="pt-BR" sz="2800" b="1">
                <a:solidFill>
                  <a:srgbClr val="FFFF00"/>
                </a:solidFill>
                <a:latin typeface="Verdana" panose="020B0604030504040204" pitchFamily="34" charset="0"/>
              </a:rPr>
              <a:t>Mateus 28:18-20</a:t>
            </a:r>
          </a:p>
          <a:p>
            <a:pPr>
              <a:spcBef>
                <a:spcPct val="50000"/>
              </a:spcBef>
            </a:pPr>
            <a:r>
              <a:rPr kumimoji="1" lang="en-US" altLang="pt-BR" sz="2800" b="1">
                <a:solidFill>
                  <a:srgbClr val="FFFF00"/>
                </a:solidFill>
                <a:latin typeface="Verdana" panose="020B0604030504040204" pitchFamily="34" charset="0"/>
              </a:rPr>
              <a:t>Marcos 16:15-16</a:t>
            </a:r>
            <a:endParaRPr kumimoji="1" lang="pt-BR" altLang="pt-BR" sz="28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CE7C4365-C364-4E94-BF4A-D96FFE8C0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038600"/>
            <a:ext cx="4464050" cy="18018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2800" b="1">
                <a:solidFill>
                  <a:srgbClr val="FFFF00"/>
                </a:solidFill>
                <a:latin typeface="Verdana" panose="020B0604030504040204" pitchFamily="34" charset="0"/>
              </a:rPr>
              <a:t>Apocalipse 7:1-3</a:t>
            </a:r>
          </a:p>
          <a:p>
            <a:pPr>
              <a:spcBef>
                <a:spcPct val="50000"/>
              </a:spcBef>
            </a:pPr>
            <a:r>
              <a:rPr kumimoji="1" lang="en-US" altLang="pt-BR" sz="2800" b="1">
                <a:solidFill>
                  <a:srgbClr val="FFFF00"/>
                </a:solidFill>
                <a:latin typeface="Verdana" panose="020B0604030504040204" pitchFamily="34" charset="0"/>
              </a:rPr>
              <a:t>Apocalipse 14:6-12</a:t>
            </a:r>
          </a:p>
          <a:p>
            <a:pPr>
              <a:spcBef>
                <a:spcPct val="50000"/>
              </a:spcBef>
            </a:pPr>
            <a:r>
              <a:rPr kumimoji="1" lang="en-US" altLang="pt-BR" sz="2800" b="1">
                <a:solidFill>
                  <a:srgbClr val="FFFF00"/>
                </a:solidFill>
                <a:latin typeface="Verdana" panose="020B0604030504040204" pitchFamily="34" charset="0"/>
              </a:rPr>
              <a:t>Apocalipse 18:1</a:t>
            </a:r>
            <a:endParaRPr kumimoji="1" lang="pt-BR" altLang="pt-BR" sz="28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cliparts 691">
            <a:extLst>
              <a:ext uri="{FF2B5EF4-FFF2-40B4-BE49-F238E27FC236}">
                <a16:creationId xmlns:a16="http://schemas.microsoft.com/office/drawing/2014/main" id="{173A8927-FF2D-4C1D-B250-613B3FC62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6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cliparts 047">
            <a:extLst>
              <a:ext uri="{FF2B5EF4-FFF2-40B4-BE49-F238E27FC236}">
                <a16:creationId xmlns:a16="http://schemas.microsoft.com/office/drawing/2014/main" id="{BF73D03A-F949-4B23-86EF-CA58BC236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4787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Text Box 5">
            <a:extLst>
              <a:ext uri="{FF2B5EF4-FFF2-40B4-BE49-F238E27FC236}">
                <a16:creationId xmlns:a16="http://schemas.microsoft.com/office/drawing/2014/main" id="{8059A3CF-C96A-43CA-AE00-9DEF7722F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3806825"/>
            <a:ext cx="8153400" cy="2286000"/>
          </a:xfrm>
          <a:prstGeom prst="rect">
            <a:avLst/>
          </a:prstGeom>
          <a:noFill/>
          <a:ln>
            <a:noFill/>
          </a:ln>
          <a:effectLst>
            <a:outerShdw dist="40161" dir="11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7200" b="1">
                <a:solidFill>
                  <a:srgbClr val="FFFF00"/>
                </a:solidFill>
                <a:latin typeface="Verdana" panose="020B0604030504040204" pitchFamily="34" charset="0"/>
              </a:rPr>
              <a:t>Qual deve ser a sua decisão?</a:t>
            </a:r>
            <a:endParaRPr kumimoji="1" lang="pt-BR" altLang="pt-BR" sz="72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_092">
            <a:extLst>
              <a:ext uri="{FF2B5EF4-FFF2-40B4-BE49-F238E27FC236}">
                <a16:creationId xmlns:a16="http://schemas.microsoft.com/office/drawing/2014/main" id="{059C83FA-9EF3-4082-9191-A0CA61FD3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Text Box 3">
            <a:extLst>
              <a:ext uri="{FF2B5EF4-FFF2-40B4-BE49-F238E27FC236}">
                <a16:creationId xmlns:a16="http://schemas.microsoft.com/office/drawing/2014/main" id="{C9C5B43F-2777-4BC1-8ED3-B2FFB3A49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789363"/>
            <a:ext cx="8569325" cy="2530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rgbClr val="FFFF00"/>
                </a:solidFill>
                <a:latin typeface="Verdana" panose="020B0604030504040204" pitchFamily="34" charset="0"/>
              </a:rPr>
              <a:t>Jesus Cristo AINDA está de braços abertos para te receber, não quer se entregar a ele agora?</a:t>
            </a:r>
            <a:endParaRPr kumimoji="1" lang="pt-BR" altLang="pt-BR" sz="40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>
            <a:extLst>
              <a:ext uri="{FF2B5EF4-FFF2-40B4-BE49-F238E27FC236}">
                <a16:creationId xmlns:a16="http://schemas.microsoft.com/office/drawing/2014/main" id="{6B10728D-8F05-465E-AA7B-DCE1A8C87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0" name="Picture 2" descr="cliparts 691">
            <a:extLst>
              <a:ext uri="{FF2B5EF4-FFF2-40B4-BE49-F238E27FC236}">
                <a16:creationId xmlns:a16="http://schemas.microsoft.com/office/drawing/2014/main" id="{EE23DBDF-3FA6-4588-9C42-3977F4560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 Box 3">
            <a:extLst>
              <a:ext uri="{FF2B5EF4-FFF2-40B4-BE49-F238E27FC236}">
                <a16:creationId xmlns:a16="http://schemas.microsoft.com/office/drawing/2014/main" id="{6AA1D061-8E54-4291-867A-8CDF8C98C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221163"/>
            <a:ext cx="7854950" cy="2101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400" b="1">
                <a:solidFill>
                  <a:srgbClr val="FFFF00"/>
                </a:solidFill>
                <a:latin typeface="Verdana" panose="020B0604030504040204" pitchFamily="34" charset="0"/>
              </a:rPr>
              <a:t>“E conhecereis a verdade e a verdade vos libertará”. (João 8:32)</a:t>
            </a:r>
            <a:endParaRPr kumimoji="1" lang="pt-BR" altLang="pt-BR" sz="44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cliparts 125">
            <a:extLst>
              <a:ext uri="{FF2B5EF4-FFF2-40B4-BE49-F238E27FC236}">
                <a16:creationId xmlns:a16="http://schemas.microsoft.com/office/drawing/2014/main" id="{706852D4-C1B1-4CC2-998F-48934138A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Text Box 4">
            <a:extLst>
              <a:ext uri="{FF2B5EF4-FFF2-40B4-BE49-F238E27FC236}">
                <a16:creationId xmlns:a16="http://schemas.microsoft.com/office/drawing/2014/main" id="{FC89C794-12C1-473C-824F-786B396C8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896938"/>
            <a:ext cx="8305800" cy="51244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6600" b="1">
                <a:solidFill>
                  <a:schemeClr val="bg1"/>
                </a:solidFill>
                <a:latin typeface="Verdana" panose="020B0604030504040204" pitchFamily="34" charset="0"/>
              </a:rPr>
              <a:t>Eu desejo aceitar Jesus Cristo agora como o meu Salvador e Senhor.</a:t>
            </a:r>
            <a:endParaRPr kumimoji="1" lang="pt-BR" altLang="pt-BR" sz="6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F4D1387B-A636-4D35-82DC-0AB4BE6961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37EE1A27-2C34-415C-B003-D040DEA310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81924" name="Picture 4" descr="apresentacao0000">
            <a:extLst>
              <a:ext uri="{FF2B5EF4-FFF2-40B4-BE49-F238E27FC236}">
                <a16:creationId xmlns:a16="http://schemas.microsoft.com/office/drawing/2014/main" id="{A344802E-4226-49D5-B3EB-FB541C15A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026" descr="cliparts 079">
            <a:extLst>
              <a:ext uri="{FF2B5EF4-FFF2-40B4-BE49-F238E27FC236}">
                <a16:creationId xmlns:a16="http://schemas.microsoft.com/office/drawing/2014/main" id="{D7F6F023-BA8C-4DA9-9440-ECD3355F3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875"/>
            <a:ext cx="8850313" cy="643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1027">
            <a:extLst>
              <a:ext uri="{FF2B5EF4-FFF2-40B4-BE49-F238E27FC236}">
                <a16:creationId xmlns:a16="http://schemas.microsoft.com/office/drawing/2014/main" id="{D2C8C2FC-1C35-4B7C-9803-CB444C06F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860800"/>
            <a:ext cx="7508875" cy="2287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800" b="1">
                <a:solidFill>
                  <a:srgbClr val="FFFF00"/>
                </a:solidFill>
                <a:latin typeface="Verdana" panose="020B0604030504040204" pitchFamily="34" charset="0"/>
              </a:rPr>
              <a:t>Jesus Cristo será o meu Senhor e eu o Seu servo. </a:t>
            </a:r>
            <a:endParaRPr kumimoji="1" lang="pt-BR" altLang="pt-BR" sz="48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liparts 121">
            <a:extLst>
              <a:ext uri="{FF2B5EF4-FFF2-40B4-BE49-F238E27FC236}">
                <a16:creationId xmlns:a16="http://schemas.microsoft.com/office/drawing/2014/main" id="{395A16BA-3995-4A4F-8F3B-03FBAC11A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Text Box 3">
            <a:extLst>
              <a:ext uri="{FF2B5EF4-FFF2-40B4-BE49-F238E27FC236}">
                <a16:creationId xmlns:a16="http://schemas.microsoft.com/office/drawing/2014/main" id="{DAC1087D-CCAA-41ED-ACD7-7B106B443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5445125"/>
            <a:ext cx="8077200" cy="701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rgbClr val="FFFF00"/>
                </a:solidFill>
                <a:latin typeface="Verdana" panose="020B0604030504040204" pitchFamily="34" charset="0"/>
              </a:rPr>
              <a:t>Quero viver a vida eterna!</a:t>
            </a:r>
            <a:endParaRPr kumimoji="1" lang="pt-BR" altLang="pt-BR" sz="40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03JESUS.MPG">
            <a:hlinkClick r:id="" action="ppaction://media"/>
            <a:extLst>
              <a:ext uri="{FF2B5EF4-FFF2-40B4-BE49-F238E27FC236}">
                <a16:creationId xmlns:a16="http://schemas.microsoft.com/office/drawing/2014/main" id="{20C1CA11-E423-44F7-9751-23C41E0191FB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9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9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9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89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liparts 121">
            <a:extLst>
              <a:ext uri="{FF2B5EF4-FFF2-40B4-BE49-F238E27FC236}">
                <a16:creationId xmlns:a16="http://schemas.microsoft.com/office/drawing/2014/main" id="{D7F83651-874D-4F2C-BD1C-8A7306714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Text Box 3">
            <a:extLst>
              <a:ext uri="{FF2B5EF4-FFF2-40B4-BE49-F238E27FC236}">
                <a16:creationId xmlns:a16="http://schemas.microsoft.com/office/drawing/2014/main" id="{7CEAE28A-B1FB-4057-BD0C-21A262F93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36613"/>
            <a:ext cx="7847012" cy="4787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8800" b="1">
                <a:solidFill>
                  <a:schemeClr val="bg1"/>
                </a:solidFill>
                <a:latin typeface="Tahoma" panose="020B0604030504040204" pitchFamily="34" charset="0"/>
              </a:rPr>
              <a:t>Próximo Estudo </a:t>
            </a:r>
          </a:p>
          <a:p>
            <a:pPr algn="ctr">
              <a:spcBef>
                <a:spcPct val="50000"/>
              </a:spcBef>
            </a:pPr>
            <a:r>
              <a:rPr lang="en-US" altLang="pt-BR" sz="8800" b="1">
                <a:solidFill>
                  <a:srgbClr val="FFFF00"/>
                </a:solidFill>
                <a:latin typeface="Tahoma" panose="020B0604030504040204" pitchFamily="34" charset="0"/>
              </a:rPr>
              <a:t>NÃO PERCA! </a:t>
            </a:r>
            <a:endParaRPr lang="pt-BR" altLang="pt-BR" sz="88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017-001">
            <a:extLst>
              <a:ext uri="{FF2B5EF4-FFF2-40B4-BE49-F238E27FC236}">
                <a16:creationId xmlns:a16="http://schemas.microsoft.com/office/drawing/2014/main" id="{AA10E4DC-3A9A-47FC-B4CF-9CD125295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WordArt 4">
            <a:extLst>
              <a:ext uri="{FF2B5EF4-FFF2-40B4-BE49-F238E27FC236}">
                <a16:creationId xmlns:a16="http://schemas.microsoft.com/office/drawing/2014/main" id="{B5F4AD73-16E1-4516-BB46-A0057BF30E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3713" y="2133600"/>
            <a:ext cx="5832475" cy="22304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Extras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Scan0003">
            <a:extLst>
              <a:ext uri="{FF2B5EF4-FFF2-40B4-BE49-F238E27FC236}">
                <a16:creationId xmlns:a16="http://schemas.microsoft.com/office/drawing/2014/main" id="{CAA2EAF9-CC9A-40B9-ABA5-B073905DC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Scan0004">
            <a:extLst>
              <a:ext uri="{FF2B5EF4-FFF2-40B4-BE49-F238E27FC236}">
                <a16:creationId xmlns:a16="http://schemas.microsoft.com/office/drawing/2014/main" id="{D762D3E6-BE98-48C0-9267-C907657B5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Scan0007">
            <a:extLst>
              <a:ext uri="{FF2B5EF4-FFF2-40B4-BE49-F238E27FC236}">
                <a16:creationId xmlns:a16="http://schemas.microsoft.com/office/drawing/2014/main" id="{A698A713-9456-4969-9DA5-B387E8080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Scan0008">
            <a:extLst>
              <a:ext uri="{FF2B5EF4-FFF2-40B4-BE49-F238E27FC236}">
                <a16:creationId xmlns:a16="http://schemas.microsoft.com/office/drawing/2014/main" id="{8A78286F-73FA-4971-AD71-F58D20AE1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apresentacao004">
            <a:extLst>
              <a:ext uri="{FF2B5EF4-FFF2-40B4-BE49-F238E27FC236}">
                <a16:creationId xmlns:a16="http://schemas.microsoft.com/office/drawing/2014/main" id="{77F92161-9FEF-4035-8AB6-71D9954F9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Scan0009">
            <a:extLst>
              <a:ext uri="{FF2B5EF4-FFF2-40B4-BE49-F238E27FC236}">
                <a16:creationId xmlns:a16="http://schemas.microsoft.com/office/drawing/2014/main" id="{53EBE2B9-8C48-47B2-9F53-A0908D340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Scan0010">
            <a:extLst>
              <a:ext uri="{FF2B5EF4-FFF2-40B4-BE49-F238E27FC236}">
                <a16:creationId xmlns:a16="http://schemas.microsoft.com/office/drawing/2014/main" id="{79EB5839-DBFF-4032-A9EB-981D3F644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Scan0011">
            <a:extLst>
              <a:ext uri="{FF2B5EF4-FFF2-40B4-BE49-F238E27FC236}">
                <a16:creationId xmlns:a16="http://schemas.microsoft.com/office/drawing/2014/main" id="{90F2C049-C578-481C-B28E-CD1AFDED9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Scan0012">
            <a:extLst>
              <a:ext uri="{FF2B5EF4-FFF2-40B4-BE49-F238E27FC236}">
                <a16:creationId xmlns:a16="http://schemas.microsoft.com/office/drawing/2014/main" id="{CF6BD7D9-1BC8-4FEF-AB2C-CCE5A6DB1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Scan0013">
            <a:extLst>
              <a:ext uri="{FF2B5EF4-FFF2-40B4-BE49-F238E27FC236}">
                <a16:creationId xmlns:a16="http://schemas.microsoft.com/office/drawing/2014/main" id="{D59AB1EC-D35F-404B-B5C1-11255359B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0"/>
            <a:ext cx="2374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Scan0014">
            <a:extLst>
              <a:ext uri="{FF2B5EF4-FFF2-40B4-BE49-F238E27FC236}">
                <a16:creationId xmlns:a16="http://schemas.microsoft.com/office/drawing/2014/main" id="{9A2E8CE5-9E58-4C92-AB5E-D22C1CD78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Scan0015">
            <a:extLst>
              <a:ext uri="{FF2B5EF4-FFF2-40B4-BE49-F238E27FC236}">
                <a16:creationId xmlns:a16="http://schemas.microsoft.com/office/drawing/2014/main" id="{E41D7A47-55EC-434D-8BCC-0A5EF37B9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Scan0002">
            <a:extLst>
              <a:ext uri="{FF2B5EF4-FFF2-40B4-BE49-F238E27FC236}">
                <a16:creationId xmlns:a16="http://schemas.microsoft.com/office/drawing/2014/main" id="{444BA03D-2F0C-477D-9C17-716873BB0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Scan0016">
            <a:extLst>
              <a:ext uri="{FF2B5EF4-FFF2-40B4-BE49-F238E27FC236}">
                <a16:creationId xmlns:a16="http://schemas.microsoft.com/office/drawing/2014/main" id="{6EE74822-5E21-47D1-B796-01211DE10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Scan0017">
            <a:extLst>
              <a:ext uri="{FF2B5EF4-FFF2-40B4-BE49-F238E27FC236}">
                <a16:creationId xmlns:a16="http://schemas.microsoft.com/office/drawing/2014/main" id="{39A14929-6874-4265-AA9D-95C6E623C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6084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55144C91-F766-4110-A1B2-62A79F7FD3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1757985B-7C23-4BE1-8B26-FB01C69FD5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83972" name="Picture 4" descr="apresentacao002">
            <a:extLst>
              <a:ext uri="{FF2B5EF4-FFF2-40B4-BE49-F238E27FC236}">
                <a16:creationId xmlns:a16="http://schemas.microsoft.com/office/drawing/2014/main" id="{8D66DE46-AB32-4183-85CD-5063866F3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Scan0019">
            <a:extLst>
              <a:ext uri="{FF2B5EF4-FFF2-40B4-BE49-F238E27FC236}">
                <a16:creationId xmlns:a16="http://schemas.microsoft.com/office/drawing/2014/main" id="{ADD67E5F-C08F-493B-815E-0D35F523B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0"/>
            <a:ext cx="4838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Scan0018">
            <a:extLst>
              <a:ext uri="{FF2B5EF4-FFF2-40B4-BE49-F238E27FC236}">
                <a16:creationId xmlns:a16="http://schemas.microsoft.com/office/drawing/2014/main" id="{FA0F5109-633C-4EBA-9329-240E43FBA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443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92DC767-DBA1-4D7C-A3E8-AC56B6720A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565C2215-70B4-4A8A-AA8A-17B24C260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84996" name="Picture 4" descr="apresentacao003">
            <a:extLst>
              <a:ext uri="{FF2B5EF4-FFF2-40B4-BE49-F238E27FC236}">
                <a16:creationId xmlns:a16="http://schemas.microsoft.com/office/drawing/2014/main" id="{0AF9385D-F045-40E2-A999-E88FA54C7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012">
            <a:extLst>
              <a:ext uri="{FF2B5EF4-FFF2-40B4-BE49-F238E27FC236}">
                <a16:creationId xmlns:a16="http://schemas.microsoft.com/office/drawing/2014/main" id="{C6C27D8D-BCDC-4F02-B4A7-3AE440107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016-002">
            <a:extLst>
              <a:ext uri="{FF2B5EF4-FFF2-40B4-BE49-F238E27FC236}">
                <a16:creationId xmlns:a16="http://schemas.microsoft.com/office/drawing/2014/main" id="{0BC38900-6519-4453-BC1B-EFFD429B8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95C02A5B-AEFF-4EA2-85E5-B1BD28BFB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Text Box 2">
            <a:extLst>
              <a:ext uri="{FF2B5EF4-FFF2-40B4-BE49-F238E27FC236}">
                <a16:creationId xmlns:a16="http://schemas.microsoft.com/office/drawing/2014/main" id="{572D019D-CB48-433F-97ED-72A4F9C6E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852738"/>
            <a:ext cx="8382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APOCALIPSE 17:1-7</a:t>
            </a:r>
            <a:endParaRPr kumimoji="1" lang="pt-BR" altLang="pt-BR" sz="5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</TotalTime>
  <Words>609</Words>
  <Application>Microsoft Office PowerPoint</Application>
  <PresentationFormat>Apresentação na tela (4:3)</PresentationFormat>
  <Paragraphs>90</Paragraphs>
  <Slides>51</Slides>
  <Notes>0</Notes>
  <HiddenSlides>0</HiddenSlides>
  <MMClips>1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9" baseType="lpstr">
      <vt:lpstr>Times New Roman</vt:lpstr>
      <vt:lpstr>Arial</vt:lpstr>
      <vt:lpstr>Lucida Bright</vt:lpstr>
      <vt:lpstr>Verdana</vt:lpstr>
      <vt:lpstr>Arial Th</vt:lpstr>
      <vt:lpstr>Tahoma</vt:lpstr>
      <vt:lpstr>Design padrão</vt:lpstr>
      <vt:lpstr>Adobe Photoshop Image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APOCALIPSE-O LIVRO QUE CONTA TUDO</dc:subject>
  <dc:creator>Pr. MARCELO AUGUSTO DE CARVALHO; Rafael Rossi</dc:creator>
  <cp:keywords>www.4tons.com</cp:keywords>
  <dc:description>COMÉRCIO PROIBIDO. USO PESSOAL</dc:description>
  <cp:lastModifiedBy>Pr. Marcelo Carvalho</cp:lastModifiedBy>
  <cp:revision>33</cp:revision>
  <dcterms:created xsi:type="dcterms:W3CDTF">2004-07-30T11:00:54Z</dcterms:created>
  <dcterms:modified xsi:type="dcterms:W3CDTF">2019-11-26T13:46:22Z</dcterms:modified>
  <cp:category>SM-EVANGELISMO</cp:category>
</cp:coreProperties>
</file>