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292" r:id="rId9"/>
    <p:sldId id="256" r:id="rId10"/>
    <p:sldId id="300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302" r:id="rId19"/>
    <p:sldId id="264" r:id="rId20"/>
    <p:sldId id="265" r:id="rId21"/>
    <p:sldId id="266" r:id="rId22"/>
    <p:sldId id="267" r:id="rId23"/>
    <p:sldId id="268" r:id="rId24"/>
    <p:sldId id="303" r:id="rId25"/>
    <p:sldId id="269" r:id="rId26"/>
    <p:sldId id="284" r:id="rId27"/>
    <p:sldId id="270" r:id="rId28"/>
    <p:sldId id="291" r:id="rId29"/>
    <p:sldId id="271" r:id="rId30"/>
    <p:sldId id="272" r:id="rId31"/>
    <p:sldId id="286" r:id="rId32"/>
    <p:sldId id="273" r:id="rId33"/>
    <p:sldId id="276" r:id="rId34"/>
    <p:sldId id="301" r:id="rId35"/>
    <p:sldId id="275" r:id="rId36"/>
    <p:sldId id="277" r:id="rId37"/>
    <p:sldId id="278" r:id="rId38"/>
    <p:sldId id="280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281" r:id="rId53"/>
    <p:sldId id="287" r:id="rId54"/>
    <p:sldId id="290" r:id="rId55"/>
    <p:sldId id="283" r:id="rId5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00FF"/>
    <a:srgbClr val="009900"/>
    <a:srgbClr val="FF0066"/>
    <a:srgbClr val="0066FF"/>
    <a:srgbClr val="0000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27" autoAdjust="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70EA4-9621-42B8-90C3-EAD1FBD8A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7805F8-BA0B-4067-9781-2323EB525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87CF23-4EA1-4E78-8348-7A855643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655861-ED17-4101-9ABF-21461CEE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79D9B7-3B3B-4BBB-8BFC-70962931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DCBE6-2283-49BB-AFA7-2BC69882C5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573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88C4B-A7A3-4456-A76A-064FD4EC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1F1C59-F4D0-4C26-84F9-C27924F7F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5B8427-A57D-45D6-A482-CD6E8197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A5F097-A2AB-4011-A2BE-8D1883B2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80FE8F-7B2A-4AE5-9387-E6E4E2CB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0F65C-274E-4A23-9073-E72D0BFCCA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847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9F9B85-878D-44B9-8C81-48B6D80F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6601E7-AB38-44B3-9814-1790374EF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26B372-CB35-419F-9202-6A4867E70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BB843C-0842-4559-89E4-485CA743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0C0013-487A-49B5-928A-BC93D467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DA81E-F8C7-4AEC-9E22-FC71A5D366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302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2F2BF-074C-4A60-B47F-4AB4C477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E1E1E1-379D-4184-9673-5A2A46AB0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008ED8-7B99-409F-BF72-CF908AE6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6E2D5C-5312-4018-9734-DE4A4576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55701A-3F39-427D-BD7C-72B917ED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B2011-2BA9-4101-A689-E7F2B84230A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458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C4DBB-3C51-4C32-A930-B430A719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06D759-3B0E-474C-9B61-555B7416F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00A38D-CED6-4273-BB77-46144C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38B6EA-1C6C-4A99-9705-7C54B619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260AF1-DB7F-4CFC-AA37-11E0620A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C60A5-FCC8-42FB-A299-77741C7513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6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DB147-098D-4120-B419-EC2C27B7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434BAB-6ACC-4F98-A26F-DAF37DC27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D8E83C6-E515-407E-B024-E5A3A0600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24A8B1-1129-43AC-9FDA-3DFB0DAB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A5CE0D-DCBF-4D96-B3D0-827D0F8F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A7054F-5657-4686-B711-6152FA75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FF0C3-8D0F-4682-B922-F28123A6D4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687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D05ED-F781-4732-8A96-AE9D38D3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1E715A-4895-4246-8F5F-1B5AD7C53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4198A6F-BCB4-4709-8710-518504837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E12E4DB-D033-4F8A-A617-C0186AC55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033C268-0C3C-4FE2-B1F4-CB165FC44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933516-32DE-4158-A8C7-26E729D5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DD002D-31EA-4E45-B1C0-203FE055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884CD9-2C7E-4DA5-9EA3-E37B2FF0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3AD70-3EF7-4889-83E7-BD9E174B8B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815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C33CE-C57F-4AB0-B38B-32ACFD70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E2F24C-C73E-4249-8924-C320787E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D2D9BC-6850-4B46-AD29-71656C8A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637B944-B918-40DE-B9E1-F6F8F427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BADD4-5CE5-4476-8D18-EEEC1E6238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30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49D43F-C212-4F24-8FA0-880316A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613797-69C5-4D05-9C28-36596BC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91DA72-965C-49E2-A8D6-2BBD4B2F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D87C3-D559-4000-AF43-BCCB9AEA6D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471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AADBB-5F95-43B5-8EC3-8BB787A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BEE8F3-F28C-41B3-9972-7C034CA0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F444A9-40ED-4759-A594-F6C623F8E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B0414A-487E-4C2A-9996-FD87FEB2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01C6B3-F419-432E-BEB2-366CABFE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F7B32F-290E-4D97-9479-BCB7750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92120-41BA-40DD-9E96-7E61A0FAEF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018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4DFE0-302C-4096-BD78-7DEFFA33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3999EE-8F23-4E35-98ED-F39BBB049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6A847F-FA11-422B-BBA9-1BD5E892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BA265A-E7B1-43F1-9F93-E55A5E9F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64CE2C-2569-4482-994B-6E546557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A32216-29D4-4447-A30C-715704EC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65B5D-E1BB-4CE2-B953-D9C4DF2703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552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F51293F-EEF2-4797-8BD6-721C7C71F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F1C12BD-FCFD-4B06-AC67-F304E7E1A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EDF47630-867A-458A-9839-63200D92AD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F6EFAFC7-7FB4-4A18-A15C-620FA6C918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0DC0D40-79B1-4CEB-877B-8EC26F0B52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82E5AA7-DBBE-490A-A326-8F4DAE5993E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CIRILO\Dados%20de%20aplicativos\Microsoft\Media%20Catalog\03JESUS.M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017-002">
            <a:extLst>
              <a:ext uri="{FF2B5EF4-FFF2-40B4-BE49-F238E27FC236}">
                <a16:creationId xmlns:a16="http://schemas.microsoft.com/office/drawing/2014/main" id="{46A205C7-1345-48D3-995A-4DB57EAA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7">
            <a:extLst>
              <a:ext uri="{FF2B5EF4-FFF2-40B4-BE49-F238E27FC236}">
                <a16:creationId xmlns:a16="http://schemas.microsoft.com/office/drawing/2014/main" id="{D8D70C2D-8908-434F-8062-3B0961B9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700213"/>
            <a:ext cx="7092950" cy="2560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 b="1">
                <a:solidFill>
                  <a:schemeClr val="bg1"/>
                </a:solidFill>
                <a:latin typeface="Verdana" panose="020B0604030504040204" pitchFamily="34" charset="0"/>
              </a:rPr>
              <a:t>A Volta de Jesus</a:t>
            </a:r>
          </a:p>
          <a:p>
            <a:pPr algn="ctr">
              <a:spcBef>
                <a:spcPct val="50000"/>
              </a:spcBef>
            </a:pPr>
            <a:endParaRPr lang="en-US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João 14:1-3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_090">
            <a:extLst>
              <a:ext uri="{FF2B5EF4-FFF2-40B4-BE49-F238E27FC236}">
                <a16:creationId xmlns:a16="http://schemas.microsoft.com/office/drawing/2014/main" id="{F3F5A32D-CC49-40AB-89D9-924A00C1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1BAB45F1-457E-40E2-B0C5-5B920661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3863"/>
            <a:ext cx="871378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Virá com as nuvens. Ap. 1:7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us_121">
            <a:extLst>
              <a:ext uri="{FF2B5EF4-FFF2-40B4-BE49-F238E27FC236}">
                <a16:creationId xmlns:a16="http://schemas.microsoft.com/office/drawing/2014/main" id="{17593AD6-1F66-494B-9DE7-FF4C1A822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0A297144-BEC7-4412-A327-88CB2A40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89588"/>
            <a:ext cx="82089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2. Todo olho o verá. Ap. 1:7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iparts 593">
            <a:extLst>
              <a:ext uri="{FF2B5EF4-FFF2-40B4-BE49-F238E27FC236}">
                <a16:creationId xmlns:a16="http://schemas.microsoft.com/office/drawing/2014/main" id="{8D677805-8A9E-470F-89FE-F6B3237A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340796AD-FC4A-443F-8EA2-9A39464DB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3400"/>
            <a:ext cx="8134350" cy="13112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80808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3. Com os anjos.       Mateus 16:27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iparts 657">
            <a:extLst>
              <a:ext uri="{FF2B5EF4-FFF2-40B4-BE49-F238E27FC236}">
                <a16:creationId xmlns:a16="http://schemas.microsoft.com/office/drawing/2014/main" id="{A2AD010A-0F44-405B-A062-261DDB55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0B59E9D4-3F26-4438-B6AA-A3B83A69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229225"/>
            <a:ext cx="59055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4. Poder e Glória. Lc.21:27</a:t>
            </a:r>
            <a:endParaRPr lang="pt-BR" altLang="pt-BR" sz="4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cliparts 677">
            <a:extLst>
              <a:ext uri="{FF2B5EF4-FFF2-40B4-BE49-F238E27FC236}">
                <a16:creationId xmlns:a16="http://schemas.microsoft.com/office/drawing/2014/main" id="{046BA62A-E9E9-4B36-B005-277426EF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1027">
            <a:extLst>
              <a:ext uri="{FF2B5EF4-FFF2-40B4-BE49-F238E27FC236}">
                <a16:creationId xmlns:a16="http://schemas.microsoft.com/office/drawing/2014/main" id="{1486C9F6-C77F-453A-B171-82A438B3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5141913"/>
            <a:ext cx="75438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FF00"/>
                </a:solidFill>
                <a:latin typeface="Verdana" panose="020B0604030504040204" pitchFamily="34" charset="0"/>
              </a:rPr>
              <a:t>5. Rei dos reis e Senhor dos senhores. Ap. 19:16</a:t>
            </a:r>
            <a:endParaRPr lang="pt-BR" altLang="pt-BR" sz="40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017-002">
            <a:extLst>
              <a:ext uri="{FF2B5EF4-FFF2-40B4-BE49-F238E27FC236}">
                <a16:creationId xmlns:a16="http://schemas.microsoft.com/office/drawing/2014/main" id="{4EC1BAE1-EA18-41D3-A94B-1271C218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CE363119-F385-418A-BDD2-01FD7578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33375"/>
            <a:ext cx="6262688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 QUE ACONTECERÁ QUANDO ELE VOLTAR?</a:t>
            </a:r>
            <a:endParaRPr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926E35D9-406D-4DC2-8690-4C605BE92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663825"/>
            <a:ext cx="8064500" cy="2420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pt-BR" sz="3400" b="1">
                <a:solidFill>
                  <a:schemeClr val="bg1"/>
                </a:solidFill>
                <a:latin typeface="Verdana" panose="020B0604030504040204" pitchFamily="34" charset="0"/>
              </a:rPr>
              <a:t>Vivos fiéis são transformados (I Cor. 15:50-55).</a:t>
            </a:r>
          </a:p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pt-BR" sz="3400" b="1">
                <a:solidFill>
                  <a:schemeClr val="bg1"/>
                </a:solidFill>
                <a:latin typeface="Verdana" panose="020B0604030504040204" pitchFamily="34" charset="0"/>
              </a:rPr>
              <a:t>Vivos infiéis são destruídos   (II Tes. 1:8, 9; 2:8).</a:t>
            </a:r>
            <a:endParaRPr lang="pt-BR" altLang="pt-BR" sz="3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  <p:bldP spid="819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017-002">
            <a:extLst>
              <a:ext uri="{FF2B5EF4-FFF2-40B4-BE49-F238E27FC236}">
                <a16:creationId xmlns:a16="http://schemas.microsoft.com/office/drawing/2014/main" id="{9BB106A0-03DE-403A-8F99-DADC7AF1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 Box 3">
            <a:extLst>
              <a:ext uri="{FF2B5EF4-FFF2-40B4-BE49-F238E27FC236}">
                <a16:creationId xmlns:a16="http://schemas.microsoft.com/office/drawing/2014/main" id="{9C3B9649-2842-4110-B0E3-E65311D1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347913"/>
            <a:ext cx="7793037" cy="3025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pt-BR" sz="3500" b="1">
                <a:solidFill>
                  <a:schemeClr val="bg1"/>
                </a:solidFill>
                <a:latin typeface="Verdana" panose="020B0604030504040204" pitchFamily="34" charset="0"/>
              </a:rPr>
              <a:t> Mortos fiéis ressuscitam.     (I Tes. 4:16)</a:t>
            </a:r>
          </a:p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pt-BR" sz="3500" b="1">
                <a:solidFill>
                  <a:schemeClr val="bg1"/>
                </a:solidFill>
                <a:latin typeface="Verdana" panose="020B0604030504040204" pitchFamily="34" charset="0"/>
              </a:rPr>
              <a:t> Mortos infiéis permanecem mortos por mil anos.       (Ap. 20:5)</a:t>
            </a:r>
            <a:endParaRPr lang="pt-BR" altLang="pt-BR" sz="35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2BD969-E996-4E97-B1EA-379961C1C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33375"/>
            <a:ext cx="6262688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 QUE ACONTECERÁ QUANDO ELE VOLTAR?</a:t>
            </a:r>
            <a:endParaRPr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lasses6">
            <a:extLst>
              <a:ext uri="{FF2B5EF4-FFF2-40B4-BE49-F238E27FC236}">
                <a16:creationId xmlns:a16="http://schemas.microsoft.com/office/drawing/2014/main" id="{FFF4F5C8-A459-49A4-819E-407FA347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liparts 188">
            <a:extLst>
              <a:ext uri="{FF2B5EF4-FFF2-40B4-BE49-F238E27FC236}">
                <a16:creationId xmlns:a16="http://schemas.microsoft.com/office/drawing/2014/main" id="{3A5139DA-AC86-483D-801C-BFCECB1E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2">
            <a:extLst>
              <a:ext uri="{FF2B5EF4-FFF2-40B4-BE49-F238E27FC236}">
                <a16:creationId xmlns:a16="http://schemas.microsoft.com/office/drawing/2014/main" id="{FDECE142-7838-4A90-A928-CBEAB3E9F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54113"/>
            <a:ext cx="8610600" cy="3749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5400" b="1">
                <a:solidFill>
                  <a:srgbClr val="FFFF00"/>
                </a:solidFill>
                <a:latin typeface="Verdana" panose="020B0604030504040204" pitchFamily="34" charset="0"/>
              </a:rPr>
              <a:t>A terra depois da volta de Cristo</a:t>
            </a:r>
          </a:p>
          <a:p>
            <a:pPr algn="ctr">
              <a:spcBef>
                <a:spcPct val="50000"/>
              </a:spcBef>
            </a:pPr>
            <a:endParaRPr lang="en-US" altLang="pt-BR" sz="2800" b="1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pt-BR" sz="6000" b="1">
                <a:solidFill>
                  <a:schemeClr val="bg1"/>
                </a:solidFill>
                <a:latin typeface="Verdana" panose="020B0604030504040204" pitchFamily="34" charset="0"/>
              </a:rPr>
              <a:t>Jeremias 4:23-27</a:t>
            </a:r>
            <a:endParaRPr lang="pt-BR" altLang="pt-BR" sz="60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presentacao005">
            <a:extLst>
              <a:ext uri="{FF2B5EF4-FFF2-40B4-BE49-F238E27FC236}">
                <a16:creationId xmlns:a16="http://schemas.microsoft.com/office/drawing/2014/main" id="{5BCB82C2-6A6A-4687-8404-EEDD4B77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iparts 188">
            <a:extLst>
              <a:ext uri="{FF2B5EF4-FFF2-40B4-BE49-F238E27FC236}">
                <a16:creationId xmlns:a16="http://schemas.microsoft.com/office/drawing/2014/main" id="{BEC37BF2-0307-498B-9746-19CAF5E8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2E45DB65-F7FE-49E2-B791-36A97CD99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6550"/>
            <a:ext cx="8515350" cy="6188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SEM FORMA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VAZIA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SEM LUZ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TERREMOTOS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SEM SERES HUMANOS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DESERTA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pt-BR" sz="4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SEM CIDADES</a:t>
            </a:r>
            <a:endParaRPr lang="pt-BR" altLang="pt-BR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at_04">
            <a:extLst>
              <a:ext uri="{FF2B5EF4-FFF2-40B4-BE49-F238E27FC236}">
                <a16:creationId xmlns:a16="http://schemas.microsoft.com/office/drawing/2014/main" id="{08EF7CC7-94A7-48F5-A022-F49ED7E6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1EB8375A-D283-40B6-963D-F1FACC1A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2263"/>
            <a:ext cx="5197475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rgbClr val="FFFF00"/>
                </a:solidFill>
                <a:latin typeface="Arial Black" panose="020B0A04020102020204" pitchFamily="34" charset="0"/>
              </a:rPr>
              <a:t>ONDE ESTARÁ SATANÁS DURANTE OS MIL ANOS?</a:t>
            </a:r>
            <a:endParaRPr lang="pt-BR" altLang="pt-BR" sz="2800" b="1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6C2E746-5F3E-4CFF-ADB6-96722DCD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981575"/>
            <a:ext cx="7272338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solidFill>
                  <a:schemeClr val="bg1"/>
                </a:solidFill>
                <a:latin typeface="Verdana" panose="020B0604030504040204" pitchFamily="34" charset="0"/>
              </a:rPr>
              <a:t>APOCALIPSE 20:1-3</a:t>
            </a:r>
            <a:endParaRPr lang="pt-BR" altLang="pt-BR" sz="4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017-002">
            <a:extLst>
              <a:ext uri="{FF2B5EF4-FFF2-40B4-BE49-F238E27FC236}">
                <a16:creationId xmlns:a16="http://schemas.microsoft.com/office/drawing/2014/main" id="{507C02B6-AB4C-4FAF-A545-6CA56443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6841A705-38A0-4ED2-94B5-3170CCCA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354138"/>
            <a:ext cx="752475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ONDE ESTARÁ O POVO DE DEUS DURANTE OS MIL ANOS?</a:t>
            </a:r>
            <a:endParaRPr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C0DCF735-6493-4355-8A3B-745715CE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3603625"/>
            <a:ext cx="6931025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APOCALIPSE 20:4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017-002">
            <a:extLst>
              <a:ext uri="{FF2B5EF4-FFF2-40B4-BE49-F238E27FC236}">
                <a16:creationId xmlns:a16="http://schemas.microsoft.com/office/drawing/2014/main" id="{378DE459-4277-47FF-A39C-54360274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16EFAB35-F4B3-4ECC-9D3C-C3B41DA74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"/>
            <a:ext cx="75438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Onde estarão os fiéis e o que farão durante o Milênio?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7497B6AC-1AA3-497E-982C-9572B3E18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828800"/>
            <a:ext cx="7315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“...aos quais foi dada autoridade de julgar...” (Apocalipse 20:4).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5E040E81-2B70-4953-96D4-D917B5F4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068638"/>
            <a:ext cx="7704137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“...e viveram e reinaram com Cristo durante mil anos” (Apocalipse 20:4).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172B8F24-17EB-4C06-9354-5BEF885DE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24400"/>
            <a:ext cx="7315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“...havemos de julgar os anjos...”             (I Coríntios 6:3).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  <p:bldP spid="15364" grpId="0" autoUpdateAnimBg="0"/>
      <p:bldP spid="15365" grpId="0" autoUpdateAnimBg="0"/>
      <p:bldP spid="1536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urante3">
            <a:extLst>
              <a:ext uri="{FF2B5EF4-FFF2-40B4-BE49-F238E27FC236}">
                <a16:creationId xmlns:a16="http://schemas.microsoft.com/office/drawing/2014/main" id="{B7575C52-58D1-4A18-A2DC-53D583C3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>
            <a:extLst>
              <a:ext uri="{FF2B5EF4-FFF2-40B4-BE49-F238E27FC236}">
                <a16:creationId xmlns:a16="http://schemas.microsoft.com/office/drawing/2014/main" id="{F80B0F63-DA3F-4574-A2C7-66FE5AA1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1027">
            <a:extLst>
              <a:ext uri="{FF2B5EF4-FFF2-40B4-BE49-F238E27FC236}">
                <a16:creationId xmlns:a16="http://schemas.microsoft.com/office/drawing/2014/main" id="{F75C686C-1FA7-48A0-B466-3DA6080C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989138"/>
            <a:ext cx="7143750" cy="1431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O QUE ACONTECERÁ</a:t>
            </a:r>
            <a:r>
              <a:rPr lang="pt-BR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APÓS O</a:t>
            </a:r>
            <a:r>
              <a:rPr lang="pt-BR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 MILÊNIO</a:t>
            </a:r>
            <a:r>
              <a:rPr lang="en-US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?</a:t>
            </a:r>
            <a:endParaRPr lang="pt-BR" altLang="pt-BR" sz="4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017-002">
            <a:extLst>
              <a:ext uri="{FF2B5EF4-FFF2-40B4-BE49-F238E27FC236}">
                <a16:creationId xmlns:a16="http://schemas.microsoft.com/office/drawing/2014/main" id="{0ADBF5C9-5C62-4A0D-8A19-2641FDFB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 Box 7">
            <a:extLst>
              <a:ext uri="{FF2B5EF4-FFF2-40B4-BE49-F238E27FC236}">
                <a16:creationId xmlns:a16="http://schemas.microsoft.com/office/drawing/2014/main" id="{5356B9D8-760A-4DEF-A17D-01BACF9E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293813"/>
            <a:ext cx="7885113" cy="3935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2800" b="1">
                <a:solidFill>
                  <a:schemeClr val="bg1"/>
                </a:solidFill>
                <a:latin typeface="Verdana" panose="020B0604030504040204" pitchFamily="34" charset="0"/>
              </a:rPr>
              <a:t>“Ao fim dos mil anos, Cristo volta novamente à Terra. É acompanhado pelo exército dos remidos, e seguido por um cortejo de anjos. Descendo com grande majestade, ordena aos ímpios mortos que ressuscitem para receberem a condenação. Cristo desce sobre o Monte das Oliveiras.” (Zc.14:4-5; G.C. 662)</a:t>
            </a:r>
            <a:endParaRPr lang="pt-BR" altLang="pt-BR" sz="2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6349D25-C97E-4698-A074-1E46313F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87191E04-5B83-4F3B-B60B-9EB46135D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7063"/>
            <a:ext cx="65087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Verdana" panose="020B0604030504040204" pitchFamily="34" charset="0"/>
              </a:rPr>
              <a:t>A santa cidade de Deus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1D9C18F6-FF40-4874-A3AD-B440D50E0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2565400"/>
            <a:ext cx="7439025" cy="277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“Vi também a cidade santa, a nova Jerusalém, que descia do céu, da parte de Deus, ataviada como noiva adornada para o seu esposo” (Ap</a:t>
            </a: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r>
              <a:rPr lang="pt-BR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 21:2).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017-002">
            <a:extLst>
              <a:ext uri="{FF2B5EF4-FFF2-40B4-BE49-F238E27FC236}">
                <a16:creationId xmlns:a16="http://schemas.microsoft.com/office/drawing/2014/main" id="{C85C3210-DB91-4E1D-B677-DE20C09D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52E874A9-E270-4FD8-A402-B313CD72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154113"/>
            <a:ext cx="7451725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O JULGAMENTO FINAL</a:t>
            </a:r>
            <a:endParaRPr lang="pt-BR" altLang="pt-BR" sz="4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E2FD436B-F0EB-4867-BF00-706409146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3429000"/>
            <a:ext cx="7440613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APOCALIPSE 20:11-12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ECFFB6D-21A9-48C8-B5AC-777F9E41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A396F805-9C79-45B5-ADCB-7DB95AAE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915988"/>
            <a:ext cx="8763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Verdana" panose="020B0604030504040204" pitchFamily="34" charset="0"/>
              </a:rPr>
              <a:t>SATANÁS </a:t>
            </a:r>
            <a:r>
              <a:rPr lang="en-US" altLang="pt-BR" sz="3600" b="1">
                <a:solidFill>
                  <a:srgbClr val="FFFF00"/>
                </a:solidFill>
                <a:latin typeface="Verdana" panose="020B0604030504040204" pitchFamily="34" charset="0"/>
              </a:rPr>
              <a:t>APÓS O JULGAMENTO</a:t>
            </a:r>
            <a:endParaRPr lang="pt-BR" altLang="pt-BR" sz="36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285D893-0B56-4E07-AB3C-C30CCA29E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08275"/>
            <a:ext cx="7924800" cy="326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05000"/>
              </a:lnSpc>
              <a:spcBef>
                <a:spcPct val="50000"/>
              </a:spcBef>
            </a:pPr>
            <a:r>
              <a:rPr lang="en-US" altLang="pt-BR" sz="3300" b="1">
                <a:solidFill>
                  <a:schemeClr val="bg1"/>
                </a:solidFill>
                <a:latin typeface="Verdana" panose="020B0604030504040204" pitchFamily="34" charset="0"/>
              </a:rPr>
              <a:t>“Sairá a seduzir as nações que há nos quatros cantos da terra. Gogue e Magogue, a fim de reuni-las para a peleja. O número dessas é como a areia do mar”. (Ap. 20:9)</a:t>
            </a:r>
            <a:endParaRPr lang="pt-BR" altLang="pt-BR" sz="33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9B34D45-9FC6-4006-A3A1-77C111B08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869750A-066A-4646-AE66-B3809D68B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5060" name="Picture 4" descr="apresentacao0000">
            <a:extLst>
              <a:ext uri="{FF2B5EF4-FFF2-40B4-BE49-F238E27FC236}">
                <a16:creationId xmlns:a16="http://schemas.microsoft.com/office/drawing/2014/main" id="{AA16DB73-BD03-4C33-ACD5-8AE2F8338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5C653A5E-D1CD-482B-A4A5-4614A2FAE5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2" name="Image" r:id="rId3" imgW="9009531" imgH="6747617" progId="Photoshop.Image.5">
                  <p:embed/>
                </p:oleObj>
              </mc:Choice>
              <mc:Fallback>
                <p:oleObj name="Image" r:id="rId3" imgW="9009531" imgH="6747617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id="{A0EEFF8C-E97C-4B9A-904E-C283596FB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400"/>
            <a:ext cx="8569325" cy="3116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Verdana" panose="020B0604030504040204" pitchFamily="34" charset="0"/>
              </a:rPr>
              <a:t>“Marcharam, então, pela superfície da terra e sitiaram ... a cidade querida; desceu, porém, fogo dos céus e os consumiu” (Ap20:9)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 descr="cliparts 688">
            <a:extLst>
              <a:ext uri="{FF2B5EF4-FFF2-40B4-BE49-F238E27FC236}">
                <a16:creationId xmlns:a16="http://schemas.microsoft.com/office/drawing/2014/main" id="{43F985E7-454E-419A-96BF-2DBC08268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017-003">
            <a:extLst>
              <a:ext uri="{FF2B5EF4-FFF2-40B4-BE49-F238E27FC236}">
                <a16:creationId xmlns:a16="http://schemas.microsoft.com/office/drawing/2014/main" id="{3493ACE0-A572-4B1D-AB95-FEAFB763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668016B5-E84C-47AB-9C3C-608014A4C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4422775"/>
            <a:ext cx="8020050" cy="2101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Será o fim do pecado e d</a:t>
            </a: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o</a:t>
            </a: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diabo</a:t>
            </a: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, no lago de fogo</a:t>
            </a: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 e enxofre</a:t>
            </a: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r>
              <a:rPr lang="en-US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 (Ap. 20:10)</a:t>
            </a: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1029" descr="017-002">
            <a:extLst>
              <a:ext uri="{FF2B5EF4-FFF2-40B4-BE49-F238E27FC236}">
                <a16:creationId xmlns:a16="http://schemas.microsoft.com/office/drawing/2014/main" id="{9CB4C6CA-42F8-4077-9A75-F7661D1C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1026">
            <a:extLst>
              <a:ext uri="{FF2B5EF4-FFF2-40B4-BE49-F238E27FC236}">
                <a16:creationId xmlns:a16="http://schemas.microsoft.com/office/drawing/2014/main" id="{E4AAF51F-8D22-417B-B41D-8279109CF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66713"/>
            <a:ext cx="6562725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latin typeface="Verdana" panose="020B0604030504040204" pitchFamily="34" charset="0"/>
              </a:rPr>
              <a:t>TODOS OS ÍMPIOS SERÃO DESTRUÍDOS</a:t>
            </a:r>
            <a:endParaRPr lang="pt-BR" altLang="pt-BR" sz="36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3555" name="Text Box 1027">
            <a:extLst>
              <a:ext uri="{FF2B5EF4-FFF2-40B4-BE49-F238E27FC236}">
                <a16:creationId xmlns:a16="http://schemas.microsoft.com/office/drawing/2014/main" id="{094BC622-2AB3-4FB3-B708-ACEE79F3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133600"/>
            <a:ext cx="5843588" cy="35067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Salmo 11:6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Isaías 33:12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II Tessalonicenses 1:8,9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Malaquias 4:1-3</a:t>
            </a:r>
          </a:p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chemeClr val="bg1"/>
                </a:solidFill>
                <a:latin typeface="Verdana" panose="020B0604030504040204" pitchFamily="34" charset="0"/>
              </a:rPr>
              <a:t>Ezequiel 33:11</a:t>
            </a:r>
            <a:endParaRPr lang="pt-BR" altLang="pt-BR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o_milenio8">
            <a:extLst>
              <a:ext uri="{FF2B5EF4-FFF2-40B4-BE49-F238E27FC236}">
                <a16:creationId xmlns:a16="http://schemas.microsoft.com/office/drawing/2014/main" id="{16DFDB10-6175-40F8-A883-DC6A72F9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0BB5DE7-EAB0-4D35-BB3E-93F350DD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F00C456-8C8C-434E-999B-6B8933F8E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65400"/>
            <a:ext cx="4578350" cy="1431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O ÉDEN RESTAURADO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DB940AE5-23B7-4332-909C-B13DED55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89B77DA9-840E-4976-82FD-641093198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1000125"/>
            <a:ext cx="5140325" cy="494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“Nós, porém, segundo a Sua promessa, esperamos novos céus    e nova Terra, nos quais habita a justiça” (II Pe</a:t>
            </a:r>
            <a:r>
              <a:rPr lang="en-US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r>
              <a:rPr lang="pt-BR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 3:13). “Deus habitará com eles. Eles serão povos de Deus e Deus mesmo estará com eles” (Ap</a:t>
            </a:r>
            <a:r>
              <a:rPr lang="en-US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r>
              <a:rPr lang="pt-BR" altLang="pt-BR" sz="2900" b="1">
                <a:solidFill>
                  <a:schemeClr val="bg1"/>
                </a:solidFill>
                <a:latin typeface="Verdana" panose="020B0604030504040204" pitchFamily="34" charset="0"/>
              </a:rPr>
              <a:t> 21:3).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4DDEEAD-4CD1-4A24-B405-1D80389F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C600607E-C3B0-4D4E-B0F1-73B03315A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9575"/>
            <a:ext cx="5105400" cy="301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Será um lar de paz e alegria, para sempre.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277B4F9F-EDFB-4BB0-B3E7-67CCB6971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19600"/>
            <a:ext cx="59436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 b="1">
                <a:solidFill>
                  <a:schemeClr val="bg1"/>
                </a:solidFill>
                <a:latin typeface="Verdana" panose="020B0604030504040204" pitchFamily="34" charset="0"/>
              </a:rPr>
              <a:t>Quantos anos você vai viver?</a:t>
            </a:r>
            <a:endParaRPr lang="pt-BR" altLang="pt-BR" sz="48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4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liparts 121">
            <a:extLst>
              <a:ext uri="{FF2B5EF4-FFF2-40B4-BE49-F238E27FC236}">
                <a16:creationId xmlns:a16="http://schemas.microsoft.com/office/drawing/2014/main" id="{53BD9C09-4B8A-4B20-B22E-D5149881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AC8FCCED-1B19-4EB8-9F00-98142F1AD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349250"/>
            <a:ext cx="8512175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solidFill>
                  <a:srgbClr val="FFFF00"/>
                </a:solidFill>
                <a:latin typeface="Verdana" panose="020B0604030504040204" pitchFamily="34" charset="0"/>
              </a:rPr>
              <a:t>O SOFRIMENTO E A MORTE NÃO EXISTIRÃO MAIS</a:t>
            </a:r>
            <a:endParaRPr lang="pt-BR" altLang="pt-BR" sz="48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F5662717-08CE-4C45-A68D-158510445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68863"/>
            <a:ext cx="86106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rgbClr val="FFFF00"/>
                </a:solidFill>
                <a:latin typeface="Verdana" panose="020B0604030504040204" pitchFamily="34" charset="0"/>
              </a:rPr>
              <a:t>APOCALIPSE 21:3-8 APOCALIPSE 22:1-5</a:t>
            </a:r>
            <a:endParaRPr lang="pt-BR" altLang="pt-BR" sz="4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3_surpresas">
            <a:extLst>
              <a:ext uri="{FF2B5EF4-FFF2-40B4-BE49-F238E27FC236}">
                <a16:creationId xmlns:a16="http://schemas.microsoft.com/office/drawing/2014/main" id="{E8AD60CE-FE1B-4052-9ED3-5D47AD29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apresentacao004">
            <a:extLst>
              <a:ext uri="{FF2B5EF4-FFF2-40B4-BE49-F238E27FC236}">
                <a16:creationId xmlns:a16="http://schemas.microsoft.com/office/drawing/2014/main" id="{36FA923F-73CB-41CA-B685-209D52ED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3_surpresas1">
            <a:extLst>
              <a:ext uri="{FF2B5EF4-FFF2-40B4-BE49-F238E27FC236}">
                <a16:creationId xmlns:a16="http://schemas.microsoft.com/office/drawing/2014/main" id="{84A04A10-E599-4EF1-986E-F73E4B9C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3_surpresas6">
            <a:extLst>
              <a:ext uri="{FF2B5EF4-FFF2-40B4-BE49-F238E27FC236}">
                <a16:creationId xmlns:a16="http://schemas.microsoft.com/office/drawing/2014/main" id="{66B8A03B-2B03-430B-AF56-C13FEF10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essoasfoto">
            <a:extLst>
              <a:ext uri="{FF2B5EF4-FFF2-40B4-BE49-F238E27FC236}">
                <a16:creationId xmlns:a16="http://schemas.microsoft.com/office/drawing/2014/main" id="{57999A26-6B0B-43C9-AAD1-1208A022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_surpresasx1">
            <a:extLst>
              <a:ext uri="{FF2B5EF4-FFF2-40B4-BE49-F238E27FC236}">
                <a16:creationId xmlns:a16="http://schemas.microsoft.com/office/drawing/2014/main" id="{C1EB43FD-E2CD-42D9-B145-38CD210A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3_surpresasx2">
            <a:extLst>
              <a:ext uri="{FF2B5EF4-FFF2-40B4-BE49-F238E27FC236}">
                <a16:creationId xmlns:a16="http://schemas.microsoft.com/office/drawing/2014/main" id="{F364F47D-5FEA-4186-90FD-A7214AE1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3_surpresasx3">
            <a:extLst>
              <a:ext uri="{FF2B5EF4-FFF2-40B4-BE49-F238E27FC236}">
                <a16:creationId xmlns:a16="http://schemas.microsoft.com/office/drawing/2014/main" id="{FB1DAF75-D015-4C1B-B544-5B895F1F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quando_ao_ceu">
            <a:extLst>
              <a:ext uri="{FF2B5EF4-FFF2-40B4-BE49-F238E27FC236}">
                <a16:creationId xmlns:a16="http://schemas.microsoft.com/office/drawing/2014/main" id="{EAB818E9-C7B9-457E-AE0F-ED9BE70C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Quando_ao_ceu1">
            <a:extLst>
              <a:ext uri="{FF2B5EF4-FFF2-40B4-BE49-F238E27FC236}">
                <a16:creationId xmlns:a16="http://schemas.microsoft.com/office/drawing/2014/main" id="{FB118F6C-C266-4F62-9837-2DC443F8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Quando_ao_ceu2">
            <a:extLst>
              <a:ext uri="{FF2B5EF4-FFF2-40B4-BE49-F238E27FC236}">
                <a16:creationId xmlns:a16="http://schemas.microsoft.com/office/drawing/2014/main" id="{5E4DF435-D232-4D06-97BE-2582743A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3_surpresas6">
            <a:extLst>
              <a:ext uri="{FF2B5EF4-FFF2-40B4-BE49-F238E27FC236}">
                <a16:creationId xmlns:a16="http://schemas.microsoft.com/office/drawing/2014/main" id="{72FAEB09-5EF0-4226-A3D4-7F845B83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3EA36F5-02E5-49A7-AA18-26730AA92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6778C52-6A81-4F0C-B0F9-EB1252B6F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7108" name="Picture 4" descr="apresentacao002">
            <a:extLst>
              <a:ext uri="{FF2B5EF4-FFF2-40B4-BE49-F238E27FC236}">
                <a16:creationId xmlns:a16="http://schemas.microsoft.com/office/drawing/2014/main" id="{C0D67B4A-BF1A-4EDE-9226-D79B8BD9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85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_surpresas7">
            <a:extLst>
              <a:ext uri="{FF2B5EF4-FFF2-40B4-BE49-F238E27FC236}">
                <a16:creationId xmlns:a16="http://schemas.microsoft.com/office/drawing/2014/main" id="{978A0C2E-F881-4B48-902D-E12DCD9C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3_surpresas8">
            <a:extLst>
              <a:ext uri="{FF2B5EF4-FFF2-40B4-BE49-F238E27FC236}">
                <a16:creationId xmlns:a16="http://schemas.microsoft.com/office/drawing/2014/main" id="{517639B5-29BE-47F7-B0FB-4BDA0CCC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liparts 046">
            <a:extLst>
              <a:ext uri="{FF2B5EF4-FFF2-40B4-BE49-F238E27FC236}">
                <a16:creationId xmlns:a16="http://schemas.microsoft.com/office/drawing/2014/main" id="{6167A97D-2F82-4012-BE0F-A88580DEB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970C9AF7-7DAC-4691-90D1-878942A2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7538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rgbClr val="FFFF00"/>
                </a:solidFill>
                <a:latin typeface="Verdana" panose="020B0604030504040204" pitchFamily="34" charset="0"/>
              </a:rPr>
              <a:t>QUAL DEVE SER A SUA DECISÃO?</a:t>
            </a:r>
            <a:endParaRPr lang="pt-BR" altLang="pt-BR" sz="32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2E4DA8FD-BEFC-4BE4-A2EB-F3E241A85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3706813"/>
            <a:ext cx="6248400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FF00"/>
                </a:solidFill>
                <a:latin typeface="Verdana" panose="020B0604030504040204" pitchFamily="34" charset="0"/>
              </a:rPr>
              <a:t>MATEUS 24:13</a:t>
            </a:r>
          </a:p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FF00"/>
                </a:solidFill>
                <a:latin typeface="Verdana" panose="020B0604030504040204" pitchFamily="34" charset="0"/>
              </a:rPr>
              <a:t>APOCALIPSE 2:10</a:t>
            </a:r>
          </a:p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FF00"/>
                </a:solidFill>
                <a:latin typeface="Verdana" panose="020B0604030504040204" pitchFamily="34" charset="0"/>
              </a:rPr>
              <a:t>MARCOS 16:16</a:t>
            </a:r>
            <a:endParaRPr lang="pt-BR" altLang="pt-BR" sz="40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liparts 259">
            <a:extLst>
              <a:ext uri="{FF2B5EF4-FFF2-40B4-BE49-F238E27FC236}">
                <a16:creationId xmlns:a16="http://schemas.microsoft.com/office/drawing/2014/main" id="{1EFB6FDF-02C4-448B-9A4A-76D85CCB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956FAE46-6969-4C56-990A-93027F71E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41350"/>
            <a:ext cx="5410200" cy="5451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latin typeface="Verdana" panose="020B0604030504040204" pitchFamily="34" charset="0"/>
              </a:rPr>
              <a:t>Disse Jesus: “Quem crer e for batizado será salvo; quem, porém, não crer será condenado”. (Mc.16:16) </a:t>
            </a:r>
            <a:endParaRPr lang="pt-BR" altLang="pt-BR" sz="4400" b="1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s24h001">
            <a:extLst>
              <a:ext uri="{FF2B5EF4-FFF2-40B4-BE49-F238E27FC236}">
                <a16:creationId xmlns:a16="http://schemas.microsoft.com/office/drawing/2014/main" id="{AFB61623-777F-40DE-8C9D-E7FF8E50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03JESUS.MPG">
            <a:hlinkClick r:id="" action="ppaction://media"/>
            <a:extLst>
              <a:ext uri="{FF2B5EF4-FFF2-40B4-BE49-F238E27FC236}">
                <a16:creationId xmlns:a16="http://schemas.microsoft.com/office/drawing/2014/main" id="{FD99A07B-0B64-415F-9EA3-085CF1844DC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762B5D4-24BC-4A6C-ABD3-6FB0959EC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0F416F2-51B9-432C-AF67-47BE60DC0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8132" name="Picture 4" descr="apresentacao003">
            <a:extLst>
              <a:ext uri="{FF2B5EF4-FFF2-40B4-BE49-F238E27FC236}">
                <a16:creationId xmlns:a16="http://schemas.microsoft.com/office/drawing/2014/main" id="{25C4FDB1-8CA6-401A-86C7-1E93A65A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12">
            <a:extLst>
              <a:ext uri="{FF2B5EF4-FFF2-40B4-BE49-F238E27FC236}">
                <a16:creationId xmlns:a16="http://schemas.microsoft.com/office/drawing/2014/main" id="{861E0BBB-C4B6-4CDE-8A89-32F87E1C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017-001">
            <a:extLst>
              <a:ext uri="{FF2B5EF4-FFF2-40B4-BE49-F238E27FC236}">
                <a16:creationId xmlns:a16="http://schemas.microsoft.com/office/drawing/2014/main" id="{C580E192-F211-4525-9D2E-3D530796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017-002">
            <a:extLst>
              <a:ext uri="{FF2B5EF4-FFF2-40B4-BE49-F238E27FC236}">
                <a16:creationId xmlns:a16="http://schemas.microsoft.com/office/drawing/2014/main" id="{09183D21-454C-4248-8FC6-95B230E5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4CA43D6-A9A8-4B3E-A473-79FF7B38B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4075" y="692150"/>
            <a:ext cx="6342063" cy="2147888"/>
          </a:xfr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r>
              <a:rPr lang="en-US" altLang="pt-BR" b="1">
                <a:solidFill>
                  <a:srgbClr val="FFFF00"/>
                </a:solidFill>
                <a:latin typeface="Verdana" panose="020B0604030504040204" pitchFamily="34" charset="0"/>
              </a:rPr>
              <a:t>O JUÍZO FINAL E A ETERNIDADE</a:t>
            </a:r>
            <a:endParaRPr lang="pt-BR" altLang="pt-BR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C2B47E05-B982-4DB4-A0C6-89B047B82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3819525"/>
            <a:ext cx="709295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chemeClr val="bg1"/>
                </a:solidFill>
                <a:latin typeface="Verdana" panose="020B0604030504040204" pitchFamily="34" charset="0"/>
              </a:rPr>
              <a:t>APOCALIPSE 20-22</a:t>
            </a:r>
            <a:endParaRPr lang="pt-BR" altLang="pt-BR" sz="4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579</Words>
  <Application>Microsoft Office PowerPoint</Application>
  <PresentationFormat>Apresentação na tela (4:3)</PresentationFormat>
  <Paragraphs>61</Paragraphs>
  <Slides>55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1" baseType="lpstr">
      <vt:lpstr>Times New Roman</vt:lpstr>
      <vt:lpstr>Arial</vt:lpstr>
      <vt:lpstr>Verdana</vt:lpstr>
      <vt:lpstr>Arial Black</vt:lpstr>
      <vt:lpstr>Design padrão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JUÍZO FINAL E A ETERNIDADE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APOCALIPSE-O LIVRO QUE CONTA TUDO</dc:subject>
  <dc:creator>Pr. MARCELO AUGUSTO DE CARVALHO; CIRILO</dc:creator>
  <cp:keywords>www.4tons.com</cp:keywords>
  <dc:description>COMÉRCIO PROIBIDO. USO PESSOAL</dc:description>
  <cp:lastModifiedBy>Pr. Marcelo Carvalho</cp:lastModifiedBy>
  <cp:revision>52</cp:revision>
  <dcterms:created xsi:type="dcterms:W3CDTF">2003-10-11T02:26:50Z</dcterms:created>
  <dcterms:modified xsi:type="dcterms:W3CDTF">2019-11-26T13:46:10Z</dcterms:modified>
  <cp:category>SM-EVANGELISMO</cp:category>
</cp:coreProperties>
</file>