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0B5DA9-BF80-46AE-9AC0-71CEB6C509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3444AB4-0151-4B85-BF9A-E93D651BC7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571206B-C8FD-4C47-89D8-85C3C99BE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17F8859-9C81-42C9-BA9B-A60C79395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D6B547C-85C3-4B46-94E0-F530F4C3C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4DDA1D-D3B3-432A-A71D-FDCBF0274F6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57541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74F2C0-FF21-4D66-9F44-7F581142D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DA512C8-E7A4-4ED8-A103-F7CF978DA5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1F15A53-6D78-4460-9754-9A210A259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276AB32-891E-4463-B050-FF41345FC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B13AA9-CC2C-470F-8CF7-F0EDB8323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598D15-1263-4065-BB1B-D521B3ECF89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24529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2E4F9AB-43D1-4480-A6BF-599125C313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1895810-50F4-4DB0-9115-CA7F6B7214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909CE2-6B25-4548-ACFC-857D58817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693AA17-610A-47F3-9D62-9751CA3B4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54C67B6-0D18-47D9-B842-B97874440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0E5765-A302-4E8F-BDDE-39BF228E4B9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5996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1D6EDD-D157-4351-A48B-C295AD5DF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8D9509-5D73-4446-BEDD-A85D33440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B38CBC1-8777-4B25-9F39-2DC1BA907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3DBAAA1-7300-4336-9E20-8164F4F75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DD41CF7-9588-44B2-8A4A-C80CFD81C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86EF8F-C399-4515-8277-9F554076FCD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92836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9DA98D-116E-4C9A-B8B4-6D1E4256E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25623FC-8E93-40D5-BCB4-6CA437FB49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49650D1-B401-4C79-8220-7FCCABAE8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046627C-5FA0-44C6-BACC-937808724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040D698-75C2-46E3-9A22-E18373B5F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03DE2C-AABF-4892-B510-A95CC2213C9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79561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D89B5B-DA13-4B4E-9463-0D956656B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33DC1A2-B0E5-4978-8053-F7F0AA36D4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A5036D8-B6FC-4041-9A14-B35FC2E3A7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AC08DEE-DCED-4A4F-9FD5-ACA5E5A63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C543FD3-96A5-475F-9B8E-6E8C04A54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38D3590-F2DE-4C87-BF6A-27780ADF0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B468DC-35EC-4328-8F4F-800A369ACA0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75889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7BCE91-DD45-477C-9AC7-200BE48F8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BDF3254-AC2C-4D6D-808B-D3A84606B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1E77851-63FB-47F9-A433-48FD74E2F0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2FD5C26-C197-4F71-B262-2927D64A23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3CBBCC7-CA26-476B-8F21-135F03AD06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378313F-41A9-4E2E-9F66-1F26EFD6C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B8D211D-AA88-4294-BFB0-5272CBF3E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08561B6-FE85-4841-94F7-92F54A1BA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859321-874C-45CB-86B6-97B5A3489E0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97301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752D10-4924-4713-A72D-C950450CA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D04DC56-A195-4978-AEBA-B469EEF6D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6B061A5-CBA9-4DB6-95A2-09F3390C0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591EEA3-2D20-49FF-A295-B317A708A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CA0F48-9F89-4DCD-ADEC-68BC794CB3E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34603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E174FEF-B4B5-47DA-97DA-B8F064C8F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9623273-4D05-46F6-98CE-0B691E884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554F4D-261A-4749-B19A-BF99F4B03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D33DC2-A03E-4544-85EC-1B32810A2C7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87095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6A56C1-33AF-4FE4-9F05-E473E7A51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E74A894-27AA-419D-B931-2BDEE15EA9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D265ECC-A2DE-41AE-BE10-1E4FB00615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D436B89-FEF0-4685-8286-B7D3E626B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4B6A425-4C41-4888-98D1-EA747BB5E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D6E8775-80F7-40B4-88DC-E96C6FD12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A41C42-5663-4CEA-867D-1AA80F12FF8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93707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0FCD45-A171-414D-97CD-31F2B0DEB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32F5AC6-1761-4640-BEDF-32BCDD8B8E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29C679B-98FB-44A5-B7AC-4C4BB45E10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263DBE2-08C2-4501-A0C9-9F3973B58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9A1C6B-8C19-437C-89A7-C58472157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39523DB-906B-423C-B513-1E06E6674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08AC7-4974-463D-A816-B1D0D9AE4F9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88330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2092238-B3CD-4E9D-8FBC-73B1098554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2545327-17F3-4806-9D59-77D5E4EF4E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74387E1-A114-49E9-B26E-5247DE9FDA7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BR" alt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CD81535-05A4-486E-AC31-B54A14907DA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BR" alt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0695AA5-4D1A-4ED2-8598-0D63011912C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5639D12-16BF-4056-B1DF-2023BC10DFA9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justiça4">
            <a:extLst>
              <a:ext uri="{FF2B5EF4-FFF2-40B4-BE49-F238E27FC236}">
                <a16:creationId xmlns:a16="http://schemas.microsoft.com/office/drawing/2014/main" id="{979C8D30-474B-4BAA-9F98-6136F52837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5" name="Rectangle 3">
            <a:extLst>
              <a:ext uri="{FF2B5EF4-FFF2-40B4-BE49-F238E27FC236}">
                <a16:creationId xmlns:a16="http://schemas.microsoft.com/office/drawing/2014/main" id="{B9BFC16E-D145-446C-82F3-21BB12FC63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9113" y="2062163"/>
            <a:ext cx="8229600" cy="2590800"/>
          </a:xfrm>
          <a:effectLst>
            <a:outerShdw dist="53882" dir="2700000" algn="ctr" rotWithShape="0">
              <a:schemeClr val="tx1"/>
            </a:outerShdw>
          </a:effectLst>
        </p:spPr>
        <p:txBody>
          <a:bodyPr/>
          <a:lstStyle/>
          <a:p>
            <a:r>
              <a:rPr lang="en-US" altLang="pt-BR" sz="6000" b="1">
                <a:solidFill>
                  <a:srgbClr val="FFFF00"/>
                </a:solidFill>
                <a:latin typeface="Verdana" panose="020B0604030504040204" pitchFamily="34" charset="0"/>
              </a:rPr>
              <a:t>A CHUVA SERÔDIA E O VERDADEIRO DOM DE LÍNGUAS </a:t>
            </a:r>
            <a:endParaRPr lang="pt-BR" altLang="pt-BR" sz="6000" b="1">
              <a:solidFill>
                <a:srgbClr val="FFFF00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justiça4">
            <a:extLst>
              <a:ext uri="{FF2B5EF4-FFF2-40B4-BE49-F238E27FC236}">
                <a16:creationId xmlns:a16="http://schemas.microsoft.com/office/drawing/2014/main" id="{0BAB671A-1EA1-403D-A233-D18920B7F6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1" name="Text Box 3">
            <a:extLst>
              <a:ext uri="{FF2B5EF4-FFF2-40B4-BE49-F238E27FC236}">
                <a16:creationId xmlns:a16="http://schemas.microsoft.com/office/drawing/2014/main" id="{78B7A7D4-297D-4D53-8250-1D855D257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319213"/>
            <a:ext cx="8270875" cy="44862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3600" b="1">
                <a:solidFill>
                  <a:schemeClr val="bg1"/>
                </a:solidFill>
                <a:latin typeface="Verdana" panose="020B0604030504040204" pitchFamily="34" charset="0"/>
              </a:rPr>
              <a:t>Quando Cristo foi glorificado no céu e, sentou-se à destra do pai, isto é, quando seu sacrifício foi aceito oficialmente no céu e o homem redimido de fato, então foi o Espírito Santo derramado. Jo.7:39; Atos 2:33).</a:t>
            </a:r>
            <a:endParaRPr lang="pt-BR" altLang="pt-BR" sz="36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justiça4">
            <a:extLst>
              <a:ext uri="{FF2B5EF4-FFF2-40B4-BE49-F238E27FC236}">
                <a16:creationId xmlns:a16="http://schemas.microsoft.com/office/drawing/2014/main" id="{6A3F4249-6124-46C5-98D0-5EAD50D6B0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5" name="Text Box 3">
            <a:extLst>
              <a:ext uri="{FF2B5EF4-FFF2-40B4-BE49-F238E27FC236}">
                <a16:creationId xmlns:a16="http://schemas.microsoft.com/office/drawing/2014/main" id="{2F94A342-C14B-4A54-8CC7-BCFE9F4CD3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609600"/>
            <a:ext cx="8610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altLang="pt-BR" sz="3600">
              <a:latin typeface="Times New Roman" panose="02020603050405020304" pitchFamily="18" charset="0"/>
            </a:endParaRPr>
          </a:p>
        </p:txBody>
      </p:sp>
      <p:sp>
        <p:nvSpPr>
          <p:cNvPr id="13316" name="Text Box 4">
            <a:extLst>
              <a:ext uri="{FF2B5EF4-FFF2-40B4-BE49-F238E27FC236}">
                <a16:creationId xmlns:a16="http://schemas.microsoft.com/office/drawing/2014/main" id="{9DC6B0E5-9E56-44D7-8DA1-9F827E7BED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88" y="779463"/>
            <a:ext cx="8305800" cy="344170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4400" b="1">
                <a:solidFill>
                  <a:schemeClr val="bg1"/>
                </a:solidFill>
                <a:latin typeface="Arial Black" panose="020B0A04020102020204" pitchFamily="34" charset="0"/>
              </a:rPr>
              <a:t>O DERRAMAMENTO DO ESPÍRITO SANTO E O CUMPRIMENTO DA PROFECIA DE JOEL 2:23,28</a:t>
            </a:r>
            <a:endParaRPr lang="pt-BR" altLang="pt-BR" sz="4400" b="1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3317" name="Text Box 5">
            <a:extLst>
              <a:ext uri="{FF2B5EF4-FFF2-40B4-BE49-F238E27FC236}">
                <a16:creationId xmlns:a16="http://schemas.microsoft.com/office/drawing/2014/main" id="{F56F2346-7868-4FA8-A19B-A3B865B6B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800600"/>
            <a:ext cx="8458200" cy="1098550"/>
          </a:xfrm>
          <a:prstGeom prst="rect">
            <a:avLst/>
          </a:prstGeom>
          <a:noFill/>
          <a:ln>
            <a:noFill/>
          </a:ln>
          <a:effectLst>
            <a:outerShdw dist="45791" dir="2021404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6600" b="1">
                <a:solidFill>
                  <a:schemeClr val="bg1"/>
                </a:solidFill>
                <a:latin typeface="Verdana" panose="020B0604030504040204" pitchFamily="34" charset="0"/>
              </a:rPr>
              <a:t>ATOS 2:1-18</a:t>
            </a:r>
            <a:endParaRPr lang="pt-BR" altLang="pt-BR" sz="66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justiça4">
            <a:extLst>
              <a:ext uri="{FF2B5EF4-FFF2-40B4-BE49-F238E27FC236}">
                <a16:creationId xmlns:a16="http://schemas.microsoft.com/office/drawing/2014/main" id="{4961547F-EE20-484F-9F07-073D5028B9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39" name="Text Box 3">
            <a:extLst>
              <a:ext uri="{FF2B5EF4-FFF2-40B4-BE49-F238E27FC236}">
                <a16:creationId xmlns:a16="http://schemas.microsoft.com/office/drawing/2014/main" id="{C2DBA568-DB33-4964-9F43-F0729220BB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81000"/>
            <a:ext cx="8610600" cy="91440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5400" b="1">
                <a:solidFill>
                  <a:schemeClr val="bg1"/>
                </a:solidFill>
                <a:latin typeface="Verdana" panose="020B0604030504040204" pitchFamily="34" charset="0"/>
              </a:rPr>
              <a:t>O SERMÃO DE PEDRO </a:t>
            </a:r>
            <a:endParaRPr lang="pt-BR" altLang="pt-BR" sz="54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4340" name="Text Box 4">
            <a:extLst>
              <a:ext uri="{FF2B5EF4-FFF2-40B4-BE49-F238E27FC236}">
                <a16:creationId xmlns:a16="http://schemas.microsoft.com/office/drawing/2014/main" id="{AE16DBB5-326E-4BC4-901E-2202440050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1700213"/>
            <a:ext cx="6854825" cy="823912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pt-BR" sz="4800" b="1">
                <a:solidFill>
                  <a:srgbClr val="FFFF00"/>
                </a:solidFill>
                <a:latin typeface="Verdana" panose="020B0604030504040204" pitchFamily="34" charset="0"/>
              </a:rPr>
              <a:t>ATOS 2:22-24</a:t>
            </a:r>
          </a:p>
        </p:txBody>
      </p:sp>
      <p:sp>
        <p:nvSpPr>
          <p:cNvPr id="14341" name="Text Box 5">
            <a:extLst>
              <a:ext uri="{FF2B5EF4-FFF2-40B4-BE49-F238E27FC236}">
                <a16:creationId xmlns:a16="http://schemas.microsoft.com/office/drawing/2014/main" id="{F2669947-EB4A-4650-B80E-4B75358151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3141663"/>
            <a:ext cx="5932487" cy="25304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AutoNum type="arabicPeriod"/>
            </a:pPr>
            <a:r>
              <a:rPr lang="en-US" altLang="pt-BR" sz="4000" b="1">
                <a:solidFill>
                  <a:srgbClr val="FF0066"/>
                </a:solidFill>
                <a:latin typeface="Verdana" panose="020B0604030504040204" pitchFamily="34" charset="0"/>
              </a:rPr>
              <a:t> ENCARNAÇÃO </a:t>
            </a:r>
          </a:p>
          <a:p>
            <a:pPr algn="ctr">
              <a:spcBef>
                <a:spcPct val="50000"/>
              </a:spcBef>
              <a:buFontTx/>
              <a:buAutoNum type="arabicPeriod"/>
            </a:pPr>
            <a:r>
              <a:rPr lang="en-US" altLang="pt-BR" sz="4000" b="1">
                <a:solidFill>
                  <a:srgbClr val="FF0066"/>
                </a:solidFill>
                <a:latin typeface="Verdana" panose="020B0604030504040204" pitchFamily="34" charset="0"/>
              </a:rPr>
              <a:t> MORTE</a:t>
            </a:r>
          </a:p>
          <a:p>
            <a:pPr algn="ctr">
              <a:spcBef>
                <a:spcPct val="50000"/>
              </a:spcBef>
              <a:buFontTx/>
              <a:buAutoNum type="arabicPeriod"/>
            </a:pPr>
            <a:r>
              <a:rPr lang="en-US" altLang="pt-BR" sz="4000" b="1">
                <a:solidFill>
                  <a:srgbClr val="FF0066"/>
                </a:solidFill>
                <a:latin typeface="Verdana" panose="020B0604030504040204" pitchFamily="34" charset="0"/>
              </a:rPr>
              <a:t> RESSURREIÇÃO</a:t>
            </a:r>
            <a:endParaRPr lang="pt-BR" altLang="pt-BR" sz="4000" b="1">
              <a:solidFill>
                <a:srgbClr val="FF0066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justiça4">
            <a:extLst>
              <a:ext uri="{FF2B5EF4-FFF2-40B4-BE49-F238E27FC236}">
                <a16:creationId xmlns:a16="http://schemas.microsoft.com/office/drawing/2014/main" id="{494E7E72-9E49-4DF4-9525-2E2B458226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3" name="Text Box 3">
            <a:extLst>
              <a:ext uri="{FF2B5EF4-FFF2-40B4-BE49-F238E27FC236}">
                <a16:creationId xmlns:a16="http://schemas.microsoft.com/office/drawing/2014/main" id="{CB19A6F5-C560-49DA-845D-4EB63A2CD6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38163"/>
            <a:ext cx="8763000" cy="1431925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4400" b="1">
                <a:solidFill>
                  <a:schemeClr val="bg1"/>
                </a:solidFill>
                <a:latin typeface="Verdana" panose="020B0604030504040204" pitchFamily="34" charset="0"/>
              </a:rPr>
              <a:t>O RESULTADO DO SERMÃO DE PEDRO</a:t>
            </a:r>
            <a:endParaRPr lang="pt-BR" altLang="pt-BR" sz="44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5364" name="Text Box 4">
            <a:extLst>
              <a:ext uri="{FF2B5EF4-FFF2-40B4-BE49-F238E27FC236}">
                <a16:creationId xmlns:a16="http://schemas.microsoft.com/office/drawing/2014/main" id="{51A87736-6DAE-4C2B-84E2-C8D22364B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3098800"/>
            <a:ext cx="7018337" cy="76200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4400" b="1">
                <a:solidFill>
                  <a:srgbClr val="FF0000"/>
                </a:solidFill>
                <a:latin typeface="Verdana" panose="020B0604030504040204" pitchFamily="34" charset="0"/>
              </a:rPr>
              <a:t>ATOS 2:37-41</a:t>
            </a:r>
            <a:endParaRPr lang="pt-BR" altLang="pt-BR" sz="4400" b="1">
              <a:solidFill>
                <a:srgbClr val="FF0000"/>
              </a:solidFill>
              <a:latin typeface="Verdana" panose="020B0604030504040204" pitchFamily="34" charset="0"/>
            </a:endParaRPr>
          </a:p>
        </p:txBody>
      </p:sp>
      <p:sp>
        <p:nvSpPr>
          <p:cNvPr id="15365" name="Text Box 5">
            <a:extLst>
              <a:ext uri="{FF2B5EF4-FFF2-40B4-BE49-F238E27FC236}">
                <a16:creationId xmlns:a16="http://schemas.microsoft.com/office/drawing/2014/main" id="{6878C1CF-3756-41BE-8122-C34011CA6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805363"/>
            <a:ext cx="8763000" cy="1431925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4400" b="1">
                <a:solidFill>
                  <a:schemeClr val="bg1"/>
                </a:solidFill>
                <a:latin typeface="Verdana" panose="020B0604030504040204" pitchFamily="34" charset="0"/>
              </a:rPr>
              <a:t>Quase 3.000 pessoas batizadas</a:t>
            </a:r>
            <a:endParaRPr lang="pt-BR" altLang="pt-BR" sz="44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justiça4">
            <a:extLst>
              <a:ext uri="{FF2B5EF4-FFF2-40B4-BE49-F238E27FC236}">
                <a16:creationId xmlns:a16="http://schemas.microsoft.com/office/drawing/2014/main" id="{41E041FC-ABE2-4DEC-B0EC-0D610409E9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7" name="Text Box 3">
            <a:extLst>
              <a:ext uri="{FF2B5EF4-FFF2-40B4-BE49-F238E27FC236}">
                <a16:creationId xmlns:a16="http://schemas.microsoft.com/office/drawing/2014/main" id="{3E50EB27-8DEA-4A9D-8511-266C13E544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33400"/>
            <a:ext cx="8458200" cy="2835275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6000" b="1">
                <a:solidFill>
                  <a:srgbClr val="FF0000"/>
                </a:solidFill>
                <a:latin typeface="Verdana" panose="020B0604030504040204" pitchFamily="34" charset="0"/>
              </a:rPr>
              <a:t>CONDIÇÕES PARA RECEBERMOS A CHUVA SERÔDIA</a:t>
            </a:r>
            <a:endParaRPr lang="pt-BR" altLang="pt-BR" sz="6000" b="1">
              <a:solidFill>
                <a:srgbClr val="FF0000"/>
              </a:solidFill>
              <a:latin typeface="Verdana" panose="020B0604030504040204" pitchFamily="34" charset="0"/>
            </a:endParaRPr>
          </a:p>
        </p:txBody>
      </p:sp>
      <p:sp>
        <p:nvSpPr>
          <p:cNvPr id="16388" name="Text Box 4">
            <a:extLst>
              <a:ext uri="{FF2B5EF4-FFF2-40B4-BE49-F238E27FC236}">
                <a16:creationId xmlns:a16="http://schemas.microsoft.com/office/drawing/2014/main" id="{FE6CD0EC-3948-4EE3-90AE-BF9851B1F2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343400"/>
            <a:ext cx="8305800" cy="823913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4800" b="1">
                <a:solidFill>
                  <a:schemeClr val="bg1"/>
                </a:solidFill>
                <a:latin typeface="Verdana" panose="020B0604030504040204" pitchFamily="34" charset="0"/>
              </a:rPr>
              <a:t>OSÉIAS 6:3</a:t>
            </a:r>
            <a:endParaRPr lang="pt-BR" altLang="pt-BR" sz="48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justiça4">
            <a:extLst>
              <a:ext uri="{FF2B5EF4-FFF2-40B4-BE49-F238E27FC236}">
                <a16:creationId xmlns:a16="http://schemas.microsoft.com/office/drawing/2014/main" id="{F22908EC-0FEB-45A9-AFBD-C65395C9F0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11" name="Text Box 3">
            <a:extLst>
              <a:ext uri="{FF2B5EF4-FFF2-40B4-BE49-F238E27FC236}">
                <a16:creationId xmlns:a16="http://schemas.microsoft.com/office/drawing/2014/main" id="{315A8974-E0A9-4B6C-A913-00B1256281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484313"/>
            <a:ext cx="8686800" cy="3937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AutoNum type="arabicPeriod"/>
            </a:pPr>
            <a:r>
              <a:rPr lang="en-US" altLang="pt-BR" sz="3600" b="1">
                <a:solidFill>
                  <a:schemeClr val="hlink"/>
                </a:solidFill>
                <a:latin typeface="Verdana" panose="020B0604030504040204" pitchFamily="34" charset="0"/>
              </a:rPr>
              <a:t> Sentir a necessidade do Espírito Santo e orar por ele.</a:t>
            </a:r>
          </a:p>
          <a:p>
            <a:pPr algn="ctr">
              <a:spcBef>
                <a:spcPct val="50000"/>
              </a:spcBef>
              <a:buFontTx/>
              <a:buAutoNum type="arabicPeriod"/>
            </a:pPr>
            <a:r>
              <a:rPr lang="en-US" altLang="pt-BR" sz="3600" b="1">
                <a:solidFill>
                  <a:schemeClr val="bg2"/>
                </a:solidFill>
                <a:latin typeface="Verdana" panose="020B0604030504040204" pitchFamily="34" charset="0"/>
              </a:rPr>
              <a:t> Experimentar primeiro a chuva temporã.</a:t>
            </a:r>
          </a:p>
          <a:p>
            <a:pPr algn="ctr">
              <a:spcBef>
                <a:spcPct val="50000"/>
              </a:spcBef>
              <a:buFontTx/>
              <a:buAutoNum type="arabicPeriod"/>
            </a:pPr>
            <a:r>
              <a:rPr lang="en-US" altLang="pt-BR" sz="3600" b="1">
                <a:solidFill>
                  <a:srgbClr val="FF0066"/>
                </a:solidFill>
                <a:latin typeface="Verdana" panose="020B0604030504040204" pitchFamily="34" charset="0"/>
              </a:rPr>
              <a:t> Estar disposto a ser usado e guiado pelo Espírito Santo.</a:t>
            </a:r>
            <a:endParaRPr lang="pt-BR" altLang="pt-BR" sz="3600" b="1">
              <a:solidFill>
                <a:srgbClr val="FF0066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justiça4">
            <a:extLst>
              <a:ext uri="{FF2B5EF4-FFF2-40B4-BE49-F238E27FC236}">
                <a16:creationId xmlns:a16="http://schemas.microsoft.com/office/drawing/2014/main" id="{65C3028B-8C17-445E-8F25-57D437D3F1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5" name="Text Box 3">
            <a:extLst>
              <a:ext uri="{FF2B5EF4-FFF2-40B4-BE49-F238E27FC236}">
                <a16:creationId xmlns:a16="http://schemas.microsoft.com/office/drawing/2014/main" id="{2CB2AC1A-F18D-4A76-BE54-361789BE8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13" y="668338"/>
            <a:ext cx="8534400" cy="146526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AutoNum type="arabicPeriod" startAt="4"/>
            </a:pPr>
            <a:r>
              <a:rPr lang="en-US" altLang="pt-BR" sz="3600" b="1">
                <a:solidFill>
                  <a:srgbClr val="6600CC"/>
                </a:solidFill>
                <a:latin typeface="Verdana" panose="020B0604030504040204" pitchFamily="34" charset="0"/>
              </a:rPr>
              <a:t> Eliminar as dissensões.</a:t>
            </a:r>
          </a:p>
          <a:p>
            <a:pPr algn="ctr">
              <a:spcBef>
                <a:spcPct val="50000"/>
              </a:spcBef>
              <a:buFontTx/>
              <a:buAutoNum type="arabicPeriod" startAt="4"/>
            </a:pPr>
            <a:r>
              <a:rPr lang="en-US" altLang="pt-BR" sz="3600" b="1">
                <a:solidFill>
                  <a:srgbClr val="00FF00"/>
                </a:solidFill>
                <a:latin typeface="Verdana" panose="020B0604030504040204" pitchFamily="34" charset="0"/>
              </a:rPr>
              <a:t> Despojar-se do eu.</a:t>
            </a:r>
            <a:endParaRPr lang="pt-BR" altLang="pt-BR" sz="3600" b="1">
              <a:solidFill>
                <a:srgbClr val="00FF00"/>
              </a:solidFill>
              <a:latin typeface="Verdana" panose="020B0604030504040204" pitchFamily="34" charset="0"/>
            </a:endParaRPr>
          </a:p>
        </p:txBody>
      </p:sp>
      <p:sp>
        <p:nvSpPr>
          <p:cNvPr id="18436" name="Text Box 4">
            <a:extLst>
              <a:ext uri="{FF2B5EF4-FFF2-40B4-BE49-F238E27FC236}">
                <a16:creationId xmlns:a16="http://schemas.microsoft.com/office/drawing/2014/main" id="{5502102F-1541-4AB9-9C5A-DC673710E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813" y="2633663"/>
            <a:ext cx="8686800" cy="33877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3600" b="1">
                <a:solidFill>
                  <a:schemeClr val="bg1"/>
                </a:solidFill>
                <a:latin typeface="Verdana" panose="020B0604030504040204" pitchFamily="34" charset="0"/>
              </a:rPr>
              <a:t>“Em verdade, em verdade vos digo que aquele que crê em mim fará também as obras que eu faço e outras maiores fará, porque eu vou para junto do Pai”. (Jo. 14:12).</a:t>
            </a:r>
            <a:endParaRPr lang="pt-BR" altLang="pt-BR" sz="36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8437" name="Text Box 5">
            <a:extLst>
              <a:ext uri="{FF2B5EF4-FFF2-40B4-BE49-F238E27FC236}">
                <a16:creationId xmlns:a16="http://schemas.microsoft.com/office/drawing/2014/main" id="{2B32A2B4-88BD-4AB5-962B-0312D642C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6400800"/>
            <a:ext cx="1143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altLang="pt-BR" sz="3600">
              <a:latin typeface="Times New Roman" panose="02020603050405020304" pitchFamily="18" charset="0"/>
            </a:endParaRPr>
          </a:p>
        </p:txBody>
      </p:sp>
      <p:sp>
        <p:nvSpPr>
          <p:cNvPr id="18438" name="Text Box 6">
            <a:extLst>
              <a:ext uri="{FF2B5EF4-FFF2-40B4-BE49-F238E27FC236}">
                <a16:creationId xmlns:a16="http://schemas.microsoft.com/office/drawing/2014/main" id="{43E3AE6A-C728-413E-BCB0-1B2D2CF74C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6096000"/>
            <a:ext cx="1676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altLang="pt-BR" sz="36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justiça4">
            <a:extLst>
              <a:ext uri="{FF2B5EF4-FFF2-40B4-BE49-F238E27FC236}">
                <a16:creationId xmlns:a16="http://schemas.microsoft.com/office/drawing/2014/main" id="{C640B1F4-89BF-452E-98DE-08F45E1896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59" name="Text Box 3">
            <a:extLst>
              <a:ext uri="{FF2B5EF4-FFF2-40B4-BE49-F238E27FC236}">
                <a16:creationId xmlns:a16="http://schemas.microsoft.com/office/drawing/2014/main" id="{38408483-F9E9-4BD3-AC86-4AB7678B88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798513"/>
            <a:ext cx="6264275" cy="11906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3600" b="1">
                <a:solidFill>
                  <a:schemeClr val="bg1"/>
                </a:solidFill>
                <a:latin typeface="Verdana" panose="020B0604030504040204" pitchFamily="34" charset="0"/>
              </a:rPr>
              <a:t>O VERDADEIRO DOM DE LÍNGUAS</a:t>
            </a:r>
            <a:endParaRPr lang="pt-BR" altLang="pt-BR" sz="36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9460" name="Text Box 4">
            <a:extLst>
              <a:ext uri="{FF2B5EF4-FFF2-40B4-BE49-F238E27FC236}">
                <a16:creationId xmlns:a16="http://schemas.microsoft.com/office/drawing/2014/main" id="{383085EA-99D6-4A4F-A38B-B65B3E961E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3141663"/>
            <a:ext cx="7283450" cy="21018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4400" b="1">
                <a:solidFill>
                  <a:schemeClr val="bg1"/>
                </a:solidFill>
                <a:latin typeface="Verdana" panose="020B0604030504040204" pitchFamily="34" charset="0"/>
              </a:rPr>
              <a:t>Há 5 passagens no N.T., mencionando o dom de línguas</a:t>
            </a:r>
            <a:endParaRPr lang="pt-BR" altLang="pt-BR" sz="44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 descr="justiça4">
            <a:extLst>
              <a:ext uri="{FF2B5EF4-FFF2-40B4-BE49-F238E27FC236}">
                <a16:creationId xmlns:a16="http://schemas.microsoft.com/office/drawing/2014/main" id="{3E64A9DB-8513-4788-BD9A-4C3850D8B2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82" name="Text Box 2">
            <a:extLst>
              <a:ext uri="{FF2B5EF4-FFF2-40B4-BE49-F238E27FC236}">
                <a16:creationId xmlns:a16="http://schemas.microsoft.com/office/drawing/2014/main" id="{BECE9BBD-4D3C-4747-A6AF-92D180D20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28600"/>
            <a:ext cx="8382000" cy="51911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2800" b="1">
                <a:solidFill>
                  <a:srgbClr val="FFFF00"/>
                </a:solidFill>
                <a:latin typeface="Verdana" panose="020B0604030504040204" pitchFamily="34" charset="0"/>
              </a:rPr>
              <a:t>LÍNGUAS ESTRANHAS</a:t>
            </a:r>
            <a:endParaRPr lang="pt-BR" altLang="pt-BR" sz="2800" b="1">
              <a:solidFill>
                <a:srgbClr val="FFFF00"/>
              </a:solidFill>
              <a:latin typeface="Verdana" panose="020B0604030504040204" pitchFamily="34" charset="0"/>
            </a:endParaRPr>
          </a:p>
        </p:txBody>
      </p:sp>
      <p:sp>
        <p:nvSpPr>
          <p:cNvPr id="20483" name="Text Box 3">
            <a:extLst>
              <a:ext uri="{FF2B5EF4-FFF2-40B4-BE49-F238E27FC236}">
                <a16:creationId xmlns:a16="http://schemas.microsoft.com/office/drawing/2014/main" id="{26EBD6F1-A830-4FB4-9BB6-EAD3575A76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066800"/>
            <a:ext cx="8534400" cy="538638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pt-BR" sz="2400" b="1">
                <a:solidFill>
                  <a:schemeClr val="bg1"/>
                </a:solidFill>
                <a:latin typeface="Verdana" panose="020B0604030504040204" pitchFamily="34" charset="0"/>
              </a:rPr>
              <a:t>Terlamicantas Gloriantas.(A.D).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pt-BR" sz="2400" b="1">
                <a:solidFill>
                  <a:schemeClr val="bg1"/>
                </a:solidFill>
                <a:latin typeface="Verdana" panose="020B0604030504040204" pitchFamily="34" charset="0"/>
              </a:rPr>
              <a:t>Olambalabás Uribalabaias. (D.A).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pt-BR" sz="2400" b="1">
                <a:solidFill>
                  <a:schemeClr val="bg1"/>
                </a:solidFill>
                <a:latin typeface="Verdana" panose="020B0604030504040204" pitchFamily="34" charset="0"/>
              </a:rPr>
              <a:t>Cãs Parás Paturitéias. (D.A).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pt-BR" sz="2400" b="1">
                <a:solidFill>
                  <a:schemeClr val="bg1"/>
                </a:solidFill>
                <a:latin typeface="Verdana" panose="020B0604030504040204" pitchFamily="34" charset="0"/>
              </a:rPr>
              <a:t>Salamaias Nakamaias Sakamaias. (A.D).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pt-BR" sz="2400" b="1">
                <a:solidFill>
                  <a:schemeClr val="bg1"/>
                </a:solidFill>
                <a:latin typeface="Verdana" panose="020B0604030504040204" pitchFamily="34" charset="0"/>
              </a:rPr>
              <a:t>Indecantonébias. (A.D).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pt-BR" sz="2400" b="1">
                <a:solidFill>
                  <a:schemeClr val="bg1"/>
                </a:solidFill>
                <a:latin typeface="Verdana" panose="020B0604030504040204" pitchFamily="34" charset="0"/>
              </a:rPr>
              <a:t>Regaxóvias Nébias Xovias. (B.C).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pt-BR" sz="2400" b="1">
                <a:solidFill>
                  <a:schemeClr val="bg1"/>
                </a:solidFill>
                <a:latin typeface="Verdana" panose="020B0604030504040204" pitchFamily="34" charset="0"/>
              </a:rPr>
              <a:t>Randala Macantala Bahas. (B.C).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pt-BR" sz="2400" b="1">
                <a:solidFill>
                  <a:schemeClr val="bg1"/>
                </a:solidFill>
                <a:latin typeface="Verdana" panose="020B0604030504040204" pitchFamily="34" charset="0"/>
              </a:rPr>
              <a:t>Shap Shap Shap Shap Shap Shap. (B.C).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pt-BR" sz="2400" b="1">
                <a:solidFill>
                  <a:schemeClr val="bg1"/>
                </a:solidFill>
                <a:latin typeface="Verdana" panose="020B0604030504040204" pitchFamily="34" charset="0"/>
              </a:rPr>
              <a:t>Riii Ki Ki Ki Ki Ki Ki Ki Ki Ki Ki. (C.C.B).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pt-BR" sz="2400" b="1">
                <a:solidFill>
                  <a:schemeClr val="bg1"/>
                </a:solidFill>
                <a:latin typeface="Verdana" panose="020B0604030504040204" pitchFamily="34" charset="0"/>
              </a:rPr>
              <a:t>Turicantas Seriantas Gloriantas. (B.C).</a:t>
            </a:r>
            <a:endParaRPr lang="pt-BR" altLang="pt-BR" sz="24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justiça4">
            <a:extLst>
              <a:ext uri="{FF2B5EF4-FFF2-40B4-BE49-F238E27FC236}">
                <a16:creationId xmlns:a16="http://schemas.microsoft.com/office/drawing/2014/main" id="{D21741A5-B2E2-494C-9B5B-F03C2A6F29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07" name="Text Box 3">
            <a:extLst>
              <a:ext uri="{FF2B5EF4-FFF2-40B4-BE49-F238E27FC236}">
                <a16:creationId xmlns:a16="http://schemas.microsoft.com/office/drawing/2014/main" id="{122C9836-D71A-477E-BBA7-EF8D1B1814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81000"/>
            <a:ext cx="8610600" cy="823913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4800" b="1">
                <a:solidFill>
                  <a:schemeClr val="bg1"/>
                </a:solidFill>
                <a:latin typeface="Verdana" panose="020B0604030504040204" pitchFamily="34" charset="0"/>
              </a:rPr>
              <a:t>MARCOS 16:17</a:t>
            </a:r>
            <a:endParaRPr lang="pt-BR" altLang="pt-BR" sz="48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21508" name="Text Box 4">
            <a:extLst>
              <a:ext uri="{FF2B5EF4-FFF2-40B4-BE49-F238E27FC236}">
                <a16:creationId xmlns:a16="http://schemas.microsoft.com/office/drawing/2014/main" id="{A41EFF26-213F-42E5-BB31-9F8C1975CD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981200"/>
            <a:ext cx="8534400" cy="4111625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4400" b="1">
                <a:solidFill>
                  <a:schemeClr val="bg1"/>
                </a:solidFill>
                <a:latin typeface="Verdana" panose="020B0604030504040204" pitchFamily="34" charset="0"/>
              </a:rPr>
              <a:t>“Estes sinais hão de acompanhar os que crêem: em meu nome expelirão demônios; falarão </a:t>
            </a:r>
            <a:r>
              <a:rPr lang="en-US" altLang="pt-BR" sz="4400" b="1" u="sng">
                <a:solidFill>
                  <a:schemeClr val="bg1"/>
                </a:solidFill>
                <a:latin typeface="Verdana" panose="020B0604030504040204" pitchFamily="34" charset="0"/>
              </a:rPr>
              <a:t>novas</a:t>
            </a:r>
            <a:r>
              <a:rPr lang="en-US" altLang="pt-BR" sz="4400" b="1">
                <a:solidFill>
                  <a:schemeClr val="bg1"/>
                </a:solidFill>
                <a:latin typeface="Verdana" panose="020B0604030504040204" pitchFamily="34" charset="0"/>
              </a:rPr>
              <a:t> (kainós) línguas”.</a:t>
            </a:r>
            <a:endParaRPr lang="pt-BR" altLang="pt-BR" sz="44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justiça4">
            <a:extLst>
              <a:ext uri="{FF2B5EF4-FFF2-40B4-BE49-F238E27FC236}">
                <a16:creationId xmlns:a16="http://schemas.microsoft.com/office/drawing/2014/main" id="{EC150E0F-510D-4271-AA55-BFC2251456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" name="Text Box 3">
            <a:extLst>
              <a:ext uri="{FF2B5EF4-FFF2-40B4-BE49-F238E27FC236}">
                <a16:creationId xmlns:a16="http://schemas.microsoft.com/office/drawing/2014/main" id="{E7AA57EA-DA6E-46AA-805C-471ADE438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575" y="795338"/>
            <a:ext cx="8610600" cy="76200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4400" b="1">
                <a:solidFill>
                  <a:schemeClr val="bg1"/>
                </a:solidFill>
                <a:latin typeface="Verdana" panose="020B0604030504040204" pitchFamily="34" charset="0"/>
              </a:rPr>
              <a:t>O QUE É CHUVA SERÔDIA?</a:t>
            </a:r>
            <a:endParaRPr lang="pt-BR" altLang="pt-BR" sz="44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4100" name="Text Box 4">
            <a:extLst>
              <a:ext uri="{FF2B5EF4-FFF2-40B4-BE49-F238E27FC236}">
                <a16:creationId xmlns:a16="http://schemas.microsoft.com/office/drawing/2014/main" id="{BE5BD118-C95D-4095-8F4F-E80E9B146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133600"/>
            <a:ext cx="8610600" cy="4111625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pt-BR" sz="4400" b="1">
                <a:solidFill>
                  <a:srgbClr val="FFFF00"/>
                </a:solidFill>
                <a:latin typeface="Verdana" panose="020B0604030504040204" pitchFamily="34" charset="0"/>
              </a:rPr>
              <a:t>A Bíblia fala de duas chuvas especiais:       Joel 2:23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pt-BR" sz="4400" b="1">
                <a:solidFill>
                  <a:srgbClr val="FF0066"/>
                </a:solidFill>
                <a:latin typeface="Verdana" panose="020B0604030504040204" pitchFamily="34" charset="0"/>
              </a:rPr>
              <a:t> Temporã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pt-BR" sz="4400" b="1">
                <a:solidFill>
                  <a:srgbClr val="FF0066"/>
                </a:solidFill>
                <a:latin typeface="Verdana" panose="020B0604030504040204" pitchFamily="34" charset="0"/>
              </a:rPr>
              <a:t> Serôdia</a:t>
            </a:r>
            <a:endParaRPr lang="pt-BR" altLang="pt-BR" sz="4400" b="1">
              <a:solidFill>
                <a:srgbClr val="FF0066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justiça4">
            <a:extLst>
              <a:ext uri="{FF2B5EF4-FFF2-40B4-BE49-F238E27FC236}">
                <a16:creationId xmlns:a16="http://schemas.microsoft.com/office/drawing/2014/main" id="{806CCB7D-1879-4947-8CE6-292DF67FD3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31" name="Text Box 3">
            <a:extLst>
              <a:ext uri="{FF2B5EF4-FFF2-40B4-BE49-F238E27FC236}">
                <a16:creationId xmlns:a16="http://schemas.microsoft.com/office/drawing/2014/main" id="{2107DA2A-C196-4A2F-9E83-7D06C00F1C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50875"/>
            <a:ext cx="8458200" cy="76200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4400" b="1">
                <a:solidFill>
                  <a:schemeClr val="bg1"/>
                </a:solidFill>
                <a:latin typeface="Verdana" panose="020B0604030504040204" pitchFamily="34" charset="0"/>
              </a:rPr>
              <a:t>“NOVO” NO GREGO</a:t>
            </a:r>
            <a:endParaRPr lang="pt-BR" altLang="pt-BR" sz="44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22532" name="Text Box 4">
            <a:extLst>
              <a:ext uri="{FF2B5EF4-FFF2-40B4-BE49-F238E27FC236}">
                <a16:creationId xmlns:a16="http://schemas.microsoft.com/office/drawing/2014/main" id="{611F779F-6D5F-4566-AAC7-08168CF65D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390775"/>
            <a:ext cx="8305800" cy="341471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pt-BR" sz="4400" b="1">
                <a:solidFill>
                  <a:srgbClr val="FFFF00"/>
                </a:solidFill>
                <a:latin typeface="Verdana" panose="020B0604030504040204" pitchFamily="34" charset="0"/>
              </a:rPr>
              <a:t>NÉOS</a:t>
            </a:r>
            <a:r>
              <a:rPr lang="en-US" altLang="pt-BR" sz="3600">
                <a:latin typeface="Verdana" panose="020B0604030504040204" pitchFamily="34" charset="0"/>
              </a:rPr>
              <a:t> </a:t>
            </a:r>
            <a:r>
              <a:rPr lang="en-US" altLang="pt-BR" sz="3600">
                <a:solidFill>
                  <a:schemeClr val="bg1"/>
                </a:solidFill>
                <a:latin typeface="Verdana" panose="020B0604030504040204" pitchFamily="34" charset="0"/>
              </a:rPr>
              <a:t>= </a:t>
            </a:r>
            <a:r>
              <a:rPr lang="en-US" altLang="pt-BR" sz="3600" b="1">
                <a:solidFill>
                  <a:schemeClr val="bg1"/>
                </a:solidFill>
                <a:latin typeface="Verdana" panose="020B0604030504040204" pitchFamily="34" charset="0"/>
              </a:rPr>
              <a:t>recente. algo que não existia e passou a existir.</a:t>
            </a:r>
          </a:p>
          <a:p>
            <a:pPr>
              <a:spcBef>
                <a:spcPct val="50000"/>
              </a:spcBef>
            </a:pPr>
            <a:r>
              <a:rPr lang="en-US" altLang="pt-BR" sz="4400" b="1">
                <a:solidFill>
                  <a:srgbClr val="FFFF00"/>
                </a:solidFill>
                <a:latin typeface="Verdana" panose="020B0604030504040204" pitchFamily="34" charset="0"/>
              </a:rPr>
              <a:t>KAINÓS</a:t>
            </a:r>
            <a:r>
              <a:rPr lang="en-US" altLang="pt-BR" sz="3600">
                <a:latin typeface="Verdana" panose="020B0604030504040204" pitchFamily="34" charset="0"/>
              </a:rPr>
              <a:t> </a:t>
            </a:r>
            <a:r>
              <a:rPr lang="en-US" altLang="pt-BR" sz="3600">
                <a:solidFill>
                  <a:schemeClr val="bg1"/>
                </a:solidFill>
                <a:latin typeface="Verdana" panose="020B0604030504040204" pitchFamily="34" charset="0"/>
              </a:rPr>
              <a:t>= </a:t>
            </a:r>
            <a:r>
              <a:rPr lang="en-US" altLang="pt-BR" sz="3600" b="1">
                <a:solidFill>
                  <a:schemeClr val="bg1"/>
                </a:solidFill>
                <a:latin typeface="Verdana" panose="020B0604030504040204" pitchFamily="34" charset="0"/>
              </a:rPr>
              <a:t>qualidade. algo que já existia mas não fora usado.</a:t>
            </a:r>
            <a:endParaRPr lang="pt-BR" altLang="pt-BR" sz="36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justiça4">
            <a:extLst>
              <a:ext uri="{FF2B5EF4-FFF2-40B4-BE49-F238E27FC236}">
                <a16:creationId xmlns:a16="http://schemas.microsoft.com/office/drawing/2014/main" id="{D1E4D8E9-3ADC-4253-81FD-AA30493096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55" name="Text Box 3">
            <a:extLst>
              <a:ext uri="{FF2B5EF4-FFF2-40B4-BE49-F238E27FC236}">
                <a16:creationId xmlns:a16="http://schemas.microsoft.com/office/drawing/2014/main" id="{9447E8D1-E249-4E4F-8608-58B9EB07ED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41325"/>
            <a:ext cx="8353425" cy="5940425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3200" b="1">
                <a:solidFill>
                  <a:schemeClr val="bg1"/>
                </a:solidFill>
                <a:latin typeface="Verdana" panose="020B0604030504040204" pitchFamily="34" charset="0"/>
              </a:rPr>
              <a:t>Sobre Marcos 16:17, Roberto Gromacki em seu livrro </a:t>
            </a:r>
            <a:r>
              <a:rPr lang="en-US" altLang="pt-BR" sz="3200" b="1" i="1">
                <a:solidFill>
                  <a:schemeClr val="bg1"/>
                </a:solidFill>
                <a:latin typeface="Verdana" panose="020B0604030504040204" pitchFamily="34" charset="0"/>
              </a:rPr>
              <a:t>Movimento Moderno de Línguas, pág., 72</a:t>
            </a:r>
            <a:r>
              <a:rPr lang="en-US" altLang="pt-BR" sz="3200" b="1">
                <a:solidFill>
                  <a:schemeClr val="bg1"/>
                </a:solidFill>
                <a:latin typeface="Verdana" panose="020B0604030504040204" pitchFamily="34" charset="0"/>
              </a:rPr>
              <a:t> afirma: “Se o falar línguas tivesse envolvido línguas desconhecidas nunca antes faladas, então Cristo  teria usado néos (recente). Mas, visto que ele empregou kainós, tem que se referir a línguas </a:t>
            </a:r>
            <a:r>
              <a:rPr lang="en-US" altLang="pt-BR" sz="3200" b="1" u="sng">
                <a:solidFill>
                  <a:schemeClr val="bg1"/>
                </a:solidFill>
                <a:latin typeface="Verdana" panose="020B0604030504040204" pitchFamily="34" charset="0"/>
              </a:rPr>
              <a:t>estrangeiras</a:t>
            </a:r>
            <a:r>
              <a:rPr lang="en-US" altLang="pt-BR" sz="3200" b="1">
                <a:solidFill>
                  <a:schemeClr val="bg1"/>
                </a:solidFill>
                <a:latin typeface="Verdana" panose="020B0604030504040204" pitchFamily="34" charset="0"/>
              </a:rPr>
              <a:t>, que eram novas àqueles que as falasse, porém, que já </a:t>
            </a:r>
            <a:r>
              <a:rPr lang="en-US" altLang="pt-BR" sz="3200" b="1" u="sng">
                <a:solidFill>
                  <a:schemeClr val="bg1"/>
                </a:solidFill>
                <a:latin typeface="Verdana" panose="020B0604030504040204" pitchFamily="34" charset="0"/>
              </a:rPr>
              <a:t>existiam</a:t>
            </a:r>
            <a:r>
              <a:rPr lang="en-US" altLang="pt-BR" sz="3200" b="1">
                <a:solidFill>
                  <a:schemeClr val="bg1"/>
                </a:solidFill>
                <a:latin typeface="Verdana" panose="020B0604030504040204" pitchFamily="34" charset="0"/>
              </a:rPr>
              <a:t> antes”.</a:t>
            </a:r>
            <a:endParaRPr lang="pt-BR" altLang="pt-BR" sz="32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justiça4">
            <a:extLst>
              <a:ext uri="{FF2B5EF4-FFF2-40B4-BE49-F238E27FC236}">
                <a16:creationId xmlns:a16="http://schemas.microsoft.com/office/drawing/2014/main" id="{790FFE78-41F1-4F1B-8A2F-EA3259350E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79" name="Text Box 3">
            <a:extLst>
              <a:ext uri="{FF2B5EF4-FFF2-40B4-BE49-F238E27FC236}">
                <a16:creationId xmlns:a16="http://schemas.microsoft.com/office/drawing/2014/main" id="{900354E6-FC0B-480E-BC4E-2234F23F4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42888"/>
            <a:ext cx="8610600" cy="823912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4800" b="1">
                <a:solidFill>
                  <a:srgbClr val="FFFF00"/>
                </a:solidFill>
                <a:latin typeface="Verdana" panose="020B0604030504040204" pitchFamily="34" charset="0"/>
              </a:rPr>
              <a:t>ATOS 2:1-13 (Heterai)</a:t>
            </a:r>
            <a:endParaRPr lang="pt-BR" altLang="pt-BR" sz="4800" b="1">
              <a:solidFill>
                <a:srgbClr val="FFFF00"/>
              </a:solidFill>
              <a:latin typeface="Verdana" panose="020B0604030504040204" pitchFamily="34" charset="0"/>
            </a:endParaRPr>
          </a:p>
        </p:txBody>
      </p:sp>
      <p:sp>
        <p:nvSpPr>
          <p:cNvPr id="24580" name="Text Box 4">
            <a:extLst>
              <a:ext uri="{FF2B5EF4-FFF2-40B4-BE49-F238E27FC236}">
                <a16:creationId xmlns:a16="http://schemas.microsoft.com/office/drawing/2014/main" id="{A0FD12F2-46BD-45CE-ABF5-65362C5A36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878013"/>
            <a:ext cx="8686800" cy="4359275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4000" b="1">
                <a:solidFill>
                  <a:schemeClr val="bg1"/>
                </a:solidFill>
                <a:latin typeface="Verdana" panose="020B0604030504040204" pitchFamily="34" charset="0"/>
              </a:rPr>
              <a:t>	O falar línguas de Atos 2 era um sinal de que o dom  do Espírito Santo tinha sido dado aos apóstolos por Cristo. Que Cristo era o Messias, e a mensagem apostólica era verdadeira</a:t>
            </a:r>
            <a:endParaRPr lang="pt-BR" altLang="pt-BR" sz="40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justiça4">
            <a:extLst>
              <a:ext uri="{FF2B5EF4-FFF2-40B4-BE49-F238E27FC236}">
                <a16:creationId xmlns:a16="http://schemas.microsoft.com/office/drawing/2014/main" id="{4FA8B765-54B5-4E09-B0B0-114FD50F1F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03" name="Text Box 3">
            <a:extLst>
              <a:ext uri="{FF2B5EF4-FFF2-40B4-BE49-F238E27FC236}">
                <a16:creationId xmlns:a16="http://schemas.microsoft.com/office/drawing/2014/main" id="{6B67AAE7-DCF4-43B7-AE67-516B2D5AF4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81000"/>
            <a:ext cx="8458200" cy="823913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4800" b="1">
                <a:solidFill>
                  <a:srgbClr val="FFFF00"/>
                </a:solidFill>
                <a:latin typeface="Verdana" panose="020B0604030504040204" pitchFamily="34" charset="0"/>
              </a:rPr>
              <a:t>ATOS 10:46</a:t>
            </a:r>
            <a:endParaRPr lang="pt-BR" altLang="pt-BR" sz="4800" b="1">
              <a:solidFill>
                <a:srgbClr val="FFFF00"/>
              </a:solidFill>
              <a:latin typeface="Verdana" panose="020B0604030504040204" pitchFamily="34" charset="0"/>
            </a:endParaRPr>
          </a:p>
        </p:txBody>
      </p:sp>
      <p:sp>
        <p:nvSpPr>
          <p:cNvPr id="25604" name="Text Box 4">
            <a:extLst>
              <a:ext uri="{FF2B5EF4-FFF2-40B4-BE49-F238E27FC236}">
                <a16:creationId xmlns:a16="http://schemas.microsoft.com/office/drawing/2014/main" id="{1CB04EB1-910D-4100-B0F2-8492A3335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813" y="1981200"/>
            <a:ext cx="8686800" cy="3749675"/>
          </a:xfrm>
          <a:prstGeom prst="rect">
            <a:avLst/>
          </a:prstGeom>
          <a:noFill/>
          <a:ln>
            <a:noFill/>
          </a:ln>
          <a:effectLst>
            <a:outerShdw dist="45791" dir="3378596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4000" b="1">
                <a:solidFill>
                  <a:schemeClr val="bg1"/>
                </a:solidFill>
                <a:latin typeface="Verdana" panose="020B0604030504040204" pitchFamily="34" charset="0"/>
              </a:rPr>
              <a:t>Na casa de Cornélio o falar línguas foi um sinal para os apóstolos e para a família, que Deus não faz acepção de pessoas. (Atos 10:34-35; 11:17).</a:t>
            </a:r>
            <a:endParaRPr lang="pt-BR" altLang="pt-BR" sz="40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justiça4">
            <a:extLst>
              <a:ext uri="{FF2B5EF4-FFF2-40B4-BE49-F238E27FC236}">
                <a16:creationId xmlns:a16="http://schemas.microsoft.com/office/drawing/2014/main" id="{1479024D-096D-4F88-92B5-68C4811321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627" name="Text Box 3">
            <a:extLst>
              <a:ext uri="{FF2B5EF4-FFF2-40B4-BE49-F238E27FC236}">
                <a16:creationId xmlns:a16="http://schemas.microsoft.com/office/drawing/2014/main" id="{91F57D73-D3B1-4426-BDCE-33AE9DAC52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57200"/>
            <a:ext cx="8534400" cy="823913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4800" b="1">
                <a:solidFill>
                  <a:srgbClr val="FFFF00"/>
                </a:solidFill>
                <a:latin typeface="Arial Black" panose="020B0A04020102020204" pitchFamily="34" charset="0"/>
              </a:rPr>
              <a:t>ATOS 19:1-6</a:t>
            </a:r>
            <a:endParaRPr lang="pt-BR" altLang="pt-BR" sz="4800" b="1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26628" name="Text Box 4">
            <a:extLst>
              <a:ext uri="{FF2B5EF4-FFF2-40B4-BE49-F238E27FC236}">
                <a16:creationId xmlns:a16="http://schemas.microsoft.com/office/drawing/2014/main" id="{4BE3485A-EEF7-43C4-AA70-8D660B811E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390775"/>
            <a:ext cx="7651750" cy="28384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Os discípulos de João Batista receberam o Espírito Santo e “passaram a falar as línguas das nações e a profetizar”. (A.A., 283)</a:t>
            </a:r>
            <a:endParaRPr lang="pt-BR" altLang="pt-BR" sz="36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justiça4">
            <a:extLst>
              <a:ext uri="{FF2B5EF4-FFF2-40B4-BE49-F238E27FC236}">
                <a16:creationId xmlns:a16="http://schemas.microsoft.com/office/drawing/2014/main" id="{1053F4DA-6FE7-4F84-A32D-5EE1C5D154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651" name="Text Box 3">
            <a:extLst>
              <a:ext uri="{FF2B5EF4-FFF2-40B4-BE49-F238E27FC236}">
                <a16:creationId xmlns:a16="http://schemas.microsoft.com/office/drawing/2014/main" id="{F038948A-B94A-4540-9A09-4FDE09D9B2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04800"/>
            <a:ext cx="8610600" cy="823913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4800" b="1">
                <a:solidFill>
                  <a:srgbClr val="FFFF00"/>
                </a:solidFill>
                <a:latin typeface="Verdana" panose="020B0604030504040204" pitchFamily="34" charset="0"/>
              </a:rPr>
              <a:t>I COR. 12-14</a:t>
            </a:r>
            <a:endParaRPr lang="pt-BR" altLang="pt-BR" sz="4800" b="1">
              <a:solidFill>
                <a:srgbClr val="FFFF00"/>
              </a:solidFill>
              <a:latin typeface="Verdana" panose="020B0604030504040204" pitchFamily="34" charset="0"/>
            </a:endParaRPr>
          </a:p>
        </p:txBody>
      </p:sp>
      <p:sp>
        <p:nvSpPr>
          <p:cNvPr id="27652" name="Text Box 4">
            <a:extLst>
              <a:ext uri="{FF2B5EF4-FFF2-40B4-BE49-F238E27FC236}">
                <a16:creationId xmlns:a16="http://schemas.microsoft.com/office/drawing/2014/main" id="{9EFF6959-EC35-4B7A-9701-1E4505B1C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19200"/>
            <a:ext cx="8534400" cy="55816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3600" b="1">
                <a:solidFill>
                  <a:schemeClr val="bg1"/>
                </a:solidFill>
                <a:latin typeface="Verdana" panose="020B0604030504040204" pitchFamily="34" charset="0"/>
              </a:rPr>
              <a:t>O Pastor batista João F. Soren no artigo </a:t>
            </a:r>
            <a:r>
              <a:rPr lang="en-US" altLang="pt-BR" sz="3600" b="1" i="1">
                <a:solidFill>
                  <a:schemeClr val="bg1"/>
                </a:solidFill>
                <a:latin typeface="Verdana" panose="020B0604030504040204" pitchFamily="34" charset="0"/>
              </a:rPr>
              <a:t>“Dom de Línguas à Luz do Novo Testamento”</a:t>
            </a:r>
            <a:r>
              <a:rPr lang="en-US" altLang="pt-BR" sz="3600" b="1">
                <a:solidFill>
                  <a:schemeClr val="bg1"/>
                </a:solidFill>
                <a:latin typeface="Verdana" panose="020B0604030504040204" pitchFamily="34" charset="0"/>
              </a:rPr>
              <a:t>, diz que os “crentes de corinto não falavam línguas desconhecidas”.</a:t>
            </a:r>
          </a:p>
          <a:p>
            <a:pPr algn="ctr">
              <a:spcBef>
                <a:spcPct val="50000"/>
              </a:spcBef>
            </a:pPr>
            <a:r>
              <a:rPr lang="en-US" altLang="pt-BR" sz="3200" b="1">
                <a:solidFill>
                  <a:schemeClr val="bg1"/>
                </a:solidFill>
                <a:latin typeface="Verdana" panose="020B0604030504040204" pitchFamily="34" charset="0"/>
              </a:rPr>
              <a:t>Em corinto se falava línguas estrangeiras e precisava de um intérprete para a edificação de todos.</a:t>
            </a:r>
            <a:endParaRPr lang="pt-BR" altLang="pt-BR" sz="32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justiça4">
            <a:extLst>
              <a:ext uri="{FF2B5EF4-FFF2-40B4-BE49-F238E27FC236}">
                <a16:creationId xmlns:a16="http://schemas.microsoft.com/office/drawing/2014/main" id="{B7116E8F-23A6-4686-9BFA-8AF4755FED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75" name="Text Box 3">
            <a:extLst>
              <a:ext uri="{FF2B5EF4-FFF2-40B4-BE49-F238E27FC236}">
                <a16:creationId xmlns:a16="http://schemas.microsoft.com/office/drawing/2014/main" id="{3976128D-1067-4541-BD8D-915EE9FA25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175" y="1268413"/>
            <a:ext cx="7966075" cy="4359275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4000" b="1">
                <a:solidFill>
                  <a:schemeClr val="bg1"/>
                </a:solidFill>
                <a:latin typeface="Verdana" panose="020B0604030504040204" pitchFamily="34" charset="0"/>
              </a:rPr>
              <a:t>Quando a Bíblia diz que os cristãos falaram novas línguas, sempre usa a palavra kainós (línguas estrangeiras). E nunca usa a palavra neós (línguas desconhecidas).</a:t>
            </a:r>
            <a:endParaRPr lang="pt-BR" altLang="pt-BR" sz="40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justiça4">
            <a:extLst>
              <a:ext uri="{FF2B5EF4-FFF2-40B4-BE49-F238E27FC236}">
                <a16:creationId xmlns:a16="http://schemas.microsoft.com/office/drawing/2014/main" id="{148629E7-9A77-45F8-8C91-8A14F697B2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699" name="Text Box 3">
            <a:extLst>
              <a:ext uri="{FF2B5EF4-FFF2-40B4-BE49-F238E27FC236}">
                <a16:creationId xmlns:a16="http://schemas.microsoft.com/office/drawing/2014/main" id="{CA395DAE-F461-4F11-906B-853E5A163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33400"/>
            <a:ext cx="8458200" cy="6413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3600" b="1">
                <a:solidFill>
                  <a:schemeClr val="bg1"/>
                </a:solidFill>
                <a:latin typeface="Verdana" panose="020B0604030504040204" pitchFamily="34" charset="0"/>
              </a:rPr>
              <a:t>SATANÁS E A FALSIFICAÇÃO</a:t>
            </a:r>
            <a:endParaRPr lang="pt-BR" altLang="pt-BR" sz="36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29700" name="Text Box 4">
            <a:extLst>
              <a:ext uri="{FF2B5EF4-FFF2-40B4-BE49-F238E27FC236}">
                <a16:creationId xmlns:a16="http://schemas.microsoft.com/office/drawing/2014/main" id="{E7BED6CE-CD26-469D-B13E-78BBF5257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844675"/>
            <a:ext cx="8686800" cy="4359275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AutoNum type="arabicPeriod"/>
            </a:pPr>
            <a:r>
              <a:rPr lang="en-US" altLang="pt-BR" sz="4000" b="1">
                <a:solidFill>
                  <a:srgbClr val="FFFF00"/>
                </a:solidFill>
                <a:latin typeface="Verdana" panose="020B0604030504040204" pitchFamily="34" charset="0"/>
              </a:rPr>
              <a:t> GN. 3</a:t>
            </a:r>
          </a:p>
          <a:p>
            <a:pPr algn="ctr">
              <a:spcBef>
                <a:spcPct val="50000"/>
              </a:spcBef>
              <a:buFontTx/>
              <a:buAutoNum type="arabicPeriod"/>
            </a:pPr>
            <a:r>
              <a:rPr lang="en-US" altLang="pt-BR" sz="4000" b="1">
                <a:solidFill>
                  <a:srgbClr val="FFFF00"/>
                </a:solidFill>
                <a:latin typeface="Verdana" panose="020B0604030504040204" pitchFamily="34" charset="0"/>
              </a:rPr>
              <a:t> SÁBADO</a:t>
            </a:r>
          </a:p>
          <a:p>
            <a:pPr algn="ctr">
              <a:spcBef>
                <a:spcPct val="50000"/>
              </a:spcBef>
              <a:buFontTx/>
              <a:buAutoNum type="arabicPeriod"/>
            </a:pPr>
            <a:r>
              <a:rPr lang="en-US" altLang="pt-BR" sz="4000" b="1">
                <a:solidFill>
                  <a:srgbClr val="FFFF00"/>
                </a:solidFill>
                <a:latin typeface="Verdana" panose="020B0604030504040204" pitchFamily="34" charset="0"/>
              </a:rPr>
              <a:t> TRINDADE</a:t>
            </a:r>
          </a:p>
          <a:p>
            <a:pPr algn="ctr">
              <a:spcBef>
                <a:spcPct val="50000"/>
              </a:spcBef>
              <a:buFontTx/>
              <a:buAutoNum type="arabicPeriod"/>
            </a:pPr>
            <a:r>
              <a:rPr lang="en-US" altLang="pt-BR" sz="4000" b="1">
                <a:solidFill>
                  <a:srgbClr val="FFFF00"/>
                </a:solidFill>
                <a:latin typeface="Verdana" panose="020B0604030504040204" pitchFamily="34" charset="0"/>
              </a:rPr>
              <a:t> DOM DE LÍNGUAS</a:t>
            </a:r>
          </a:p>
          <a:p>
            <a:pPr algn="ctr">
              <a:spcBef>
                <a:spcPct val="50000"/>
              </a:spcBef>
              <a:buFontTx/>
              <a:buAutoNum type="arabicPeriod"/>
            </a:pPr>
            <a:r>
              <a:rPr lang="en-US" altLang="pt-BR" sz="4000" b="1">
                <a:solidFill>
                  <a:srgbClr val="FFFF00"/>
                </a:solidFill>
                <a:latin typeface="Verdana" panose="020B0604030504040204" pitchFamily="34" charset="0"/>
              </a:rPr>
              <a:t> VOLTA DE JESUS</a:t>
            </a:r>
            <a:endParaRPr lang="pt-BR" altLang="pt-BR" sz="4000" b="1">
              <a:solidFill>
                <a:srgbClr val="FFFF00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justiça4">
            <a:extLst>
              <a:ext uri="{FF2B5EF4-FFF2-40B4-BE49-F238E27FC236}">
                <a16:creationId xmlns:a16="http://schemas.microsoft.com/office/drawing/2014/main" id="{57827668-9838-438B-B2D9-584B4FF07E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Text Box 3">
            <a:extLst>
              <a:ext uri="{FF2B5EF4-FFF2-40B4-BE49-F238E27FC236}">
                <a16:creationId xmlns:a16="http://schemas.microsoft.com/office/drawing/2014/main" id="{59A676C6-1615-4025-9B52-AF9085AC08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871538"/>
            <a:ext cx="8305800" cy="4573587"/>
          </a:xfrm>
          <a:prstGeom prst="rect">
            <a:avLst/>
          </a:prstGeom>
          <a:noFill/>
          <a:ln>
            <a:noFill/>
          </a:ln>
          <a:effectLst>
            <a:outerShdw dist="63500" dir="2212194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5400" b="1">
                <a:solidFill>
                  <a:srgbClr val="FFFF00"/>
                </a:solidFill>
                <a:latin typeface="Verdana" panose="020B0604030504040204" pitchFamily="34" charset="0"/>
              </a:rPr>
              <a:t>Temporã</a:t>
            </a:r>
            <a:r>
              <a:rPr lang="en-US" altLang="pt-BR" sz="3600">
                <a:latin typeface="Verdana" panose="020B0604030504040204" pitchFamily="34" charset="0"/>
              </a:rPr>
              <a:t> </a:t>
            </a:r>
            <a:r>
              <a:rPr lang="en-US" altLang="pt-BR" sz="3600" b="1">
                <a:solidFill>
                  <a:schemeClr val="bg1"/>
                </a:solidFill>
                <a:latin typeface="Verdana" panose="020B0604030504040204" pitchFamily="34" charset="0"/>
              </a:rPr>
              <a:t>=</a:t>
            </a:r>
            <a:r>
              <a:rPr lang="en-US" altLang="pt-BR" sz="3600">
                <a:solidFill>
                  <a:schemeClr val="bg1"/>
                </a:solidFill>
                <a:latin typeface="Verdana" panose="020B0604030504040204" pitchFamily="34" charset="0"/>
              </a:rPr>
              <a:t> </a:t>
            </a:r>
            <a:r>
              <a:rPr lang="en-US" altLang="pt-BR" sz="4800" b="1">
                <a:solidFill>
                  <a:schemeClr val="bg1"/>
                </a:solidFill>
                <a:latin typeface="Verdana" panose="020B0604030504040204" pitchFamily="34" charset="0"/>
              </a:rPr>
              <a:t>Deus derramava essa chuva nos meses de </a:t>
            </a:r>
            <a:r>
              <a:rPr lang="en-US" altLang="pt-BR" sz="4800" b="1" u="sng">
                <a:solidFill>
                  <a:schemeClr val="bg1"/>
                </a:solidFill>
                <a:latin typeface="Verdana" panose="020B0604030504040204" pitchFamily="34" charset="0"/>
              </a:rPr>
              <a:t>outubro e novembro</a:t>
            </a:r>
            <a:r>
              <a:rPr lang="en-US" altLang="pt-BR" sz="4800" b="1">
                <a:solidFill>
                  <a:schemeClr val="bg1"/>
                </a:solidFill>
                <a:latin typeface="Verdana" panose="020B0604030504040204" pitchFamily="34" charset="0"/>
              </a:rPr>
              <a:t>. Assim a lavoura crescia e ficava vistosa; com vida. </a:t>
            </a:r>
            <a:endParaRPr lang="pt-BR" altLang="pt-BR" sz="48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justiça4">
            <a:extLst>
              <a:ext uri="{FF2B5EF4-FFF2-40B4-BE49-F238E27FC236}">
                <a16:creationId xmlns:a16="http://schemas.microsoft.com/office/drawing/2014/main" id="{717625DD-FDB3-45A1-A670-9C801CEB67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7" name="Text Box 3">
            <a:extLst>
              <a:ext uri="{FF2B5EF4-FFF2-40B4-BE49-F238E27FC236}">
                <a16:creationId xmlns:a16="http://schemas.microsoft.com/office/drawing/2014/main" id="{D462E754-157E-4EC7-A6D7-21B1E3089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715963"/>
            <a:ext cx="8458200" cy="53054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5400" b="1">
                <a:solidFill>
                  <a:srgbClr val="FFFF00"/>
                </a:solidFill>
                <a:latin typeface="Verdana" panose="020B0604030504040204" pitchFamily="34" charset="0"/>
              </a:rPr>
              <a:t>Serôdia</a:t>
            </a:r>
            <a:r>
              <a:rPr lang="en-US" altLang="pt-BR" sz="3600">
                <a:solidFill>
                  <a:srgbClr val="FFFF00"/>
                </a:solidFill>
                <a:latin typeface="Verdana" panose="020B0604030504040204" pitchFamily="34" charset="0"/>
              </a:rPr>
              <a:t> </a:t>
            </a:r>
            <a:r>
              <a:rPr lang="en-US" altLang="pt-BR" sz="3600" b="1">
                <a:solidFill>
                  <a:schemeClr val="bg1"/>
                </a:solidFill>
                <a:latin typeface="Verdana" panose="020B0604030504040204" pitchFamily="34" charset="0"/>
              </a:rPr>
              <a:t>=</a:t>
            </a:r>
            <a:r>
              <a:rPr lang="en-US" altLang="pt-BR" sz="3600">
                <a:solidFill>
                  <a:schemeClr val="bg1"/>
                </a:solidFill>
                <a:latin typeface="Verdana" panose="020B0604030504040204" pitchFamily="34" charset="0"/>
              </a:rPr>
              <a:t> </a:t>
            </a:r>
            <a:r>
              <a:rPr lang="en-US" altLang="pt-BR" sz="4800" b="1">
                <a:solidFill>
                  <a:schemeClr val="bg1"/>
                </a:solidFill>
                <a:latin typeface="Verdana" panose="020B0604030504040204" pitchFamily="34" charset="0"/>
              </a:rPr>
              <a:t>Deus derramava essa chuva nos meses de </a:t>
            </a:r>
            <a:r>
              <a:rPr lang="en-US" altLang="pt-BR" sz="4800" b="1" u="sng">
                <a:solidFill>
                  <a:schemeClr val="bg1"/>
                </a:solidFill>
                <a:latin typeface="Verdana" panose="020B0604030504040204" pitchFamily="34" charset="0"/>
              </a:rPr>
              <a:t>março e abril</a:t>
            </a:r>
            <a:r>
              <a:rPr lang="en-US" altLang="pt-BR" sz="4800" b="1">
                <a:solidFill>
                  <a:schemeClr val="bg1"/>
                </a:solidFill>
                <a:latin typeface="Verdana" panose="020B0604030504040204" pitchFamily="34" charset="0"/>
              </a:rPr>
              <a:t>. Assim a lavoura amadurecia os seus frutos e alimentava a nação.</a:t>
            </a:r>
            <a:endParaRPr lang="pt-BR" altLang="pt-BR" sz="48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justiça4">
            <a:extLst>
              <a:ext uri="{FF2B5EF4-FFF2-40B4-BE49-F238E27FC236}">
                <a16:creationId xmlns:a16="http://schemas.microsoft.com/office/drawing/2014/main" id="{17ADECE0-D213-4489-B3AD-105F5D2804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1" name="Text Box 3">
            <a:extLst>
              <a:ext uri="{FF2B5EF4-FFF2-40B4-BE49-F238E27FC236}">
                <a16:creationId xmlns:a16="http://schemas.microsoft.com/office/drawing/2014/main" id="{3B4B4919-CCE7-49B2-8F28-7CDCF64E08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398588"/>
            <a:ext cx="8610600" cy="4478337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3200" b="1">
                <a:solidFill>
                  <a:schemeClr val="bg1"/>
                </a:solidFill>
                <a:latin typeface="Verdana" panose="020B0604030504040204" pitchFamily="34" charset="0"/>
              </a:rPr>
              <a:t>A nação de Israel foi atacada por exércitos de gafanhotos (Joel 1:4; 2:25). Que podem representar nações inimigas (Joel 1:6; 2:20; 3:19). Toda a plantação foi destruída, os mantimentos estocados, devorados. A situação era desesperadora. A fome seria inevitável.</a:t>
            </a:r>
            <a:endParaRPr lang="pt-BR" altLang="pt-BR" sz="32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justiça4">
            <a:extLst>
              <a:ext uri="{FF2B5EF4-FFF2-40B4-BE49-F238E27FC236}">
                <a16:creationId xmlns:a16="http://schemas.microsoft.com/office/drawing/2014/main" id="{A2E3E21A-1E65-4B83-9487-44E2B8457B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5" name="Text Box 3">
            <a:extLst>
              <a:ext uri="{FF2B5EF4-FFF2-40B4-BE49-F238E27FC236}">
                <a16:creationId xmlns:a16="http://schemas.microsoft.com/office/drawing/2014/main" id="{F1B214E3-F79B-45ED-AC89-DE74EF0A26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1063" y="346075"/>
            <a:ext cx="7146925" cy="106680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3200" b="1">
                <a:solidFill>
                  <a:srgbClr val="FFFF00"/>
                </a:solidFill>
                <a:latin typeface="Verdana" panose="020B0604030504040204" pitchFamily="34" charset="0"/>
              </a:rPr>
              <a:t>PORQUE A LAVOURA DE ISRAEL FOI DESTRUÍDA?</a:t>
            </a:r>
            <a:endParaRPr lang="pt-BR" altLang="pt-BR" sz="3200" b="1">
              <a:solidFill>
                <a:srgbClr val="FFFF00"/>
              </a:solidFill>
              <a:latin typeface="Verdana" panose="020B0604030504040204" pitchFamily="34" charset="0"/>
            </a:endParaRPr>
          </a:p>
        </p:txBody>
      </p:sp>
      <p:sp>
        <p:nvSpPr>
          <p:cNvPr id="8196" name="Text Box 4">
            <a:extLst>
              <a:ext uri="{FF2B5EF4-FFF2-40B4-BE49-F238E27FC236}">
                <a16:creationId xmlns:a16="http://schemas.microsoft.com/office/drawing/2014/main" id="{BF5D5E59-6927-4ACB-91C5-E11E0D965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925" y="2492375"/>
            <a:ext cx="8604250" cy="33877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pt-BR" sz="3600" b="1">
                <a:solidFill>
                  <a:schemeClr val="bg1"/>
                </a:solidFill>
                <a:latin typeface="Verdana" panose="020B0604030504040204" pitchFamily="34" charset="0"/>
              </a:rPr>
              <a:t> O povo estava vivendo uma falsa santidade.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pt-BR" sz="3600" b="1">
                <a:solidFill>
                  <a:schemeClr val="bg1"/>
                </a:solidFill>
                <a:latin typeface="Verdana" panose="020B0604030504040204" pitchFamily="34" charset="0"/>
              </a:rPr>
              <a:t> A religião era formalismo 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pt-BR" sz="3600" b="1">
                <a:solidFill>
                  <a:schemeClr val="bg1"/>
                </a:solidFill>
                <a:latin typeface="Verdana" panose="020B0604030504040204" pitchFamily="34" charset="0"/>
              </a:rPr>
              <a:t> Não se buscava mais a Deus. (Joel 1:13-14; 2:12-17).</a:t>
            </a:r>
            <a:endParaRPr lang="pt-BR" altLang="pt-BR" sz="36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justiça4">
            <a:extLst>
              <a:ext uri="{FF2B5EF4-FFF2-40B4-BE49-F238E27FC236}">
                <a16:creationId xmlns:a16="http://schemas.microsoft.com/office/drawing/2014/main" id="{2AC1E042-AC1D-4BE2-8716-8917286BE5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9" name="Text Box 3">
            <a:extLst>
              <a:ext uri="{FF2B5EF4-FFF2-40B4-BE49-F238E27FC236}">
                <a16:creationId xmlns:a16="http://schemas.microsoft.com/office/drawing/2014/main" id="{9C3D624A-27EB-42DF-946C-5D16A08BB5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2693988"/>
            <a:ext cx="5761037" cy="1311275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4000" b="1">
                <a:solidFill>
                  <a:schemeClr val="bg1"/>
                </a:solidFill>
                <a:latin typeface="Verdana" panose="020B0604030504040204" pitchFamily="34" charset="0"/>
              </a:rPr>
              <a:t>A PROFECIA DE JOEL 2:23, 28, 29</a:t>
            </a:r>
            <a:endParaRPr lang="pt-BR" altLang="pt-BR" sz="40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justiça4">
            <a:extLst>
              <a:ext uri="{FF2B5EF4-FFF2-40B4-BE49-F238E27FC236}">
                <a16:creationId xmlns:a16="http://schemas.microsoft.com/office/drawing/2014/main" id="{E5CE9B61-AEFA-49A0-9148-A8B9810A9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3" name="Text Box 3">
            <a:extLst>
              <a:ext uri="{FF2B5EF4-FFF2-40B4-BE49-F238E27FC236}">
                <a16:creationId xmlns:a16="http://schemas.microsoft.com/office/drawing/2014/main" id="{0A310905-2179-44EB-A5AA-084A02943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61963"/>
            <a:ext cx="8534400" cy="13112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4000" b="1">
                <a:solidFill>
                  <a:schemeClr val="bg1"/>
                </a:solidFill>
                <a:latin typeface="Verdana" panose="020B0604030504040204" pitchFamily="34" charset="0"/>
              </a:rPr>
              <a:t>Joel viveu 800 anos a.C., aproximadamente.</a:t>
            </a:r>
            <a:endParaRPr lang="pt-BR" altLang="pt-BR" sz="40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0244" name="Text Box 4">
            <a:extLst>
              <a:ext uri="{FF2B5EF4-FFF2-40B4-BE49-F238E27FC236}">
                <a16:creationId xmlns:a16="http://schemas.microsoft.com/office/drawing/2014/main" id="{7D206343-B65C-4F5C-B85F-CB1EA9A4D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2362200"/>
            <a:ext cx="8686800" cy="3751263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4800" b="1">
                <a:solidFill>
                  <a:schemeClr val="bg1"/>
                </a:solidFill>
                <a:latin typeface="Verdana" panose="020B0604030504040204" pitchFamily="34" charset="0"/>
              </a:rPr>
              <a:t>Jesus enfatizou o derramamento do Espírito Santo. (Jo. 14:16,17,26; 15:26; 16:1-14)</a:t>
            </a:r>
            <a:endParaRPr lang="pt-BR" altLang="pt-BR" sz="48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justiça4">
            <a:extLst>
              <a:ext uri="{FF2B5EF4-FFF2-40B4-BE49-F238E27FC236}">
                <a16:creationId xmlns:a16="http://schemas.microsoft.com/office/drawing/2014/main" id="{5069D073-6AA3-4FB2-A24D-BD5CC5A2C4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71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7" name="Text Box 3">
            <a:extLst>
              <a:ext uri="{FF2B5EF4-FFF2-40B4-BE49-F238E27FC236}">
                <a16:creationId xmlns:a16="http://schemas.microsoft.com/office/drawing/2014/main" id="{2B197654-F508-4EA6-AAAE-651D413973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" y="615950"/>
            <a:ext cx="7075488" cy="1373188"/>
          </a:xfrm>
          <a:prstGeom prst="rect">
            <a:avLst/>
          </a:prstGeom>
          <a:noFill/>
          <a:ln>
            <a:noFill/>
          </a:ln>
          <a:effectLst>
            <a:outerShdw dist="45791" dir="2021404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2800" b="1">
                <a:solidFill>
                  <a:schemeClr val="bg1"/>
                </a:solidFill>
                <a:latin typeface="Verdana" panose="020B0604030504040204" pitchFamily="34" charset="0"/>
              </a:rPr>
              <a:t>APÓS A RESSURREIÇÃO, ELE CONFIRMA O DERRAMAMENTO DO ESPÍRITO SANTO.</a:t>
            </a:r>
            <a:endParaRPr lang="pt-BR" altLang="pt-BR" sz="28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1268" name="Text Box 4">
            <a:extLst>
              <a:ext uri="{FF2B5EF4-FFF2-40B4-BE49-F238E27FC236}">
                <a16:creationId xmlns:a16="http://schemas.microsoft.com/office/drawing/2014/main" id="{380422B4-8603-4AE7-8433-7DFB960AC6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463" y="2967038"/>
            <a:ext cx="8820150" cy="28384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pt-BR" sz="3600" b="1">
                <a:solidFill>
                  <a:srgbClr val="FFFF00"/>
                </a:solidFill>
                <a:latin typeface="Verdana" panose="020B0604030504040204" pitchFamily="34" charset="0"/>
              </a:rPr>
              <a:t>“Eis que envio sobre vós a promessa de meu Pai; permanecei, pois, na cidade, até que do alto sejais revestido de poder”. Lc. 24:49; At. 1:4-9).</a:t>
            </a:r>
            <a:endParaRPr lang="pt-BR" altLang="pt-BR" sz="3600" b="1">
              <a:solidFill>
                <a:srgbClr val="FFFF00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839</Words>
  <Application>Microsoft Office PowerPoint</Application>
  <PresentationFormat>Apresentação na tela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32" baseType="lpstr">
      <vt:lpstr>Arial</vt:lpstr>
      <vt:lpstr>Verdana</vt:lpstr>
      <vt:lpstr>Times New Roman</vt:lpstr>
      <vt:lpstr>Arial Black</vt:lpstr>
      <vt:lpstr>Design padrão</vt:lpstr>
      <vt:lpstr>A CHUVA SERÔDIA E O VERDADEIRO DOM DE LÍNGUAS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IASD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CHUVA SERÔDIA E O VERDADEIRO DOM DE LÍNGUAS </dc:title>
  <dc:subject>APOCALIPSE-O LIVRO QUE CONTA TUDO</dc:subject>
  <dc:creator>Pr. MARCELO AUGUSTO DE CARVALHO; Ellen</dc:creator>
  <cp:keywords>www.4tons.com</cp:keywords>
  <dc:description>COMÉRCIO PROIBIDO. USO PESSOAL</dc:description>
  <cp:lastModifiedBy>Pr. Marcelo Carvalho</cp:lastModifiedBy>
  <cp:revision>4</cp:revision>
  <dcterms:created xsi:type="dcterms:W3CDTF">2006-05-18T13:52:56Z</dcterms:created>
  <dcterms:modified xsi:type="dcterms:W3CDTF">2019-11-26T13:45:50Z</dcterms:modified>
  <cp:category>SM-EVANGELISMO</cp:category>
</cp:coreProperties>
</file>