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tags/tag26.xml" ContentType="application/vnd.openxmlformats-officedocument.presentationml.tags+xml"/>
  <Override PartName="/ppt/notesSlides/notesSlide26.xml" ContentType="application/vnd.openxmlformats-officedocument.presentationml.notesSlide+xml"/>
  <Override PartName="/ppt/tags/tag27.xml" ContentType="application/vnd.openxmlformats-officedocument.presentationml.tags+xml"/>
  <Override PartName="/ppt/notesSlides/notesSlide27.xml" ContentType="application/vnd.openxmlformats-officedocument.presentationml.notesSlide+xml"/>
  <Override PartName="/ppt/tags/tag28.xml" ContentType="application/vnd.openxmlformats-officedocument.presentationml.tags+xml"/>
  <Override PartName="/ppt/notesSlides/notesSlide28.xml" ContentType="application/vnd.openxmlformats-officedocument.presentationml.notesSlide+xml"/>
  <Override PartName="/ppt/tags/tag29.xml" ContentType="application/vnd.openxmlformats-officedocument.presentationml.tags+xml"/>
  <Override PartName="/ppt/notesSlides/notesSlide29.xml" ContentType="application/vnd.openxmlformats-officedocument.presentationml.notesSlide+xml"/>
  <Override PartName="/ppt/tags/tag30.xml" ContentType="application/vnd.openxmlformats-officedocument.presentationml.tags+xml"/>
  <Override PartName="/ppt/notesSlides/notesSlide30.xml" ContentType="application/vnd.openxmlformats-officedocument.presentationml.notesSlide+xml"/>
  <Override PartName="/ppt/tags/tag31.xml" ContentType="application/vnd.openxmlformats-officedocument.presentationml.tags+xml"/>
  <Override PartName="/ppt/notesSlides/notesSlide31.xml" ContentType="application/vnd.openxmlformats-officedocument.presentationml.notesSlide+xml"/>
  <Override PartName="/ppt/tags/tag32.xml" ContentType="application/vnd.openxmlformats-officedocument.presentationml.tags+xml"/>
  <Override PartName="/ppt/notesSlides/notesSlide32.xml" ContentType="application/vnd.openxmlformats-officedocument.presentationml.notesSlide+xml"/>
  <Override PartName="/ppt/tags/tag33.xml" ContentType="application/vnd.openxmlformats-officedocument.presentationml.tags+xml"/>
  <Override PartName="/ppt/notesSlides/notesSlide33.xml" ContentType="application/vnd.openxmlformats-officedocument.presentationml.notesSlide+xml"/>
  <Override PartName="/ppt/tags/tag34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289" r:id="rId2"/>
    <p:sldId id="284" r:id="rId3"/>
    <p:sldId id="285" r:id="rId4"/>
    <p:sldId id="295" r:id="rId5"/>
    <p:sldId id="292" r:id="rId6"/>
    <p:sldId id="293" r:id="rId7"/>
    <p:sldId id="286" r:id="rId8"/>
    <p:sldId id="287" r:id="rId9"/>
    <p:sldId id="256" r:id="rId10"/>
    <p:sldId id="257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58" r:id="rId21"/>
    <p:sldId id="268" r:id="rId22"/>
    <p:sldId id="269" r:id="rId23"/>
    <p:sldId id="270" r:id="rId24"/>
    <p:sldId id="271" r:id="rId25"/>
    <p:sldId id="272" r:id="rId26"/>
    <p:sldId id="294" r:id="rId27"/>
    <p:sldId id="273" r:id="rId28"/>
    <p:sldId id="277" r:id="rId29"/>
    <p:sldId id="275" r:id="rId30"/>
    <p:sldId id="276" r:id="rId31"/>
    <p:sldId id="279" r:id="rId32"/>
    <p:sldId id="280" r:id="rId33"/>
    <p:sldId id="281" r:id="rId34"/>
    <p:sldId id="282" r:id="rId35"/>
    <p:sldId id="283" r:id="rId3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2" autoAdjust="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596DF7D-D8F4-4433-BD97-98EAD19855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5B820F-5B38-431A-8D11-F8B4E649D0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398D230C-9F56-4E17-A4CA-F9F41A2B523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1CA32F6-A1E8-436C-A1B8-4157034087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A9D9416-7A5B-4AC5-B2D2-75838757E2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D7CC3145-82C5-4AF4-AE23-2C0A3F3C9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fld id="{9FA5A623-7CC3-4F2C-B2AA-331A0C2E20A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F15CFECF-8489-4943-9E8F-8333ADD8CF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5F0F78-52B2-445F-867F-283C675C010C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DB7E8C5A-898B-499F-8F41-7080DD50D2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0A93902-AAB3-42E1-B808-7CFBD9C09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AE8E34F2-5207-4B3C-80CC-782BEA3D7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7D998F-EA11-46F1-9D68-224F6257806B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7404DF40-A088-452A-865A-36AF9C105D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CEEED6C6-CF17-4219-896D-6E864F302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A447DF26-0D04-4C65-AB22-B6EEA44B2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9DCCE8-2226-4096-9A77-2878A91E100B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F538F7C-B81F-439B-8F07-2E698E2E8B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5A3740B5-BD96-45AE-9D8D-C06986320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8AADAD4-7487-4820-B299-9AA236AA93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27849-40CF-41EB-AAFD-925781A9F667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FD3FDE7-B446-4F2F-8331-470FE8CBC1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7040FE94-242C-4C71-AF3D-6164406E6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4BDECBC4-7C04-4D7C-93DF-0802B15BE2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6B4F9A-A78C-45F1-AE17-466376E19566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4477B34-C3DA-4BDD-A03F-B8A4EA376B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23829223-E1A8-43B4-9EEF-417338268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950ACFC1-BB19-4767-8299-F83BF97EB7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132571-589B-412B-B046-7D6715F3AB86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516CAEB0-C671-494C-9E2A-E720552057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759B4EFE-A255-4345-A702-04F08EDE4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0FE7B6D-2B9B-4ACB-8013-98DAF0B77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A576A-3E3F-469F-B828-80826990A35A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B5733A37-D886-4C06-A64A-A6D7CAF8B8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B9C8D61C-74A5-4548-B9A0-94099B58D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1A82C4D7-FD0D-4F7F-B9C3-CF88AACFE3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1146CF-9D08-4658-B22A-BFC50257A6F0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DE5F21B-69CB-4E9D-AC08-488108132B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2912DE05-D8E2-4D9E-B735-311D626FB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C9DA455-30CC-4403-9CB1-0FEDF7B4D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36EE3F-F3BC-4D6E-8D25-E1564BFCBFBA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7E05FD49-75EF-4C7F-9B45-855D48E8BB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70E6E6C5-8011-4E13-936A-A669F94F0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9494B44F-1731-4462-B2AE-A7C0A0AAB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049055-1DE8-4027-BDCA-98AAE79B5BBF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B84A8FF-6136-4289-82C5-74814CFC85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23A67C7-EF40-4134-A717-71700F716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CBA16DF-92ED-428A-B704-EF9D40E22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E127F0-D109-4873-BC5A-324C39DDCD2B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1EB11D8-427B-481C-ADB2-78BDF2495A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D88A5CFC-F344-4CFF-8D6D-38B9723C4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06A1481-69F5-45D7-90D3-D5309EB576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4F1F28-A4D7-4F73-94ED-0145B080A7D6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B8DC684-4127-41BF-A01C-44CE218C5A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36AEB2C-BF29-4ABD-966B-3E28EBB74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D585041F-4154-4FA4-9683-73CFE95219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0CCBC4-442D-4B8E-9FCA-7D0B5ED4D9CB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ECBBFBE8-BECF-43F8-AE31-7127398BBC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4782F2FE-16CA-4488-8481-5272FC527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E1E7E74B-2FCC-427B-91A3-B2BDA7A83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E17A25-D0F0-4BB0-9D7A-2BBBBC556B93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4D123FA-E2ED-4DAF-8C0A-D31B991FBE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1C0404B-AC2F-466D-ACD2-C40C48A5F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29F32276-8002-44E8-89D6-0874324F44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230E87-4647-4B34-B2FE-8D17B383E634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EB356BD-B6E0-493D-88CB-467DFFA369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A8C32585-2D0B-41F7-A381-1DA2EFF8F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2CB21CAD-A490-418C-851E-5C721A491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661BC7-95CD-4983-AAF4-75EFBCD38B48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B6A1697-6883-4D0D-8143-89B240E6D6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D9DF5E0D-22A6-411A-822F-2DDA69719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3CAA5D91-6029-4A18-917E-28281EB2A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3969B3-17AA-4D3E-9208-9E01D84568E1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19F171B0-EF39-4548-AC9B-3F8CC3679D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2748CDC-C34E-46F5-B583-E04F78DAC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52257EE0-67E4-40E7-B0B8-152C0891FF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4FA610-5191-49E4-915A-00B88955E8C2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F4E2B05-97A4-437D-BF29-B54F1EC0F6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9602484-877C-463E-B797-249BC27D2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5688CC43-2921-4EEE-8E3D-1F49AC2B31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71EBF1-257F-4446-85E6-48FF09B9B682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BB9E558E-2BB1-4C05-A97A-493F9538CB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F9AD29E2-BEBF-4147-9ED3-8982ACA10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7B3A665-FB56-47A8-A321-189C90AF8F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67A45E-9D5C-4BAD-B8B6-7E7EFEB4AA52}" type="slidenum">
              <a:rPr lang="pt-BR" altLang="pt-BR"/>
              <a:pPr/>
              <a:t>28</a:t>
            </a:fld>
            <a:endParaRPr lang="pt-BR" altLang="pt-BR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3F87DA6C-DA14-42E9-A483-58CDD6E314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364EC38-EFB8-40A5-93A9-40C393E62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52B37180-C42A-43C1-817F-1EE6E2B16E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C19CE4-D3E0-4854-BE63-CDA9060525E9}" type="slidenum">
              <a:rPr lang="pt-BR" altLang="pt-BR"/>
              <a:pPr/>
              <a:t>29</a:t>
            </a:fld>
            <a:endParaRPr lang="pt-BR" altLang="pt-BR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CA948E91-E281-402C-B946-99B6783CA8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17C12672-6043-4C58-B800-CDD87E1A0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71D5E115-2D76-4BA1-9B97-3A238F47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6B94F8-D84E-414E-B73A-47A5041A8D7E}" type="slidenum">
              <a:rPr lang="pt-BR" altLang="pt-BR"/>
              <a:pPr/>
              <a:t>30</a:t>
            </a:fld>
            <a:endParaRPr lang="pt-BR" altLang="pt-BR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EC4CA1B6-F202-49D4-A3E4-FC9265F3D3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96812068-6F87-4B05-A881-DAE9E454C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570F8EA-CBEF-4ACB-9A7A-0C81137AB2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AFEB72-1AE5-484D-9FFE-6615A45E7872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117589C-0965-4912-AFEC-2CD0436797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93A2563-64A4-401B-ABD4-C2B791309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BF91DF4-9B34-48F1-ADEF-EDCF5AB77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A417BB-2DE8-4C87-A663-95633F5108D6}" type="slidenum">
              <a:rPr lang="pt-BR" altLang="pt-BR"/>
              <a:pPr/>
              <a:t>31</a:t>
            </a:fld>
            <a:endParaRPr lang="pt-BR" altLang="pt-BR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E047B9BD-4731-4C4F-86CC-A24A284515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7BB5CF23-BB5B-47B7-88A7-F6DA062A96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A51833A4-33BC-43CF-A34D-74435AA5BC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BB542-FC23-4B52-BB00-65E521D77F17}" type="slidenum">
              <a:rPr lang="pt-BR" altLang="pt-BR"/>
              <a:pPr/>
              <a:t>32</a:t>
            </a:fld>
            <a:endParaRPr lang="pt-BR" altLang="pt-BR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B7AF5D34-5CD8-4E34-8FD9-9696410CCE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1B5468C8-E090-4357-B218-3F7A06B38D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ACEE655D-8CFD-485D-B480-6C72F9D16E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2EFE9B-3192-4814-9E6E-B8AF831D0473}" type="slidenum">
              <a:rPr lang="pt-BR" altLang="pt-BR"/>
              <a:pPr/>
              <a:t>33</a:t>
            </a:fld>
            <a:endParaRPr lang="pt-BR" altLang="pt-BR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8C07F78A-55C1-46B8-AA23-54951DF3A5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A2775C1-2A7E-4AFF-B54D-2021B45B1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2F9FDF5C-6878-4873-898A-10D1F6508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F3B026-5E93-4886-AB02-DC3BEA50A20F}" type="slidenum">
              <a:rPr lang="pt-BR" altLang="pt-BR"/>
              <a:pPr/>
              <a:t>34</a:t>
            </a:fld>
            <a:endParaRPr lang="pt-BR" altLang="pt-BR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2CEDCBF6-5F92-4F25-A40C-DD8BE0E6A9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3DB84551-FA43-4FC7-8AC5-E47380481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A34D8A43-0DB1-4372-9619-AD50464FFE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478B13-37A3-4806-B5AC-3BE64AE1139D}" type="slidenum">
              <a:rPr lang="pt-BR" altLang="pt-BR"/>
              <a:pPr/>
              <a:t>35</a:t>
            </a:fld>
            <a:endParaRPr lang="pt-BR" altLang="pt-BR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0E6A356A-1296-417F-A04B-F061BAFACB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BDD47527-D83B-4485-8D25-81E8508D3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A4B58AF-384E-4176-9EA7-64EF266939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FE6BF7-EB1B-4375-A0D3-7F86A12661A3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700C836E-7AB3-42ED-B684-283027C3A4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F580A7C-7B73-4C90-AB10-CC6011504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9F591E2-EA04-4C30-B37A-08A3DED61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15105C-E3EE-4FC5-908F-D88430E56C19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DC1D99E9-71AA-4D04-B7AA-842D58FE43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E69E04D-3DF4-43CF-9E94-FA0CEA842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9C1888C-E793-4A9C-A2E4-BBC362D825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D5232D-3002-4F30-9E59-68F79C5C5F9D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CB7298E-A951-4181-89F9-62E9F8BCC8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340B5FB-153F-4B99-B9E7-E451B465F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86C6C6C-5A3B-49A2-B971-F2DF4F9C1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2CC43-F080-49D0-A97E-891A3E56FA2A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564146C-80AC-43BD-B6B6-641D669A7F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14256AB-B044-49E4-AC4A-A7F483897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71FB1F3-76B4-42FC-A5FA-D21BCBAE2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71477C-B7FF-4056-816B-325792E1BB4E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27E20AD-49E9-4F92-A804-2B82A5BC2E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A1AB520-9FF1-4C11-B0ED-BA8FC472B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10A13D4-B1F1-4D13-991A-7E853C23A4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BB3462-8E96-48DA-ABF9-A8D4C8B0E29C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0DF205E-CBA4-46E7-8A26-14EACDA434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5EE9D38-8292-4FEE-9C31-738CCEE5C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02B54B-3BAD-4B70-BE58-05DBF12EA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3A23EC-7FA8-4DEB-9FB1-C8EE96709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1B040D-09AD-4F02-AC50-45C09F6B3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C72D3-FDC9-4AD1-BAA4-777323B0F82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5744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91E1DC-6BF7-4692-9398-68420DAA53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B3FE16-C24D-4E2C-9849-47AA5147B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DA7950-F97A-4126-BAAE-DBBF9DC349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2EFC9-A7A3-40CD-BF0F-5795F01BA87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029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4E32BD-09ED-4046-BC2D-41F9307F1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B0A50-86C8-44FB-8C8E-E9EB61B2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842792-414F-41CC-8F78-D632086B4A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E8463-5CD9-4F6C-AF01-6B5F3F2F368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6352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9BF400-D58F-44F5-8354-301DD68D5B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75D8D5-A046-4792-9ED8-B5CE6BBEA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BEBFE7-AD0D-4E71-BDBC-2B4A0BEBC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E9ABD-1F1A-4390-B0CA-91D5DB667F6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0494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007115-BAEB-494F-90DE-516C649A4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9CDB98-DEEC-4477-ADFC-A7A41879E8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22661C-93EC-4B2D-BAD4-4F7D38596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39900-B64F-455A-97B8-6D294A6F8AD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8754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6BF602-6E93-4D6F-B600-69C404AC1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56A170-9685-4C89-AC9C-CFD2D4110F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CB54A-F76A-420B-AF9F-9CD1C63BC2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D2FAEC-733C-49AF-9447-13B32E0246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669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1266CA-768C-42FB-81D3-96C44B8F53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853588-9011-4F76-9D30-BF8CB62672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864A560-127F-4099-B4C9-22262A63F5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61D95-A9A0-4190-84B5-1FEBBDCDE32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743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FB11AC1-07D9-4118-B8A4-D9E8B2AD49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5DD9F1-4E52-423E-8EC5-842151E093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D594A8-C63C-4D10-951F-17750D040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32534-30F7-4153-90B5-3BFED47CDAD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9507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F7DDF4-C72B-4734-9730-2F6A2B6273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163DA2-8580-47E3-B36C-3958F0529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E94E2E-05E8-440C-9CCF-25407EAB9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3FF53-F722-4E8C-A99E-7067DB24E51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7212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75067-8072-4C68-BEE1-C59C00B19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188E1-F53D-464A-B470-4E49DB938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BDEA16-AC3D-4020-B88B-F9A54D229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649C8-A86A-4D6C-9DF7-ACA3B3E9079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6182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C2FA52-70EB-46E1-BF12-9F5B03AD2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C82DB-C28E-4A56-9268-7A93933DE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80392E-7380-4419-BC06-3A337779CC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77C6C-55B2-4FF9-B91E-1AC2D64F41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3622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9CB402-C7C4-4F69-B68E-E6308D611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828B94-4001-4FDF-98BD-04B920B60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0253378E-F612-4F90-AC01-089A2D8BBA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EAEBF03C-BEB0-440D-9405-75AD64B2EE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EFC79935-BC54-415B-B939-7048862B73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75140C-2BC3-4D33-A29C-2B9D8A088E5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FBA41541-1974-4E78-A6E8-4E81A7984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642938" y="1857375"/>
            <a:ext cx="611187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en-US" sz="7200" b="1" dirty="0" err="1">
                <a:solidFill>
                  <a:schemeClr val="bg1"/>
                </a:solidFill>
                <a:latin typeface="Comic Sans MS" pitchFamily="66" charset="0"/>
              </a:rPr>
              <a:t>Bíblia</a:t>
            </a:r>
            <a:endParaRPr lang="en-US" sz="7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97272BD8-A8F2-4BF6-8F46-F38D0469F5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2875" y="642938"/>
            <a:ext cx="4500563" cy="12954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A Bíblia é uma coleção de 66 livros: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39 no Antigo Testamento e 27 no Novo.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032F307-EF03-40B4-AA72-22C5E65F9B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8663" y="0"/>
            <a:ext cx="7772400" cy="1143000"/>
          </a:xfrm>
          <a:effectLst>
            <a:outerShdw dist="13470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PENTATEUCO (5)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AD838D0-3AC0-4C6D-99E3-6065F00F3E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714375" y="1071563"/>
            <a:ext cx="6564313" cy="2133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800" dirty="0">
                <a:solidFill>
                  <a:schemeClr val="bg1"/>
                </a:solidFill>
                <a:latin typeface="Comic Sans MS" pitchFamily="66" charset="0"/>
              </a:rPr>
              <a:t>Gênesis</a:t>
            </a:r>
          </a:p>
          <a:p>
            <a:pPr>
              <a:defRPr/>
            </a:pPr>
            <a:r>
              <a:rPr lang="pt-BR" sz="4800" dirty="0">
                <a:solidFill>
                  <a:schemeClr val="bg1"/>
                </a:solidFill>
                <a:latin typeface="Comic Sans MS" pitchFamily="66" charset="0"/>
              </a:rPr>
              <a:t>Êxodo</a:t>
            </a:r>
          </a:p>
          <a:p>
            <a:pPr>
              <a:defRPr/>
            </a:pPr>
            <a:r>
              <a:rPr lang="pt-BR" sz="4800" dirty="0" err="1">
                <a:solidFill>
                  <a:schemeClr val="bg1"/>
                </a:solidFill>
                <a:latin typeface="Comic Sans MS" pitchFamily="66" charset="0"/>
              </a:rPr>
              <a:t>Levítico</a:t>
            </a:r>
            <a:endParaRPr lang="pt-BR" sz="4800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4800" dirty="0">
                <a:solidFill>
                  <a:schemeClr val="bg1"/>
                </a:solidFill>
                <a:latin typeface="Comic Sans MS" pitchFamily="66" charset="0"/>
              </a:rPr>
              <a:t>Números</a:t>
            </a:r>
          </a:p>
          <a:p>
            <a:pPr>
              <a:defRPr/>
            </a:pPr>
            <a:r>
              <a:rPr lang="pt-BR" sz="4800" dirty="0">
                <a:solidFill>
                  <a:schemeClr val="bg1"/>
                </a:solidFill>
                <a:latin typeface="Comic Sans MS" pitchFamily="66" charset="0"/>
              </a:rPr>
              <a:t>Deuteronômio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9454FB8-9FCB-431C-8AF0-E13904C7F8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1563" y="0"/>
            <a:ext cx="7772400" cy="1143000"/>
          </a:xfrm>
          <a:effectLst>
            <a:outerShdw dist="13470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LIVROS HISTÓRICOS (12)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82C813D-7162-45DE-BF5E-306B037653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928688" y="1143000"/>
            <a:ext cx="6564313" cy="25908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Josué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Juízes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Rute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Samuel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Reis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Crônicas 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Esdras</a:t>
            </a:r>
          </a:p>
          <a:p>
            <a:pPr>
              <a:lnSpc>
                <a:spcPct val="80000"/>
              </a:lnSpc>
              <a:defRPr/>
            </a:pP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Neemias</a:t>
            </a:r>
            <a:endParaRPr lang="pt-BR" sz="4000" b="1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Ester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6FCD9CC-17C5-49F3-880B-9D67D2FE8B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8663" y="152400"/>
            <a:ext cx="7772400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LIVROS POÉTICOS (5)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2E1BA53-183A-43E9-92D5-48C10E2A0E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857250" y="1357313"/>
            <a:ext cx="6411913" cy="1524000"/>
          </a:xfrm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400" b="1" dirty="0" err="1">
                <a:solidFill>
                  <a:schemeClr val="bg1"/>
                </a:solidFill>
                <a:latin typeface="Comic Sans MS" pitchFamily="66" charset="0"/>
              </a:rPr>
              <a:t>Jó</a:t>
            </a:r>
            <a:endParaRPr lang="pt-BR" sz="4400" b="1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Salmos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Provérbios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Eclesiastes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Cantares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7C3F97C-F3E7-490F-A9F0-72D723E3A5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9088" y="36513"/>
            <a:ext cx="8610600" cy="14478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PROFETAS MAIORES (5)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299FD4C-D093-40AC-AE32-A4C88808D8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642938" y="1428750"/>
            <a:ext cx="6400801" cy="1752600"/>
          </a:xfrm>
          <a:effectLst>
            <a:outerShdw dist="56796" dir="1593903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Isaías</a:t>
            </a:r>
          </a:p>
          <a:p>
            <a:pPr lvl="1"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Jeremias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Lamentações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Ezequiel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Daniel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41B6B77-3ECA-4C61-BE9C-EDE2AD3D19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2875" y="117475"/>
            <a:ext cx="9144000" cy="1295400"/>
          </a:xfrm>
          <a:effectLst>
            <a:outerShdw dist="36201" dir="915307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PROFETAS MENORES (12)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13ADCB8-57A4-43C5-A2B3-82EDA3C51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2438400"/>
            <a:ext cx="6564313" cy="2286000"/>
          </a:xfrm>
          <a:noFill/>
        </p:spPr>
        <p:txBody>
          <a:bodyPr lIns="92075" tIns="46038" rIns="92075" bIns="46038"/>
          <a:lstStyle/>
          <a:p>
            <a:pPr algn="l"/>
            <a:endParaRPr lang="pt-BR" altLang="pt-BR"/>
          </a:p>
          <a:p>
            <a:pPr algn="l"/>
            <a:endParaRPr lang="pt-BR" altLang="pt-BR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54CE21EA-73DC-455F-8F43-093ED291B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13" y="1500188"/>
            <a:ext cx="59388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Oséias          </a:t>
            </a:r>
            <a:r>
              <a:rPr lang="pt-BR" sz="4000" dirty="0" err="1">
                <a:solidFill>
                  <a:schemeClr val="bg1"/>
                </a:solidFill>
                <a:latin typeface="Comic Sans MS" pitchFamily="66" charset="0"/>
              </a:rPr>
              <a:t>Naum</a:t>
            </a:r>
            <a:endParaRPr lang="pt-BR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eaLnBrk="0" hangingPunct="0">
              <a:defRPr/>
            </a:pP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Joel              </a:t>
            </a:r>
            <a:r>
              <a:rPr lang="pt-BR" sz="4000" dirty="0" err="1">
                <a:solidFill>
                  <a:schemeClr val="bg1"/>
                </a:solidFill>
                <a:latin typeface="Comic Sans MS" pitchFamily="66" charset="0"/>
              </a:rPr>
              <a:t>Habacuque</a:t>
            </a:r>
            <a:endParaRPr lang="pt-BR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eaLnBrk="0" hangingPunct="0">
              <a:defRPr/>
            </a:pP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Amós            </a:t>
            </a:r>
            <a:r>
              <a:rPr lang="pt-BR" sz="4000" dirty="0" err="1">
                <a:solidFill>
                  <a:schemeClr val="bg1"/>
                </a:solidFill>
                <a:latin typeface="Comic Sans MS" pitchFamily="66" charset="0"/>
              </a:rPr>
              <a:t>Sofonias</a:t>
            </a:r>
            <a:endParaRPr lang="pt-BR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eaLnBrk="0" hangingPunct="0">
              <a:defRPr/>
            </a:pPr>
            <a:r>
              <a:rPr lang="pt-BR" sz="4000" dirty="0" err="1">
                <a:solidFill>
                  <a:schemeClr val="bg1"/>
                </a:solidFill>
                <a:latin typeface="Comic Sans MS" pitchFamily="66" charset="0"/>
              </a:rPr>
              <a:t>Obadias</a:t>
            </a: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        Ageu</a:t>
            </a:r>
          </a:p>
          <a:p>
            <a:pPr eaLnBrk="0" hangingPunct="0">
              <a:defRPr/>
            </a:pP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Jonas            Zacarias</a:t>
            </a:r>
          </a:p>
          <a:p>
            <a:pPr eaLnBrk="0" hangingPunct="0">
              <a:defRPr/>
            </a:pPr>
            <a:r>
              <a:rPr lang="pt-BR" sz="4000" dirty="0">
                <a:solidFill>
                  <a:schemeClr val="bg1"/>
                </a:solidFill>
                <a:latin typeface="Comic Sans MS" pitchFamily="66" charset="0"/>
              </a:rPr>
              <a:t>Miquéias       </a:t>
            </a:r>
            <a:r>
              <a:rPr lang="pt-BR" sz="4000" dirty="0" err="1">
                <a:solidFill>
                  <a:schemeClr val="bg1"/>
                </a:solidFill>
                <a:latin typeface="Comic Sans MS" pitchFamily="66" charset="0"/>
              </a:rPr>
              <a:t>Malaquias</a:t>
            </a:r>
            <a:endParaRPr lang="pt-BR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B09951F-CD7D-433E-A288-D4F48E4786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85788" y="269875"/>
            <a:ext cx="7772400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EVANGELHOS (4)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6FCB632-D1DC-4EEC-8887-A30C00E5B1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000125" y="1962150"/>
            <a:ext cx="6400800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Mateus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Marcos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Lucas</a:t>
            </a:r>
          </a:p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João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D7C05C5-41A4-4656-A4EB-6216B00DD6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57225" y="428625"/>
            <a:ext cx="7772400" cy="1143000"/>
          </a:xfrm>
          <a:effectLst>
            <a:outerShdw dist="36201" dir="915307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LIVRO HISTÓRICO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5CD869F-1D6E-47BF-8D45-CE67CF502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642938" y="2676525"/>
            <a:ext cx="6400801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5400" b="1" dirty="0">
                <a:solidFill>
                  <a:schemeClr val="bg1"/>
                </a:solidFill>
                <a:latin typeface="Comic Sans MS" pitchFamily="66" charset="0"/>
              </a:rPr>
              <a:t>Atos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703F5E9-0C7B-46D1-B9D0-255DD39210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6513" y="207963"/>
            <a:ext cx="9448801" cy="1006475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CARTAS ou EPÍSTOLAS (21)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C044BF0-CBAF-4F56-99E8-B2C9E61F31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92075" tIns="46038" rIns="92075" bIns="46038"/>
          <a:lstStyle/>
          <a:p>
            <a:pPr lvl="2"/>
            <a:endParaRPr lang="pt-BR" altLang="pt-BR"/>
          </a:p>
          <a:p>
            <a:r>
              <a:rPr lang="pt-BR" altLang="pt-BR"/>
              <a:t>  </a:t>
            </a:r>
          </a:p>
          <a:p>
            <a:endParaRPr lang="pt-BR" altLang="pt-BR"/>
          </a:p>
          <a:p>
            <a:endParaRPr lang="pt-BR" altLang="pt-BR"/>
          </a:p>
          <a:p>
            <a:endParaRPr lang="pt-BR" altLang="pt-BR"/>
          </a:p>
          <a:p>
            <a:endParaRPr lang="pt-BR" altLang="pt-BR"/>
          </a:p>
          <a:p>
            <a:r>
              <a:rPr lang="pt-BR" altLang="pt-BR"/>
              <a:t>      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DE63D077-B38A-483A-80E5-4891F1523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14438"/>
            <a:ext cx="8610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chemeClr val="tx1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Romanos                Tito</a:t>
            </a:r>
          </a:p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Coríntios           </a:t>
            </a: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Filemom</a:t>
            </a:r>
            <a:endParaRPr lang="pt-BR" sz="4000" b="1" dirty="0">
              <a:solidFill>
                <a:schemeClr val="bg1"/>
              </a:solidFill>
              <a:latin typeface="Comic Sans MS" pitchFamily="66" charset="0"/>
            </a:endParaRPr>
          </a:p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Gálatas                 Hebreus</a:t>
            </a:r>
          </a:p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Efésios                 Tiago</a:t>
            </a:r>
          </a:p>
          <a:p>
            <a:pPr eaLnBrk="0" hangingPunct="0">
              <a:defRPr/>
            </a:pP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Filipenses</a:t>
            </a: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               1,2 Pedro</a:t>
            </a:r>
          </a:p>
          <a:p>
            <a:pPr eaLnBrk="0" hangingPunct="0">
              <a:defRPr/>
            </a:pP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Colossenses</a:t>
            </a: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             1,2,3 João</a:t>
            </a:r>
          </a:p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Tessalonicenses    Judas</a:t>
            </a:r>
          </a:p>
          <a:p>
            <a:pPr eaLnBrk="0" hangingPunct="0"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Timóteo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BCD36F3-B36D-4B98-9B46-463CB5E5DC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549275"/>
            <a:ext cx="7772400" cy="11430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LIVRO PROFÉTICO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4B80B46-7CB1-4F7C-9D97-4E32526F50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685800" y="2747963"/>
            <a:ext cx="6400800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5400" dirty="0">
                <a:solidFill>
                  <a:schemeClr val="bg1"/>
                </a:solidFill>
                <a:latin typeface="Comic Sans MS" pitchFamily="66" charset="0"/>
              </a:rPr>
              <a:t>Apocalipse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53A1E5-00E4-4A7D-B7F1-1809DAD81C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-171450"/>
            <a:ext cx="4033837" cy="523875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just" eaLnBrk="1" hangingPunct="1"/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 </a:t>
            </a:r>
          </a:p>
          <a:p>
            <a:pPr eaLnBrk="1" hangingPunct="1"/>
            <a:r>
              <a:rPr lang="pt-BR" altLang="pt-BR" sz="3600" b="1" u="sng">
                <a:solidFill>
                  <a:schemeClr val="bg1"/>
                </a:solidFill>
                <a:latin typeface="Comic Sans MS" panose="030F0702030302020204" pitchFamily="66" charset="0"/>
              </a:rPr>
              <a:t>Revelação</a:t>
            </a: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: é o ato divino pelo qual Deus revela aquilo que o homem não poderia descobrir por</a:t>
            </a:r>
          </a:p>
          <a:p>
            <a:pPr eaLnBrk="1" hangingPunct="1"/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si próprio.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8CB17EAB-C923-4495-B1F1-76650D3210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2875" y="571500"/>
            <a:ext cx="4462463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A Bíblia foi traduzida para mais de 1500 idiomas e dialetos. </a:t>
            </a:r>
          </a:p>
          <a:p>
            <a:pPr>
              <a:lnSpc>
                <a:spcPct val="80000"/>
              </a:lnSpc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João Ferreira de Almeida traduziu pela primeira vez para o português o Antigo e o Novo Testamentos.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105F28CE-7C56-4602-A150-619CA73528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2875" y="928688"/>
            <a:ext cx="4468813" cy="16002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lnSpc>
                <a:spcPct val="90000"/>
              </a:lnSpc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No ano de 1250 o cardeal Caro dividiu a Bíblia em capítulos, que foram divididos em versículos no ano de 1550, por Robert Stevens.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7B2C8F3C-783C-4923-A4D8-48289FDC97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1438" y="666750"/>
            <a:ext cx="4714875" cy="19050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A Bíblia foi escrita num período que abrangeu mais de 1600 anos e é uma obra de 40 autores.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16DD47A5-37BA-422B-9472-2759A779D7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4313" y="747713"/>
            <a:ext cx="4643437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O Antigo Testamento foi escrito em hebraico, com exceção de algumas passagens em Esdras, Jeremias e Daniel que foram escritas em aramaico.</a:t>
            </a:r>
          </a:p>
          <a:p>
            <a:pPr>
              <a:lnSpc>
                <a:spcPct val="80000"/>
              </a:lnSpc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O Novo Testamento foi escrito em grego.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D3F8CB2E-1362-4F5B-A288-10E30454DA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7500" y="400050"/>
            <a:ext cx="4897438" cy="50292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pt-BR" sz="3600" b="1" i="1" u="sng" dirty="0">
                <a:solidFill>
                  <a:schemeClr val="bg1"/>
                </a:solidFill>
                <a:latin typeface="Comic Sans MS" pitchFamily="66" charset="0"/>
              </a:rPr>
              <a:t>Septuaginta </a:t>
            </a: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é uma tradução do hebraico para o grego, e tem este nome em homenagem a 70 intelectuais judeus que a prepararam. Este trabalho foi realizado em Alexandria, Egito,  no segundo ou terceiro século antes de Cristo.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A684767A-56BE-45A4-AB52-8A88ED0CAF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1357313"/>
            <a:ext cx="4535487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pt-BR" sz="4400" b="1" i="1" u="sng" dirty="0">
                <a:solidFill>
                  <a:schemeClr val="bg1"/>
                </a:solidFill>
                <a:latin typeface="Comic Sans MS" pitchFamily="66" charset="0"/>
              </a:rPr>
              <a:t>Vulgata</a:t>
            </a: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 é a tradução da Bíblia para o latim.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82366C5-23B2-4A86-B5DD-0F146277C0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85788" y="0"/>
            <a:ext cx="7772400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LIVROS APÓCRIFOS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C33CC4D-B827-4CCA-AC43-78C15C9CFF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019175"/>
            <a:ext cx="4678363" cy="19812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O vocábulo </a:t>
            </a:r>
            <a:r>
              <a:rPr lang="pt-BR" sz="3600" b="1" i="1" u="sng" dirty="0">
                <a:solidFill>
                  <a:schemeClr val="bg1"/>
                </a:solidFill>
                <a:latin typeface="Comic Sans MS" pitchFamily="66" charset="0"/>
              </a:rPr>
              <a:t>apócrifo</a:t>
            </a:r>
            <a:r>
              <a:rPr lang="pt-BR" sz="3600" b="1" i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significa escondido ou secreto, e se aplica a uma série de livros surgidos no período entre o Antigo e o Novo Testamento.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0F352FE-EAE9-4A40-B723-BE2D73B2F8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341313"/>
            <a:ext cx="7772400" cy="11430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LIVROS APÓCRIFOS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43B163D-2DE0-485E-8B73-0F7D563686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714375"/>
            <a:ext cx="5321300" cy="16764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endParaRPr lang="pt-BR" sz="3600" b="1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A Igreja Católica Romana, no Concílio de Trento (1546), considerou canônicos onze desses livros, que aparecem nas edições católicas das Escrituras.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8F682B7-70C3-45ED-89EA-F004443CD0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00100" y="-17463"/>
            <a:ext cx="7772400" cy="1143001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LIVROS APÓCRIFOS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372D722-A3D1-4D21-9B06-DD7F3AD0EC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428625" y="1104900"/>
            <a:ext cx="6400800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Tobias</a:t>
            </a: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Judite</a:t>
            </a: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1,2 </a:t>
            </a: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Macabeus</a:t>
            </a:r>
            <a:endParaRPr lang="pt-BR" sz="4000" b="1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Sabedoria</a:t>
            </a:r>
          </a:p>
          <a:p>
            <a:pPr>
              <a:defRPr/>
            </a:pP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Baruque</a:t>
            </a:r>
            <a:endParaRPr lang="pt-BR" sz="4000" b="1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Eclesiástico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1A59EF3-A2CD-40F9-A6D1-83EE25A081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214313"/>
            <a:ext cx="7772400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LIVROS APÓCRIFOS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F2194F9-A454-4D9A-AC5A-91244B89FA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1071563"/>
            <a:ext cx="4749800" cy="19050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Estes livros possuem valor histórico e literário, mas não pertencem ao cânon pelos seguintes motivos: 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C1567D0-1B81-4D1C-818A-FC358C6EB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760538" y="836613"/>
            <a:ext cx="6403976" cy="2057400"/>
          </a:xfrm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/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O </a:t>
            </a:r>
            <a:r>
              <a:rPr lang="pt-BR" altLang="pt-BR" sz="4000" b="1" u="sng">
                <a:solidFill>
                  <a:schemeClr val="bg1"/>
                </a:solidFill>
                <a:latin typeface="Comic Sans MS" panose="030F0702030302020204" pitchFamily="66" charset="0"/>
              </a:rPr>
              <a:t>propósito imediato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da revelação é comunicação de informação.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>
            <a:extLst>
              <a:ext uri="{FF2B5EF4-FFF2-40B4-BE49-F238E27FC236}">
                <a16:creationId xmlns:a16="http://schemas.microsoft.com/office/drawing/2014/main" id="{3A4837B6-11DC-48D5-9A01-7CD7110FA8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800100"/>
            <a:ext cx="8763000" cy="9144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algn="l">
              <a:lnSpc>
                <a:spcPct val="70000"/>
              </a:lnSpc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Nunca foram citados por Jesus.</a:t>
            </a: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endParaRPr lang="pt-BR" sz="36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Nunca foram citados pelos apóstolos.</a:t>
            </a: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endParaRPr lang="pt-BR" sz="36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Os pais da igreja não os consideraram como inspirados.</a:t>
            </a: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endParaRPr lang="pt-BR" sz="36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Não aparecem no cânon hebraico.</a:t>
            </a: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endParaRPr lang="pt-BR" sz="36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l">
              <a:lnSpc>
                <a:spcPct val="70000"/>
              </a:lnSpc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Contradizem ensinamentos bíblicos.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E8C87FB-1728-4935-AAF2-5627620B38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428625"/>
            <a:ext cx="7772400" cy="11430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5400" b="1" dirty="0">
                <a:solidFill>
                  <a:schemeClr val="bg1"/>
                </a:solidFill>
                <a:latin typeface="Comic Sans MS" pitchFamily="66" charset="0"/>
              </a:rPr>
              <a:t>CÂNON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7AB21D0-A391-426B-A07B-667BF66606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571750"/>
            <a:ext cx="4786313" cy="1752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5400" b="1" dirty="0">
                <a:solidFill>
                  <a:schemeClr val="bg1"/>
                </a:solidFill>
                <a:latin typeface="Comic Sans MS" pitchFamily="66" charset="0"/>
              </a:rPr>
              <a:t>Cânon: regra</a:t>
            </a:r>
          </a:p>
          <a:p>
            <a:pPr>
              <a:defRPr/>
            </a:pPr>
            <a:endParaRPr lang="pt-BR" sz="5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DB75C18-89EE-4EF3-BE34-660AEC664B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2913" y="53975"/>
            <a:ext cx="7772400" cy="1143000"/>
          </a:xfrm>
          <a:effectLst>
            <a:outerShdw dist="13470" dir="2700000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CÂNON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C52934DD-BFA6-4A19-9EBC-1C58707A18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4313" y="928688"/>
            <a:ext cx="4643437" cy="32766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Canonicidade é determinada por Deus. Um livro não é inspirado porque os homens fizeram-no canônico; ele é canônico porque Deus o inspirou.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DA70E8F2-6605-4138-B52E-071483B352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2875" y="557213"/>
            <a:ext cx="5980113" cy="11430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Duas posições:</a:t>
            </a:r>
          </a:p>
          <a:p>
            <a:pPr>
              <a:defRPr/>
            </a:pPr>
            <a:r>
              <a:rPr lang="pt-BR" sz="3600" b="1" u="sng" dirty="0">
                <a:solidFill>
                  <a:schemeClr val="bg1"/>
                </a:solidFill>
                <a:latin typeface="Comic Sans MS" pitchFamily="66" charset="0"/>
              </a:rPr>
              <a:t>Incorreta</a:t>
            </a: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: a autoridade das Escrituras é baseada na autoridade da Igreja.</a:t>
            </a:r>
          </a:p>
          <a:p>
            <a:pPr>
              <a:defRPr/>
            </a:pPr>
            <a:r>
              <a:rPr lang="pt-BR" sz="3600" b="1" u="sng" dirty="0">
                <a:solidFill>
                  <a:schemeClr val="bg1"/>
                </a:solidFill>
                <a:latin typeface="Comic Sans MS" pitchFamily="66" charset="0"/>
              </a:rPr>
              <a:t>Correta</a:t>
            </a: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: a autoridade da Igreja se encontra na autoridade das Escrituras.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E031F36-4809-403C-802B-72D29941D3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0"/>
            <a:ext cx="7772400" cy="11430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PRINCÍPIOS ENVOLVIDOS: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8A099BD-B4AA-4018-8419-1CAAE72DE4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34925" y="1114425"/>
            <a:ext cx="9036050" cy="160020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Inspiração por Deus.</a:t>
            </a:r>
          </a:p>
          <a:p>
            <a:pPr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Reconhecimento pelos homens de Deus.</a:t>
            </a:r>
          </a:p>
          <a:p>
            <a:pPr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Aceitação inicial e final da Igreja Universal.</a:t>
            </a:r>
          </a:p>
          <a:p>
            <a:pPr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Aceitação por parte da comunidade a quem o livro foi escrito.</a:t>
            </a:r>
          </a:p>
          <a:p>
            <a:pPr>
              <a:buFontTx/>
              <a:buChar char="•"/>
              <a:defRPr/>
            </a:pPr>
            <a:r>
              <a:rPr lang="pt-BR" sz="3600" b="1" dirty="0">
                <a:solidFill>
                  <a:schemeClr val="bg1"/>
                </a:solidFill>
                <a:latin typeface="Comic Sans MS" pitchFamily="66" charset="0"/>
              </a:rPr>
              <a:t>Colecionamento e a preservação pelo povo de Deus.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98354CD-245E-4B6B-A18A-4C03E0BE8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125413"/>
            <a:ext cx="8229600" cy="1143000"/>
          </a:xfrm>
          <a:effectLst>
            <a:outerShdw dist="52556" dir="150101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A BÍBLIA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086A32F-FED6-42D6-ADED-F7131E0D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1500188"/>
            <a:ext cx="76200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68392" dir="1308085" algn="ctr" rotWithShape="0">
              <a:schemeClr val="tx1"/>
            </a:outerShdw>
          </a:effec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II PEDRO 1:21</a:t>
            </a:r>
          </a:p>
          <a:p>
            <a:pPr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II </a:t>
            </a:r>
            <a:r>
              <a:rPr lang="pt-BR" sz="4000" b="1" dirty="0" err="1">
                <a:solidFill>
                  <a:schemeClr val="bg1"/>
                </a:solidFill>
                <a:latin typeface="Comic Sans MS" pitchFamily="66" charset="0"/>
              </a:rPr>
              <a:t>Tim</a:t>
            </a: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. 3:16</a:t>
            </a:r>
          </a:p>
          <a:p>
            <a:pPr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JOÃO 5:39</a:t>
            </a:r>
          </a:p>
          <a:p>
            <a:pPr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JOÃO 17:17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9F566A22-B3DC-415D-8C94-46A235D26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00313"/>
            <a:ext cx="4329113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No V.T. encontramos 130 vezes: “E veio a mim a palavra do Senhor...”</a:t>
            </a:r>
            <a:b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</a:br>
            <a:b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359 vezes “Assim diz o Senhor...”</a:t>
            </a:r>
            <a:br>
              <a:rPr lang="en-US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pt-BR" altLang="pt-BR" sz="36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E8A439-8F7A-4475-9341-0E6170B346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331913" y="1228725"/>
            <a:ext cx="5761038" cy="2057400"/>
          </a:xfrm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>
              <a:defRPr/>
            </a:pP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Revelação é sempre </a:t>
            </a:r>
            <a:r>
              <a:rPr lang="pt-BR" sz="4800" b="1" u="sng" dirty="0">
                <a:solidFill>
                  <a:schemeClr val="bg1"/>
                </a:solidFill>
                <a:latin typeface="Comic Sans MS" pitchFamily="66" charset="0"/>
              </a:rPr>
              <a:t>teocêntrica</a:t>
            </a:r>
            <a:r>
              <a:rPr lang="pt-BR" sz="4800" b="1" dirty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D5639FA-C41D-4AE9-9F4F-12A87D06D3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643063" y="928688"/>
            <a:ext cx="6215063" cy="2057400"/>
          </a:xfrm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O </a:t>
            </a:r>
            <a:r>
              <a:rPr lang="pt-BR" sz="4400" b="1" u="sng" dirty="0">
                <a:solidFill>
                  <a:schemeClr val="bg1"/>
                </a:solidFill>
                <a:latin typeface="Comic Sans MS" pitchFamily="66" charset="0"/>
              </a:rPr>
              <a:t>propósito final</a:t>
            </a: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 é trazer o homem a um relacionamento com Deus.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A1A4089-FD3D-42F5-A9A5-6CB4230C76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500188" y="333375"/>
            <a:ext cx="6015038" cy="2819400"/>
          </a:xfrm>
          <a:effectLst>
            <a:outerShdw dist="68392" dir="130808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>
              <a:defRPr/>
            </a:pPr>
            <a:r>
              <a:rPr lang="pt-BR" sz="3200" b="1" u="sng" dirty="0">
                <a:solidFill>
                  <a:schemeClr val="bg1"/>
                </a:solidFill>
                <a:latin typeface="Comic Sans MS" pitchFamily="66" charset="0"/>
              </a:rPr>
              <a:t>Inspiração</a:t>
            </a:r>
            <a:r>
              <a:rPr lang="pt-BR" sz="3200" b="1" dirty="0">
                <a:solidFill>
                  <a:schemeClr val="bg1"/>
                </a:solidFill>
                <a:latin typeface="Comic Sans MS" pitchFamily="66" charset="0"/>
              </a:rPr>
              <a:t>: significa literalmente “o Espírito em”. </a:t>
            </a:r>
          </a:p>
          <a:p>
            <a:pPr lvl="4">
              <a:defRPr/>
            </a:pPr>
            <a:r>
              <a:rPr lang="pt-BR" sz="3200" b="1" dirty="0">
                <a:solidFill>
                  <a:schemeClr val="bg1"/>
                </a:solidFill>
                <a:latin typeface="Comic Sans MS" pitchFamily="66" charset="0"/>
              </a:rPr>
              <a:t>É o ato divino, ou fenômeno, pelo qual Deus habilita o profeta a comunicar de forma confiável o que lhe foi revelado.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B95C12E-5DF5-4CE2-842A-22E8660171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643063" y="357188"/>
            <a:ext cx="6215063" cy="3889375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>
              <a:defRPr/>
            </a:pPr>
            <a:r>
              <a:rPr lang="pt-BR" sz="4000" b="1" u="sng" dirty="0">
                <a:solidFill>
                  <a:schemeClr val="bg1"/>
                </a:solidFill>
                <a:latin typeface="Comic Sans MS" pitchFamily="66" charset="0"/>
              </a:rPr>
              <a:t>Iluminação</a:t>
            </a:r>
            <a:r>
              <a:rPr lang="pt-BR" sz="4000" b="1" dirty="0">
                <a:solidFill>
                  <a:schemeClr val="bg1"/>
                </a:solidFill>
                <a:latin typeface="Comic Sans MS" pitchFamily="66" charset="0"/>
              </a:rPr>
              <a:t>: é o ato divino pelo qual Deus habilita qualquer pessoa a entender a mensagem profética.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02D559B-4653-4AD7-877A-0CBB9F9849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3816350" cy="1143000"/>
          </a:xfrm>
          <a:effectLst>
            <a:outerShdw dist="24180" dir="1391915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>
              <a:defRPr/>
            </a:pPr>
            <a:r>
              <a:rPr lang="pt-BR" b="1" dirty="0">
                <a:solidFill>
                  <a:schemeClr val="bg1"/>
                </a:solidFill>
                <a:latin typeface="Comic Sans MS" pitchFamily="66" charset="0"/>
              </a:rPr>
              <a:t>A BÍBLIA 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AF2EA68-424A-4007-855B-BF9639CD1D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-1714500" y="1428750"/>
            <a:ext cx="6500813" cy="3879850"/>
          </a:xfrm>
          <a:effectLst>
            <a:outerShdw dist="45791" dir="2021404" algn="ctr" rotWithShape="0">
              <a:schemeClr val="tx1"/>
            </a:outerShdw>
          </a:effectLst>
        </p:spPr>
        <p:txBody>
          <a:bodyPr lIns="92075" tIns="46038" rIns="92075" bIns="46038"/>
          <a:lstStyle/>
          <a:p>
            <a:pPr lvl="4">
              <a:defRPr/>
            </a:pPr>
            <a:r>
              <a:rPr lang="pt-BR" sz="4400" b="1" dirty="0">
                <a:solidFill>
                  <a:schemeClr val="bg1"/>
                </a:solidFill>
                <a:latin typeface="Comic Sans MS" pitchFamily="66" charset="0"/>
              </a:rPr>
              <a:t>A palavra Bíblia vem do grego, através do latim, e significa: </a:t>
            </a:r>
            <a:r>
              <a:rPr lang="pt-BR" sz="4400" b="1" i="1" u="sng" dirty="0">
                <a:solidFill>
                  <a:schemeClr val="bg1"/>
                </a:solidFill>
                <a:latin typeface="Comic Sans MS" pitchFamily="66" charset="0"/>
              </a:rPr>
              <a:t>livros.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0"/>
  <p:tag name="POWER3D OPTIONS" val="Fast "/>
  <p:tag name="POWER3D SOUND" val="Power Panel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1"/>
  <p:tag name="POWER3D OPTIONS" val="Fast "/>
  <p:tag name="POWER3D SOUND" val="Twirling Diamon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0"/>
  <p:tag name="POWER3D OPTIONS" val="Fast "/>
  <p:tag name="POWER3D SOUND" val="Fall Ou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7"/>
  <p:tag name="POWER3D OPTIONS" val="Fast "/>
  <p:tag name="POWER3D SOUND" val="Fall In Plac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4"/>
  <p:tag name="POWER3D OPTIONS" val="Fast "/>
  <p:tag name="POWER3D SOUND" val="Open Up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3"/>
  <p:tag name="POWER3D OPTIONS" val="Fast "/>
  <p:tag name="POWER3D SOUND" val="Power Panel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2"/>
  <p:tag name="POWER3D OPTIONS" val="Fast "/>
  <p:tag name="POWER3D SOUND" val="Reassembling Til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3"/>
  <p:tag name="POWER3D OPTIONS" val="Fast "/>
  <p:tag name="POWER3D SOUND" val="Shut Up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6"/>
  <p:tag name="POWER3D OPTIONS" val="Fast "/>
  <p:tag name="POWER3D SOUND" val="Spring Awa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1"/>
  <p:tag name="POWER3D OPTIONS" val="Fast "/>
  <p:tag name="POWER3D SOUND" val="Twirling Circle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5"/>
  <p:tag name="POWER3D OPTIONS" val="Fast "/>
  <p:tag name="POWER3D SOUND" val="Counterrotating Panel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2"/>
  <p:tag name="POWER3D OPTIONS" val="Fast "/>
  <p:tag name="POWER3D SOUND" val="Reassembling Til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0"/>
  <p:tag name="POWER3D OPTIONS" val="Fast "/>
  <p:tag name="POWER3D SOUND" val="Twirling Squar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5"/>
  <p:tag name="POWER3D OPTIONS" val="Fast "/>
  <p:tag name="POWER3D SOUND" val="Creaking Door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0"/>
  <p:tag name="POWER3D OPTIONS" val="Fast "/>
  <p:tag name="POWER3D SOUND" val="Counterrotating Panel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4"/>
  <p:tag name="POWER3D OPTIONS" val="Fast "/>
  <p:tag name="POWER3D SOUND" val="Twirling Diamon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2"/>
  <p:tag name="POWER3D OPTIONS" val="Fast "/>
  <p:tag name="POWER3D SOUND" val="Fall Ou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6"/>
  <p:tag name="POWER3D OPTIONS" val="Fast "/>
  <p:tag name="POWER3D SOUND" val="Fall In Plac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5"/>
  <p:tag name="POWER3D OPTIONS" val="Fast "/>
  <p:tag name="POWER3D SOUND" val="Open U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3"/>
  <p:tag name="POWER3D OPTIONS" val="Fast "/>
  <p:tag name="POWER3D SOUND" val="Power Panel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1"/>
  <p:tag name="POWER3D OPTIONS" val="Fast "/>
  <p:tag name="POWER3D SOUND" val="Reassembling Tile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4"/>
  <p:tag name="POWER3D OPTIONS" val="Fast "/>
  <p:tag name="POWER3D SOUND" val="Spring Away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3"/>
  <p:tag name="POWER3D OPTIONS" val="Fast "/>
  <p:tag name="POWER3D SOUND" val="Twirling Circl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0"/>
  <p:tag name="POWER3D OPTIONS" val="Fast "/>
  <p:tag name="POWER3D SOUND" val="Twirling Squar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2"/>
  <p:tag name="POWER3D OPTIONS" val="Fast "/>
  <p:tag name="POWER3D SOUND" val="Creaking Door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2"/>
  <p:tag name="POWER3D OPTIONS" val="Fast "/>
  <p:tag name="POWER3D SOUND" val="Counterrotating Panel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2"/>
  <p:tag name="POWER3D OPTIONS" val="Fast "/>
  <p:tag name="POWER3D SOUND" val="Shut Up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pring.p3d 7"/>
  <p:tag name="POWER3D OPTIONS" val="Fast "/>
  <p:tag name="POWER3D SOUND" val="Spring Awa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circles.p3d 0"/>
  <p:tag name="POWER3D OPTIONS" val="Fast "/>
  <p:tag name="POWER3D SOUND" val="Twirling Circl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Tsquares.p3d 1"/>
  <p:tag name="POWER3D OPTIONS" val="Fast "/>
  <p:tag name="POWER3D SOUND" val="Twirling Squar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1"/>
  <p:tag name="POWER3D OPTIONS" val="Fast "/>
  <p:tag name="POWER3D SOUND" val="Creaking Doors"/>
</p:tagLst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</TotalTime>
  <Words>671</Words>
  <Application>Microsoft Office PowerPoint</Application>
  <PresentationFormat>Apresentação na tela (4:3)</PresentationFormat>
  <Paragraphs>158</Paragraphs>
  <Slides>35</Slides>
  <Notes>34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8" baseType="lpstr">
      <vt:lpstr>Arial</vt:lpstr>
      <vt:lpstr>Comic Sans MS</vt:lpstr>
      <vt:lpstr>Design padrão</vt:lpstr>
      <vt:lpstr>A Bíblia</vt:lpstr>
      <vt:lpstr>Apresentação do PowerPoint</vt:lpstr>
      <vt:lpstr>Apresentação do PowerPoint</vt:lpstr>
      <vt:lpstr>No V.T. encontramos 130 vezes: “E veio a mim a palavra do Senhor...”  359 vezes “Assim diz o Senhor...” </vt:lpstr>
      <vt:lpstr>Apresentação do PowerPoint</vt:lpstr>
      <vt:lpstr>Apresentação do PowerPoint</vt:lpstr>
      <vt:lpstr>Apresentação do PowerPoint</vt:lpstr>
      <vt:lpstr>Apresentação do PowerPoint</vt:lpstr>
      <vt:lpstr>A BÍBLIA  </vt:lpstr>
      <vt:lpstr>Apresentação do PowerPoint</vt:lpstr>
      <vt:lpstr>PENTATEUCO (5)</vt:lpstr>
      <vt:lpstr>LIVROS HISTÓRICOS (12)</vt:lpstr>
      <vt:lpstr>LIVROS POÉTICOS (5)</vt:lpstr>
      <vt:lpstr>PROFETAS MAIORES (5)</vt:lpstr>
      <vt:lpstr>PROFETAS MENORES (12)</vt:lpstr>
      <vt:lpstr>EVANGELHOS (4)</vt:lpstr>
      <vt:lpstr>LIVRO HISTÓRICO</vt:lpstr>
      <vt:lpstr>CARTAS ou EPÍSTOLAS (21)</vt:lpstr>
      <vt:lpstr>LIVRO PROFÉTICO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LIVROS APÓCRIFOS</vt:lpstr>
      <vt:lpstr>LIVROS APÓCRIFOS</vt:lpstr>
      <vt:lpstr>LIVROS APÓCRIFOS</vt:lpstr>
      <vt:lpstr>LIVROS APÓCRIFOS</vt:lpstr>
      <vt:lpstr>Apresentação do PowerPoint</vt:lpstr>
      <vt:lpstr>CÂNON</vt:lpstr>
      <vt:lpstr>CÂNON</vt:lpstr>
      <vt:lpstr>Apresentação do PowerPoint</vt:lpstr>
      <vt:lpstr>PRINCÍPIOS ENVOLVIDOS:</vt:lpstr>
      <vt:lpstr>A BÍBLIA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BÍBLIA  </dc:title>
  <dc:creator>Toshiba Preferred User</dc:creator>
  <cp:lastModifiedBy>Pr. Marcelo Carvalho</cp:lastModifiedBy>
  <cp:revision>29</cp:revision>
  <dcterms:created xsi:type="dcterms:W3CDTF">1995-05-28T16:29:18Z</dcterms:created>
  <dcterms:modified xsi:type="dcterms:W3CDTF">2019-11-26T13:58:54Z</dcterms:modified>
</cp:coreProperties>
</file>