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8" r:id="rId3"/>
    <p:sldId id="256" r:id="rId4"/>
    <p:sldId id="259" r:id="rId5"/>
    <p:sldId id="287" r:id="rId6"/>
    <p:sldId id="346" r:id="rId7"/>
    <p:sldId id="362" r:id="rId8"/>
    <p:sldId id="363" r:id="rId9"/>
    <p:sldId id="286" r:id="rId10"/>
    <p:sldId id="347" r:id="rId11"/>
    <p:sldId id="263" r:id="rId12"/>
    <p:sldId id="349" r:id="rId13"/>
    <p:sldId id="264" r:id="rId14"/>
    <p:sldId id="265" r:id="rId15"/>
    <p:sldId id="350" r:id="rId16"/>
    <p:sldId id="266" r:id="rId17"/>
    <p:sldId id="343" r:id="rId18"/>
    <p:sldId id="267" r:id="rId19"/>
    <p:sldId id="268" r:id="rId20"/>
    <p:sldId id="342" r:id="rId21"/>
    <p:sldId id="269" r:id="rId22"/>
    <p:sldId id="351" r:id="rId23"/>
    <p:sldId id="316" r:id="rId24"/>
    <p:sldId id="270" r:id="rId25"/>
    <p:sldId id="352" r:id="rId26"/>
    <p:sldId id="332" r:id="rId27"/>
    <p:sldId id="272" r:id="rId28"/>
    <p:sldId id="273" r:id="rId29"/>
    <p:sldId id="274" r:id="rId30"/>
    <p:sldId id="330" r:id="rId31"/>
    <p:sldId id="331" r:id="rId32"/>
    <p:sldId id="328" r:id="rId33"/>
    <p:sldId id="285" r:id="rId34"/>
    <p:sldId id="329" r:id="rId35"/>
    <p:sldId id="275" r:id="rId36"/>
    <p:sldId id="334" r:id="rId37"/>
    <p:sldId id="335" r:id="rId38"/>
    <p:sldId id="333" r:id="rId39"/>
    <p:sldId id="337" r:id="rId40"/>
    <p:sldId id="277" r:id="rId41"/>
    <p:sldId id="278" r:id="rId42"/>
    <p:sldId id="279" r:id="rId43"/>
    <p:sldId id="338" r:id="rId44"/>
    <p:sldId id="317" r:id="rId45"/>
    <p:sldId id="280" r:id="rId46"/>
    <p:sldId id="281" r:id="rId47"/>
    <p:sldId id="318" r:id="rId48"/>
    <p:sldId id="282" r:id="rId49"/>
    <p:sldId id="283" r:id="rId50"/>
    <p:sldId id="284" r:id="rId51"/>
    <p:sldId id="288" r:id="rId52"/>
    <p:sldId id="289" r:id="rId53"/>
    <p:sldId id="290" r:id="rId54"/>
    <p:sldId id="291" r:id="rId55"/>
    <p:sldId id="292" r:id="rId56"/>
    <p:sldId id="353" r:id="rId57"/>
    <p:sldId id="293" r:id="rId58"/>
    <p:sldId id="326" r:id="rId59"/>
    <p:sldId id="354" r:id="rId60"/>
    <p:sldId id="355" r:id="rId61"/>
    <p:sldId id="356" r:id="rId62"/>
    <p:sldId id="357" r:id="rId63"/>
    <p:sldId id="358" r:id="rId64"/>
    <p:sldId id="295" r:id="rId65"/>
    <p:sldId id="296" r:id="rId66"/>
    <p:sldId id="359" r:id="rId67"/>
    <p:sldId id="360" r:id="rId68"/>
    <p:sldId id="297" r:id="rId69"/>
    <p:sldId id="298" r:id="rId70"/>
    <p:sldId id="324" r:id="rId71"/>
    <p:sldId id="299" r:id="rId72"/>
    <p:sldId id="300" r:id="rId73"/>
    <p:sldId id="301" r:id="rId74"/>
    <p:sldId id="319" r:id="rId75"/>
    <p:sldId id="302" r:id="rId76"/>
    <p:sldId id="361" r:id="rId77"/>
    <p:sldId id="303" r:id="rId78"/>
    <p:sldId id="364" r:id="rId79"/>
    <p:sldId id="320" r:id="rId80"/>
    <p:sldId id="365" r:id="rId81"/>
    <p:sldId id="304" r:id="rId82"/>
    <p:sldId id="305" r:id="rId83"/>
    <p:sldId id="306" r:id="rId84"/>
    <p:sldId id="323" r:id="rId85"/>
    <p:sldId id="307" r:id="rId86"/>
    <p:sldId id="339" r:id="rId87"/>
    <p:sldId id="366" r:id="rId88"/>
    <p:sldId id="367" r:id="rId89"/>
    <p:sldId id="327" r:id="rId90"/>
    <p:sldId id="368" r:id="rId91"/>
    <p:sldId id="309" r:id="rId92"/>
    <p:sldId id="369" r:id="rId93"/>
    <p:sldId id="322" r:id="rId94"/>
    <p:sldId id="311" r:id="rId95"/>
    <p:sldId id="312" r:id="rId96"/>
    <p:sldId id="370" r:id="rId97"/>
    <p:sldId id="313" r:id="rId98"/>
    <p:sldId id="314" r:id="rId99"/>
    <p:sldId id="315" r:id="rId10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7D6"/>
    <a:srgbClr val="DBFCCC"/>
    <a:srgbClr val="FFFF2F"/>
    <a:srgbClr val="FFFF4B"/>
    <a:srgbClr val="FFFF5B"/>
    <a:srgbClr val="FFFF37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03A70-65B4-49A5-91C9-2F0DBB927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A06F92-3CC0-4A82-A9D9-95EEE6ADE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AFC36A-47AA-4ED0-8960-DFB14CD6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3F9C79-13FC-42AC-982E-FB1A415B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416391-A1AF-4A67-B14A-68E04BEC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24E91-A497-487E-9E27-12317258F27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5415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B6223-9267-482E-B87F-03E164D3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9467C6-C65A-4EBE-B009-7EFDBA9C0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BC91C8-E701-4C47-B427-3DAABF7E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DF4E87-ABCF-414F-BC3B-19705833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219A3E-4888-4A80-A740-FDEFD683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67635-A367-43C5-A9C8-2FC98DC9D65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47082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7D119E-95EE-4C02-A077-099BCC9BD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7F6FD0-ABB6-454D-8B62-F35FCC171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4FB4DC-8FC6-4458-A1E7-700264CC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CBA6A1-F04C-46F4-A48E-88225A4A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D2DDB5-3F50-4220-A68C-11D3ED19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C2CED-76B4-497A-929E-AF104AB0B4E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873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9D901-ADEC-4A35-B4CC-C1FD39E5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292C8B-6E4B-4371-8664-F25E4E5DF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3057CC-2D04-418A-B36E-6FAECBAD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081286-26C0-47B1-8794-2F5AC81C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E1A1F5-0786-48E1-AF6E-13F95CE6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20439-8274-4D17-8352-0D556CBF6F5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76392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BB54B-8D17-48EC-B848-54795902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D3EC69-E2C0-4C06-8FB7-5EB75F2E9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D2527E-C58F-40A7-9F39-47D50C5D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A4089C-05A6-480C-AB64-C365169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072ABA-CF8A-4F04-A24C-7A0F5C24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28363-E818-4AE8-B063-1E7122AC67ED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6532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DE7C5-CB8D-4089-ADD5-C1321F88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F004C-E167-4D33-A3F8-0EA40B602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19D388-F6DB-47C2-ABCC-0E940902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F76C16-6E8B-46BB-96AB-4070035D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2616CC-B14B-4526-A276-6A636B3A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ACCD7B-8A4F-4371-A34D-3E215D19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584D3-4DB0-4852-A71A-A323F77C5CE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4993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6943C-A87A-4ED3-AB93-5C67EBB8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9761B6-C1BB-486B-BE4B-3DC93BB8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347CDF-0B0D-4C55-91B6-6715B5ED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56896B-CB81-4626-83C6-ACCD07CDB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CB3B86-DD4F-456F-88F2-3BDA108BC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1AFE58-C86E-4BFC-85B0-B07B39E1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554FEAA-0A16-498A-A16F-1CCBBF70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8D3165-348B-4554-AF1D-6CB77713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358F-D69D-42D0-8D3D-6B794FCCC67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30634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4D0AC-F429-4673-B1F1-4BCE1A66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2DAE84-05AD-4228-BD44-7C6CA80C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274089-7893-4A26-8420-1A144EC9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6C88C4-BFF8-474F-AB56-79C76877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0439B-8A4C-406C-9780-64B7289C689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05616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352ED6-13F7-4501-961D-5D6431C0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9FA935-F2E6-4B36-B5FD-C8642A69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A78C5B-3180-46E3-B782-5F69509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1F28-565F-4AFF-AA3E-E9F2784EF41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8330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1053E-9D7F-4FDE-93AF-4802F32F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1AFFA-DD6D-4866-86ED-022FD07F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7569D4-E904-476C-B763-906222193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C0A11E-FB03-4A0B-BCAC-EADAE356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D3E8F8-F32B-412A-9B45-1D0E36D3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EEFCF4-5337-43C7-9682-9F5063DF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45CC0-90C1-4313-B444-FB654302E89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4558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A59B7-4CF6-409A-9221-2B5CEDE3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CA63441-AC27-4BA6-85D0-CB4327DC9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F41D0F-9D56-45A7-8349-FCC9C60A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7FFAE-185E-4E9B-A296-61DC6641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4C184B-E3E6-42ED-9F1B-D191FD7A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12C71B-59A4-4F8B-9627-43862C03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CE56F-55DB-40E8-8F39-BB0E14B6AEA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1717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BE3704-4DF5-4208-B117-76435FA4B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C62A74-8F10-4550-B2D6-F70F6E5C7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8897C1-6443-4BFD-841C-E653376F20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C110BA-7288-4C06-98D5-6BB4A14AF0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9F5434-F1AF-4850-A3A8-472932A8FE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5ABA302-5327-43D9-8842-DBF219197017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Foco na Profecia">
            <a:extLst>
              <a:ext uri="{FF2B5EF4-FFF2-40B4-BE49-F238E27FC236}">
                <a16:creationId xmlns:a16="http://schemas.microsoft.com/office/drawing/2014/main" id="{86009C2A-19DC-48F8-A540-CBECE025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0819141x1">
            <a:extLst>
              <a:ext uri="{FF2B5EF4-FFF2-40B4-BE49-F238E27FC236}">
                <a16:creationId xmlns:a16="http://schemas.microsoft.com/office/drawing/2014/main" id="{932245D8-2453-4BFE-8F5E-C027A42E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7" name="Rectangle 3">
            <a:extLst>
              <a:ext uri="{FF2B5EF4-FFF2-40B4-BE49-F238E27FC236}">
                <a16:creationId xmlns:a16="http://schemas.microsoft.com/office/drawing/2014/main" id="{1BBF2A05-D172-47B0-A408-F955F2162B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6934200" cy="2895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Quais os nomes dos três amigos de Daniel (verso 6).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Hananias, Misael e Azarias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0819141x1">
            <a:extLst>
              <a:ext uri="{FF2B5EF4-FFF2-40B4-BE49-F238E27FC236}">
                <a16:creationId xmlns:a16="http://schemas.microsoft.com/office/drawing/2014/main" id="{194CA972-5083-4FE5-8D4F-6E9BE70A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>
            <a:extLst>
              <a:ext uri="{FF2B5EF4-FFF2-40B4-BE49-F238E27FC236}">
                <a16:creationId xmlns:a16="http://schemas.microsoft.com/office/drawing/2014/main" id="{0993BD10-8D14-4878-B7FB-AB0B55E3E5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0000" cy="144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novos nomes foram dados a Daniel e seus amigos (verso 7)?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0819141x1">
            <a:extLst>
              <a:ext uri="{FF2B5EF4-FFF2-40B4-BE49-F238E27FC236}">
                <a16:creationId xmlns:a16="http://schemas.microsoft.com/office/drawing/2014/main" id="{7A101FAC-AC33-47B9-AD7F-D013D364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5" name="Rectangle 3">
            <a:extLst>
              <a:ext uri="{FF2B5EF4-FFF2-40B4-BE49-F238E27FC236}">
                <a16:creationId xmlns:a16="http://schemas.microsoft.com/office/drawing/2014/main" id="{ACB7153F-D9A4-4082-9DEC-9FEC438278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620000" cy="4191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novos nomes foram dados a Daniel e seus amigos (verso 7)?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Beltessazar, Sadraque, Mesaque e Abednego.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0819131x2">
            <a:extLst>
              <a:ext uri="{FF2B5EF4-FFF2-40B4-BE49-F238E27FC236}">
                <a16:creationId xmlns:a16="http://schemas.microsoft.com/office/drawing/2014/main" id="{7627B98D-E5E8-4071-8F78-ABEEE7F5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5877A381-6297-4C13-94E6-B21410EB8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nomes de Beltessazar, Sadraque, Mesaque e Abednego estavam baseados nos nomes dos deuses babilônios. O rei Nabucodonosor estava tentando levar os três jovens a esquecerem sua herança religiosa e se tornarem servos leais dentro do sistema babilônico.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0601091">
            <a:extLst>
              <a:ext uri="{FF2B5EF4-FFF2-40B4-BE49-F238E27FC236}">
                <a16:creationId xmlns:a16="http://schemas.microsoft.com/office/drawing/2014/main" id="{B4B018E7-F1E1-4DED-84B6-9FF973F9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9">
            <a:extLst>
              <a:ext uri="{FF2B5EF4-FFF2-40B4-BE49-F238E27FC236}">
                <a16:creationId xmlns:a16="http://schemas.microsoft.com/office/drawing/2014/main" id="{CD58155F-8B02-4857-95A6-8009DD4FD5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3505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foi a decisão de Daniel com relação à ordem do rei (verso 8)?</a:t>
            </a:r>
            <a:b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0601091">
            <a:extLst>
              <a:ext uri="{FF2B5EF4-FFF2-40B4-BE49-F238E27FC236}">
                <a16:creationId xmlns:a16="http://schemas.microsoft.com/office/drawing/2014/main" id="{8B66159F-7A95-4654-AB2C-2BF9AD85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Rectangle 3">
            <a:extLst>
              <a:ext uri="{FF2B5EF4-FFF2-40B4-BE49-F238E27FC236}">
                <a16:creationId xmlns:a16="http://schemas.microsoft.com/office/drawing/2014/main" id="{06A7CCA9-0402-4B85-8DAD-8A7555D9D2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3505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foi a decisão de Daniel com relação à ordem do rei (verso 8)?</a:t>
            </a:r>
            <a:b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000" b="1">
                <a:solidFill>
                  <a:srgbClr val="FFFF00"/>
                </a:solidFill>
                <a:latin typeface="Tahoma" panose="020B0604030504040204" pitchFamily="34" charset="0"/>
              </a:rPr>
              <a:t>Não se contaminar com o banquete do rei.</a:t>
            </a:r>
            <a:endParaRPr lang="pt-PT" altLang="pt-BR" sz="4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0824008x2">
            <a:extLst>
              <a:ext uri="{FF2B5EF4-FFF2-40B4-BE49-F238E27FC236}">
                <a16:creationId xmlns:a16="http://schemas.microsoft.com/office/drawing/2014/main" id="{AA84D4D0-3D9F-43A4-89E0-7235F123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DCF3D80E-F4A8-43D9-8E2E-22DFE54809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5029200" cy="4191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maioria dos adolescentes acha muito embaraçoso ser diferente. Grande parte dos adultos não acha interessante sobressaírem-se à multidão... 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0824008x2">
            <a:extLst>
              <a:ext uri="{FF2B5EF4-FFF2-40B4-BE49-F238E27FC236}">
                <a16:creationId xmlns:a16="http://schemas.microsoft.com/office/drawing/2014/main" id="{FF5A1068-E1BE-4F1B-B340-262A99B2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9" name="Rectangle 5">
            <a:extLst>
              <a:ext uri="{FF2B5EF4-FFF2-40B4-BE49-F238E27FC236}">
                <a16:creationId xmlns:a16="http://schemas.microsoft.com/office/drawing/2014/main" id="{E5196477-F654-4AA8-9D7B-3893BDAC1E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4419600" cy="1143000"/>
          </a:xfrm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...Mas Daniel e seus três amigos “determinaram-se”, “propuseram-se” ou “decidiram” algo.</a:t>
            </a:r>
            <a:br>
              <a:rPr lang="pt-PT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E692A54E-36BD-44F3-89FA-C3BE3E380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4343400" cy="5105400"/>
          </a:xfrm>
          <a:noFill/>
          <a:ln/>
          <a:effectLst>
            <a:outerShdw dist="64758" dir="47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Eles tomaram a decisão de obedecer a Deus incondicionalmente. Daniel cria que Deus honraria sua decisão de ser fiel.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 descr="DANIEL_Y">
            <a:extLst>
              <a:ext uri="{FF2B5EF4-FFF2-40B4-BE49-F238E27FC236}">
                <a16:creationId xmlns:a16="http://schemas.microsoft.com/office/drawing/2014/main" id="{904BCA39-E3F1-470B-ACB2-09A7A553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609600"/>
            <a:ext cx="332898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3900">
                <a:gamma/>
                <a:shade val="25490"/>
                <a:invGamma/>
              </a:srgbClr>
            </a:gs>
            <a:gs pos="50000">
              <a:srgbClr val="723900"/>
            </a:gs>
            <a:gs pos="100000">
              <a:srgbClr val="723900">
                <a:gamma/>
                <a:shade val="25490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13">
            <a:extLst>
              <a:ext uri="{FF2B5EF4-FFF2-40B4-BE49-F238E27FC236}">
                <a16:creationId xmlns:a16="http://schemas.microsoft.com/office/drawing/2014/main" id="{4BE44EEB-ABF1-46C6-ACF8-8AF2988F32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533400"/>
            <a:ext cx="4419600" cy="2895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Daniel solicitou a Aspenaz, o chefe dos eunucos (versos 12 e 13)?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50" name="Picture 14" descr="DanielMesa">
            <a:extLst>
              <a:ext uri="{FF2B5EF4-FFF2-40B4-BE49-F238E27FC236}">
                <a16:creationId xmlns:a16="http://schemas.microsoft.com/office/drawing/2014/main" id="{60472BF4-E856-4704-8176-35703847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317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010">
            <a:extLst>
              <a:ext uri="{FF2B5EF4-FFF2-40B4-BE49-F238E27FC236}">
                <a16:creationId xmlns:a16="http://schemas.microsoft.com/office/drawing/2014/main" id="{68762D9E-22A6-4A41-8DF7-DB05F72D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12599228-6C4D-4960-AFD3-183CD716AE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6858000" cy="11430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 anchor="ctr"/>
          <a:lstStyle/>
          <a:p>
            <a:pPr algn="l"/>
            <a:r>
              <a:rPr lang="pt-BR" altLang="pt-BR" sz="6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Sobre Daniel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4B380E68-5B64-4F48-95E3-79CFF8F59D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0" y="4572000"/>
            <a:ext cx="5029200" cy="10668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7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1 e 2</a:t>
            </a:r>
            <a:endParaRPr lang="pt-PT" altLang="pt-BR" sz="72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3900">
                <a:gamma/>
                <a:shade val="25490"/>
                <a:invGamma/>
              </a:srgbClr>
            </a:gs>
            <a:gs pos="50000">
              <a:srgbClr val="723900"/>
            </a:gs>
            <a:gs pos="100000">
              <a:srgbClr val="723900">
                <a:gamma/>
                <a:shade val="25490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107E0FC7-66B7-45B8-86F2-26746131F6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533400"/>
            <a:ext cx="4419600" cy="2895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Daniel solicitou a Aspenaz, o chefe dos eunucos (versos 12 e 13)?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9139" name="Picture 3" descr="DanielMesa">
            <a:extLst>
              <a:ext uri="{FF2B5EF4-FFF2-40B4-BE49-F238E27FC236}">
                <a16:creationId xmlns:a16="http://schemas.microsoft.com/office/drawing/2014/main" id="{CB5CA1CC-73C6-484D-9777-D506A24F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317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>
            <a:extLst>
              <a:ext uri="{FF2B5EF4-FFF2-40B4-BE49-F238E27FC236}">
                <a16:creationId xmlns:a16="http://schemas.microsoft.com/office/drawing/2014/main" id="{D748D8D3-9D76-4902-8BD9-BC1CC7376A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343400"/>
            <a:ext cx="8229600" cy="1752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Que durante dez dias ele e seus companheiros só comessem legumes e bebessem água e então fossem comparados aos outros mancebos.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0601107">
            <a:extLst>
              <a:ext uri="{FF2B5EF4-FFF2-40B4-BE49-F238E27FC236}">
                <a16:creationId xmlns:a16="http://schemas.microsoft.com/office/drawing/2014/main" id="{1123DCBF-D4B9-466E-99A3-7D3C1260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Rectangle 10">
            <a:extLst>
              <a:ext uri="{FF2B5EF4-FFF2-40B4-BE49-F238E27FC236}">
                <a16:creationId xmlns:a16="http://schemas.microsoft.com/office/drawing/2014/main" id="{A3914940-1282-4473-8428-1DC545944C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7086600" cy="1752600"/>
          </a:xfrm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Quais foram os resultados desse teste de 10 dias?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0601107">
            <a:extLst>
              <a:ext uri="{FF2B5EF4-FFF2-40B4-BE49-F238E27FC236}">
                <a16:creationId xmlns:a16="http://schemas.microsoft.com/office/drawing/2014/main" id="{3B9DE815-65C8-464D-A149-4E18AC5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3" name="Rectangle 3">
            <a:extLst>
              <a:ext uri="{FF2B5EF4-FFF2-40B4-BE49-F238E27FC236}">
                <a16:creationId xmlns:a16="http://schemas.microsoft.com/office/drawing/2014/main" id="{9A9AE91A-23C8-42EF-9C52-E28119CF9F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8077200" cy="1981200"/>
          </a:xfrm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Resultados físicos (verso 15):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Semblantes melhores e estavam mais fortes. 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0805070x2">
            <a:extLst>
              <a:ext uri="{FF2B5EF4-FFF2-40B4-BE49-F238E27FC236}">
                <a16:creationId xmlns:a16="http://schemas.microsoft.com/office/drawing/2014/main" id="{B0110706-87C7-4A4E-9640-D4382416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Rectangle 7">
            <a:extLst>
              <a:ext uri="{FF2B5EF4-FFF2-40B4-BE49-F238E27FC236}">
                <a16:creationId xmlns:a16="http://schemas.microsoft.com/office/drawing/2014/main" id="{8CC67C13-DDFC-45E8-A289-F035A53603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1524000"/>
            <a:ext cx="6324600" cy="3581400"/>
          </a:xfrm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Resultados intelectuais (verso 17):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Mais inteligentes.</a:t>
            </a:r>
            <a:b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0503025">
            <a:extLst>
              <a:ext uri="{FF2B5EF4-FFF2-40B4-BE49-F238E27FC236}">
                <a16:creationId xmlns:a16="http://schemas.microsoft.com/office/drawing/2014/main" id="{02C1D4B8-1146-40B8-A05E-F0B64254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>
            <a:extLst>
              <a:ext uri="{FF2B5EF4-FFF2-40B4-BE49-F238E27FC236}">
                <a16:creationId xmlns:a16="http://schemas.microsoft.com/office/drawing/2014/main" id="{45CC9D7B-92D9-4BF4-BF4D-91D2F14054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191000"/>
            <a:ext cx="8382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era a habilidade especial de Daniel (verso 17)? </a:t>
            </a:r>
            <a:b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PT" altLang="pt-BR" sz="4000" b="1">
                <a:solidFill>
                  <a:srgbClr val="FFFF2F"/>
                </a:solidFill>
                <a:latin typeface="Tahoma" panose="020B0604030504040204" pitchFamily="34" charset="0"/>
              </a:rPr>
            </a:br>
            <a:endParaRPr lang="pt-PT" altLang="pt-BR" sz="4000" b="1">
              <a:solidFill>
                <a:srgbClr val="FFFF2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0503025">
            <a:extLst>
              <a:ext uri="{FF2B5EF4-FFF2-40B4-BE49-F238E27FC236}">
                <a16:creationId xmlns:a16="http://schemas.microsoft.com/office/drawing/2014/main" id="{0B83BD24-109E-4FA3-B240-7F822562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Rectangle 3">
            <a:extLst>
              <a:ext uri="{FF2B5EF4-FFF2-40B4-BE49-F238E27FC236}">
                <a16:creationId xmlns:a16="http://schemas.microsoft.com/office/drawing/2014/main" id="{1123F6AC-FCAF-4D24-9AB3-41EABA011E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495800"/>
            <a:ext cx="8382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era a habilidade especial de Daniel (verso 17)? </a:t>
            </a:r>
            <a:b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</a:rPr>
              <a:t>Entendimento em toda visão e sonhos.</a:t>
            </a:r>
            <a:br>
              <a:rPr lang="pt-PT" altLang="pt-BR" sz="4000" b="1">
                <a:solidFill>
                  <a:srgbClr val="FFFF2F"/>
                </a:solidFill>
                <a:latin typeface="Tahoma" panose="020B0604030504040204" pitchFamily="34" charset="0"/>
              </a:rPr>
            </a:br>
            <a:endParaRPr lang="pt-PT" altLang="pt-BR" sz="4000" b="1">
              <a:solidFill>
                <a:srgbClr val="FFFF2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F5F5F"/>
            </a:gs>
            <a:gs pos="100000">
              <a:srgbClr val="5F5F5F">
                <a:gamma/>
                <a:shade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REwilber">
            <a:extLst>
              <a:ext uri="{FF2B5EF4-FFF2-40B4-BE49-F238E27FC236}">
                <a16:creationId xmlns:a16="http://schemas.microsoft.com/office/drawing/2014/main" id="{14E86170-34AC-4F32-95C4-3F4D913E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34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9" name="Picture 3" descr="Image16">
            <a:extLst>
              <a:ext uri="{FF2B5EF4-FFF2-40B4-BE49-F238E27FC236}">
                <a16:creationId xmlns:a16="http://schemas.microsoft.com/office/drawing/2014/main" id="{5F5EB12B-6DDC-4686-8F41-EBDA5083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79863"/>
            <a:ext cx="5638800" cy="2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D457E025-58F5-4B36-A8DF-98593C808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6781800" cy="27432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“A menos que Deus o tenha designado para essa questão, você será vencido por homens e demônios, mas se Ele estiver com você, quem poderá ser contra?”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15686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5BF2D05-29EA-4F45-8916-B11D8FB19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705600" cy="6858000"/>
          </a:xfrm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Finalmente, após anos de frustração, um decreto baixado em 4 de fevereiro de 1807 baniu o comércio escravagista. Wilberforce havia ajudado a mudar a história. Ele fez a diferença no mundo por apegar-se àquilo que sabia ser certo.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REwilber">
            <a:extLst>
              <a:ext uri="{FF2B5EF4-FFF2-40B4-BE49-F238E27FC236}">
                <a16:creationId xmlns:a16="http://schemas.microsoft.com/office/drawing/2014/main" id="{9EFEC0E8-C534-4D60-84CA-7CAF4264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34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0521118X3">
            <a:extLst>
              <a:ext uri="{FF2B5EF4-FFF2-40B4-BE49-F238E27FC236}">
                <a16:creationId xmlns:a16="http://schemas.microsoft.com/office/drawing/2014/main" id="{1C773C73-1728-43F3-8741-67AB61A6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>
            <a:extLst>
              <a:ext uri="{FF2B5EF4-FFF2-40B4-BE49-F238E27FC236}">
                <a16:creationId xmlns:a16="http://schemas.microsoft.com/office/drawing/2014/main" id="{F690AD25-7FE9-4603-9E44-F0A19425B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800600" cy="50292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Wilberforce, Daniel experimentou a alegria de ver como a fidelidade a Deus produz bênçãos. Quando você escolhe seguir a Deus não importando o quanto isso custe, Ele honrará sua fidelidade!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0806012x1">
            <a:extLst>
              <a:ext uri="{FF2B5EF4-FFF2-40B4-BE49-F238E27FC236}">
                <a16:creationId xmlns:a16="http://schemas.microsoft.com/office/drawing/2014/main" id="{55251036-C68D-44BE-BA6D-F1B37DD0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1FCD134D-B3BE-4ADE-8613-D03D61A65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5867400" cy="32004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tempos podem ser dificultosos.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enfrentou dificuldades.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riançaUTItx">
            <a:extLst>
              <a:ext uri="{FF2B5EF4-FFF2-40B4-BE49-F238E27FC236}">
                <a16:creationId xmlns:a16="http://schemas.microsoft.com/office/drawing/2014/main" id="{D7F099AB-DC7C-4CE1-8A41-9D8B8DD1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DEC10B80-9543-411F-BFB5-463237ADB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4419600" cy="48768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Coisas Ruins Acontecem,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Deus Provê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0806012x1">
            <a:extLst>
              <a:ext uri="{FF2B5EF4-FFF2-40B4-BE49-F238E27FC236}">
                <a16:creationId xmlns:a16="http://schemas.microsoft.com/office/drawing/2014/main" id="{01DC18BF-A9B7-4265-BF30-6811A3F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1DE7D84F-DA78-4EDC-BC72-9469F70C3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096000" cy="28956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Pode haver preocupações, dores e sofrimentos. Daniel os vivenciou.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0823071x2">
            <a:extLst>
              <a:ext uri="{FF2B5EF4-FFF2-40B4-BE49-F238E27FC236}">
                <a16:creationId xmlns:a16="http://schemas.microsoft.com/office/drawing/2014/main" id="{39C8587C-A4AE-4484-9B3F-D8A843A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8" name="Rectangle 6">
            <a:extLst>
              <a:ext uri="{FF2B5EF4-FFF2-40B4-BE49-F238E27FC236}">
                <a16:creationId xmlns:a16="http://schemas.microsoft.com/office/drawing/2014/main" id="{92FCC8F5-60EA-4798-8E38-32F4B3BC9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219200"/>
            <a:ext cx="7467600" cy="22098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se mantivermos nossos olhos e corações focados em Deus, Ele tornará nossas trevas em luz e nossa dor em alegria!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0805070x2">
            <a:extLst>
              <a:ext uri="{FF2B5EF4-FFF2-40B4-BE49-F238E27FC236}">
                <a16:creationId xmlns:a16="http://schemas.microsoft.com/office/drawing/2014/main" id="{513EF75D-47A0-4BF8-8B46-DAF5C5FAD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2994D619-3DDA-4607-9118-43AC82F4D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895600"/>
            <a:ext cx="6324600" cy="11430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primeiro capítulo de Daniel monta o cenário para o restante do livro. De fato, ele também ajusta a rota para o livro do Apocalipse. Esse dois livros proféticos estão inseparavelmente ligados.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J_122">
            <a:extLst>
              <a:ext uri="{FF2B5EF4-FFF2-40B4-BE49-F238E27FC236}">
                <a16:creationId xmlns:a16="http://schemas.microsoft.com/office/drawing/2014/main" id="{D777F734-DCF6-4243-B3F4-8D55DBD4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17201173-A0A1-492E-97ED-DB1928912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51054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Ambos nos dão um grande quadro da luta entre o bem e o mal, o conflito entre Deus e Satanás, desde a entrada do pecado até sua erradicação final.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J_122">
            <a:extLst>
              <a:ext uri="{FF2B5EF4-FFF2-40B4-BE49-F238E27FC236}">
                <a16:creationId xmlns:a16="http://schemas.microsoft.com/office/drawing/2014/main" id="{7D67C500-80C8-417B-B395-83C3BD912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62E918E2-3BE3-4A1B-B205-39D75410E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40386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capítulo em estudo é levantada a cortina da grande controvérsia.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824062x2">
            <a:extLst>
              <a:ext uri="{FF2B5EF4-FFF2-40B4-BE49-F238E27FC236}">
                <a16:creationId xmlns:a16="http://schemas.microsoft.com/office/drawing/2014/main" id="{16D74152-713B-409B-A7FB-CE3E863C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:a16="http://schemas.microsoft.com/office/drawing/2014/main" id="{ABBBB51C-EF9D-4529-8102-68C33DA88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6553200" cy="32004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605 a.C., Nabucodonosor, o rei de Babilônia, desfechou um cruel ataque contra Jerusalém.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Picture 7" descr="0801075x1">
            <a:extLst>
              <a:ext uri="{FF2B5EF4-FFF2-40B4-BE49-F238E27FC236}">
                <a16:creationId xmlns:a16="http://schemas.microsoft.com/office/drawing/2014/main" id="{E92C332C-17BB-4938-986E-09228573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ffectLst>
            <a:outerShdw dist="68392" dir="175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7" name="Rectangle 9">
            <a:extLst>
              <a:ext uri="{FF2B5EF4-FFF2-40B4-BE49-F238E27FC236}">
                <a16:creationId xmlns:a16="http://schemas.microsoft.com/office/drawing/2014/main" id="{5928027D-47D0-4BF2-859E-1FD6EBBFB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-228600"/>
            <a:ext cx="4038600" cy="6400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Essas cidades representam duas ideologias. Babilônia, com suas práticas ocultistas e deuses pagãos representa um sistema de falsificação, apostasia e rebelião contra Deus.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2" name="Picture 10" descr="jerusalem">
            <a:extLst>
              <a:ext uri="{FF2B5EF4-FFF2-40B4-BE49-F238E27FC236}">
                <a16:creationId xmlns:a16="http://schemas.microsoft.com/office/drawing/2014/main" id="{746D3D0F-D27E-4C86-89F0-0099A60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4" name="Rectangle 12">
            <a:extLst>
              <a:ext uri="{FF2B5EF4-FFF2-40B4-BE49-F238E27FC236}">
                <a16:creationId xmlns:a16="http://schemas.microsoft.com/office/drawing/2014/main" id="{06F2E372-01AA-4559-8395-C7EFC52D2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876800"/>
            <a:ext cx="7772400" cy="1143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Jerusalém, a cidade de Daniel, representa fidelidade, obediência e lealdade a Deus.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0805014x2">
            <a:extLst>
              <a:ext uri="{FF2B5EF4-FFF2-40B4-BE49-F238E27FC236}">
                <a16:creationId xmlns:a16="http://schemas.microsoft.com/office/drawing/2014/main" id="{59A9ED50-F7F3-4168-8301-6D127F4F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Rectangle 4">
            <a:extLst>
              <a:ext uri="{FF2B5EF4-FFF2-40B4-BE49-F238E27FC236}">
                <a16:creationId xmlns:a16="http://schemas.microsoft.com/office/drawing/2014/main" id="{C5909780-C5CC-45D3-9320-D74D6A157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5334000" cy="47244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contraste entre Babilônia e o povo de Deus é repetida de várias maneiras através dos livros de Daniel e Apocalipse.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23animacao11">
            <a:extLst>
              <a:ext uri="{FF2B5EF4-FFF2-40B4-BE49-F238E27FC236}">
                <a16:creationId xmlns:a16="http://schemas.microsoft.com/office/drawing/2014/main" id="{0354A5C6-97EB-40A1-B068-EE7243D8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9" name="Picture 3" descr="23animacao12">
            <a:extLst>
              <a:ext uri="{FF2B5EF4-FFF2-40B4-BE49-F238E27FC236}">
                <a16:creationId xmlns:a16="http://schemas.microsoft.com/office/drawing/2014/main" id="{4F974497-E7A1-42FF-8068-3912D531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7777" r="48541" b="30000"/>
          <a:stretch>
            <a:fillRect/>
          </a:stretch>
        </p:blipFill>
        <p:spPr bwMode="auto">
          <a:xfrm>
            <a:off x="762000" y="3962400"/>
            <a:ext cx="39433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031a">
            <a:extLst>
              <a:ext uri="{FF2B5EF4-FFF2-40B4-BE49-F238E27FC236}">
                <a16:creationId xmlns:a16="http://schemas.microsoft.com/office/drawing/2014/main" id="{FF1A271C-B90D-43E8-AF2E-C486D715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>
            <a:extLst>
              <a:ext uri="{FF2B5EF4-FFF2-40B4-BE49-F238E27FC236}">
                <a16:creationId xmlns:a16="http://schemas.microsoft.com/office/drawing/2014/main" id="{13A1FA31-FF2E-4DD4-8D48-06E28388C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54102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exércitos babilônicos sitiam Jerusalém e o rei Nabucodonosor tem um estranho sonho sobre um gigantesco homem de metal.</a:t>
            </a:r>
            <a: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pt-BR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0801023x2">
            <a:extLst>
              <a:ext uri="{FF2B5EF4-FFF2-40B4-BE49-F238E27FC236}">
                <a16:creationId xmlns:a16="http://schemas.microsoft.com/office/drawing/2014/main" id="{C033B3F1-0DCF-4E54-B4C2-60F6A3FE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A46E92F6-5DD1-4BC2-A03E-8CBA2BEA5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5334000" cy="5334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Algum tempo após a chegada de Daniel a Babilônia, o rei Nabucodonosor teve um sonho que o perturbou e assombrou muito.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0801034x2">
            <a:extLst>
              <a:ext uri="{FF2B5EF4-FFF2-40B4-BE49-F238E27FC236}">
                <a16:creationId xmlns:a16="http://schemas.microsoft.com/office/drawing/2014/main" id="{2B0FEC1C-A6BF-46EB-AB3C-55818FF5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Rectangle 9">
            <a:extLst>
              <a:ext uri="{FF2B5EF4-FFF2-40B4-BE49-F238E27FC236}">
                <a16:creationId xmlns:a16="http://schemas.microsoft.com/office/drawing/2014/main" id="{4DD4DCBC-9770-4463-821B-5ED1B6AF2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029200"/>
            <a:ext cx="8915400" cy="129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6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Nabucodonosor convocou os sábios da corte. </a:t>
            </a:r>
            <a:endParaRPr lang="pt-PT" altLang="pt-BR" sz="6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0801025x2">
            <a:extLst>
              <a:ext uri="{FF2B5EF4-FFF2-40B4-BE49-F238E27FC236}">
                <a16:creationId xmlns:a16="http://schemas.microsoft.com/office/drawing/2014/main" id="{086903C5-9BC5-4EA8-BAA0-11B8C915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5DC420FE-566A-4975-BCA6-719D7A2DD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624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Esses sábios ficaram embaraçados quando tiveram que dizer a Nabucodonosor o que ele havia sonhado...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0801025x2">
            <a:extLst>
              <a:ext uri="{FF2B5EF4-FFF2-40B4-BE49-F238E27FC236}">
                <a16:creationId xmlns:a16="http://schemas.microsoft.com/office/drawing/2014/main" id="{59F18FC7-5530-45BE-AA54-CD4B1990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3" name="Rectangle 3">
            <a:extLst>
              <a:ext uri="{FF2B5EF4-FFF2-40B4-BE49-F238E27FC236}">
                <a16:creationId xmlns:a16="http://schemas.microsoft.com/office/drawing/2014/main" id="{93D71CD9-D807-45D7-8A1E-CD1A20DD0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4495800" cy="5029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Poderiam apresentar uma interpretação rápida e satisfatória. Porém, entrar na cabeça de um homem  era impossível.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0801026x2">
            <a:extLst>
              <a:ext uri="{FF2B5EF4-FFF2-40B4-BE49-F238E27FC236}">
                <a16:creationId xmlns:a16="http://schemas.microsoft.com/office/drawing/2014/main" id="{B2F79F69-208C-46F2-9AB9-68F259AA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7C97F3DB-4779-4F90-9485-BEA18C608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64770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 o rei ordenou que todos eles fossem executados.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0801042x2">
            <a:extLst>
              <a:ext uri="{FF2B5EF4-FFF2-40B4-BE49-F238E27FC236}">
                <a16:creationId xmlns:a16="http://schemas.microsoft.com/office/drawing/2014/main" id="{8CEA225C-0BF7-46CF-8040-BF514A5E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A7FE192A-43CB-4113-A7E3-F2A72A5D9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49530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novas dessa ordem chegaram até Daniel, e ele enviou uma solicitação a Nabucodonosor pedindo um retardamento na execução da sentença de morte.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0801035">
            <a:extLst>
              <a:ext uri="{FF2B5EF4-FFF2-40B4-BE49-F238E27FC236}">
                <a16:creationId xmlns:a16="http://schemas.microsoft.com/office/drawing/2014/main" id="{722FEDD4-4DB7-434E-8026-CE307ADB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4A2239A6-BAF6-4A40-96E1-50044BF07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419600"/>
            <a:ext cx="8915400" cy="144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Atendido em seu pedido, Daniel apressou-se a chegar em casa e reunir seus amigos para um período de oração.</a:t>
            </a:r>
            <a: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pt-PT" altLang="pt-BR" sz="4000" b="1">
              <a:solidFill>
                <a:srgbClr val="FFFF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0801040x2">
            <a:extLst>
              <a:ext uri="{FF2B5EF4-FFF2-40B4-BE49-F238E27FC236}">
                <a16:creationId xmlns:a16="http://schemas.microsoft.com/office/drawing/2014/main" id="{2D95C7F8-3DF5-4FFF-9E9C-4FC1100E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Rectangle 7">
            <a:extLst>
              <a:ext uri="{FF2B5EF4-FFF2-40B4-BE49-F238E27FC236}">
                <a16:creationId xmlns:a16="http://schemas.microsoft.com/office/drawing/2014/main" id="{9CA2192B-E7A2-48BA-99F5-F08A95CD4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533400"/>
            <a:ext cx="4724400" cy="5638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Naquela mesma noite Deus revelou a Daniel exatamente o que o rei havia sonhado e também o que o sonho significava.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0807123x2">
            <a:extLst>
              <a:ext uri="{FF2B5EF4-FFF2-40B4-BE49-F238E27FC236}">
                <a16:creationId xmlns:a16="http://schemas.microsoft.com/office/drawing/2014/main" id="{6015D734-B545-40B8-B434-90F427FC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9DA52FBD-87E9-44AF-82EC-425F008CA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-76200"/>
            <a:ext cx="6096000" cy="655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“Há um Deus no céu, o qual revela os mistérios; Ele, pois, fez saber ao rei Nabucodonosor o que há de suceder nos últimos dias.” (Daniel 2:28)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0801050x2">
            <a:extLst>
              <a:ext uri="{FF2B5EF4-FFF2-40B4-BE49-F238E27FC236}">
                <a16:creationId xmlns:a16="http://schemas.microsoft.com/office/drawing/2014/main" id="{2ADE4745-12B4-48F6-A826-7B964DFE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D534DBE3-5C13-4210-A3E4-6187097DA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76200"/>
            <a:ext cx="5257800" cy="655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Daniel procurou fazer com que o rei soubesse que o Deus do céu estava lhe revelando eventos que teriam lugar no final da história terrestre, isto é, nos “últimos dias”.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0806110x2">
            <a:extLst>
              <a:ext uri="{FF2B5EF4-FFF2-40B4-BE49-F238E27FC236}">
                <a16:creationId xmlns:a16="http://schemas.microsoft.com/office/drawing/2014/main" id="{A7BEE947-6BA4-42E5-BEB8-3A4F8EE8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Text Box 9">
            <a:extLst>
              <a:ext uri="{FF2B5EF4-FFF2-40B4-BE49-F238E27FC236}">
                <a16:creationId xmlns:a16="http://schemas.microsoft.com/office/drawing/2014/main" id="{483B573C-9A88-43D7-9E11-92335421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33809" name="Rectangle 17">
            <a:extLst>
              <a:ext uri="{FF2B5EF4-FFF2-40B4-BE49-F238E27FC236}">
                <a16:creationId xmlns:a16="http://schemas.microsoft.com/office/drawing/2014/main" id="{A4ABACC1-4211-43C4-B176-FADE2A9AF658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762000" y="1295400"/>
            <a:ext cx="8077200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dois países estavam envolvidos na guerra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(versos 1 e 2)?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0802171x2">
            <a:extLst>
              <a:ext uri="{FF2B5EF4-FFF2-40B4-BE49-F238E27FC236}">
                <a16:creationId xmlns:a16="http://schemas.microsoft.com/office/drawing/2014/main" id="{121206CE-E9E3-4335-86AF-63D1FD9A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60193C0E-7DC0-4490-AF13-6A3294C5C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6096000" cy="6096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respondeu às fervorosas orações de Daniel, Sadraque, Mesaque e Abednego de um modo dramático. Ele estava preocupado com sua difícil situação. Deus tem a mesma preocupação com você hoje.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0808121x2">
            <a:extLst>
              <a:ext uri="{FF2B5EF4-FFF2-40B4-BE49-F238E27FC236}">
                <a16:creationId xmlns:a16="http://schemas.microsoft.com/office/drawing/2014/main" id="{587A9530-B590-4556-9D80-29A3EF43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41640BA9-F14E-43D3-842D-A56F0B2EF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381000"/>
            <a:ext cx="4572000" cy="6019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Suas necessidades, quaisquer que sejam, importam a Deus. Ele não as considera como coisa de somenos importância.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0815019x2">
            <a:extLst>
              <a:ext uri="{FF2B5EF4-FFF2-40B4-BE49-F238E27FC236}">
                <a16:creationId xmlns:a16="http://schemas.microsoft.com/office/drawing/2014/main" id="{430BE309-5A36-4018-AB65-A294F2AA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11647324-CB83-48EF-AAAE-1FED84D82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5720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você pranteia a perda de um parente ou amigo, Deus também derrama lágrimas.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0824073x2">
            <a:extLst>
              <a:ext uri="{FF2B5EF4-FFF2-40B4-BE49-F238E27FC236}">
                <a16:creationId xmlns:a16="http://schemas.microsoft.com/office/drawing/2014/main" id="{FD5022CE-B634-4A71-AD38-42F3B662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E31375AD-7673-4CCD-860C-E8982D2D3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819400"/>
            <a:ext cx="7772400" cy="1143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você se sente pressionado contra o muro porque perdeu o emprego, ou não consegue dinheiro suficiente para pagar suas contas, Deus sente sua angústia. </a:t>
            </a:r>
            <a:endParaRPr lang="pt-PT" altLang="pt-BR" sz="4000" b="1">
              <a:solidFill>
                <a:srgbClr val="FFFF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D_062">
            <a:extLst>
              <a:ext uri="{FF2B5EF4-FFF2-40B4-BE49-F238E27FC236}">
                <a16:creationId xmlns:a16="http://schemas.microsoft.com/office/drawing/2014/main" id="{2266132E-A5DF-41B3-AD44-419DA4AD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0760475B-0E97-4560-9271-709745E45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1752600"/>
            <a:ext cx="5105400" cy="3276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a solidão queima no fundo da alma, Deus almeja preencher esse vazio.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0824137x2">
            <a:extLst>
              <a:ext uri="{FF2B5EF4-FFF2-40B4-BE49-F238E27FC236}">
                <a16:creationId xmlns:a16="http://schemas.microsoft.com/office/drawing/2014/main" id="{A8594DE5-3221-4D2E-9666-5ECE4FFE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888824EF-7785-4EB6-9D6E-992F8B3A6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4572000" cy="46482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anseia mostrar o quanto Se importa com você.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0801053x2">
            <a:extLst>
              <a:ext uri="{FF2B5EF4-FFF2-40B4-BE49-F238E27FC236}">
                <a16:creationId xmlns:a16="http://schemas.microsoft.com/office/drawing/2014/main" id="{54BB983F-A022-45E5-A703-4B7F1578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5" name="Rectangle 3">
            <a:extLst>
              <a:ext uri="{FF2B5EF4-FFF2-40B4-BE49-F238E27FC236}">
                <a16:creationId xmlns:a16="http://schemas.microsoft.com/office/drawing/2014/main" id="{293D79A7-0765-4966-8E87-DF9B8F2EF9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52578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Nabucodonosor viu em seu sonho? 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31) 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0801053x2">
            <a:extLst>
              <a:ext uri="{FF2B5EF4-FFF2-40B4-BE49-F238E27FC236}">
                <a16:creationId xmlns:a16="http://schemas.microsoft.com/office/drawing/2014/main" id="{1FF34FCE-7A69-48D4-A0C7-30C120A1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>
            <a:extLst>
              <a:ext uri="{FF2B5EF4-FFF2-40B4-BE49-F238E27FC236}">
                <a16:creationId xmlns:a16="http://schemas.microsoft.com/office/drawing/2014/main" id="{13D243C1-608E-4573-BD7A-E81360DC75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52578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Nabucodonosor viu em seu sonho? 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31) 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Uma grande estátua.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0801136x1">
            <a:extLst>
              <a:ext uri="{FF2B5EF4-FFF2-40B4-BE49-F238E27FC236}">
                <a16:creationId xmlns:a16="http://schemas.microsoft.com/office/drawing/2014/main" id="{EA23AE47-61B5-4D38-89A1-D9A44F6A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5551A4EA-AD5E-4150-B42B-2BA3FE36F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92513169-5CD3-4380-8F48-DFE0ABA01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0801136x1">
            <a:extLst>
              <a:ext uri="{FF2B5EF4-FFF2-40B4-BE49-F238E27FC236}">
                <a16:creationId xmlns:a16="http://schemas.microsoft.com/office/drawing/2014/main" id="{B495F728-B0C2-4951-A23B-D5B05B60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9" name="Rectangle 3">
            <a:extLst>
              <a:ext uri="{FF2B5EF4-FFF2-40B4-BE49-F238E27FC236}">
                <a16:creationId xmlns:a16="http://schemas.microsoft.com/office/drawing/2014/main" id="{88DEF97A-7A68-47D0-96F8-4D1C4EB81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4500" name="Text Box 4">
            <a:extLst>
              <a:ext uri="{FF2B5EF4-FFF2-40B4-BE49-F238E27FC236}">
                <a16:creationId xmlns:a16="http://schemas.microsoft.com/office/drawing/2014/main" id="{BF3C4348-E3D7-43EC-B968-BAFE55A3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4503" name="Text Box 7">
            <a:extLst>
              <a:ext uri="{FF2B5EF4-FFF2-40B4-BE49-F238E27FC236}">
                <a16:creationId xmlns:a16="http://schemas.microsoft.com/office/drawing/2014/main" id="{03D0204D-7B97-443A-BC69-45BFBAEDD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0806110x2">
            <a:extLst>
              <a:ext uri="{FF2B5EF4-FFF2-40B4-BE49-F238E27FC236}">
                <a16:creationId xmlns:a16="http://schemas.microsoft.com/office/drawing/2014/main" id="{B57B0038-143B-4D5C-A667-E0735F43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Text Box 3">
            <a:extLst>
              <a:ext uri="{FF2B5EF4-FFF2-40B4-BE49-F238E27FC236}">
                <a16:creationId xmlns:a16="http://schemas.microsoft.com/office/drawing/2014/main" id="{892B7D39-FC7E-49FF-97D0-C61E09BFF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2D0B7635-AC48-42AF-A76A-C7A72374F5F4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762000" y="1295400"/>
            <a:ext cx="8077200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dois países estavam envolvidos na guerra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(versos 1 e 2)?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Babilônia e Judá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0801136x1">
            <a:extLst>
              <a:ext uri="{FF2B5EF4-FFF2-40B4-BE49-F238E27FC236}">
                <a16:creationId xmlns:a16="http://schemas.microsoft.com/office/drawing/2014/main" id="{479AB23E-DAF7-4DD3-BA18-77CB9409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Rectangle 3">
            <a:extLst>
              <a:ext uri="{FF2B5EF4-FFF2-40B4-BE49-F238E27FC236}">
                <a16:creationId xmlns:a16="http://schemas.microsoft.com/office/drawing/2014/main" id="{5AF0A72C-6A6F-4008-9B3B-77D5508D4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24" name="Text Box 4">
            <a:extLst>
              <a:ext uri="{FF2B5EF4-FFF2-40B4-BE49-F238E27FC236}">
                <a16:creationId xmlns:a16="http://schemas.microsoft.com/office/drawing/2014/main" id="{B37BBDE7-1DB5-4B36-893F-87EBF45BA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5525" name="Text Box 5">
            <a:extLst>
              <a:ext uri="{FF2B5EF4-FFF2-40B4-BE49-F238E27FC236}">
                <a16:creationId xmlns:a16="http://schemas.microsoft.com/office/drawing/2014/main" id="{EED7E8D5-575E-4A4D-A51D-8967BA88D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2565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Prata     Peito e braços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5527" name="Text Box 7">
            <a:extLst>
              <a:ext uri="{FF2B5EF4-FFF2-40B4-BE49-F238E27FC236}">
                <a16:creationId xmlns:a16="http://schemas.microsoft.com/office/drawing/2014/main" id="{5070596D-3F30-4187-A3C1-0840C0A9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0801136x1">
            <a:extLst>
              <a:ext uri="{FF2B5EF4-FFF2-40B4-BE49-F238E27FC236}">
                <a16:creationId xmlns:a16="http://schemas.microsoft.com/office/drawing/2014/main" id="{71FB5230-BB9B-4B32-A5C6-FB758D5A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>
            <a:extLst>
              <a:ext uri="{FF2B5EF4-FFF2-40B4-BE49-F238E27FC236}">
                <a16:creationId xmlns:a16="http://schemas.microsoft.com/office/drawing/2014/main" id="{1B566E0F-28F8-4F42-A95C-CEF615616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2D9F0365-DB5F-4ACF-8439-D284E79B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4265A270-9B19-47B0-992C-663FD3F4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2565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Prata     Peito e braços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966669CD-206A-4B9B-8975-DFAD5CA59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16250"/>
            <a:ext cx="5943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Cobre    Ventre e coxas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F9EDAAC4-808A-4C8B-AF11-09CDB10B4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0801136x1">
            <a:extLst>
              <a:ext uri="{FF2B5EF4-FFF2-40B4-BE49-F238E27FC236}">
                <a16:creationId xmlns:a16="http://schemas.microsoft.com/office/drawing/2014/main" id="{54C37A72-7FE7-429A-8519-BB3A6B63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1" name="Rectangle 3">
            <a:extLst>
              <a:ext uri="{FF2B5EF4-FFF2-40B4-BE49-F238E27FC236}">
                <a16:creationId xmlns:a16="http://schemas.microsoft.com/office/drawing/2014/main" id="{5300A2DE-8F5B-4ABC-AC56-6B14FBA14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7572" name="Text Box 4">
            <a:extLst>
              <a:ext uri="{FF2B5EF4-FFF2-40B4-BE49-F238E27FC236}">
                <a16:creationId xmlns:a16="http://schemas.microsoft.com/office/drawing/2014/main" id="{0A543D1D-D32C-4614-A62B-5D92B18B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3" name="Text Box 5">
            <a:extLst>
              <a:ext uri="{FF2B5EF4-FFF2-40B4-BE49-F238E27FC236}">
                <a16:creationId xmlns:a16="http://schemas.microsoft.com/office/drawing/2014/main" id="{DEDA8F99-72C6-4367-B67F-E8B688BD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2565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Prata     Peito e braços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4" name="Text Box 6">
            <a:extLst>
              <a:ext uri="{FF2B5EF4-FFF2-40B4-BE49-F238E27FC236}">
                <a16:creationId xmlns:a16="http://schemas.microsoft.com/office/drawing/2014/main" id="{04F25070-28DA-40B7-A724-50D8DC53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16250"/>
            <a:ext cx="5943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Cobre    Ventre e coxas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5" name="Text Box 7">
            <a:extLst>
              <a:ext uri="{FF2B5EF4-FFF2-40B4-BE49-F238E27FC236}">
                <a16:creationId xmlns:a16="http://schemas.microsoft.com/office/drawing/2014/main" id="{95D8876C-6D57-40A3-A1A0-FBC855C9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37576" name="Text Box 8">
            <a:extLst>
              <a:ext uri="{FF2B5EF4-FFF2-40B4-BE49-F238E27FC236}">
                <a16:creationId xmlns:a16="http://schemas.microsoft.com/office/drawing/2014/main" id="{445DDF04-4AFD-4063-8445-F0323C42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62400"/>
            <a:ext cx="4419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Ferro      Pernas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0801136x1">
            <a:extLst>
              <a:ext uri="{FF2B5EF4-FFF2-40B4-BE49-F238E27FC236}">
                <a16:creationId xmlns:a16="http://schemas.microsoft.com/office/drawing/2014/main" id="{C9C5C93A-1C77-4845-A456-1C87AE69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5" name="Rectangle 3">
            <a:extLst>
              <a:ext uri="{FF2B5EF4-FFF2-40B4-BE49-F238E27FC236}">
                <a16:creationId xmlns:a16="http://schemas.microsoft.com/office/drawing/2014/main" id="{4DE28009-63FD-43E2-8A28-5C29E4B83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596" name="Text Box 4">
            <a:extLst>
              <a:ext uri="{FF2B5EF4-FFF2-40B4-BE49-F238E27FC236}">
                <a16:creationId xmlns:a16="http://schemas.microsoft.com/office/drawing/2014/main" id="{28F36069-CE2C-4532-8577-C6971122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7" name="Text Box 5">
            <a:extLst>
              <a:ext uri="{FF2B5EF4-FFF2-40B4-BE49-F238E27FC236}">
                <a16:creationId xmlns:a16="http://schemas.microsoft.com/office/drawing/2014/main" id="{11DAAE66-4E4D-4288-847B-FA77096D9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2565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Prata     Peito e braços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id="{0BA8AE0C-92A9-4536-9531-45C25731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16250"/>
            <a:ext cx="5943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Cobre    Ventre e coxas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9" name="Text Box 7">
            <a:extLst>
              <a:ext uri="{FF2B5EF4-FFF2-40B4-BE49-F238E27FC236}">
                <a16:creationId xmlns:a16="http://schemas.microsoft.com/office/drawing/2014/main" id="{21ECF877-8A0C-4B38-9E70-DB0F12C7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38600" name="Text Box 8">
            <a:extLst>
              <a:ext uri="{FF2B5EF4-FFF2-40B4-BE49-F238E27FC236}">
                <a16:creationId xmlns:a16="http://schemas.microsoft.com/office/drawing/2014/main" id="{83DE1BD9-BD37-4E1E-ADAF-83657D9E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62400"/>
            <a:ext cx="4419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Ferro      Pernas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8601" name="Text Box 9">
            <a:extLst>
              <a:ext uri="{FF2B5EF4-FFF2-40B4-BE49-F238E27FC236}">
                <a16:creationId xmlns:a16="http://schemas.microsoft.com/office/drawing/2014/main" id="{D24C1FCB-D73E-44C1-AA81-91AEFD93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7680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Ferro\Barro    Pés e dedos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0805070x2">
            <a:extLst>
              <a:ext uri="{FF2B5EF4-FFF2-40B4-BE49-F238E27FC236}">
                <a16:creationId xmlns:a16="http://schemas.microsoft.com/office/drawing/2014/main" id="{C18D3494-C939-45BA-8D34-9CA40110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1FD3E8E6-20CB-4997-9C4B-E757CE4FE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553200" cy="160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“Este é o sonho; agora diremos ao rei a sua interpretação.” (verso 36)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0801068x2">
            <a:extLst>
              <a:ext uri="{FF2B5EF4-FFF2-40B4-BE49-F238E27FC236}">
                <a16:creationId xmlns:a16="http://schemas.microsoft.com/office/drawing/2014/main" id="{D735CD1D-A2AA-47B1-9FE4-990A9240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Rectangle 7">
            <a:extLst>
              <a:ext uri="{FF2B5EF4-FFF2-40B4-BE49-F238E27FC236}">
                <a16:creationId xmlns:a16="http://schemas.microsoft.com/office/drawing/2014/main" id="{E1C6B0E1-32F4-4525-91C4-D51847EE3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4191000" cy="5638800"/>
          </a:xfrm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Cabeça de Ouro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Quem era a cabeça de ouro? (versos 37 e 38)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0801068x2">
            <a:extLst>
              <a:ext uri="{FF2B5EF4-FFF2-40B4-BE49-F238E27FC236}">
                <a16:creationId xmlns:a16="http://schemas.microsoft.com/office/drawing/2014/main" id="{6E545C8E-EB26-430A-894F-1B3BB916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9" name="Rectangle 3">
            <a:extLst>
              <a:ext uri="{FF2B5EF4-FFF2-40B4-BE49-F238E27FC236}">
                <a16:creationId xmlns:a16="http://schemas.microsoft.com/office/drawing/2014/main" id="{69353760-3583-4779-ACCC-353EC6C2E5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4191000" cy="5638800"/>
          </a:xfrm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Cabeça de Ouro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Quem era a cabeça de ouro? (versos 37 e 38)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 Babilônia 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0801077x2">
            <a:extLst>
              <a:ext uri="{FF2B5EF4-FFF2-40B4-BE49-F238E27FC236}">
                <a16:creationId xmlns:a16="http://schemas.microsoft.com/office/drawing/2014/main" id="{EBD62F0C-87A9-4A6C-81B0-959D710A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3" name="Rectangle 3">
            <a:extLst>
              <a:ext uri="{FF2B5EF4-FFF2-40B4-BE49-F238E27FC236}">
                <a16:creationId xmlns:a16="http://schemas.microsoft.com/office/drawing/2014/main" id="{CE8674D9-3DD3-4DF6-A86B-907752EE81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-685800"/>
            <a:ext cx="4495800" cy="6096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Peito e Braços de Prata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Depois de Babilônia, o que surgiria?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0801077x2">
            <a:extLst>
              <a:ext uri="{FF2B5EF4-FFF2-40B4-BE49-F238E27FC236}">
                <a16:creationId xmlns:a16="http://schemas.microsoft.com/office/drawing/2014/main" id="{E9AB084C-CC9E-4BE2-8089-09A9155F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A5E9FB8B-B93A-43BB-8DEF-908EAEF8C9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4495800" cy="6096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Peito e Braços de Prata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Depois de Babilônia, o que surgiria?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“Depois de ti se levantará outro reino.” (verso 39)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Medo-Pérsia</a:t>
            </a:r>
            <a:b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0801071x2">
            <a:extLst>
              <a:ext uri="{FF2B5EF4-FFF2-40B4-BE49-F238E27FC236}">
                <a16:creationId xmlns:a16="http://schemas.microsoft.com/office/drawing/2014/main" id="{BB98BEE9-F581-42A6-9DFB-E1AC8A54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Rectangle 11">
            <a:extLst>
              <a:ext uri="{FF2B5EF4-FFF2-40B4-BE49-F238E27FC236}">
                <a16:creationId xmlns:a16="http://schemas.microsoft.com/office/drawing/2014/main" id="{5790A605-3C29-4842-A1FD-86072EA6F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257800" cy="624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cumprimento à divina predição, o reino de Nabucodonosor seria feito em ruínas quando Ciro, um general persa, subjugasse Babilônia em 539 a.C.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H05102">
            <a:extLst>
              <a:ext uri="{FF2B5EF4-FFF2-40B4-BE49-F238E27FC236}">
                <a16:creationId xmlns:a16="http://schemas.microsoft.com/office/drawing/2014/main" id="{360660CD-2CE3-4795-AA85-173257386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1" name="Rectangle 3">
            <a:extLst>
              <a:ext uri="{FF2B5EF4-FFF2-40B4-BE49-F238E27FC236}">
                <a16:creationId xmlns:a16="http://schemas.microsoft.com/office/drawing/2014/main" id="{A85182AB-B32D-4E1E-A8A4-C031B05D7B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124200"/>
            <a:ext cx="8915400" cy="2667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Por que Daniel e seus amigos foram levados cativos (versos 3 e 4)?</a:t>
            </a: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E_049">
            <a:extLst>
              <a:ext uri="{FF2B5EF4-FFF2-40B4-BE49-F238E27FC236}">
                <a16:creationId xmlns:a16="http://schemas.microsoft.com/office/drawing/2014/main" id="{EF35729C-1713-4B23-BA8C-4944A5BB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Rectangle 6">
            <a:extLst>
              <a:ext uri="{FF2B5EF4-FFF2-40B4-BE49-F238E27FC236}">
                <a16:creationId xmlns:a16="http://schemas.microsoft.com/office/drawing/2014/main" id="{9335A2EE-1205-4AE8-89D2-794C1CC98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914400"/>
            <a:ext cx="6248400" cy="2743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É interessante que 150 anos antes disso acontecer, o profeta Isaías predisse que um homem chamado Ciro subverteria Babilônia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(Isaías 44:28 e 45:1).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0808109x2">
            <a:extLst>
              <a:ext uri="{FF2B5EF4-FFF2-40B4-BE49-F238E27FC236}">
                <a16:creationId xmlns:a16="http://schemas.microsoft.com/office/drawing/2014/main" id="{1A8E9CCB-EF3D-4F1B-897A-D71476045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C85FDE29-8136-444C-AE1C-6D20B9ED3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3246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Posteriormente em seu livro, Daniel deu o nome dos dois reinos que sucederiam Babilônia: Medo-Pérsia e Grécia (Daniel 8:20 e 21). Os medo-persas governaram o mundo de 539 a 331 a.C.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0801090x2">
            <a:extLst>
              <a:ext uri="{FF2B5EF4-FFF2-40B4-BE49-F238E27FC236}">
                <a16:creationId xmlns:a16="http://schemas.microsoft.com/office/drawing/2014/main" id="{DA149592-6C71-4962-B51E-808BB2AD3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>
            <a:extLst>
              <a:ext uri="{FF2B5EF4-FFF2-40B4-BE49-F238E27FC236}">
                <a16:creationId xmlns:a16="http://schemas.microsoft.com/office/drawing/2014/main" id="{7B35870F-357F-4BAD-B3AF-4BBEF3728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44958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Ventre e Coxas de Bronze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Então um terceiro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reino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de bronze dominaria o mundo (verso 39).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0801091">
            <a:extLst>
              <a:ext uri="{FF2B5EF4-FFF2-40B4-BE49-F238E27FC236}">
                <a16:creationId xmlns:a16="http://schemas.microsoft.com/office/drawing/2014/main" id="{FFF692BB-26C1-4C53-BCFD-F5F62504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Rectangle 8">
            <a:extLst>
              <a:ext uri="{FF2B5EF4-FFF2-40B4-BE49-F238E27FC236}">
                <a16:creationId xmlns:a16="http://schemas.microsoft.com/office/drawing/2014/main" id="{BE110749-6848-43A5-AC18-E925782A3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419600"/>
            <a:ext cx="7772400" cy="11430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ventre e as coxas de bronze representam o reino da Grécia, que derrotou os persas na batalha de Arbela, em 331 a.C. </a:t>
            </a:r>
            <a:endParaRPr lang="pt-PT" altLang="pt-BR" sz="3600" b="1">
              <a:solidFill>
                <a:srgbClr val="FFFF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0801093x2">
            <a:extLst>
              <a:ext uri="{FF2B5EF4-FFF2-40B4-BE49-F238E27FC236}">
                <a16:creationId xmlns:a16="http://schemas.microsoft.com/office/drawing/2014/main" id="{1D83FFD2-B8E7-4109-BFFC-8B660CFC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E792E684-EE9B-4C2B-8373-B424AB200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49530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Alexandre Magno conquistou os medos e persas, tornando a Grécia o terceiro grande império universal. A Grécia reinou de 331 a 168 a.C.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0801098x2">
            <a:extLst>
              <a:ext uri="{FF2B5EF4-FFF2-40B4-BE49-F238E27FC236}">
                <a16:creationId xmlns:a16="http://schemas.microsoft.com/office/drawing/2014/main" id="{9B3B38C8-E6E9-471E-8B08-72521FC6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>
            <a:extLst>
              <a:ext uri="{FF2B5EF4-FFF2-40B4-BE49-F238E27FC236}">
                <a16:creationId xmlns:a16="http://schemas.microsoft.com/office/drawing/2014/main" id="{5BC15B2A-CC6C-44E5-98F4-7EEA5CE9D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4267200" cy="60198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Pernas de Ferro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a morte de Alexandre Magno, seu império se enfraqueceu e dividiu-se em facções rivais.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9" name="Picture 5" descr="L073">
            <a:extLst>
              <a:ext uri="{FF2B5EF4-FFF2-40B4-BE49-F238E27FC236}">
                <a16:creationId xmlns:a16="http://schemas.microsoft.com/office/drawing/2014/main" id="{A9AD3F92-45AF-4FA4-B877-0D004F17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1" name="Rectangle 7">
            <a:extLst>
              <a:ext uri="{FF2B5EF4-FFF2-40B4-BE49-F238E27FC236}">
                <a16:creationId xmlns:a16="http://schemas.microsoft.com/office/drawing/2014/main" id="{E9F6D580-CBE6-4637-8738-796383953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953000"/>
            <a:ext cx="7772400" cy="1143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Na batalha de Pidna, em 168 a.C., o férreo império romano esmagou a Grécia. </a:t>
            </a:r>
            <a:endParaRPr lang="pt-PT" altLang="pt-BR" sz="4000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0801102x2">
            <a:extLst>
              <a:ext uri="{FF2B5EF4-FFF2-40B4-BE49-F238E27FC236}">
                <a16:creationId xmlns:a16="http://schemas.microsoft.com/office/drawing/2014/main" id="{2AD14D55-FA65-4B50-B1A4-7049AB6B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CA4F64C2-C4E5-469F-B32F-3E85C323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45720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Pés e Dedos de Ferro Misturados com Barro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O que a Bíblia diz que aconteceria a Roma? (versos 41 e 42)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0801102x2">
            <a:extLst>
              <a:ext uri="{FF2B5EF4-FFF2-40B4-BE49-F238E27FC236}">
                <a16:creationId xmlns:a16="http://schemas.microsoft.com/office/drawing/2014/main" id="{2695F8B6-559C-4F66-A3BB-D9267E02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9" name="Rectangle 3">
            <a:extLst>
              <a:ext uri="{FF2B5EF4-FFF2-40B4-BE49-F238E27FC236}">
                <a16:creationId xmlns:a16="http://schemas.microsoft.com/office/drawing/2014/main" id="{BA643863-EE04-4BEF-AA76-7875C029E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5720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Pés e Dedos de Ferro Misturados com Barro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O que a Bíblia diz que aconteceria a Roma? (versos 41 e 42)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Seu reino seria dividido.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0801102x2">
            <a:extLst>
              <a:ext uri="{FF2B5EF4-FFF2-40B4-BE49-F238E27FC236}">
                <a16:creationId xmlns:a16="http://schemas.microsoft.com/office/drawing/2014/main" id="{45AB2325-0B6D-4A54-9F3A-34AC6ED1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166DAD29-E309-46CC-84C1-B52D25A779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5638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 como os pés e os dedos da estátua eram constituídos em parte de ferro e em parte de barro de oleiro, de que jeito seria o reino por eles representado?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H05102">
            <a:extLst>
              <a:ext uri="{FF2B5EF4-FFF2-40B4-BE49-F238E27FC236}">
                <a16:creationId xmlns:a16="http://schemas.microsoft.com/office/drawing/2014/main" id="{042977D6-78CE-48AF-AD43-2509EE86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5" name="Rectangle 3">
            <a:extLst>
              <a:ext uri="{FF2B5EF4-FFF2-40B4-BE49-F238E27FC236}">
                <a16:creationId xmlns:a16="http://schemas.microsoft.com/office/drawing/2014/main" id="{674A152A-C30E-45A1-BD4C-8AC78485A8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8915400" cy="2667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Por que Daniel e seus amigos foram levados cativos (versos 3 e 4)?</a:t>
            </a: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Porque faziam parte da nobreza de Israel.</a:t>
            </a: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0801102x2">
            <a:extLst>
              <a:ext uri="{FF2B5EF4-FFF2-40B4-BE49-F238E27FC236}">
                <a16:creationId xmlns:a16="http://schemas.microsoft.com/office/drawing/2014/main" id="{0ECFEF88-4499-4151-948C-F03F719E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Rectangle 3">
            <a:extLst>
              <a:ext uri="{FF2B5EF4-FFF2-40B4-BE49-F238E27FC236}">
                <a16:creationId xmlns:a16="http://schemas.microsoft.com/office/drawing/2014/main" id="{37170B56-7739-4365-A6A4-6BD597F07B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5638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 como os pés e os dedos da estátua eram constituídos em parte de ferro e em parte de barro de oleiro, de que jeito seria o reino por eles representado?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Um reino dividido. Em parte forte, em parte frágil.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0801102x2">
            <a:extLst>
              <a:ext uri="{FF2B5EF4-FFF2-40B4-BE49-F238E27FC236}">
                <a16:creationId xmlns:a16="http://schemas.microsoft.com/office/drawing/2014/main" id="{5A67B60D-9918-4681-B946-4E9FB301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>
            <a:extLst>
              <a:ext uri="{FF2B5EF4-FFF2-40B4-BE49-F238E27FC236}">
                <a16:creationId xmlns:a16="http://schemas.microsoft.com/office/drawing/2014/main" id="{28F25159-8000-4C40-9D24-A1E4BD239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4419600" cy="3200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império romano se fragmentaria em vários reinos simbolizados pelos dez dedos dos pés da estátua.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0801113x2">
            <a:extLst>
              <a:ext uri="{FF2B5EF4-FFF2-40B4-BE49-F238E27FC236}">
                <a16:creationId xmlns:a16="http://schemas.microsoft.com/office/drawing/2014/main" id="{18A4551E-4748-485C-973C-D9ADC222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Rectangle 6">
            <a:extLst>
              <a:ext uri="{FF2B5EF4-FFF2-40B4-BE49-F238E27FC236}">
                <a16:creationId xmlns:a16="http://schemas.microsoft.com/office/drawing/2014/main" id="{F1B8C50C-E070-4E26-BC1D-19937B09D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590800"/>
            <a:ext cx="7010400" cy="1143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pés da estátua, de ferro misturado com barro, representam as modernas nações da Europa.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0801117a">
            <a:extLst>
              <a:ext uri="{FF2B5EF4-FFF2-40B4-BE49-F238E27FC236}">
                <a16:creationId xmlns:a16="http://schemas.microsoft.com/office/drawing/2014/main" id="{BFF2A67E-6860-472A-B4A0-9334BAEA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8" name="Rectangle 10">
            <a:extLst>
              <a:ext uri="{FF2B5EF4-FFF2-40B4-BE49-F238E27FC236}">
                <a16:creationId xmlns:a16="http://schemas.microsoft.com/office/drawing/2014/main" id="{71513219-60FF-4123-B261-15A45C2C3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4191000" cy="65532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43 fala-nos dos esforços que seriam feitos para unir as nações européias pós-Roma sob um só governo...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0801117a">
            <a:extLst>
              <a:ext uri="{FF2B5EF4-FFF2-40B4-BE49-F238E27FC236}">
                <a16:creationId xmlns:a16="http://schemas.microsoft.com/office/drawing/2014/main" id="{32EED089-2443-4B23-8561-E1437E21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0E32E141-766D-45E7-90C7-4315FC346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0" y="152400"/>
            <a:ext cx="4191000" cy="65532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Deus, todavia, disse que isso simplesmente não ocorreria: “Mas não se ligarão um ao outro.”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0801059x2">
            <a:extLst>
              <a:ext uri="{FF2B5EF4-FFF2-40B4-BE49-F238E27FC236}">
                <a16:creationId xmlns:a16="http://schemas.microsoft.com/office/drawing/2014/main" id="{5A2EF887-8EDD-4C27-84B7-53D75B08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6C8F6C2F-9703-43CE-A8AD-3827CC016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105400" cy="65532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Pedra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o período em que muitas nações governaram em separado –  contrariamente à pretensão de um só poder mundial – outro grande evento interrompe a história...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0801059x2">
            <a:extLst>
              <a:ext uri="{FF2B5EF4-FFF2-40B4-BE49-F238E27FC236}">
                <a16:creationId xmlns:a16="http://schemas.microsoft.com/office/drawing/2014/main" id="{A0FD1651-85B2-45C9-9EAA-D3A275294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100E2C43-2D8E-4D69-A77D-FDF40A742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4724400" cy="3200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“Mas nos dias desses reis, o Deus do céu suscitará um reino que não será jamais destruído; nem passará a soberania deste reino a outro povo...” (verso 44)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0801059x2">
            <a:extLst>
              <a:ext uri="{FF2B5EF4-FFF2-40B4-BE49-F238E27FC236}">
                <a16:creationId xmlns:a16="http://schemas.microsoft.com/office/drawing/2014/main" id="{76C0262B-C7A8-42A5-8773-0E89628B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7" name="Rectangle 3">
            <a:extLst>
              <a:ext uri="{FF2B5EF4-FFF2-40B4-BE49-F238E27FC236}">
                <a16:creationId xmlns:a16="http://schemas.microsoft.com/office/drawing/2014/main" id="{FD75D45B-9DED-4874-BA69-4D54E3740D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4114800" cy="3810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esse reino fará aos outros? (verso 44)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6788" name="Text Box 4">
            <a:extLst>
              <a:ext uri="{FF2B5EF4-FFF2-40B4-BE49-F238E27FC236}">
                <a16:creationId xmlns:a16="http://schemas.microsoft.com/office/drawing/2014/main" id="{A3BAA609-2102-4655-AA02-892F1576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440A84F1-2116-4C47-BC34-90FCA51C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br>
              <a:rPr lang="pt-BR" altLang="pt-BR" sz="400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0801059x2">
            <a:extLst>
              <a:ext uri="{FF2B5EF4-FFF2-40B4-BE49-F238E27FC236}">
                <a16:creationId xmlns:a16="http://schemas.microsoft.com/office/drawing/2014/main" id="{0D43DCBB-06FE-4552-AE9C-760F793C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1" name="Rectangle 3">
            <a:extLst>
              <a:ext uri="{FF2B5EF4-FFF2-40B4-BE49-F238E27FC236}">
                <a16:creationId xmlns:a16="http://schemas.microsoft.com/office/drawing/2014/main" id="{619BCCA6-95DB-4591-BBDA-87460AF56F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4114800" cy="3810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esse reino fará aos outros? (verso 44)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Esmiuçará e consumirá.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7812" name="Text Box 4">
            <a:extLst>
              <a:ext uri="{FF2B5EF4-FFF2-40B4-BE49-F238E27FC236}">
                <a16:creationId xmlns:a16="http://schemas.microsoft.com/office/drawing/2014/main" id="{53FABD02-0D36-438C-B658-9741AB8F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40EEAA46-EAC6-4B78-B10C-EF901C571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br>
              <a:rPr lang="pt-BR" altLang="pt-BR" sz="400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0801059x2">
            <a:extLst>
              <a:ext uri="{FF2B5EF4-FFF2-40B4-BE49-F238E27FC236}">
                <a16:creationId xmlns:a16="http://schemas.microsoft.com/office/drawing/2014/main" id="{E75E72B1-58EB-45C9-ACE0-8A9E1237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9BEA7889-CAB6-45D8-96BA-CA825D57DC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5181600" cy="3200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Quanto tempo ele durará?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44)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0819141x1">
            <a:extLst>
              <a:ext uri="{FF2B5EF4-FFF2-40B4-BE49-F238E27FC236}">
                <a16:creationId xmlns:a16="http://schemas.microsoft.com/office/drawing/2014/main" id="{E3C33F14-95BA-4C19-A59A-C1E2DEA2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Rectangle 7">
            <a:extLst>
              <a:ext uri="{FF2B5EF4-FFF2-40B4-BE49-F238E27FC236}">
                <a16:creationId xmlns:a16="http://schemas.microsoft.com/office/drawing/2014/main" id="{97AC3E80-0780-475B-93BB-A86076DF2A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6934200" cy="2895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Quais os nomes dos três amigos de Daniel (verso 6).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0801059x2">
            <a:extLst>
              <a:ext uri="{FF2B5EF4-FFF2-40B4-BE49-F238E27FC236}">
                <a16:creationId xmlns:a16="http://schemas.microsoft.com/office/drawing/2014/main" id="{7D18007E-9375-4966-90DA-E9150A80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5" name="Rectangle 3">
            <a:extLst>
              <a:ext uri="{FF2B5EF4-FFF2-40B4-BE49-F238E27FC236}">
                <a16:creationId xmlns:a16="http://schemas.microsoft.com/office/drawing/2014/main" id="{4EFF2626-02B3-48AA-8C22-840EAAD859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5181600" cy="3200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Quanto tempo ele durará?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44)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Durará para sempre.</a:t>
            </a: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B_108">
            <a:extLst>
              <a:ext uri="{FF2B5EF4-FFF2-40B4-BE49-F238E27FC236}">
                <a16:creationId xmlns:a16="http://schemas.microsoft.com/office/drawing/2014/main" id="{F30386CA-EE2C-4BB5-8086-AE86498A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ED85B0BD-F7D6-4345-B626-E3DE345D2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343400"/>
            <a:ext cx="8686800" cy="205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rocha cortada sem o auxílio de mãos representa a vinda do reino de Deus. A Escritura nos fala que Jesus é a Rocha (I Cor. 10:4). </a:t>
            </a:r>
            <a:endParaRPr lang="pt-PT" altLang="pt-BR" sz="3600" b="1">
              <a:solidFill>
                <a:srgbClr val="FFFF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dan">
            <a:extLst>
              <a:ext uri="{FF2B5EF4-FFF2-40B4-BE49-F238E27FC236}">
                <a16:creationId xmlns:a16="http://schemas.microsoft.com/office/drawing/2014/main" id="{4EEA743F-499B-499C-A385-5C216342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0504093X3">
            <a:extLst>
              <a:ext uri="{FF2B5EF4-FFF2-40B4-BE49-F238E27FC236}">
                <a16:creationId xmlns:a16="http://schemas.microsoft.com/office/drawing/2014/main" id="{04218649-5644-4D1D-8F37-52633C02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" name="Rectangle 6">
            <a:extLst>
              <a:ext uri="{FF2B5EF4-FFF2-40B4-BE49-F238E27FC236}">
                <a16:creationId xmlns:a16="http://schemas.microsoft.com/office/drawing/2014/main" id="{DA57CEFA-E89F-4DF5-B361-8601069B1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4114800" cy="51054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 segunda vinda de Cristo o pecado será esmagado por toda a eternidade. O reino de Cristo será estabelecido para sempre.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 descr="0819150x2">
            <a:extLst>
              <a:ext uri="{FF2B5EF4-FFF2-40B4-BE49-F238E27FC236}">
                <a16:creationId xmlns:a16="http://schemas.microsoft.com/office/drawing/2014/main" id="{24546825-8E6A-4797-8F7F-879ED518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3" name="Rectangle 11">
            <a:extLst>
              <a:ext uri="{FF2B5EF4-FFF2-40B4-BE49-F238E27FC236}">
                <a16:creationId xmlns:a16="http://schemas.microsoft.com/office/drawing/2014/main" id="{7D043A50-1C71-4D60-82D1-B8BF879AC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5181600" cy="6019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Estamos nos aproximando do grande clímax, o retorno de Cristo ao nosso mundo. Ele ocorrerá de acordo com a agenda divina. Jesus está prestes a pôr um fim na longa e sangrenta luta da história humana, e levar-nos a viver com Ele eternamente.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0804065x2">
            <a:extLst>
              <a:ext uri="{FF2B5EF4-FFF2-40B4-BE49-F238E27FC236}">
                <a16:creationId xmlns:a16="http://schemas.microsoft.com/office/drawing/2014/main" id="{E620DA70-1EAE-4DD7-940B-9B267A11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Rectangle 8">
            <a:extLst>
              <a:ext uri="{FF2B5EF4-FFF2-40B4-BE49-F238E27FC236}">
                <a16:creationId xmlns:a16="http://schemas.microsoft.com/office/drawing/2014/main" id="{04F88FBD-DEF0-45FA-84BE-1944C835A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114800" cy="685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“Não se vendem dois passarinhos por um asse? E nenhum deles cairá em terra sem a vontade de vosso Pai...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0804065x2">
            <a:extLst>
              <a:ext uri="{FF2B5EF4-FFF2-40B4-BE49-F238E27FC236}">
                <a16:creationId xmlns:a16="http://schemas.microsoft.com/office/drawing/2014/main" id="{484D5FDD-D296-457E-8DD5-DCE9355A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3" name="Rectangle 3">
            <a:extLst>
              <a:ext uri="{FF2B5EF4-FFF2-40B4-BE49-F238E27FC236}">
                <a16:creationId xmlns:a16="http://schemas.microsoft.com/office/drawing/2014/main" id="{69408A77-1A68-4A43-B35B-4445D0496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4572000" cy="685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até mesmo os cabelos da vossa cabeça estão todos contados. Não temais, pois; mais valeis vós do que muitos passarinhos.” (Mateus 10:29-31) 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0808019x2">
            <a:extLst>
              <a:ext uri="{FF2B5EF4-FFF2-40B4-BE49-F238E27FC236}">
                <a16:creationId xmlns:a16="http://schemas.microsoft.com/office/drawing/2014/main" id="{4BBEC639-85FE-423B-A10C-D3169723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9" name="Rectangle 9">
            <a:extLst>
              <a:ext uri="{FF2B5EF4-FFF2-40B4-BE49-F238E27FC236}">
                <a16:creationId xmlns:a16="http://schemas.microsoft.com/office/drawing/2014/main" id="{DB724A2E-4017-45C0-9BC6-D5FA3BD6B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1600200"/>
            <a:ext cx="4419600" cy="3429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Esperar num Deus digno de confiança pode fazer significativa diferença na vida. Jesus quer conceder-lhe fé que o acompanhará em cada tormenta da existência.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0801038">
            <a:extLst>
              <a:ext uri="{FF2B5EF4-FFF2-40B4-BE49-F238E27FC236}">
                <a16:creationId xmlns:a16="http://schemas.microsoft.com/office/drawing/2014/main" id="{7D3641DE-7EC1-4F97-A701-8162E84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45791" dir="3378596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Rectangle 5">
            <a:extLst>
              <a:ext uri="{FF2B5EF4-FFF2-40B4-BE49-F238E27FC236}">
                <a16:creationId xmlns:a16="http://schemas.microsoft.com/office/drawing/2014/main" id="{CCB0D2A7-47D1-4867-8CAD-E9EFA9429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6553200" cy="1143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i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Oração</a:t>
            </a:r>
            <a:br>
              <a:rPr lang="pt-BR" altLang="pt-BR" sz="4000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pt-BR" altLang="pt-BR" sz="4000" b="1" i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Querido Pai que estás nos céus, obrigado por Teu interesse em minha vida pessoal. Obrigado por dar-me antecipadamente respostas para minhas dúvidas com respeito ao futuro do mundo... </a:t>
            </a:r>
            <a:endParaRPr lang="pt-PT" altLang="pt-BR" sz="4000" b="1" i="1">
              <a:solidFill>
                <a:srgbClr val="FFFF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801038">
            <a:extLst>
              <a:ext uri="{FF2B5EF4-FFF2-40B4-BE49-F238E27FC236}">
                <a16:creationId xmlns:a16="http://schemas.microsoft.com/office/drawing/2014/main" id="{392A5BEF-A787-4DF0-A63E-CB839AE35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>
            <a:extLst>
              <a:ext uri="{FF2B5EF4-FFF2-40B4-BE49-F238E27FC236}">
                <a16:creationId xmlns:a16="http://schemas.microsoft.com/office/drawing/2014/main" id="{E52C4750-C45B-4DA1-8C61-CFE281EFF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0"/>
            <a:ext cx="6858000" cy="1143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i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Ajuda-me cada dia a permitir que o Senhor controle minha vida. Guia-me. Mantém-me sob Teus cuidados. Eu Te rogo em nome de Jesus. Amém.</a:t>
            </a:r>
            <a:endParaRPr lang="pt-PT" altLang="pt-BR" sz="4000" b="1" i="1">
              <a:solidFill>
                <a:srgbClr val="FFFF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BR" sz="4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BR" sz="4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1821</Words>
  <Application>Microsoft Office PowerPoint</Application>
  <PresentationFormat>Apresentação na tela (4:3)</PresentationFormat>
  <Paragraphs>115</Paragraphs>
  <Slides>99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99</vt:i4>
      </vt:variant>
    </vt:vector>
  </HeadingPairs>
  <TitlesOfParts>
    <vt:vector size="103" baseType="lpstr">
      <vt:lpstr>Times New Roman</vt:lpstr>
      <vt:lpstr>Arial Narrow</vt:lpstr>
      <vt:lpstr>Tahoma</vt:lpstr>
      <vt:lpstr>Estrutura padrão</vt:lpstr>
      <vt:lpstr>Apresentação do PowerPoint</vt:lpstr>
      <vt:lpstr>Foco Sobre Daniel</vt:lpstr>
      <vt:lpstr>As Coisas Ruins Acontecem, Mas Deus Provê </vt:lpstr>
      <vt:lpstr>Os exércitos babilônicos sitiam Jerusalém e o rei Nabucodonosor tem um estranho sonho sobre um gigantesco homem de metal. </vt:lpstr>
      <vt:lpstr>Que dois países estavam envolvidos na guerra  (versos 1 e 2)?  </vt:lpstr>
      <vt:lpstr>Que dois países estavam envolvidos na guerra  (versos 1 e 2)?   Babilônia e Judá</vt:lpstr>
      <vt:lpstr> Por que Daniel e seus amigos foram levados cativos (versos 3 e 4)?   </vt:lpstr>
      <vt:lpstr> Por que Daniel e seus amigos foram levados cativos (versos 3 e 4)?  Porque faziam parte da nobreza de Israel. </vt:lpstr>
      <vt:lpstr>Quais os nomes dos três amigos de Daniel (verso 6).  </vt:lpstr>
      <vt:lpstr>Quais os nomes dos três amigos de Daniel (verso 6).   Hananias, Misael e Azarias</vt:lpstr>
      <vt:lpstr>Que novos nomes foram dados a Daniel e seus amigos (verso 7)?  </vt:lpstr>
      <vt:lpstr>Que novos nomes foram dados a Daniel e seus amigos (verso 7)?   Beltessazar, Sadraque, Mesaque e Abednego.</vt:lpstr>
      <vt:lpstr>Os nomes de Beltessazar, Sadraque, Mesaque e Abednego estavam baseados nos nomes dos deuses babilônios. O rei Nabucodonosor estava tentando levar os três jovens a esquecerem sua herança religiosa e se tornarem servos leais dentro do sistema babilônico. </vt:lpstr>
      <vt:lpstr>Qual foi a decisão de Daniel com relação à ordem do rei (verso 8)?  </vt:lpstr>
      <vt:lpstr>Qual foi a decisão de Daniel com relação à ordem do rei (verso 8)?   Não se contaminar com o banquete do rei.</vt:lpstr>
      <vt:lpstr>A maioria dos adolescentes acha muito embaraçoso ser diferente. Grande parte dos adultos não acha interessante sobressaírem-se à multidão... </vt:lpstr>
      <vt:lpstr>...Mas Daniel e seus três amigos “determinaram-se”, “propuseram-se” ou “decidiram” algo. </vt:lpstr>
      <vt:lpstr>Eles tomaram a decisão de obedecer a Deus incondicionalmente. Daniel cria que Deus honraria sua decisão de ser fiel.</vt:lpstr>
      <vt:lpstr>O que Daniel solicitou a Aspenaz, o chefe dos eunucos (versos 12 e 13)?</vt:lpstr>
      <vt:lpstr>O que Daniel solicitou a Aspenaz, o chefe dos eunucos (versos 12 e 13)?</vt:lpstr>
      <vt:lpstr>Quais foram os resultados desse teste de 10 dias?</vt:lpstr>
      <vt:lpstr>Resultados físicos (verso 15): Semblantes melhores e estavam mais fortes. </vt:lpstr>
      <vt:lpstr>Resultados intelectuais (verso 17):  Mais inteligentes. </vt:lpstr>
      <vt:lpstr>Qual era a habilidade especial de Daniel (verso 17)?    </vt:lpstr>
      <vt:lpstr>Qual era a habilidade especial de Daniel (verso 17)?   Entendimento em toda visão e sonhos. </vt:lpstr>
      <vt:lpstr>“A menos que Deus o tenha designado para essa questão, você será vencido por homens e demônios, mas se Ele estiver com você, quem poderá ser contra?”</vt:lpstr>
      <vt:lpstr>Finalmente, após anos de frustração, um decreto baixado em 4 de fevereiro de 1807 baniu o comércio escravagista. Wilberforce havia ajudado a mudar a história. Ele fez a diferença no mundo por apegar-se àquilo que sabia ser certo. </vt:lpstr>
      <vt:lpstr>Como Wilberforce, Daniel experimentou a alegria de ver como a fidelidade a Deus produz bênçãos. Quando você escolhe seguir a Deus não importando o quanto isso custe, Ele honrará sua fidelidade! </vt:lpstr>
      <vt:lpstr>Os tempos podem ser dificultosos.  Daniel enfrentou dificuldades. </vt:lpstr>
      <vt:lpstr>Pode haver preocupações, dores e sofrimentos. Daniel os vivenciou.</vt:lpstr>
      <vt:lpstr>Mas se mantivermos nossos olhos e corações focados em Deus, Ele tornará nossas trevas em luz e nossa dor em alegria!</vt:lpstr>
      <vt:lpstr>O primeiro capítulo de Daniel monta o cenário para o restante do livro. De fato, ele também ajusta a rota para o livro do Apocalipse. Esse dois livros proféticos estão inseparavelmente ligados.</vt:lpstr>
      <vt:lpstr>Ambos nos dão um grande quadro da luta entre o bem e o mal, o conflito entre Deus e Satanás, desde a entrada do pecado até sua erradicação final. </vt:lpstr>
      <vt:lpstr>No capítulo em estudo é levantada a cortina da grande controvérsia.</vt:lpstr>
      <vt:lpstr>Em 605 a.C., Nabucodonosor, o rei de Babilônia, desfechou um cruel ataque contra Jerusalém. </vt:lpstr>
      <vt:lpstr>Essas cidades representam duas ideologias. Babilônia, com suas práticas ocultistas e deuses pagãos representa um sistema de falsificação, apostasia e rebelião contra Deus. </vt:lpstr>
      <vt:lpstr>Jerusalém, a cidade de Daniel, representa fidelidade, obediência e lealdade a Deus.</vt:lpstr>
      <vt:lpstr>Esse contraste entre Babilônia e o povo de Deus é repetida de várias maneiras através dos livros de Daniel e Apocalipse.</vt:lpstr>
      <vt:lpstr>Apresentação do PowerPoint</vt:lpstr>
      <vt:lpstr>Algum tempo após a chegada de Daniel a Babilônia, o rei Nabucodonosor teve um sonho que o perturbou e assombrou muito. </vt:lpstr>
      <vt:lpstr>Nabucodonosor convocou os sábios da corte. </vt:lpstr>
      <vt:lpstr> Esses sábios ficaram embaraçados quando tiveram que dizer a Nabucodonosor o que ele havia sonhado... </vt:lpstr>
      <vt:lpstr>Poderiam apresentar uma interpretação rápida e satisfatória. Porém, entrar na cabeça de um homem  era impossível. </vt:lpstr>
      <vt:lpstr>Assim o rei ordenou que todos eles fossem executados. </vt:lpstr>
      <vt:lpstr>As novas dessa ordem chegaram até Daniel, e ele enviou uma solicitação a Nabucodonosor pedindo um retardamento na execução da sentença de morte. </vt:lpstr>
      <vt:lpstr>Atendido em seu pedido, Daniel apressou-se a chegar em casa e reunir seus amigos para um período de oração. </vt:lpstr>
      <vt:lpstr>Naquela mesma noite Deus revelou a Daniel exatamente o que o rei havia sonhado e também o que o sonho significava.</vt:lpstr>
      <vt:lpstr>“Há um Deus no céu, o qual revela os mistérios; Ele, pois, fez saber ao rei Nabucodonosor o que há de suceder nos últimos dias.” (Daniel 2:28) </vt:lpstr>
      <vt:lpstr> Daniel procurou fazer com que o rei soubesse que o Deus do céu estava lhe revelando eventos que teriam lugar no final da história terrestre, isto é, nos “últimos dias”. </vt:lpstr>
      <vt:lpstr>Deus respondeu às fervorosas orações de Daniel, Sadraque, Mesaque e Abednego de um modo dramático. Ele estava preocupado com sua difícil situação. Deus tem a mesma preocupação com você hoje. </vt:lpstr>
      <vt:lpstr>Suas necessidades, quaisquer que sejam, importam a Deus. Ele não as considera como coisa de somenos importância. </vt:lpstr>
      <vt:lpstr>Quando você pranteia a perda de um parente ou amigo, Deus também derrama lágrimas. </vt:lpstr>
      <vt:lpstr>Quando você se sente pressionado contra o muro porque perdeu o emprego, ou não consegue dinheiro suficiente para pagar suas contas, Deus sente sua angústia. </vt:lpstr>
      <vt:lpstr>Quando a solidão queima no fundo da alma, Deus almeja preencher esse vazio. </vt:lpstr>
      <vt:lpstr>Jesus anseia mostrar o quanto Se importa com você.</vt:lpstr>
      <vt:lpstr>O que Nabucodonosor viu em seu sonho?  (verso 31)   </vt:lpstr>
      <vt:lpstr>O que Nabucodonosor viu em seu sonho?  (verso 31)   Uma grande estátua.</vt:lpstr>
      <vt:lpstr>Identifique que metal corresponde a cada parte da estátua. (versos 32 e 33)</vt:lpstr>
      <vt:lpstr>Identifique que metal corresponde a cada parte da estátua. (versos 32 e 33)</vt:lpstr>
      <vt:lpstr>Identifique que metal corresponde a cada parte da estátua. (versos 32 e 33)</vt:lpstr>
      <vt:lpstr>Identifique que metal corresponde a cada parte da estátua. (versos 32 e 33)</vt:lpstr>
      <vt:lpstr>Identifique que metal corresponde a cada parte da estátua. (versos 32 e 33)</vt:lpstr>
      <vt:lpstr>Identifique que metal corresponde a cada parte da estátua. (versos 32 e 33)</vt:lpstr>
      <vt:lpstr>“Este é o sonho; agora diremos ao rei a sua interpretação.” (verso 36)</vt:lpstr>
      <vt:lpstr>Cabeça de Ouro  Quem era a cabeça de ouro? (versos 37 e 38)  </vt:lpstr>
      <vt:lpstr>Cabeça de Ouro  Quem era a cabeça de ouro? (versos 37 e 38)   Babilônia </vt:lpstr>
      <vt:lpstr>Peito e Braços de Prata   Depois de Babilônia, o que surgiria?  </vt:lpstr>
      <vt:lpstr>Peito e Braços de Prata   Depois de Babilônia, o que surgiria?  “Depois de ti se levantará outro reino.” (verso 39) Medo-Pérsia </vt:lpstr>
      <vt:lpstr>Em cumprimento à divina predição, o reino de Nabucodonosor seria feito em ruínas quando Ciro, um general persa, subjugasse Babilônia em 539 a.C. </vt:lpstr>
      <vt:lpstr>É interessante que 150 anos antes disso acontecer, o profeta Isaías predisse que um homem chamado Ciro subverteria Babilônia  (Isaías 44:28 e 45:1). </vt:lpstr>
      <vt:lpstr>Posteriormente em seu livro, Daniel deu o nome dos dois reinos que sucederiam Babilônia: Medo-Pérsia e Grécia (Daniel 8:20 e 21). Os medo-persas governaram o mundo de 539 a 331 a.C. </vt:lpstr>
      <vt:lpstr>Ventre e Coxas de Bronze       Então um terceiro reino de bronze dominaria o mundo (verso 39).</vt:lpstr>
      <vt:lpstr>O ventre e as coxas de bronze representam o reino da Grécia, que derrotou os persas na batalha de Arbela, em 331 a.C. </vt:lpstr>
      <vt:lpstr>Alexandre Magno conquistou os medos e persas, tornando a Grécia o terceiro grande império universal. A Grécia reinou de 331 a 168 a.C. </vt:lpstr>
      <vt:lpstr>Pernas de Ferro  Após a morte de Alexandre Magno, seu império se enfraqueceu e dividiu-se em facções rivais. </vt:lpstr>
      <vt:lpstr>Na batalha de Pidna, em 168 a.C., o férreo império romano esmagou a Grécia. </vt:lpstr>
      <vt:lpstr>Pés e Dedos de Ferro Misturados com Barro                                                    O que a Bíblia diz que aconteceria a Roma? (versos 41 e 42)  </vt:lpstr>
      <vt:lpstr>Pés e Dedos de Ferro Misturados com Barro                                                    O que a Bíblia diz que aconteceria a Roma? (versos 41 e 42)  Seu reino seria dividido. </vt:lpstr>
      <vt:lpstr>Assim como os pés e os dedos da estátua eram constituídos em parte de ferro e em parte de barro de oleiro, de que jeito seria o reino por eles representado?   </vt:lpstr>
      <vt:lpstr>Assim como os pés e os dedos da estátua eram constituídos em parte de ferro e em parte de barro de oleiro, de que jeito seria o reino por eles representado?   Um reino dividido. Em parte forte, em parte frágil.</vt:lpstr>
      <vt:lpstr>O império romano se fragmentaria em vários reinos simbolizados pelos dez dedos dos pés da estátua. </vt:lpstr>
      <vt:lpstr>Os pés da estátua, de ferro misturado com barro, representam as modernas nações da Europa. </vt:lpstr>
      <vt:lpstr>O verso 43 fala-nos dos esforços que seriam feitos para unir as nações européias pós-Roma sob um só governo... </vt:lpstr>
      <vt:lpstr>Deus, todavia, disse que isso simplesmente não ocorreria: “Mas não se ligarão um ao outro.”</vt:lpstr>
      <vt:lpstr>A Pedra Após o período em que muitas nações governaram em separado –  contrariamente à pretensão de um só poder mundial – outro grande evento interrompe a história... </vt:lpstr>
      <vt:lpstr>“Mas nos dias desses reis, o Deus do céu suscitará um reino que não será jamais destruído; nem passará a soberania deste reino a outro povo...” (verso 44) </vt:lpstr>
      <vt:lpstr>O que esse reino fará aos outros? (verso 44)  </vt:lpstr>
      <vt:lpstr>O que esse reino fará aos outros? (verso 44)   Esmiuçará e consumirá.</vt:lpstr>
      <vt:lpstr>Quanto tempo ele durará? (verso 44)  </vt:lpstr>
      <vt:lpstr>Quanto tempo ele durará? (verso 44)   Durará para sempre. </vt:lpstr>
      <vt:lpstr>A rocha cortada sem o auxílio de mãos representa a vinda do reino de Deus. A Escritura nos fala que Jesus é a Rocha (I Cor. 10:4). </vt:lpstr>
      <vt:lpstr>Apresentação do PowerPoint</vt:lpstr>
      <vt:lpstr>Na segunda vinda de Cristo o pecado será esmagado por toda a eternidade. O reino de Cristo será estabelecido para sempre. </vt:lpstr>
      <vt:lpstr>Estamos nos aproximando do grande clímax, o retorno de Cristo ao nosso mundo. Ele ocorrerá de acordo com a agenda divina. Jesus está prestes a pôr um fim na longa e sangrenta luta da história humana, e levar-nos a viver com Ele eternamente.</vt:lpstr>
      <vt:lpstr>“Não se vendem dois passarinhos por um asse? E nenhum deles cairá em terra sem a vontade de vosso Pai... </vt:lpstr>
      <vt:lpstr>E até mesmo os cabelos da vossa cabeça estão todos contados. Não temais, pois; mais valeis vós do que muitos passarinhos.” (Mateus 10:29-31) </vt:lpstr>
      <vt:lpstr>Esperar num Deus digno de confiança pode fazer significativa diferença na vida. Jesus quer conceder-lhe fé que o acompanhará em cada tormenta da existência.</vt:lpstr>
      <vt:lpstr>Oração  Querido Pai que estás nos céus, obrigado por Teu interesse em minha vida pessoal. Obrigado por dar-me antecipadamente respostas para minhas dúvidas com respeito ao futuro do mundo... </vt:lpstr>
      <vt:lpstr>Ajuda-me cada dia a permitir que o Senhor controle minha vida. Guia-me. Mantém-me sob Teus cuidados. Eu Te rogo em nome de Jesus. Amém.</vt:lpstr>
    </vt:vector>
  </TitlesOfParts>
  <Company>Associação Paulistana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Foco na Profecia - 1 </dc:title>
  <dc:creator>BigWork</dc:creator>
  <cp:lastModifiedBy>Pr. Marcelo Carvalho</cp:lastModifiedBy>
  <cp:revision>17</cp:revision>
  <dcterms:created xsi:type="dcterms:W3CDTF">2002-12-26T16:44:41Z</dcterms:created>
  <dcterms:modified xsi:type="dcterms:W3CDTF">2019-11-26T13:55:02Z</dcterms:modified>
</cp:coreProperties>
</file>