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300" r:id="rId3"/>
    <p:sldId id="258" r:id="rId4"/>
    <p:sldId id="259" r:id="rId5"/>
    <p:sldId id="302" r:id="rId6"/>
    <p:sldId id="301" r:id="rId7"/>
    <p:sldId id="260" r:id="rId8"/>
    <p:sldId id="261" r:id="rId9"/>
    <p:sldId id="262" r:id="rId10"/>
    <p:sldId id="303" r:id="rId11"/>
    <p:sldId id="263" r:id="rId12"/>
    <p:sldId id="323" r:id="rId13"/>
    <p:sldId id="304" r:id="rId14"/>
    <p:sldId id="264" r:id="rId15"/>
    <p:sldId id="265" r:id="rId16"/>
    <p:sldId id="305" r:id="rId17"/>
    <p:sldId id="266" r:id="rId18"/>
    <p:sldId id="267" r:id="rId19"/>
    <p:sldId id="268" r:id="rId20"/>
    <p:sldId id="325" r:id="rId21"/>
    <p:sldId id="269" r:id="rId22"/>
    <p:sldId id="306" r:id="rId23"/>
    <p:sldId id="270" r:id="rId24"/>
    <p:sldId id="307" r:id="rId25"/>
    <p:sldId id="326" r:id="rId26"/>
    <p:sldId id="315" r:id="rId27"/>
    <p:sldId id="271" r:id="rId28"/>
    <p:sldId id="327" r:id="rId29"/>
    <p:sldId id="312" r:id="rId30"/>
    <p:sldId id="328" r:id="rId31"/>
    <p:sldId id="272" r:id="rId32"/>
    <p:sldId id="273" r:id="rId33"/>
    <p:sldId id="313" r:id="rId34"/>
    <p:sldId id="274" r:id="rId35"/>
    <p:sldId id="275" r:id="rId36"/>
    <p:sldId id="276" r:id="rId37"/>
    <p:sldId id="329" r:id="rId38"/>
    <p:sldId id="314" r:id="rId39"/>
    <p:sldId id="330" r:id="rId40"/>
    <p:sldId id="277" r:id="rId41"/>
    <p:sldId id="331" r:id="rId42"/>
    <p:sldId id="278" r:id="rId43"/>
    <p:sldId id="279" r:id="rId44"/>
    <p:sldId id="308" r:id="rId45"/>
    <p:sldId id="309" r:id="rId46"/>
    <p:sldId id="282" r:id="rId47"/>
    <p:sldId id="332" r:id="rId48"/>
    <p:sldId id="310" r:id="rId49"/>
    <p:sldId id="333" r:id="rId50"/>
    <p:sldId id="311" r:id="rId51"/>
    <p:sldId id="334" r:id="rId52"/>
    <p:sldId id="283" r:id="rId53"/>
    <p:sldId id="284" r:id="rId54"/>
    <p:sldId id="285" r:id="rId55"/>
    <p:sldId id="317" r:id="rId56"/>
    <p:sldId id="286" r:id="rId57"/>
    <p:sldId id="335" r:id="rId58"/>
    <p:sldId id="287" r:id="rId59"/>
    <p:sldId id="318" r:id="rId60"/>
    <p:sldId id="319" r:id="rId61"/>
    <p:sldId id="288" r:id="rId62"/>
    <p:sldId id="289" r:id="rId63"/>
    <p:sldId id="336" r:id="rId64"/>
    <p:sldId id="290" r:id="rId65"/>
    <p:sldId id="320" r:id="rId66"/>
    <p:sldId id="337" r:id="rId67"/>
    <p:sldId id="338" r:id="rId68"/>
    <p:sldId id="296" r:id="rId69"/>
    <p:sldId id="339" r:id="rId70"/>
    <p:sldId id="292" r:id="rId71"/>
    <p:sldId id="321" r:id="rId72"/>
    <p:sldId id="293" r:id="rId73"/>
    <p:sldId id="322" r:id="rId74"/>
    <p:sldId id="294" r:id="rId75"/>
    <p:sldId id="295" r:id="rId76"/>
    <p:sldId id="298" r:id="rId77"/>
    <p:sldId id="340" r:id="rId78"/>
  </p:sldIdLst>
  <p:sldSz cx="9144000" cy="6858000" type="screen4x3"/>
  <p:notesSz cx="6858000" cy="9144000"/>
  <p:defaultTextStyle>
    <a:defPPr>
      <a:defRPr lang="pt-PT"/>
    </a:defPPr>
    <a:lvl1pPr algn="l" rtl="0" fontAlgn="base">
      <a:spcBef>
        <a:spcPct val="0"/>
      </a:spcBef>
      <a:spcAft>
        <a:spcPct val="0"/>
      </a:spcAft>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1pPr>
    <a:lvl2pPr marL="457200" algn="l" rtl="0" fontAlgn="base">
      <a:spcBef>
        <a:spcPct val="0"/>
      </a:spcBef>
      <a:spcAft>
        <a:spcPct val="0"/>
      </a:spcAft>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2pPr>
    <a:lvl3pPr marL="914400" algn="l" rtl="0" fontAlgn="base">
      <a:spcBef>
        <a:spcPct val="0"/>
      </a:spcBef>
      <a:spcAft>
        <a:spcPct val="0"/>
      </a:spcAft>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3pPr>
    <a:lvl4pPr marL="1371600" algn="l" rtl="0" fontAlgn="base">
      <a:spcBef>
        <a:spcPct val="0"/>
      </a:spcBef>
      <a:spcAft>
        <a:spcPct val="0"/>
      </a:spcAft>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4pPr>
    <a:lvl5pPr marL="1828800" algn="l" rtl="0" fontAlgn="base">
      <a:spcBef>
        <a:spcPct val="0"/>
      </a:spcBef>
      <a:spcAft>
        <a:spcPct val="0"/>
      </a:spcAft>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5pPr>
    <a:lvl6pPr marL="2286000" algn="l" defTabSz="914400" rtl="0" eaLnBrk="1" latinLnBrk="0" hangingPunct="1">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6pPr>
    <a:lvl7pPr marL="2743200" algn="l" defTabSz="914400" rtl="0" eaLnBrk="1" latinLnBrk="0" hangingPunct="1">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7pPr>
    <a:lvl8pPr marL="3200400" algn="l" defTabSz="914400" rtl="0" eaLnBrk="1" latinLnBrk="0" hangingPunct="1">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8pPr>
    <a:lvl9pPr marL="3657600" algn="l" defTabSz="914400" rtl="0" eaLnBrk="1" latinLnBrk="0" hangingPunct="1">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800000"/>
    <a:srgbClr val="3016B2"/>
    <a:srgbClr val="B971B4"/>
    <a:srgbClr val="FDBCAF"/>
    <a:srgbClr val="FFFF2B"/>
    <a:srgbClr val="FFFF1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1" d="100"/>
          <a:sy n="61" d="100"/>
        </p:scale>
        <p:origin x="780" y="4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162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_rels/viewProps.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B50A8FF5-8A89-4C2D-AA42-029C14FCC82D}"/>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60D7838B-D519-43CF-80CE-05470D528038}"/>
              </a:ext>
            </a:extLst>
          </p:cNvPr>
          <p:cNvSpPr>
            <a:spLocks noGrp="1" noChangeArrowheads="1"/>
          </p:cNvSpPr>
          <p:nvPr>
            <p:ph type="ftr" sz="quarter" idx="11"/>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0096D0F2-BA57-4147-AA7F-4F36A805EDFE}"/>
              </a:ext>
            </a:extLst>
          </p:cNvPr>
          <p:cNvSpPr>
            <a:spLocks noGrp="1" noChangeArrowheads="1"/>
          </p:cNvSpPr>
          <p:nvPr>
            <p:ph type="sldNum" sz="quarter" idx="12"/>
          </p:nvPr>
        </p:nvSpPr>
        <p:spPr>
          <a:ln/>
        </p:spPr>
        <p:txBody>
          <a:bodyPr/>
          <a:lstStyle>
            <a:lvl1pPr>
              <a:defRPr/>
            </a:lvl1pPr>
          </a:lstStyle>
          <a:p>
            <a:fld id="{23187FF8-11A5-4CD8-93CE-C5BF9F9D1EB1}" type="slidenum">
              <a:rPr lang="pt-PT" altLang="pt-BR"/>
              <a:pPr/>
              <a:t>‹nº›</a:t>
            </a:fld>
            <a:endParaRPr lang="pt-PT" altLang="pt-BR"/>
          </a:p>
        </p:txBody>
      </p:sp>
    </p:spTree>
    <p:extLst>
      <p:ext uri="{BB962C8B-B14F-4D97-AF65-F5344CB8AC3E}">
        <p14:creationId xmlns:p14="http://schemas.microsoft.com/office/powerpoint/2010/main" val="94195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810AAA8F-F72D-4FB5-A5D9-B973C28AD476}"/>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ADC5735E-8CEB-44F5-96D9-F62E0D4B04D0}"/>
              </a:ext>
            </a:extLst>
          </p:cNvPr>
          <p:cNvSpPr>
            <a:spLocks noGrp="1" noChangeArrowheads="1"/>
          </p:cNvSpPr>
          <p:nvPr>
            <p:ph type="ftr" sz="quarter" idx="11"/>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97C182BB-5900-44FC-A107-3F55371586A4}"/>
              </a:ext>
            </a:extLst>
          </p:cNvPr>
          <p:cNvSpPr>
            <a:spLocks noGrp="1" noChangeArrowheads="1"/>
          </p:cNvSpPr>
          <p:nvPr>
            <p:ph type="sldNum" sz="quarter" idx="12"/>
          </p:nvPr>
        </p:nvSpPr>
        <p:spPr>
          <a:ln/>
        </p:spPr>
        <p:txBody>
          <a:bodyPr/>
          <a:lstStyle>
            <a:lvl1pPr>
              <a:defRPr/>
            </a:lvl1pPr>
          </a:lstStyle>
          <a:p>
            <a:fld id="{B1E8E520-C678-4AFF-875C-90FA3A61C52A}" type="slidenum">
              <a:rPr lang="pt-PT" altLang="pt-BR"/>
              <a:pPr/>
              <a:t>‹nº›</a:t>
            </a:fld>
            <a:endParaRPr lang="pt-PT" altLang="pt-BR"/>
          </a:p>
        </p:txBody>
      </p:sp>
    </p:spTree>
    <p:extLst>
      <p:ext uri="{BB962C8B-B14F-4D97-AF65-F5344CB8AC3E}">
        <p14:creationId xmlns:p14="http://schemas.microsoft.com/office/powerpoint/2010/main" val="36892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D66A0EB1-E106-4607-84EE-0359F46A8357}"/>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AB546CEA-BF8F-49DA-9B15-8D012DC2A28F}"/>
              </a:ext>
            </a:extLst>
          </p:cNvPr>
          <p:cNvSpPr>
            <a:spLocks noGrp="1" noChangeArrowheads="1"/>
          </p:cNvSpPr>
          <p:nvPr>
            <p:ph type="ftr" sz="quarter" idx="11"/>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9ED7CF2A-3FCA-4B58-99A8-EE464864155C}"/>
              </a:ext>
            </a:extLst>
          </p:cNvPr>
          <p:cNvSpPr>
            <a:spLocks noGrp="1" noChangeArrowheads="1"/>
          </p:cNvSpPr>
          <p:nvPr>
            <p:ph type="sldNum" sz="quarter" idx="12"/>
          </p:nvPr>
        </p:nvSpPr>
        <p:spPr>
          <a:ln/>
        </p:spPr>
        <p:txBody>
          <a:bodyPr/>
          <a:lstStyle>
            <a:lvl1pPr>
              <a:defRPr/>
            </a:lvl1pPr>
          </a:lstStyle>
          <a:p>
            <a:fld id="{73A00340-A751-4DE8-888A-6901A29EC60C}" type="slidenum">
              <a:rPr lang="pt-PT" altLang="pt-BR"/>
              <a:pPr/>
              <a:t>‹nº›</a:t>
            </a:fld>
            <a:endParaRPr lang="pt-PT" altLang="pt-BR"/>
          </a:p>
        </p:txBody>
      </p:sp>
    </p:spTree>
    <p:extLst>
      <p:ext uri="{BB962C8B-B14F-4D97-AF65-F5344CB8AC3E}">
        <p14:creationId xmlns:p14="http://schemas.microsoft.com/office/powerpoint/2010/main" val="355916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6AE6C145-6D33-4D1C-80F1-064D850C4030}"/>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F224E527-17C0-49F8-B692-83B12EBD4704}"/>
              </a:ext>
            </a:extLst>
          </p:cNvPr>
          <p:cNvSpPr>
            <a:spLocks noGrp="1" noChangeArrowheads="1"/>
          </p:cNvSpPr>
          <p:nvPr>
            <p:ph type="ftr" sz="quarter" idx="11"/>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BC69D34D-1300-4BD6-988E-84654CF19662}"/>
              </a:ext>
            </a:extLst>
          </p:cNvPr>
          <p:cNvSpPr>
            <a:spLocks noGrp="1" noChangeArrowheads="1"/>
          </p:cNvSpPr>
          <p:nvPr>
            <p:ph type="sldNum" sz="quarter" idx="12"/>
          </p:nvPr>
        </p:nvSpPr>
        <p:spPr>
          <a:ln/>
        </p:spPr>
        <p:txBody>
          <a:bodyPr/>
          <a:lstStyle>
            <a:lvl1pPr>
              <a:defRPr/>
            </a:lvl1pPr>
          </a:lstStyle>
          <a:p>
            <a:fld id="{2827218B-0F2E-4B34-A665-FFA87E35D63D}" type="slidenum">
              <a:rPr lang="pt-PT" altLang="pt-BR"/>
              <a:pPr/>
              <a:t>‹nº›</a:t>
            </a:fld>
            <a:endParaRPr lang="pt-PT" altLang="pt-BR"/>
          </a:p>
        </p:txBody>
      </p:sp>
    </p:spTree>
    <p:extLst>
      <p:ext uri="{BB962C8B-B14F-4D97-AF65-F5344CB8AC3E}">
        <p14:creationId xmlns:p14="http://schemas.microsoft.com/office/powerpoint/2010/main" val="81827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40D0EF5C-8418-4856-9CC2-CE1EC2A1A1BB}"/>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7F070E9A-7E74-46AD-B667-542E486A3822}"/>
              </a:ext>
            </a:extLst>
          </p:cNvPr>
          <p:cNvSpPr>
            <a:spLocks noGrp="1" noChangeArrowheads="1"/>
          </p:cNvSpPr>
          <p:nvPr>
            <p:ph type="ftr" sz="quarter" idx="11"/>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693FECDA-1011-403E-AD53-C0DD8D2D265A}"/>
              </a:ext>
            </a:extLst>
          </p:cNvPr>
          <p:cNvSpPr>
            <a:spLocks noGrp="1" noChangeArrowheads="1"/>
          </p:cNvSpPr>
          <p:nvPr>
            <p:ph type="sldNum" sz="quarter" idx="12"/>
          </p:nvPr>
        </p:nvSpPr>
        <p:spPr>
          <a:ln/>
        </p:spPr>
        <p:txBody>
          <a:bodyPr/>
          <a:lstStyle>
            <a:lvl1pPr>
              <a:defRPr/>
            </a:lvl1pPr>
          </a:lstStyle>
          <a:p>
            <a:fld id="{C89EE67D-D6B7-4310-B696-B175D4DDC151}" type="slidenum">
              <a:rPr lang="pt-PT" altLang="pt-BR"/>
              <a:pPr/>
              <a:t>‹nº›</a:t>
            </a:fld>
            <a:endParaRPr lang="pt-PT" altLang="pt-BR"/>
          </a:p>
        </p:txBody>
      </p:sp>
    </p:spTree>
    <p:extLst>
      <p:ext uri="{BB962C8B-B14F-4D97-AF65-F5344CB8AC3E}">
        <p14:creationId xmlns:p14="http://schemas.microsoft.com/office/powerpoint/2010/main" val="116345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C2AFB61B-FC40-40C9-B82D-E6EA8D1958E9}"/>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0892877C-6412-4990-8730-B69241DC6142}"/>
              </a:ext>
            </a:extLst>
          </p:cNvPr>
          <p:cNvSpPr>
            <a:spLocks noGrp="1" noChangeArrowheads="1"/>
          </p:cNvSpPr>
          <p:nvPr>
            <p:ph type="ftr" sz="quarter" idx="11"/>
          </p:nvPr>
        </p:nvSpPr>
        <p:spPr>
          <a:ln/>
        </p:spPr>
        <p:txBody>
          <a:bodyPr/>
          <a:lstStyle>
            <a:lvl1pPr>
              <a:defRPr/>
            </a:lvl1pPr>
          </a:lstStyle>
          <a:p>
            <a:pPr>
              <a:defRPr/>
            </a:pPr>
            <a:endParaRPr lang="pt-PT"/>
          </a:p>
        </p:txBody>
      </p:sp>
      <p:sp>
        <p:nvSpPr>
          <p:cNvPr id="7" name="Rectangle 6">
            <a:extLst>
              <a:ext uri="{FF2B5EF4-FFF2-40B4-BE49-F238E27FC236}">
                <a16:creationId xmlns:a16="http://schemas.microsoft.com/office/drawing/2014/main" id="{5E597D5A-DBCE-4A5A-AA6F-DF8F2F65F600}"/>
              </a:ext>
            </a:extLst>
          </p:cNvPr>
          <p:cNvSpPr>
            <a:spLocks noGrp="1" noChangeArrowheads="1"/>
          </p:cNvSpPr>
          <p:nvPr>
            <p:ph type="sldNum" sz="quarter" idx="12"/>
          </p:nvPr>
        </p:nvSpPr>
        <p:spPr>
          <a:ln/>
        </p:spPr>
        <p:txBody>
          <a:bodyPr/>
          <a:lstStyle>
            <a:lvl1pPr>
              <a:defRPr/>
            </a:lvl1pPr>
          </a:lstStyle>
          <a:p>
            <a:fld id="{37289F1D-A976-4A91-A703-A0147371620E}" type="slidenum">
              <a:rPr lang="pt-PT" altLang="pt-BR"/>
              <a:pPr/>
              <a:t>‹nº›</a:t>
            </a:fld>
            <a:endParaRPr lang="pt-PT" altLang="pt-BR"/>
          </a:p>
        </p:txBody>
      </p:sp>
    </p:spTree>
    <p:extLst>
      <p:ext uri="{BB962C8B-B14F-4D97-AF65-F5344CB8AC3E}">
        <p14:creationId xmlns:p14="http://schemas.microsoft.com/office/powerpoint/2010/main" val="29660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24CA5995-CEA4-47DE-A677-03A8BBBC8F1C}"/>
              </a:ext>
            </a:extLst>
          </p:cNvPr>
          <p:cNvSpPr>
            <a:spLocks noGrp="1" noChangeArrowheads="1"/>
          </p:cNvSpPr>
          <p:nvPr>
            <p:ph type="dt" sz="half" idx="10"/>
          </p:nvPr>
        </p:nvSpPr>
        <p:spPr>
          <a:ln/>
        </p:spPr>
        <p:txBody>
          <a:bodyPr/>
          <a:lstStyle>
            <a:lvl1pPr>
              <a:defRPr/>
            </a:lvl1pPr>
          </a:lstStyle>
          <a:p>
            <a:pPr>
              <a:defRPr/>
            </a:pPr>
            <a:endParaRPr lang="pt-PT"/>
          </a:p>
        </p:txBody>
      </p:sp>
      <p:sp>
        <p:nvSpPr>
          <p:cNvPr id="8" name="Rectangle 5">
            <a:extLst>
              <a:ext uri="{FF2B5EF4-FFF2-40B4-BE49-F238E27FC236}">
                <a16:creationId xmlns:a16="http://schemas.microsoft.com/office/drawing/2014/main" id="{CDBBD433-D585-495C-B406-05E32694E43B}"/>
              </a:ext>
            </a:extLst>
          </p:cNvPr>
          <p:cNvSpPr>
            <a:spLocks noGrp="1" noChangeArrowheads="1"/>
          </p:cNvSpPr>
          <p:nvPr>
            <p:ph type="ftr" sz="quarter" idx="11"/>
          </p:nvPr>
        </p:nvSpPr>
        <p:spPr>
          <a:ln/>
        </p:spPr>
        <p:txBody>
          <a:bodyPr/>
          <a:lstStyle>
            <a:lvl1pPr>
              <a:defRPr/>
            </a:lvl1pPr>
          </a:lstStyle>
          <a:p>
            <a:pPr>
              <a:defRPr/>
            </a:pPr>
            <a:endParaRPr lang="pt-PT"/>
          </a:p>
        </p:txBody>
      </p:sp>
      <p:sp>
        <p:nvSpPr>
          <p:cNvPr id="9" name="Rectangle 6">
            <a:extLst>
              <a:ext uri="{FF2B5EF4-FFF2-40B4-BE49-F238E27FC236}">
                <a16:creationId xmlns:a16="http://schemas.microsoft.com/office/drawing/2014/main" id="{C67A56B5-523E-4BFE-82E9-F508CD7483C6}"/>
              </a:ext>
            </a:extLst>
          </p:cNvPr>
          <p:cNvSpPr>
            <a:spLocks noGrp="1" noChangeArrowheads="1"/>
          </p:cNvSpPr>
          <p:nvPr>
            <p:ph type="sldNum" sz="quarter" idx="12"/>
          </p:nvPr>
        </p:nvSpPr>
        <p:spPr>
          <a:ln/>
        </p:spPr>
        <p:txBody>
          <a:bodyPr/>
          <a:lstStyle>
            <a:lvl1pPr>
              <a:defRPr/>
            </a:lvl1pPr>
          </a:lstStyle>
          <a:p>
            <a:fld id="{1DA9C6FE-52B5-4FBB-B939-696A99185CD4}" type="slidenum">
              <a:rPr lang="pt-PT" altLang="pt-BR"/>
              <a:pPr/>
              <a:t>‹nº›</a:t>
            </a:fld>
            <a:endParaRPr lang="pt-PT" altLang="pt-BR"/>
          </a:p>
        </p:txBody>
      </p:sp>
    </p:spTree>
    <p:extLst>
      <p:ext uri="{BB962C8B-B14F-4D97-AF65-F5344CB8AC3E}">
        <p14:creationId xmlns:p14="http://schemas.microsoft.com/office/powerpoint/2010/main" val="155388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B4196836-D1DF-418C-8364-E205DFD559FA}"/>
              </a:ext>
            </a:extLst>
          </p:cNvPr>
          <p:cNvSpPr>
            <a:spLocks noGrp="1" noChangeArrowheads="1"/>
          </p:cNvSpPr>
          <p:nvPr>
            <p:ph type="dt" sz="half" idx="10"/>
          </p:nvPr>
        </p:nvSpPr>
        <p:spPr>
          <a:ln/>
        </p:spPr>
        <p:txBody>
          <a:bodyPr/>
          <a:lstStyle>
            <a:lvl1pPr>
              <a:defRPr/>
            </a:lvl1pPr>
          </a:lstStyle>
          <a:p>
            <a:pPr>
              <a:defRPr/>
            </a:pPr>
            <a:endParaRPr lang="pt-PT"/>
          </a:p>
        </p:txBody>
      </p:sp>
      <p:sp>
        <p:nvSpPr>
          <p:cNvPr id="4" name="Rectangle 5">
            <a:extLst>
              <a:ext uri="{FF2B5EF4-FFF2-40B4-BE49-F238E27FC236}">
                <a16:creationId xmlns:a16="http://schemas.microsoft.com/office/drawing/2014/main" id="{CCB65D7C-A04B-4826-9C9B-AF3F933E255A}"/>
              </a:ext>
            </a:extLst>
          </p:cNvPr>
          <p:cNvSpPr>
            <a:spLocks noGrp="1" noChangeArrowheads="1"/>
          </p:cNvSpPr>
          <p:nvPr>
            <p:ph type="ftr" sz="quarter" idx="11"/>
          </p:nvPr>
        </p:nvSpPr>
        <p:spPr>
          <a:ln/>
        </p:spPr>
        <p:txBody>
          <a:bodyPr/>
          <a:lstStyle>
            <a:lvl1pPr>
              <a:defRPr/>
            </a:lvl1pPr>
          </a:lstStyle>
          <a:p>
            <a:pPr>
              <a:defRPr/>
            </a:pPr>
            <a:endParaRPr lang="pt-PT"/>
          </a:p>
        </p:txBody>
      </p:sp>
      <p:sp>
        <p:nvSpPr>
          <p:cNvPr id="5" name="Rectangle 6">
            <a:extLst>
              <a:ext uri="{FF2B5EF4-FFF2-40B4-BE49-F238E27FC236}">
                <a16:creationId xmlns:a16="http://schemas.microsoft.com/office/drawing/2014/main" id="{8D1024DC-522A-457E-9B75-DAD1903480A0}"/>
              </a:ext>
            </a:extLst>
          </p:cNvPr>
          <p:cNvSpPr>
            <a:spLocks noGrp="1" noChangeArrowheads="1"/>
          </p:cNvSpPr>
          <p:nvPr>
            <p:ph type="sldNum" sz="quarter" idx="12"/>
          </p:nvPr>
        </p:nvSpPr>
        <p:spPr>
          <a:ln/>
        </p:spPr>
        <p:txBody>
          <a:bodyPr/>
          <a:lstStyle>
            <a:lvl1pPr>
              <a:defRPr/>
            </a:lvl1pPr>
          </a:lstStyle>
          <a:p>
            <a:fld id="{CF760997-8946-4C2B-ABF3-D98B21D4ACFA}" type="slidenum">
              <a:rPr lang="pt-PT" altLang="pt-BR"/>
              <a:pPr/>
              <a:t>‹nº›</a:t>
            </a:fld>
            <a:endParaRPr lang="pt-PT" altLang="pt-BR"/>
          </a:p>
        </p:txBody>
      </p:sp>
    </p:spTree>
    <p:extLst>
      <p:ext uri="{BB962C8B-B14F-4D97-AF65-F5344CB8AC3E}">
        <p14:creationId xmlns:p14="http://schemas.microsoft.com/office/powerpoint/2010/main" val="137905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E14B673-7D4B-4F3F-8B05-E3B7D606FEA0}"/>
              </a:ext>
            </a:extLst>
          </p:cNvPr>
          <p:cNvSpPr>
            <a:spLocks noGrp="1" noChangeArrowheads="1"/>
          </p:cNvSpPr>
          <p:nvPr>
            <p:ph type="dt" sz="half" idx="10"/>
          </p:nvPr>
        </p:nvSpPr>
        <p:spPr>
          <a:ln/>
        </p:spPr>
        <p:txBody>
          <a:bodyPr/>
          <a:lstStyle>
            <a:lvl1pPr>
              <a:defRPr/>
            </a:lvl1pPr>
          </a:lstStyle>
          <a:p>
            <a:pPr>
              <a:defRPr/>
            </a:pPr>
            <a:endParaRPr lang="pt-PT"/>
          </a:p>
        </p:txBody>
      </p:sp>
      <p:sp>
        <p:nvSpPr>
          <p:cNvPr id="3" name="Rectangle 5">
            <a:extLst>
              <a:ext uri="{FF2B5EF4-FFF2-40B4-BE49-F238E27FC236}">
                <a16:creationId xmlns:a16="http://schemas.microsoft.com/office/drawing/2014/main" id="{E5632E01-9C08-4279-950A-A79D6CC76138}"/>
              </a:ext>
            </a:extLst>
          </p:cNvPr>
          <p:cNvSpPr>
            <a:spLocks noGrp="1" noChangeArrowheads="1"/>
          </p:cNvSpPr>
          <p:nvPr>
            <p:ph type="ftr" sz="quarter" idx="11"/>
          </p:nvPr>
        </p:nvSpPr>
        <p:spPr>
          <a:ln/>
        </p:spPr>
        <p:txBody>
          <a:bodyPr/>
          <a:lstStyle>
            <a:lvl1pPr>
              <a:defRPr/>
            </a:lvl1pPr>
          </a:lstStyle>
          <a:p>
            <a:pPr>
              <a:defRPr/>
            </a:pPr>
            <a:endParaRPr lang="pt-PT"/>
          </a:p>
        </p:txBody>
      </p:sp>
      <p:sp>
        <p:nvSpPr>
          <p:cNvPr id="4" name="Rectangle 6">
            <a:extLst>
              <a:ext uri="{FF2B5EF4-FFF2-40B4-BE49-F238E27FC236}">
                <a16:creationId xmlns:a16="http://schemas.microsoft.com/office/drawing/2014/main" id="{D7180E13-F0AA-4571-852F-3955F27472AF}"/>
              </a:ext>
            </a:extLst>
          </p:cNvPr>
          <p:cNvSpPr>
            <a:spLocks noGrp="1" noChangeArrowheads="1"/>
          </p:cNvSpPr>
          <p:nvPr>
            <p:ph type="sldNum" sz="quarter" idx="12"/>
          </p:nvPr>
        </p:nvSpPr>
        <p:spPr>
          <a:ln/>
        </p:spPr>
        <p:txBody>
          <a:bodyPr/>
          <a:lstStyle>
            <a:lvl1pPr>
              <a:defRPr/>
            </a:lvl1pPr>
          </a:lstStyle>
          <a:p>
            <a:fld id="{B42E39BC-97D7-44E9-A480-22B8BDAE6812}" type="slidenum">
              <a:rPr lang="pt-PT" altLang="pt-BR"/>
              <a:pPr/>
              <a:t>‹nº›</a:t>
            </a:fld>
            <a:endParaRPr lang="pt-PT" altLang="pt-BR"/>
          </a:p>
        </p:txBody>
      </p:sp>
    </p:spTree>
    <p:extLst>
      <p:ext uri="{BB962C8B-B14F-4D97-AF65-F5344CB8AC3E}">
        <p14:creationId xmlns:p14="http://schemas.microsoft.com/office/powerpoint/2010/main" val="275434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DBB80E4E-390F-4851-AD95-AB5B94C5401D}"/>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15D3EE26-0B1D-46D2-A922-EFB81CC10B56}"/>
              </a:ext>
            </a:extLst>
          </p:cNvPr>
          <p:cNvSpPr>
            <a:spLocks noGrp="1" noChangeArrowheads="1"/>
          </p:cNvSpPr>
          <p:nvPr>
            <p:ph type="ftr" sz="quarter" idx="11"/>
          </p:nvPr>
        </p:nvSpPr>
        <p:spPr>
          <a:ln/>
        </p:spPr>
        <p:txBody>
          <a:bodyPr/>
          <a:lstStyle>
            <a:lvl1pPr>
              <a:defRPr/>
            </a:lvl1pPr>
          </a:lstStyle>
          <a:p>
            <a:pPr>
              <a:defRPr/>
            </a:pPr>
            <a:endParaRPr lang="pt-PT"/>
          </a:p>
        </p:txBody>
      </p:sp>
      <p:sp>
        <p:nvSpPr>
          <p:cNvPr id="7" name="Rectangle 6">
            <a:extLst>
              <a:ext uri="{FF2B5EF4-FFF2-40B4-BE49-F238E27FC236}">
                <a16:creationId xmlns:a16="http://schemas.microsoft.com/office/drawing/2014/main" id="{766105E2-9850-4BA6-B565-A0134FF6CA60}"/>
              </a:ext>
            </a:extLst>
          </p:cNvPr>
          <p:cNvSpPr>
            <a:spLocks noGrp="1" noChangeArrowheads="1"/>
          </p:cNvSpPr>
          <p:nvPr>
            <p:ph type="sldNum" sz="quarter" idx="12"/>
          </p:nvPr>
        </p:nvSpPr>
        <p:spPr>
          <a:ln/>
        </p:spPr>
        <p:txBody>
          <a:bodyPr/>
          <a:lstStyle>
            <a:lvl1pPr>
              <a:defRPr/>
            </a:lvl1pPr>
          </a:lstStyle>
          <a:p>
            <a:fld id="{1BF2ED9E-693F-4B0C-AE92-0489DA3265B7}" type="slidenum">
              <a:rPr lang="pt-PT" altLang="pt-BR"/>
              <a:pPr/>
              <a:t>‹nº›</a:t>
            </a:fld>
            <a:endParaRPr lang="pt-PT" altLang="pt-BR"/>
          </a:p>
        </p:txBody>
      </p:sp>
    </p:spTree>
    <p:extLst>
      <p:ext uri="{BB962C8B-B14F-4D97-AF65-F5344CB8AC3E}">
        <p14:creationId xmlns:p14="http://schemas.microsoft.com/office/powerpoint/2010/main" val="281715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62B54D62-012D-4295-819F-56DF34DC0373}"/>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064687AD-77F5-4F4E-BA71-6A73D998507B}"/>
              </a:ext>
            </a:extLst>
          </p:cNvPr>
          <p:cNvSpPr>
            <a:spLocks noGrp="1" noChangeArrowheads="1"/>
          </p:cNvSpPr>
          <p:nvPr>
            <p:ph type="ftr" sz="quarter" idx="11"/>
          </p:nvPr>
        </p:nvSpPr>
        <p:spPr>
          <a:ln/>
        </p:spPr>
        <p:txBody>
          <a:bodyPr/>
          <a:lstStyle>
            <a:lvl1pPr>
              <a:defRPr/>
            </a:lvl1pPr>
          </a:lstStyle>
          <a:p>
            <a:pPr>
              <a:defRPr/>
            </a:pPr>
            <a:endParaRPr lang="pt-PT"/>
          </a:p>
        </p:txBody>
      </p:sp>
      <p:sp>
        <p:nvSpPr>
          <p:cNvPr id="7" name="Rectangle 6">
            <a:extLst>
              <a:ext uri="{FF2B5EF4-FFF2-40B4-BE49-F238E27FC236}">
                <a16:creationId xmlns:a16="http://schemas.microsoft.com/office/drawing/2014/main" id="{3C897FD1-6C41-4AD9-B66A-732421399454}"/>
              </a:ext>
            </a:extLst>
          </p:cNvPr>
          <p:cNvSpPr>
            <a:spLocks noGrp="1" noChangeArrowheads="1"/>
          </p:cNvSpPr>
          <p:nvPr>
            <p:ph type="sldNum" sz="quarter" idx="12"/>
          </p:nvPr>
        </p:nvSpPr>
        <p:spPr>
          <a:ln/>
        </p:spPr>
        <p:txBody>
          <a:bodyPr/>
          <a:lstStyle>
            <a:lvl1pPr>
              <a:defRPr/>
            </a:lvl1pPr>
          </a:lstStyle>
          <a:p>
            <a:fld id="{A898F6C2-6EC8-4682-B81D-B1F63DE51467}" type="slidenum">
              <a:rPr lang="pt-PT" altLang="pt-BR"/>
              <a:pPr/>
              <a:t>‹nº›</a:t>
            </a:fld>
            <a:endParaRPr lang="pt-PT" altLang="pt-BR"/>
          </a:p>
        </p:txBody>
      </p:sp>
    </p:spTree>
    <p:extLst>
      <p:ext uri="{BB962C8B-B14F-4D97-AF65-F5344CB8AC3E}">
        <p14:creationId xmlns:p14="http://schemas.microsoft.com/office/powerpoint/2010/main" val="134786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81A0C02-7294-46F1-9506-36B860929C3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BR"/>
              <a:t>Clique para editar o estilo do título mestre</a:t>
            </a:r>
          </a:p>
        </p:txBody>
      </p:sp>
      <p:sp>
        <p:nvSpPr>
          <p:cNvPr id="1027" name="Rectangle 3">
            <a:extLst>
              <a:ext uri="{FF2B5EF4-FFF2-40B4-BE49-F238E27FC236}">
                <a16:creationId xmlns:a16="http://schemas.microsoft.com/office/drawing/2014/main" id="{7935232E-49A8-44F9-A860-54541FC7F87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BR"/>
              <a:t>Clique para editar os estilos do texto mestre</a:t>
            </a:r>
          </a:p>
          <a:p>
            <a:pPr lvl="1"/>
            <a:r>
              <a:rPr lang="pt-PT" altLang="pt-BR"/>
              <a:t>Segundo nível</a:t>
            </a:r>
          </a:p>
          <a:p>
            <a:pPr lvl="2"/>
            <a:r>
              <a:rPr lang="pt-PT" altLang="pt-BR"/>
              <a:t>Terceiro nível</a:t>
            </a:r>
          </a:p>
          <a:p>
            <a:pPr lvl="3"/>
            <a:r>
              <a:rPr lang="pt-PT" altLang="pt-BR"/>
              <a:t>Quarto nível</a:t>
            </a:r>
          </a:p>
          <a:p>
            <a:pPr lvl="4"/>
            <a:r>
              <a:rPr lang="pt-PT" altLang="pt-BR"/>
              <a:t>Quinto nível</a:t>
            </a:r>
          </a:p>
        </p:txBody>
      </p:sp>
      <p:sp>
        <p:nvSpPr>
          <p:cNvPr id="1028" name="Rectangle 4">
            <a:extLst>
              <a:ext uri="{FF2B5EF4-FFF2-40B4-BE49-F238E27FC236}">
                <a16:creationId xmlns:a16="http://schemas.microsoft.com/office/drawing/2014/main" id="{80A9033E-BC82-4AFC-A766-484CEFB9EDB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effectLst/>
                <a:latin typeface="+mn-lt"/>
              </a:defRPr>
            </a:lvl1pPr>
          </a:lstStyle>
          <a:p>
            <a:pPr>
              <a:defRPr/>
            </a:pPr>
            <a:endParaRPr lang="pt-PT"/>
          </a:p>
        </p:txBody>
      </p:sp>
      <p:sp>
        <p:nvSpPr>
          <p:cNvPr id="1029" name="Rectangle 5">
            <a:extLst>
              <a:ext uri="{FF2B5EF4-FFF2-40B4-BE49-F238E27FC236}">
                <a16:creationId xmlns:a16="http://schemas.microsoft.com/office/drawing/2014/main" id="{A7030B1B-F8C3-4F08-8494-6B981FF80FB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tx1"/>
                </a:solidFill>
                <a:effectLst/>
                <a:latin typeface="+mn-lt"/>
              </a:defRPr>
            </a:lvl1pPr>
          </a:lstStyle>
          <a:p>
            <a:pPr>
              <a:defRPr/>
            </a:pPr>
            <a:endParaRPr lang="pt-PT"/>
          </a:p>
        </p:txBody>
      </p:sp>
      <p:sp>
        <p:nvSpPr>
          <p:cNvPr id="1030" name="Rectangle 6">
            <a:extLst>
              <a:ext uri="{FF2B5EF4-FFF2-40B4-BE49-F238E27FC236}">
                <a16:creationId xmlns:a16="http://schemas.microsoft.com/office/drawing/2014/main" id="{EA9290DA-C06A-4DB9-B0C2-73FCBA6AD62B}"/>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latin typeface="Times New Roman" panose="02020603050405020304" pitchFamily="18" charset="0"/>
              </a:defRPr>
            </a:lvl1pPr>
          </a:lstStyle>
          <a:p>
            <a:fld id="{97472A91-DB29-43C8-B82C-6A9263F96AE1}" type="slidenum">
              <a:rPr lang="pt-PT" altLang="pt-BR"/>
              <a:pPr/>
              <a:t>‹nº›</a:t>
            </a:fld>
            <a:endParaRPr lang="pt-PT"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7B990A1-3E75-4314-B614-C1E9FD04B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a:extLst>
              <a:ext uri="{FF2B5EF4-FFF2-40B4-BE49-F238E27FC236}">
                <a16:creationId xmlns:a16="http://schemas.microsoft.com/office/drawing/2014/main" id="{CE434658-368D-48FB-823E-C00AD3CB9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Rectangle 8">
            <a:extLst>
              <a:ext uri="{FF2B5EF4-FFF2-40B4-BE49-F238E27FC236}">
                <a16:creationId xmlns:a16="http://schemas.microsoft.com/office/drawing/2014/main" id="{E6EE5E17-6DFA-4330-8303-F474072D0B36}"/>
              </a:ext>
            </a:extLst>
          </p:cNvPr>
          <p:cNvSpPr>
            <a:spLocks noGrp="1" noChangeArrowheads="1"/>
          </p:cNvSpPr>
          <p:nvPr>
            <p:ph type="title"/>
          </p:nvPr>
        </p:nvSpPr>
        <p:spPr>
          <a:xfrm>
            <a:off x="4724400" y="1219200"/>
            <a:ext cx="4343400" cy="4267200"/>
          </a:xfrm>
          <a:effectLst>
            <a:outerShdw dist="53882" dir="2700000" algn="ctr" rotWithShape="0">
              <a:schemeClr val="tx1"/>
            </a:outerShdw>
          </a:effectLst>
        </p:spPr>
        <p:txBody>
          <a:bodyPr/>
          <a:lstStyle/>
          <a:p>
            <a:pPr eaLnBrk="1" hangingPunct="1">
              <a:defRPr/>
            </a:pPr>
            <a:r>
              <a:rPr lang="pt-BR" sz="3600" b="1">
                <a:solidFill>
                  <a:schemeClr val="bg1"/>
                </a:solidFill>
                <a:latin typeface="Tahoma" pitchFamily="34" charset="0"/>
                <a:cs typeface="Times New Roman" pitchFamily="18" charset="0"/>
              </a:rPr>
              <a:t>O rei se perturbou porque outros impérios sucederiam o seu. Seu orgulho o levou a uma difícil lição pessoal.</a:t>
            </a:r>
            <a:endParaRPr lang="pt-PT" sz="3600" b="1">
              <a:solidFill>
                <a:schemeClr val="bg1"/>
              </a:solidFill>
              <a:latin typeface="Tahoma" pitchFamily="34"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765E5E"/>
            </a:gs>
            <a:gs pos="50000">
              <a:srgbClr val="FFCCCC"/>
            </a:gs>
            <a:gs pos="100000">
              <a:srgbClr val="765E5E"/>
            </a:gs>
          </a:gsLst>
          <a:lin ang="5400000" scaled="1"/>
        </a:gradFill>
        <a:effectLst/>
      </p:bgPr>
    </p:bg>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BA176A8A-14E4-4AC2-88A4-033A0C88D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a:extLst>
              <a:ext uri="{FF2B5EF4-FFF2-40B4-BE49-F238E27FC236}">
                <a16:creationId xmlns:a16="http://schemas.microsoft.com/office/drawing/2014/main" id="{31D183B5-EA06-478A-BFD0-E838283AB7AB}"/>
              </a:ext>
            </a:extLst>
          </p:cNvPr>
          <p:cNvSpPr>
            <a:spLocks noGrp="1" noChangeArrowheads="1"/>
          </p:cNvSpPr>
          <p:nvPr>
            <p:ph type="title"/>
          </p:nvPr>
        </p:nvSpPr>
        <p:spPr>
          <a:xfrm>
            <a:off x="5334000" y="152400"/>
            <a:ext cx="3657600" cy="6477000"/>
          </a:xfrm>
          <a:effectLst>
            <a:outerShdw dist="53882" dir="2700000"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Deus havia dito que outro reino surgiria e conquistaria Babilônia. Bem, talvez o rei pudesse modificar um pouco a profecia...</a:t>
            </a:r>
            <a:endParaRPr lang="pt-PT" sz="4000" b="1">
              <a:solidFill>
                <a:schemeClr val="bg1"/>
              </a:solidFill>
              <a:latin typeface="Arial Narrow" pitchFamily="34"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765E5E"/>
            </a:gs>
            <a:gs pos="50000">
              <a:srgbClr val="FFCCCC"/>
            </a:gs>
            <a:gs pos="100000">
              <a:srgbClr val="765E5E"/>
            </a:gs>
          </a:gsLst>
          <a:lin ang="5400000" scaled="1"/>
        </a:grad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C31172B0-2F43-402E-9776-04DD928B8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3">
            <a:extLst>
              <a:ext uri="{FF2B5EF4-FFF2-40B4-BE49-F238E27FC236}">
                <a16:creationId xmlns:a16="http://schemas.microsoft.com/office/drawing/2014/main" id="{4D71E221-B467-494D-8C33-1179B401BB03}"/>
              </a:ext>
            </a:extLst>
          </p:cNvPr>
          <p:cNvSpPr>
            <a:spLocks noGrp="1" noChangeArrowheads="1"/>
          </p:cNvSpPr>
          <p:nvPr>
            <p:ph type="title"/>
          </p:nvPr>
        </p:nvSpPr>
        <p:spPr>
          <a:xfrm>
            <a:off x="5334000" y="152400"/>
            <a:ext cx="3810000" cy="6477000"/>
          </a:xfrm>
          <a:effectLst>
            <a:outerShdw dist="45791" dir="3378596"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Que seria se ele fundisse uma réplica daquela imagem, mas feita toda de ouro da cabeça aos pés?...</a:t>
            </a:r>
            <a:endParaRPr lang="pt-PT" b="1">
              <a:solidFill>
                <a:schemeClr val="bg1"/>
              </a:solidFill>
              <a:latin typeface="Arial Narrow" pitchFamily="34"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765E5E"/>
            </a:gs>
            <a:gs pos="50000">
              <a:srgbClr val="FFCCCC"/>
            </a:gs>
            <a:gs pos="100000">
              <a:srgbClr val="765E5E"/>
            </a:gs>
          </a:gsLst>
          <a:lin ang="5400000" scaled="1"/>
        </a:gra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ACF4E1A8-2656-414F-B56D-4B4513E30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a:extLst>
              <a:ext uri="{FF2B5EF4-FFF2-40B4-BE49-F238E27FC236}">
                <a16:creationId xmlns:a16="http://schemas.microsoft.com/office/drawing/2014/main" id="{26A49A5E-422C-4B48-AC9C-87E391AFA180}"/>
              </a:ext>
            </a:extLst>
          </p:cNvPr>
          <p:cNvSpPr>
            <a:spLocks noGrp="1" noChangeArrowheads="1"/>
          </p:cNvSpPr>
          <p:nvPr>
            <p:ph type="title"/>
          </p:nvPr>
        </p:nvSpPr>
        <p:spPr>
          <a:xfrm>
            <a:off x="5257800" y="838200"/>
            <a:ext cx="3733800" cy="5181600"/>
          </a:xfrm>
          <a:effectLst>
            <a:outerShdw dist="53882" dir="2700000" algn="ctr" rotWithShape="0">
              <a:schemeClr val="tx1"/>
            </a:outerShdw>
          </a:effectLst>
        </p:spPr>
        <p:txBody>
          <a:bodyPr/>
          <a:lstStyle/>
          <a:p>
            <a:pPr eaLnBrk="1" hangingPunct="1">
              <a:defRPr/>
            </a:pPr>
            <a:r>
              <a:rPr lang="pt-BR" sz="4800" b="1">
                <a:solidFill>
                  <a:schemeClr val="bg1"/>
                </a:solidFill>
                <a:latin typeface="Arial Narrow" pitchFamily="34" charset="0"/>
                <a:cs typeface="Times New Roman" pitchFamily="18" charset="0"/>
              </a:rPr>
              <a:t>Essa seria sua maneira de criar uma imagem de Babilônia como império eterno.</a:t>
            </a:r>
            <a:endParaRPr lang="pt-PT" sz="4800" b="1">
              <a:solidFill>
                <a:schemeClr val="bg1"/>
              </a:solidFill>
              <a:latin typeface="Arial Narrow" pitchFamily="34"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00A491D3-52CE-4AD8-8D20-397DF75E8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a:extLst>
              <a:ext uri="{FF2B5EF4-FFF2-40B4-BE49-F238E27FC236}">
                <a16:creationId xmlns:a16="http://schemas.microsoft.com/office/drawing/2014/main" id="{75A8A731-22AD-4481-AD20-DACED56DEB5D}"/>
              </a:ext>
            </a:extLst>
          </p:cNvPr>
          <p:cNvSpPr>
            <a:spLocks noGrp="1" noChangeArrowheads="1"/>
          </p:cNvSpPr>
          <p:nvPr>
            <p:ph type="title"/>
          </p:nvPr>
        </p:nvSpPr>
        <p:spPr>
          <a:xfrm>
            <a:off x="2286000" y="533400"/>
            <a:ext cx="6705600" cy="5715000"/>
          </a:xfrm>
          <a:effectLst>
            <a:outerShdw dist="35921" dir="2700000" algn="ctr" rotWithShape="0">
              <a:schemeClr val="tx1"/>
            </a:outerShdw>
          </a:effectLst>
        </p:spPr>
        <p:txBody>
          <a:bodyPr/>
          <a:lstStyle/>
          <a:p>
            <a:pPr eaLnBrk="1" hangingPunct="1">
              <a:defRPr/>
            </a:pPr>
            <a:r>
              <a:rPr lang="pt-BR" sz="4800" b="1">
                <a:solidFill>
                  <a:schemeClr val="bg1"/>
                </a:solidFill>
                <a:latin typeface="Arial Narrow" pitchFamily="34" charset="0"/>
                <a:cs typeface="Times New Roman" pitchFamily="18" charset="0"/>
              </a:rPr>
              <a:t>Não demorou muito até que a imagem se destacasse na planície de Dura. Ela media aproximadamente 30 metros de altura por 3,60 de largura. </a:t>
            </a:r>
            <a:endParaRPr lang="pt-PT" sz="4800" b="1">
              <a:solidFill>
                <a:schemeClr val="bg1"/>
              </a:solidFill>
              <a:latin typeface="Arial Narrow" pitchFamily="34"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8AB4FF93-331C-47E9-AB73-F6B3202A2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5">
            <a:extLst>
              <a:ext uri="{FF2B5EF4-FFF2-40B4-BE49-F238E27FC236}">
                <a16:creationId xmlns:a16="http://schemas.microsoft.com/office/drawing/2014/main" id="{9DB5DF03-7882-4158-AB00-A40CD190C490}"/>
              </a:ext>
            </a:extLst>
          </p:cNvPr>
          <p:cNvSpPr>
            <a:spLocks noGrp="1" noChangeArrowheads="1"/>
          </p:cNvSpPr>
          <p:nvPr>
            <p:ph type="title"/>
          </p:nvPr>
        </p:nvSpPr>
        <p:spPr>
          <a:xfrm>
            <a:off x="1066800" y="3429000"/>
            <a:ext cx="8001000" cy="2819400"/>
          </a:xfrm>
          <a:effectLst>
            <a:outerShdw dist="35921" dir="2700000" algn="ctr" rotWithShape="0">
              <a:schemeClr val="tx1"/>
            </a:outerShdw>
          </a:effectLst>
        </p:spPr>
        <p:txBody>
          <a:bodyPr/>
          <a:lstStyle/>
          <a:p>
            <a:pPr eaLnBrk="1" hangingPunct="1">
              <a:defRPr/>
            </a:pPr>
            <a:r>
              <a:rPr lang="pt-BR" sz="4800" b="1">
                <a:solidFill>
                  <a:schemeClr val="bg1"/>
                </a:solidFill>
                <a:latin typeface="Arial Narrow" pitchFamily="34" charset="0"/>
                <a:cs typeface="Times New Roman" pitchFamily="18" charset="0"/>
              </a:rPr>
              <a:t>Essa imagem era, na verdade, um ato de rebelião. O rei estava desafiando a palavra de Deus...</a:t>
            </a:r>
            <a:endParaRPr lang="pt-PT" sz="4800" b="1">
              <a:solidFill>
                <a:schemeClr val="bg1"/>
              </a:solidFill>
              <a:latin typeface="Arial Narrow"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E2C78F11-EC7F-43D7-B013-B56E0D106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a:extLst>
              <a:ext uri="{FF2B5EF4-FFF2-40B4-BE49-F238E27FC236}">
                <a16:creationId xmlns:a16="http://schemas.microsoft.com/office/drawing/2014/main" id="{4E186B68-59E1-4A3F-B919-9286790220FF}"/>
              </a:ext>
            </a:extLst>
          </p:cNvPr>
          <p:cNvSpPr>
            <a:spLocks noGrp="1" noChangeArrowheads="1"/>
          </p:cNvSpPr>
          <p:nvPr>
            <p:ph type="title"/>
          </p:nvPr>
        </p:nvSpPr>
        <p:spPr>
          <a:xfrm>
            <a:off x="1143000" y="4343400"/>
            <a:ext cx="7772400" cy="1143000"/>
          </a:xfrm>
          <a:effectLst>
            <a:outerShdw dist="35921" dir="2700000" algn="ctr" rotWithShape="0">
              <a:schemeClr val="tx1"/>
            </a:outerShdw>
          </a:effectLst>
        </p:spPr>
        <p:txBody>
          <a:bodyPr/>
          <a:lstStyle/>
          <a:p>
            <a:pPr eaLnBrk="1" hangingPunct="1">
              <a:defRPr/>
            </a:pPr>
            <a:r>
              <a:rPr lang="pt-BR" sz="4800" b="1">
                <a:solidFill>
                  <a:schemeClr val="bg1"/>
                </a:solidFill>
                <a:latin typeface="Arial Narrow" pitchFamily="34" charset="0"/>
                <a:cs typeface="Times New Roman" pitchFamily="18" charset="0"/>
              </a:rPr>
              <a:t>Estava criando uma imitação do verdadeiro símbolo profético que Daniel lhe mostrara.</a:t>
            </a:r>
            <a:r>
              <a:rPr lang="pt-PT" sz="4800" b="1">
                <a:solidFill>
                  <a:schemeClr val="bg1"/>
                </a:solidFill>
                <a:latin typeface="Arial Narrow"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405398FB-311C-495A-AFD5-CF8647FB1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a:extLst>
              <a:ext uri="{FF2B5EF4-FFF2-40B4-BE49-F238E27FC236}">
                <a16:creationId xmlns:a16="http://schemas.microsoft.com/office/drawing/2014/main" id="{1EAE0321-4994-4B32-B779-9770597DABC9}"/>
              </a:ext>
            </a:extLst>
          </p:cNvPr>
          <p:cNvSpPr>
            <a:spLocks noGrp="1" noChangeArrowheads="1"/>
          </p:cNvSpPr>
          <p:nvPr>
            <p:ph type="title"/>
          </p:nvPr>
        </p:nvSpPr>
        <p:spPr>
          <a:xfrm>
            <a:off x="381000" y="152400"/>
            <a:ext cx="6477000" cy="6400800"/>
          </a:xfrm>
          <a:effectLst>
            <a:outerShdw dist="35921" dir="2700000" algn="ctr" rotWithShape="0">
              <a:schemeClr val="tx1"/>
            </a:outerShdw>
          </a:effectLst>
        </p:spPr>
        <p:txBody>
          <a:bodyPr/>
          <a:lstStyle/>
          <a:p>
            <a:pPr eaLnBrk="1" hangingPunct="1">
              <a:defRPr/>
            </a:pPr>
            <a:r>
              <a:rPr lang="pt-BR" sz="4800" b="1">
                <a:solidFill>
                  <a:schemeClr val="bg1"/>
                </a:solidFill>
                <a:latin typeface="Arial Narrow" pitchFamily="34" charset="0"/>
                <a:cs typeface="Times New Roman" pitchFamily="18" charset="0"/>
              </a:rPr>
              <a:t>Na profecia bíblica, Babilônia representa o oposto daquilo que Deus estabeleceu, na tentativa de substituir a verdade. Esse conceito é claramente exposto no livro do Apocalipse. </a:t>
            </a:r>
            <a:endParaRPr lang="pt-PT" sz="4800" b="1">
              <a:solidFill>
                <a:schemeClr val="bg1"/>
              </a:solidFill>
              <a:latin typeface="Arial Narrow" pitchFamily="34"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26625FEF-9064-443E-9DD1-300CF4AF3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a:extLst>
              <a:ext uri="{FF2B5EF4-FFF2-40B4-BE49-F238E27FC236}">
                <a16:creationId xmlns:a16="http://schemas.microsoft.com/office/drawing/2014/main" id="{515BD896-7B4E-46AF-8AEE-6733D2F47878}"/>
              </a:ext>
            </a:extLst>
          </p:cNvPr>
          <p:cNvSpPr>
            <a:spLocks noGrp="1" noChangeArrowheads="1"/>
          </p:cNvSpPr>
          <p:nvPr>
            <p:ph type="title"/>
          </p:nvPr>
        </p:nvSpPr>
        <p:spPr>
          <a:xfrm>
            <a:off x="228600" y="1143000"/>
            <a:ext cx="6629400" cy="3733800"/>
          </a:xfrm>
          <a:effectLst>
            <a:outerShdw dist="45791" dir="3378596" algn="ctr" rotWithShape="0">
              <a:schemeClr val="tx1"/>
            </a:outerShdw>
          </a:effectLst>
        </p:spPr>
        <p:txBody>
          <a:bodyPr/>
          <a:lstStyle/>
          <a:p>
            <a:pPr eaLnBrk="1" hangingPunct="1">
              <a:defRPr/>
            </a:pPr>
            <a:r>
              <a:rPr lang="pt-BR" sz="4800" b="1">
                <a:solidFill>
                  <a:schemeClr val="bg1"/>
                </a:solidFill>
                <a:latin typeface="Arial Narrow" pitchFamily="34" charset="0"/>
                <a:cs typeface="Times New Roman" pitchFamily="18" charset="0"/>
              </a:rPr>
              <a:t>Nabucodonosor estava fazendo uma importante escolha de eternas conseqüências. Os três jovens hebreus tinham de fazer o mesmo.</a:t>
            </a:r>
            <a:r>
              <a:rPr lang="pt-PT" sz="4800" b="1">
                <a:solidFill>
                  <a:schemeClr val="bg1"/>
                </a:solidFill>
                <a:latin typeface="Arial Narrow"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C15FA9F4-D2C6-4331-9254-9A3A01E41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a:extLst>
              <a:ext uri="{FF2B5EF4-FFF2-40B4-BE49-F238E27FC236}">
                <a16:creationId xmlns:a16="http://schemas.microsoft.com/office/drawing/2014/main" id="{5D415980-E20F-4966-B87B-0E5F9DCD6442}"/>
              </a:ext>
            </a:extLst>
          </p:cNvPr>
          <p:cNvSpPr>
            <a:spLocks noGrp="1" noChangeArrowheads="1"/>
          </p:cNvSpPr>
          <p:nvPr>
            <p:ph type="ctrTitle"/>
          </p:nvPr>
        </p:nvSpPr>
        <p:spPr>
          <a:xfrm>
            <a:off x="1371600" y="685800"/>
            <a:ext cx="6553200" cy="53340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Quando os representantes de todas as partes do reino chegavam a Babilônia, aprendiam que a recusa em se curvar perante a imagem do rei acarretava fatal penalidade. Qual era ela? V.6</a:t>
            </a: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endParaRPr lang="pt-PT" sz="4000" b="1">
              <a:solidFill>
                <a:schemeClr val="bg1"/>
              </a:solidFill>
              <a:latin typeface="Arial Narrow"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91E2F2F-906D-4E3A-B088-678C2C47B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a:extLst>
              <a:ext uri="{FF2B5EF4-FFF2-40B4-BE49-F238E27FC236}">
                <a16:creationId xmlns:a16="http://schemas.microsoft.com/office/drawing/2014/main" id="{3C5B05FC-1200-4CA1-815B-96A936F03C1C}"/>
              </a:ext>
            </a:extLst>
          </p:cNvPr>
          <p:cNvSpPr>
            <a:spLocks noGrp="1" noChangeArrowheads="1"/>
          </p:cNvSpPr>
          <p:nvPr>
            <p:ph type="title"/>
          </p:nvPr>
        </p:nvSpPr>
        <p:spPr>
          <a:xfrm>
            <a:off x="1447800" y="685800"/>
            <a:ext cx="7162800" cy="4724400"/>
          </a:xfrm>
          <a:effectLst>
            <a:outerShdw dist="56796" dir="3806097" algn="ctr" rotWithShape="0">
              <a:schemeClr val="tx1"/>
            </a:outerShdw>
          </a:effectLst>
        </p:spPr>
        <p:txBody>
          <a:bodyPr/>
          <a:lstStyle/>
          <a:p>
            <a:pPr eaLnBrk="1" hangingPunct="1">
              <a:defRPr/>
            </a:pPr>
            <a:r>
              <a:rPr lang="pt-BR" sz="5400" b="1">
                <a:solidFill>
                  <a:schemeClr val="bg1"/>
                </a:solidFill>
                <a:latin typeface="Arial Narrow" pitchFamily="34" charset="0"/>
                <a:cs typeface="Times New Roman" pitchFamily="18" charset="0"/>
              </a:rPr>
              <a:t>Foco Sobre Daniel</a:t>
            </a:r>
            <a:br>
              <a:rPr lang="pt-BR" sz="5400" b="1">
                <a:solidFill>
                  <a:schemeClr val="bg1"/>
                </a:solidFill>
                <a:latin typeface="Arial Narrow" pitchFamily="34" charset="0"/>
                <a:cs typeface="Times New Roman" pitchFamily="18" charset="0"/>
              </a:rPr>
            </a:br>
            <a:r>
              <a:rPr lang="pt-BR" sz="5400" b="1">
                <a:solidFill>
                  <a:schemeClr val="bg1"/>
                </a:solidFill>
                <a:latin typeface="Arial Narrow" pitchFamily="34" charset="0"/>
                <a:cs typeface="Times New Roman" pitchFamily="18" charset="0"/>
              </a:rPr>
              <a:t> </a:t>
            </a:r>
            <a:br>
              <a:rPr lang="pt-BR" sz="5400" b="1">
                <a:solidFill>
                  <a:schemeClr val="bg1"/>
                </a:solidFill>
                <a:latin typeface="Arial Narrow" pitchFamily="34" charset="0"/>
                <a:cs typeface="Times New Roman" pitchFamily="18" charset="0"/>
              </a:rPr>
            </a:br>
            <a:br>
              <a:rPr lang="pt-BR" sz="5400" b="1">
                <a:solidFill>
                  <a:schemeClr val="bg1"/>
                </a:solidFill>
                <a:latin typeface="Arial Narrow" pitchFamily="34" charset="0"/>
                <a:cs typeface="Times New Roman" pitchFamily="18" charset="0"/>
              </a:rPr>
            </a:br>
            <a:r>
              <a:rPr lang="pt-BR" sz="5400" b="1">
                <a:solidFill>
                  <a:schemeClr val="bg1"/>
                </a:solidFill>
                <a:latin typeface="Arial Narrow" pitchFamily="34" charset="0"/>
                <a:cs typeface="Times New Roman" pitchFamily="18" charset="0"/>
              </a:rPr>
              <a:t>Daniel 3 e 4</a:t>
            </a:r>
            <a:endParaRPr lang="pt-PT" sz="5400" b="1">
              <a:solidFill>
                <a:schemeClr val="bg1"/>
              </a:solidFill>
              <a:latin typeface="Arial Narrow"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7B3DD20E-6FCD-473F-807E-2F9ACFAE9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a:extLst>
              <a:ext uri="{FF2B5EF4-FFF2-40B4-BE49-F238E27FC236}">
                <a16:creationId xmlns:a16="http://schemas.microsoft.com/office/drawing/2014/main" id="{4C3DE4B1-C7E4-491F-BAF8-240AEF188278}"/>
              </a:ext>
            </a:extLst>
          </p:cNvPr>
          <p:cNvSpPr>
            <a:spLocks noGrp="1" noChangeArrowheads="1"/>
          </p:cNvSpPr>
          <p:nvPr>
            <p:ph type="ctrTitle"/>
          </p:nvPr>
        </p:nvSpPr>
        <p:spPr>
          <a:xfrm>
            <a:off x="1371600" y="685800"/>
            <a:ext cx="6553200" cy="53340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Quando os representantes de todas as partes do reino chegavam a Babilônia, aprendiam que a recusa em se curvar perante a imagem do rei acarretava fatal penalidade. Qual era ela? V.6</a:t>
            </a: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cs typeface="Times New Roman" pitchFamily="18" charset="0"/>
              </a:rPr>
              <a:t> </a:t>
            </a:r>
            <a:r>
              <a:rPr lang="pt-BR" sz="4000" b="1">
                <a:solidFill>
                  <a:schemeClr val="bg1"/>
                </a:solidFill>
                <a:latin typeface="Arial Narrow" pitchFamily="34" charset="0"/>
              </a:rPr>
              <a:t>Ser lançado na fornalha.</a:t>
            </a:r>
            <a:endParaRPr lang="pt-PT" sz="4000" b="1">
              <a:solidFill>
                <a:schemeClr val="bg1"/>
              </a:solidFill>
              <a:latin typeface="Arial Narrow"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id="{3C5CFF2E-4CC4-4EFA-B4F4-FAD5FDD2B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a:extLst>
              <a:ext uri="{FF2B5EF4-FFF2-40B4-BE49-F238E27FC236}">
                <a16:creationId xmlns:a16="http://schemas.microsoft.com/office/drawing/2014/main" id="{9AD47DED-0958-44FE-BF66-0AAA3FF5E7AB}"/>
              </a:ext>
            </a:extLst>
          </p:cNvPr>
          <p:cNvSpPr>
            <a:spLocks noGrp="1" noChangeArrowheads="1"/>
          </p:cNvSpPr>
          <p:nvPr>
            <p:ph type="title"/>
          </p:nvPr>
        </p:nvSpPr>
        <p:spPr>
          <a:xfrm>
            <a:off x="3048000" y="0"/>
            <a:ext cx="6096000" cy="68580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Nabucodonosor estava usando sua autoridade política para impor certo tipo de adoração. Em capítulos posteriores do livro de Daniel e no livro do Apocalipse, veremos como essa combinação de igreja e Estado é retratada na profecia... </a:t>
            </a:r>
            <a:endParaRPr lang="pt-PT" sz="4000" b="1">
              <a:solidFill>
                <a:schemeClr val="bg1"/>
              </a:solidFill>
              <a:latin typeface="Arial Narrow"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DFB8803E-E430-4AA4-BDDE-859B51E87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a:extLst>
              <a:ext uri="{FF2B5EF4-FFF2-40B4-BE49-F238E27FC236}">
                <a16:creationId xmlns:a16="http://schemas.microsoft.com/office/drawing/2014/main" id="{ED71A841-F0F5-4205-B56C-287AE64305D0}"/>
              </a:ext>
            </a:extLst>
          </p:cNvPr>
          <p:cNvSpPr>
            <a:spLocks noGrp="1" noChangeArrowheads="1"/>
          </p:cNvSpPr>
          <p:nvPr>
            <p:ph type="title"/>
          </p:nvPr>
        </p:nvSpPr>
        <p:spPr>
          <a:xfrm>
            <a:off x="3505200" y="1600200"/>
            <a:ext cx="5105400" cy="3429000"/>
          </a:xfrm>
          <a:effectLst>
            <a:outerShdw dist="45791" dir="3378596"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Ela faz parte de um falso sistema de religião, o qual erguerá novamente sua medonha cabeça para oprimir o povo de Deus.</a:t>
            </a:r>
            <a:r>
              <a:rPr lang="pt-PT" b="1">
                <a:solidFill>
                  <a:schemeClr val="bg1"/>
                </a:solidFill>
                <a:latin typeface="Arial Narrow"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a:extLst>
              <a:ext uri="{FF2B5EF4-FFF2-40B4-BE49-F238E27FC236}">
                <a16:creationId xmlns:a16="http://schemas.microsoft.com/office/drawing/2014/main" id="{45DDC90B-F761-48DA-AD1C-E248CA55D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8">
            <a:extLst>
              <a:ext uri="{FF2B5EF4-FFF2-40B4-BE49-F238E27FC236}">
                <a16:creationId xmlns:a16="http://schemas.microsoft.com/office/drawing/2014/main" id="{FBD852B2-4166-43D2-A55D-D7B78B786B3C}"/>
              </a:ext>
            </a:extLst>
          </p:cNvPr>
          <p:cNvSpPr>
            <a:spLocks noGrp="1" noChangeArrowheads="1"/>
          </p:cNvSpPr>
          <p:nvPr>
            <p:ph type="title"/>
          </p:nvPr>
        </p:nvSpPr>
        <p:spPr>
          <a:xfrm>
            <a:off x="457200" y="609600"/>
            <a:ext cx="4800600" cy="5486400"/>
          </a:xfrm>
          <a:effectLst>
            <a:outerShdw dist="45791" dir="3378596" algn="ctr" rotWithShape="0">
              <a:schemeClr val="tx1"/>
            </a:outerShdw>
          </a:effectLst>
        </p:spPr>
        <p:txBody>
          <a:bodyPr/>
          <a:lstStyle/>
          <a:p>
            <a:pPr eaLnBrk="1" hangingPunct="1">
              <a:defRPr/>
            </a:pPr>
            <a:r>
              <a:rPr lang="pt-BR" sz="4800" b="1">
                <a:solidFill>
                  <a:schemeClr val="bg1"/>
                </a:solidFill>
                <a:latin typeface="Arial Narrow" pitchFamily="34" charset="0"/>
                <a:cs typeface="Times New Roman" pitchFamily="18" charset="0"/>
              </a:rPr>
              <a:t>O primeiro dos Dez Mandamentos declara: “Não terás outros deuses diante de Mim...”</a:t>
            </a:r>
            <a:endParaRPr lang="pt-PT" sz="4800" b="1">
              <a:solidFill>
                <a:schemeClr val="bg1"/>
              </a:solidFill>
              <a:latin typeface="Arial Narrow"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a:extLst>
              <a:ext uri="{FF2B5EF4-FFF2-40B4-BE49-F238E27FC236}">
                <a16:creationId xmlns:a16="http://schemas.microsoft.com/office/drawing/2014/main" id="{5820DF73-3AF3-4A8A-9282-6033CF2FB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Rectangle 9">
            <a:extLst>
              <a:ext uri="{FF2B5EF4-FFF2-40B4-BE49-F238E27FC236}">
                <a16:creationId xmlns:a16="http://schemas.microsoft.com/office/drawing/2014/main" id="{062D245A-48B7-4BEE-9CDB-BF966031D09F}"/>
              </a:ext>
            </a:extLst>
          </p:cNvPr>
          <p:cNvSpPr>
            <a:spLocks noGrp="1" noChangeArrowheads="1"/>
          </p:cNvSpPr>
          <p:nvPr>
            <p:ph type="title"/>
          </p:nvPr>
        </p:nvSpPr>
        <p:spPr>
          <a:xfrm>
            <a:off x="152400" y="304800"/>
            <a:ext cx="5867400" cy="62484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E o segundo: “Não farás para si imagem esculpida, nem figura alguma do que há em cima no céu, nem em baixo na terra, nem nas águas debaixo da terra. Não te encurvarás diante delas, nem as servirás.” </a:t>
            </a: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cs typeface="Times New Roman" pitchFamily="18" charset="0"/>
              </a:rPr>
              <a:t>(Êxodo 20:3-5)</a:t>
            </a:r>
            <a:r>
              <a:rPr lang="pt-PT" sz="4000" b="1">
                <a:solidFill>
                  <a:schemeClr val="bg1"/>
                </a:solidFill>
                <a:latin typeface="Arial Narrow"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8">
            <a:extLst>
              <a:ext uri="{FF2B5EF4-FFF2-40B4-BE49-F238E27FC236}">
                <a16:creationId xmlns:a16="http://schemas.microsoft.com/office/drawing/2014/main" id="{72224E58-944F-4052-9E19-10610660B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4" name="Rectangle 10">
            <a:extLst>
              <a:ext uri="{FF2B5EF4-FFF2-40B4-BE49-F238E27FC236}">
                <a16:creationId xmlns:a16="http://schemas.microsoft.com/office/drawing/2014/main" id="{9FEEBEC0-762E-49AB-A47D-DA26624ECAED}"/>
              </a:ext>
            </a:extLst>
          </p:cNvPr>
          <p:cNvSpPr>
            <a:spLocks noGrp="1" noChangeArrowheads="1"/>
          </p:cNvSpPr>
          <p:nvPr>
            <p:ph type="title"/>
          </p:nvPr>
        </p:nvSpPr>
        <p:spPr>
          <a:xfrm>
            <a:off x="152400" y="1371600"/>
            <a:ext cx="8534400" cy="1143000"/>
          </a:xfrm>
          <a:effectLst>
            <a:outerShdw dist="45791" dir="2021404" algn="ctr" rotWithShape="0">
              <a:schemeClr val="tx1"/>
            </a:outerShdw>
          </a:effectLst>
        </p:spPr>
        <p:txBody>
          <a:bodyPr/>
          <a:lstStyle/>
          <a:p>
            <a:pPr eaLnBrk="1" hangingPunct="1">
              <a:defRPr/>
            </a:pPr>
            <a:r>
              <a:rPr lang="pt-BR" sz="3200" b="1">
                <a:solidFill>
                  <a:schemeClr val="bg1"/>
                </a:solidFill>
                <a:latin typeface="Tahoma" pitchFamily="34" charset="0"/>
                <a:cs typeface="Times New Roman" pitchFamily="18" charset="0"/>
              </a:rPr>
              <a:t>O porta-voz fez um sinal e a banda começou a tocar. Mal a primeira nota soou e o mar de gente circundou a imagem e prostrou-se no solo. Um sorriso deve ter se insinuado no rosto de Nabucodonosor diante daquele espetáculo. </a:t>
            </a:r>
            <a:endParaRPr lang="pt-BR" sz="3200" b="1">
              <a:solidFill>
                <a:schemeClr val="bg1"/>
              </a:solidFill>
              <a:latin typeface="Tahom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D9B69"/>
            </a:gs>
            <a:gs pos="100000">
              <a:srgbClr val="4E3B28"/>
            </a:gs>
          </a:gsLst>
          <a:path path="shape">
            <a:fillToRect l="50000" t="50000" r="50000" b="50000"/>
          </a:path>
        </a:gradFill>
        <a:effectLst/>
      </p:bgPr>
    </p:bg>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93EEFB43-1103-4F51-A0F0-DFB6E52F9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351948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4">
            <a:extLst>
              <a:ext uri="{FF2B5EF4-FFF2-40B4-BE49-F238E27FC236}">
                <a16:creationId xmlns:a16="http://schemas.microsoft.com/office/drawing/2014/main" id="{FB20B014-DD95-447E-AE3D-D04377BE0CB4}"/>
              </a:ext>
            </a:extLst>
          </p:cNvPr>
          <p:cNvSpPr>
            <a:spLocks noGrp="1" noChangeArrowheads="1"/>
          </p:cNvSpPr>
          <p:nvPr>
            <p:ph type="title"/>
          </p:nvPr>
        </p:nvSpPr>
        <p:spPr>
          <a:xfrm>
            <a:off x="4038600" y="685800"/>
            <a:ext cx="4572000" cy="5181600"/>
          </a:xfrm>
          <a:effectLst>
            <a:outerShdw dist="45791" dir="2021404" algn="ctr" rotWithShape="0">
              <a:schemeClr val="tx1"/>
            </a:outerShdw>
          </a:effectLst>
        </p:spPr>
        <p:txBody>
          <a:bodyPr/>
          <a:lstStyle/>
          <a:p>
            <a:pPr eaLnBrk="1" hangingPunct="1">
              <a:defRPr/>
            </a:pPr>
            <a:r>
              <a:rPr lang="pt-BR" sz="4000" b="1">
                <a:solidFill>
                  <a:schemeClr val="bg1"/>
                </a:solidFill>
                <a:effectLst>
                  <a:outerShdw blurRad="38100" dist="38100" dir="2700000" algn="tl">
                    <a:srgbClr val="000000"/>
                  </a:outerShdw>
                </a:effectLst>
                <a:latin typeface="Arial Narrow" pitchFamily="34" charset="0"/>
                <a:cs typeface="Times New Roman" pitchFamily="18" charset="0"/>
              </a:rPr>
              <a:t>Mas seu prazer teve vida curta. Alguns caldeus correram para o lado do rei e deram as desagradáveis novas.</a:t>
            </a:r>
            <a:r>
              <a:rPr lang="pt-BR" sz="4000" b="1">
                <a:solidFill>
                  <a:schemeClr val="bg1"/>
                </a:solidFill>
                <a:effectLst>
                  <a:outerShdw blurRad="38100" dist="38100" dir="2700000" algn="tl">
                    <a:srgbClr val="000000"/>
                  </a:outerShdw>
                </a:effectLst>
                <a:latin typeface="Arial Narrow"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a:extLst>
              <a:ext uri="{FF2B5EF4-FFF2-40B4-BE49-F238E27FC236}">
                <a16:creationId xmlns:a16="http://schemas.microsoft.com/office/drawing/2014/main" id="{90202B56-3094-4E6D-BF7B-D5213F06C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Rectangle 14">
            <a:extLst>
              <a:ext uri="{FF2B5EF4-FFF2-40B4-BE49-F238E27FC236}">
                <a16:creationId xmlns:a16="http://schemas.microsoft.com/office/drawing/2014/main" id="{7B33277A-7DCB-471A-9404-907E8394A932}"/>
              </a:ext>
            </a:extLst>
          </p:cNvPr>
          <p:cNvSpPr>
            <a:spLocks noGrp="1" noChangeArrowheads="1"/>
          </p:cNvSpPr>
          <p:nvPr>
            <p:ph type="ctrTitle"/>
          </p:nvPr>
        </p:nvSpPr>
        <p:spPr>
          <a:xfrm>
            <a:off x="1676400" y="838200"/>
            <a:ext cx="7162800" cy="32004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rPr>
              <a:t>O que disseram eles ao rei? (verso 12)</a:t>
            </a:r>
            <a:br>
              <a:rPr lang="pt-BR" b="1">
                <a:solidFill>
                  <a:schemeClr val="bg1"/>
                </a:solidFill>
                <a:latin typeface="Arial Narrow" pitchFamily="34" charset="0"/>
              </a:rPr>
            </a:br>
            <a:br>
              <a:rPr lang="pt-BR" b="1">
                <a:solidFill>
                  <a:schemeClr val="bg1"/>
                </a:solidFill>
                <a:latin typeface="Arial Narrow" pitchFamily="34" charset="0"/>
              </a:rPr>
            </a:br>
            <a:endParaRPr lang="pt-PT" b="1">
              <a:solidFill>
                <a:schemeClr val="bg1"/>
              </a:solidFill>
              <a:latin typeface="Arial Narrow"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F5DC4B5D-EBF0-4BAF-9247-F2CB0A1FF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3">
            <a:extLst>
              <a:ext uri="{FF2B5EF4-FFF2-40B4-BE49-F238E27FC236}">
                <a16:creationId xmlns:a16="http://schemas.microsoft.com/office/drawing/2014/main" id="{56E50278-5668-4EEF-A2F5-4D28E57A1FEE}"/>
              </a:ext>
            </a:extLst>
          </p:cNvPr>
          <p:cNvSpPr>
            <a:spLocks noGrp="1" noChangeArrowheads="1"/>
          </p:cNvSpPr>
          <p:nvPr>
            <p:ph type="ctrTitle"/>
          </p:nvPr>
        </p:nvSpPr>
        <p:spPr>
          <a:xfrm>
            <a:off x="1676400" y="1828800"/>
            <a:ext cx="7162800" cy="32004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rPr>
              <a:t>O que disseram eles ao rei? (verso 12)</a:t>
            </a:r>
            <a:br>
              <a:rPr lang="pt-BR" b="1">
                <a:solidFill>
                  <a:schemeClr val="bg1"/>
                </a:solidFill>
                <a:latin typeface="Arial Narrow" pitchFamily="34" charset="0"/>
              </a:rPr>
            </a:br>
            <a:br>
              <a:rPr lang="pt-BR" b="1">
                <a:solidFill>
                  <a:schemeClr val="bg1"/>
                </a:solidFill>
                <a:latin typeface="Arial Narrow" pitchFamily="34" charset="0"/>
              </a:rPr>
            </a:br>
            <a:r>
              <a:rPr lang="pt-BR" b="1">
                <a:solidFill>
                  <a:schemeClr val="bg1"/>
                </a:solidFill>
                <a:latin typeface="Arial Narrow" pitchFamily="34" charset="0"/>
              </a:rPr>
              <a:t> Disseram que Sadraque, Mesaque e Abedenego, não fizeram caso do rei e nem adoraram a imagem.</a:t>
            </a:r>
            <a:endParaRPr lang="pt-PT" b="1">
              <a:solidFill>
                <a:schemeClr val="bg1"/>
              </a:solidFill>
              <a:latin typeface="Arial Narrow"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a:extLst>
              <a:ext uri="{FF2B5EF4-FFF2-40B4-BE49-F238E27FC236}">
                <a16:creationId xmlns:a16="http://schemas.microsoft.com/office/drawing/2014/main" id="{367AF84E-BA9E-4AAC-9401-30B588B5B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7">
            <a:extLst>
              <a:ext uri="{FF2B5EF4-FFF2-40B4-BE49-F238E27FC236}">
                <a16:creationId xmlns:a16="http://schemas.microsoft.com/office/drawing/2014/main" id="{8028E41E-0D69-4A0C-AF80-40FC448D8FD9}"/>
              </a:ext>
            </a:extLst>
          </p:cNvPr>
          <p:cNvSpPr>
            <a:spLocks noGrp="1" noChangeArrowheads="1"/>
          </p:cNvSpPr>
          <p:nvPr>
            <p:ph type="ctrTitle"/>
          </p:nvPr>
        </p:nvSpPr>
        <p:spPr>
          <a:xfrm>
            <a:off x="304800" y="2667000"/>
            <a:ext cx="4953000" cy="11430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Caso fossem lançados no fogo quem, disseram eles, os salvaria (Dan. 3:17).</a:t>
            </a: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br>
              <a:rPr lang="pt-PT" sz="4000" b="1">
                <a:solidFill>
                  <a:schemeClr val="bg1"/>
                </a:solidFill>
                <a:latin typeface="Arial Narrow" pitchFamily="34" charset="0"/>
              </a:rPr>
            </a:br>
            <a:r>
              <a:rPr lang="pt-BR" sz="4000" b="1">
                <a:solidFill>
                  <a:schemeClr val="bg1"/>
                </a:solidFill>
                <a:latin typeface="Arial Narrow" pitchFamily="34" charset="0"/>
                <a:cs typeface="Times New Roman" pitchFamily="18" charset="0"/>
              </a:rPr>
              <a:t> </a:t>
            </a:r>
            <a:endParaRPr lang="pt-PT" sz="4000" b="1">
              <a:solidFill>
                <a:schemeClr val="bg1"/>
              </a:solidFill>
              <a:latin typeface="Arial Narrow" pitchFamily="34"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9CBCBD5C-D647-4718-911F-693EEFA92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a:extLst>
              <a:ext uri="{FF2B5EF4-FFF2-40B4-BE49-F238E27FC236}">
                <a16:creationId xmlns:a16="http://schemas.microsoft.com/office/drawing/2014/main" id="{95F18BFD-5DEC-4000-8935-1CCC4DFB5847}"/>
              </a:ext>
            </a:extLst>
          </p:cNvPr>
          <p:cNvSpPr>
            <a:spLocks noGrp="1" noChangeArrowheads="1"/>
          </p:cNvSpPr>
          <p:nvPr>
            <p:ph type="title"/>
          </p:nvPr>
        </p:nvSpPr>
        <p:spPr>
          <a:xfrm>
            <a:off x="228600" y="1524000"/>
            <a:ext cx="5638800" cy="2590800"/>
          </a:xfrm>
          <a:effectLst>
            <a:outerShdw dist="56796" dir="3806097" algn="ctr" rotWithShape="0">
              <a:schemeClr val="tx1"/>
            </a:outerShdw>
          </a:effectLst>
        </p:spPr>
        <p:txBody>
          <a:bodyPr/>
          <a:lstStyle/>
          <a:p>
            <a:pPr eaLnBrk="1" hangingPunct="1">
              <a:defRPr/>
            </a:pPr>
            <a:r>
              <a:rPr lang="pt-BR" sz="5400" b="1">
                <a:solidFill>
                  <a:schemeClr val="bg1"/>
                </a:solidFill>
                <a:latin typeface="Arial Narrow" pitchFamily="34" charset="0"/>
                <a:cs typeface="Times New Roman" pitchFamily="18" charset="0"/>
              </a:rPr>
              <a:t>Vida e Tempos de</a:t>
            </a:r>
            <a:br>
              <a:rPr lang="pt-BR" sz="5400" b="1">
                <a:solidFill>
                  <a:schemeClr val="bg1"/>
                </a:solidFill>
                <a:latin typeface="Arial Narrow" pitchFamily="34" charset="0"/>
                <a:cs typeface="Times New Roman" pitchFamily="18" charset="0"/>
              </a:rPr>
            </a:br>
            <a:r>
              <a:rPr lang="pt-BR" sz="5400" b="1">
                <a:solidFill>
                  <a:schemeClr val="bg1"/>
                </a:solidFill>
                <a:latin typeface="Arial Narrow" pitchFamily="34" charset="0"/>
                <a:cs typeface="Times New Roman" pitchFamily="18" charset="0"/>
              </a:rPr>
              <a:t> Nabucodonosor</a:t>
            </a:r>
            <a:r>
              <a:rPr lang="pt-PT" sz="4800" b="1">
                <a:solidFill>
                  <a:schemeClr val="bg1"/>
                </a:solidFill>
                <a:latin typeface="Arial Narrow" pitchFamily="34"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99039DC0-7745-46A6-8774-8FE6B2179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a:extLst>
              <a:ext uri="{FF2B5EF4-FFF2-40B4-BE49-F238E27FC236}">
                <a16:creationId xmlns:a16="http://schemas.microsoft.com/office/drawing/2014/main" id="{9D93D2DA-DCAD-4218-9287-58FE5F067CE0}"/>
              </a:ext>
            </a:extLst>
          </p:cNvPr>
          <p:cNvSpPr>
            <a:spLocks noGrp="1" noChangeArrowheads="1"/>
          </p:cNvSpPr>
          <p:nvPr>
            <p:ph type="ctrTitle"/>
          </p:nvPr>
        </p:nvSpPr>
        <p:spPr>
          <a:xfrm>
            <a:off x="304800" y="2667000"/>
            <a:ext cx="4953000" cy="11430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Caso fossem lançados no fogo quem, disseram eles, os salvaria (Dan. 3:17).</a:t>
            </a: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rPr>
              <a:t>Nosso Deus.</a:t>
            </a:r>
            <a:br>
              <a:rPr lang="pt-PT" sz="4000" b="1">
                <a:solidFill>
                  <a:schemeClr val="bg1"/>
                </a:solidFill>
                <a:latin typeface="Arial Narrow" pitchFamily="34" charset="0"/>
              </a:rPr>
            </a:br>
            <a:r>
              <a:rPr lang="pt-BR" sz="4000" b="1">
                <a:solidFill>
                  <a:schemeClr val="bg1"/>
                </a:solidFill>
                <a:latin typeface="Arial Narrow" pitchFamily="34" charset="0"/>
                <a:cs typeface="Times New Roman" pitchFamily="18" charset="0"/>
              </a:rPr>
              <a:t> </a:t>
            </a:r>
            <a:endParaRPr lang="pt-PT" sz="4000" b="1">
              <a:solidFill>
                <a:schemeClr val="bg1"/>
              </a:solidFill>
              <a:latin typeface="Arial Narrow" pitchFamily="34"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9" name="Picture 7" descr="C:\Documents and Settings\roberto motta\Desktop\Imagens 2\personagens bíblicos\patriarcas e profetas\daniel\0606168.jpg">
            <a:extLst>
              <a:ext uri="{FF2B5EF4-FFF2-40B4-BE49-F238E27FC236}">
                <a16:creationId xmlns:a16="http://schemas.microsoft.com/office/drawing/2014/main" id="{F50E93AB-8180-4F67-989F-6D3B92EEDE93}"/>
              </a:ext>
            </a:extLst>
          </p:cNvPr>
          <p:cNvPicPr>
            <a:picLocks noChangeAspect="1" noChangeArrowheads="1"/>
          </p:cNvPicPr>
          <p:nvPr/>
        </p:nvPicPr>
        <p:blipFill>
          <a:blip r:embed="rId2"/>
          <a:srcRect/>
          <a:stretch>
            <a:fillRect/>
          </a:stretch>
        </p:blipFill>
        <p:spPr bwMode="auto">
          <a:xfrm>
            <a:off x="0" y="0"/>
            <a:ext cx="9144000" cy="6858000"/>
          </a:xfrm>
          <a:prstGeom prst="rect">
            <a:avLst/>
          </a:prstGeom>
          <a:noFill/>
          <a:effectLst>
            <a:outerShdw dist="25400" dir="5400000" algn="ctr" rotWithShape="0">
              <a:srgbClr val="808080"/>
            </a:outerShdw>
          </a:effectLst>
        </p:spPr>
      </p:pic>
      <p:sp>
        <p:nvSpPr>
          <p:cNvPr id="18441" name="Rectangle 9">
            <a:extLst>
              <a:ext uri="{FF2B5EF4-FFF2-40B4-BE49-F238E27FC236}">
                <a16:creationId xmlns:a16="http://schemas.microsoft.com/office/drawing/2014/main" id="{6440D402-4AC4-45FA-A1F1-76D917A622F5}"/>
              </a:ext>
            </a:extLst>
          </p:cNvPr>
          <p:cNvSpPr>
            <a:spLocks noGrp="1" noChangeArrowheads="1"/>
          </p:cNvSpPr>
          <p:nvPr>
            <p:ph type="title"/>
          </p:nvPr>
        </p:nvSpPr>
        <p:spPr>
          <a:xfrm>
            <a:off x="76200" y="4572000"/>
            <a:ext cx="8991600" cy="1143000"/>
          </a:xfrm>
          <a:effectLst>
            <a:outerShdw dist="53882" dir="2700000" algn="ctr" rotWithShape="0">
              <a:schemeClr val="tx1"/>
            </a:outerShdw>
          </a:effectLst>
        </p:spPr>
        <p:txBody>
          <a:bodyPr/>
          <a:lstStyle/>
          <a:p>
            <a:pPr eaLnBrk="1" hangingPunct="1">
              <a:defRPr/>
            </a:pPr>
            <a:r>
              <a:rPr lang="pt-BR" sz="3600" b="1" dirty="0">
                <a:solidFill>
                  <a:schemeClr val="bg1"/>
                </a:solidFill>
                <a:latin typeface="Tahoma" pitchFamily="34" charset="0"/>
                <a:cs typeface="Times New Roman" pitchFamily="18" charset="0"/>
              </a:rPr>
              <a:t>Em seguida, garantiram ao rei que mesmo que Deus não os resgatasse do fogo, eles não serviriam </a:t>
            </a:r>
            <a:r>
              <a:rPr lang="pt-BR" sz="3600" b="1" u="sng" dirty="0">
                <a:solidFill>
                  <a:schemeClr val="bg1"/>
                </a:solidFill>
                <a:latin typeface="Tahoma" pitchFamily="34" charset="0"/>
              </a:rPr>
              <a:t>aos seus deuses</a:t>
            </a:r>
            <a:r>
              <a:rPr lang="pt-BR" sz="3600" b="1" dirty="0">
                <a:solidFill>
                  <a:schemeClr val="bg1"/>
                </a:solidFill>
                <a:latin typeface="Tahoma" pitchFamily="34" charset="0"/>
                <a:cs typeface="Times New Roman" pitchFamily="18" charset="0"/>
              </a:rPr>
              <a:t> ou adorariam a imagem de ouro que o rei erigira (verso 18).</a:t>
            </a:r>
            <a:r>
              <a:rPr lang="pt-PT" sz="3600" b="1" dirty="0">
                <a:solidFill>
                  <a:schemeClr val="bg1"/>
                </a:solidFill>
                <a:latin typeface="Tahoma" pitchFamily="34"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A475369A-AA39-4A2B-9009-9E02DAA81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a:extLst>
              <a:ext uri="{FF2B5EF4-FFF2-40B4-BE49-F238E27FC236}">
                <a16:creationId xmlns:a16="http://schemas.microsoft.com/office/drawing/2014/main" id="{D138E901-771F-4422-AA74-BBA131D6CCD3}"/>
              </a:ext>
            </a:extLst>
          </p:cNvPr>
          <p:cNvSpPr>
            <a:spLocks noGrp="1" noChangeArrowheads="1"/>
          </p:cNvSpPr>
          <p:nvPr>
            <p:ph type="title"/>
          </p:nvPr>
        </p:nvSpPr>
        <p:spPr>
          <a:xfrm>
            <a:off x="152400" y="533400"/>
            <a:ext cx="5029200" cy="56388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Sadraque, Mesaque e Abedenego criam que o Deus do Céu estava a seu lado. Mas eles também reconheceram que Ele nem sempre escolhe livrar-nos do modo como gostaríamos...</a:t>
            </a:r>
            <a:endParaRPr lang="pt-PT" sz="4000" b="1">
              <a:solidFill>
                <a:schemeClr val="bg1"/>
              </a:solidFill>
              <a:latin typeface="Arial Narrow"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00B13128-4330-49BD-AB0A-6F0B51089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5">
            <a:extLst>
              <a:ext uri="{FF2B5EF4-FFF2-40B4-BE49-F238E27FC236}">
                <a16:creationId xmlns:a16="http://schemas.microsoft.com/office/drawing/2014/main" id="{22D2A2F6-499B-400C-A40A-0FF4617CAC9B}"/>
              </a:ext>
            </a:extLst>
          </p:cNvPr>
          <p:cNvSpPr>
            <a:spLocks noGrp="1" noChangeArrowheads="1"/>
          </p:cNvSpPr>
          <p:nvPr>
            <p:ph type="title"/>
          </p:nvPr>
        </p:nvSpPr>
        <p:spPr>
          <a:xfrm>
            <a:off x="3429000" y="0"/>
            <a:ext cx="5715000" cy="65532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Eles sabiam sobre o destino do profeta Urias. Uns poucos anos antes ele havia dado claras advertências ao rei Jeoiaquim repreendendo-o por sua corrupção. Esse covarde monarca o executou</a:t>
            </a: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cs typeface="Times New Roman" pitchFamily="18" charset="0"/>
              </a:rPr>
              <a:t> (Jeremias 26:20-23).</a:t>
            </a:r>
            <a:r>
              <a:rPr lang="pt-PT" sz="4000" b="1">
                <a:solidFill>
                  <a:schemeClr val="bg1"/>
                </a:solidFill>
                <a:latin typeface="Arial Narrow" pitchFamily="34"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4622811D-944A-4683-A6C2-5C534C979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772400" cy="740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a:extLst>
              <a:ext uri="{FF2B5EF4-FFF2-40B4-BE49-F238E27FC236}">
                <a16:creationId xmlns:a16="http://schemas.microsoft.com/office/drawing/2014/main" id="{316F9206-839C-4900-988B-A734D1ED3DD8}"/>
              </a:ext>
            </a:extLst>
          </p:cNvPr>
          <p:cNvSpPr>
            <a:spLocks noGrp="1" noChangeArrowheads="1"/>
          </p:cNvSpPr>
          <p:nvPr>
            <p:ph type="title"/>
          </p:nvPr>
        </p:nvSpPr>
        <p:spPr>
          <a:xfrm>
            <a:off x="1981200" y="1371600"/>
            <a:ext cx="4876800" cy="3886200"/>
          </a:xfrm>
          <a:noFill/>
        </p:spPr>
        <p:txBody>
          <a:bodyPr/>
          <a:lstStyle/>
          <a:p>
            <a:pPr eaLnBrk="1" hangingPunct="1"/>
            <a:r>
              <a:rPr lang="pt-BR" altLang="pt-BR" sz="3200" b="1">
                <a:solidFill>
                  <a:schemeClr val="tx1"/>
                </a:solidFill>
                <a:latin typeface="Tahoma" panose="020B0604030504040204" pitchFamily="34" charset="0"/>
                <a:cs typeface="Times New Roman" panose="02020603050405020304" pitchFamily="18" charset="0"/>
              </a:rPr>
              <a:t>O Senhor pode usar uma aparente derrota e a solidão para produzir vitória e reconciliação.</a:t>
            </a:r>
            <a:r>
              <a:rPr lang="pt-PT" altLang="pt-BR" sz="3200" b="1">
                <a:solidFill>
                  <a:schemeClr val="tx1"/>
                </a:solidFill>
                <a:latin typeface="Tahoma" panose="020B060403050404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D0085E52-FEFB-490E-872C-5FAF9D784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a:extLst>
              <a:ext uri="{FF2B5EF4-FFF2-40B4-BE49-F238E27FC236}">
                <a16:creationId xmlns:a16="http://schemas.microsoft.com/office/drawing/2014/main" id="{B0761AEA-251F-4A75-A0DE-4D0CBEB621CB}"/>
              </a:ext>
            </a:extLst>
          </p:cNvPr>
          <p:cNvSpPr>
            <a:spLocks noGrp="1" noChangeArrowheads="1"/>
          </p:cNvSpPr>
          <p:nvPr>
            <p:ph type="title"/>
          </p:nvPr>
        </p:nvSpPr>
        <p:spPr>
          <a:xfrm>
            <a:off x="228600" y="609600"/>
            <a:ext cx="5410200" cy="1143000"/>
          </a:xfrm>
          <a:effectLst>
            <a:outerShdw dist="45791" dir="2021404" algn="ctr" rotWithShape="0">
              <a:schemeClr val="tx1"/>
            </a:outerShdw>
          </a:effectLst>
        </p:spPr>
        <p:txBody>
          <a:bodyPr/>
          <a:lstStyle/>
          <a:p>
            <a:pPr eaLnBrk="1" hangingPunct="1">
              <a:defRPr/>
            </a:pPr>
            <a:r>
              <a:rPr lang="pt-BR" sz="6000" b="1">
                <a:solidFill>
                  <a:schemeClr val="bg1"/>
                </a:solidFill>
                <a:latin typeface="Arial Narrow" pitchFamily="34" charset="0"/>
                <a:cs typeface="Times New Roman" pitchFamily="18" charset="0"/>
              </a:rPr>
              <a:t>João Huss </a:t>
            </a:r>
            <a:endParaRPr lang="pt-PT" sz="6000" b="1">
              <a:solidFill>
                <a:schemeClr val="bg1"/>
              </a:solidFill>
              <a:latin typeface="Arial Narrow" pitchFamily="34"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2">
            <a:extLst>
              <a:ext uri="{FF2B5EF4-FFF2-40B4-BE49-F238E27FC236}">
                <a16:creationId xmlns:a16="http://schemas.microsoft.com/office/drawing/2014/main" id="{EA9CC907-4D09-47CE-A7EE-1D092AF2D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14">
            <a:extLst>
              <a:ext uri="{FF2B5EF4-FFF2-40B4-BE49-F238E27FC236}">
                <a16:creationId xmlns:a16="http://schemas.microsoft.com/office/drawing/2014/main" id="{1222FE65-D606-4065-99C3-EEED319FF624}"/>
              </a:ext>
            </a:extLst>
          </p:cNvPr>
          <p:cNvSpPr>
            <a:spLocks noGrp="1" noChangeArrowheads="1"/>
          </p:cNvSpPr>
          <p:nvPr>
            <p:ph type="ctrTitle"/>
          </p:nvPr>
        </p:nvSpPr>
        <p:spPr>
          <a:xfrm>
            <a:off x="3048000" y="2133600"/>
            <a:ext cx="5867400" cy="11430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O que o rei Nabucodonosor fez após os três hebreus se recusarem a dobrar-se perante sua estátua? (versos 19-23)</a:t>
            </a: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cs typeface="Times New Roman" pitchFamily="18" charset="0"/>
              </a:rPr>
              <a:t> </a:t>
            </a:r>
            <a:br>
              <a:rPr lang="pt-BR" sz="4000" b="1">
                <a:solidFill>
                  <a:schemeClr val="bg1"/>
                </a:solidFill>
                <a:latin typeface="Arial Narrow" pitchFamily="34" charset="0"/>
                <a:cs typeface="Times New Roman" pitchFamily="18" charset="0"/>
              </a:rPr>
            </a:br>
            <a:endParaRPr lang="pt-PT" sz="4000" b="1">
              <a:solidFill>
                <a:schemeClr val="bg1"/>
              </a:solidFill>
              <a:latin typeface="Arial Narrow" pitchFamily="34"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25A44605-01A9-4787-AF35-76DE77B87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a:extLst>
              <a:ext uri="{FF2B5EF4-FFF2-40B4-BE49-F238E27FC236}">
                <a16:creationId xmlns:a16="http://schemas.microsoft.com/office/drawing/2014/main" id="{E98568F9-1CBF-4B61-9A19-CD4E22F10754}"/>
              </a:ext>
            </a:extLst>
          </p:cNvPr>
          <p:cNvSpPr>
            <a:spLocks noGrp="1" noChangeArrowheads="1"/>
          </p:cNvSpPr>
          <p:nvPr>
            <p:ph type="ctrTitle"/>
          </p:nvPr>
        </p:nvSpPr>
        <p:spPr>
          <a:xfrm>
            <a:off x="3048000" y="3048000"/>
            <a:ext cx="5867400" cy="11430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O que o rei Nabucodonosor fez após os três hebreus se recusarem a dobrar-se perante sua estátua? (versos 19-23)</a:t>
            </a: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cs typeface="Times New Roman" pitchFamily="18" charset="0"/>
              </a:rPr>
              <a:t> </a:t>
            </a:r>
            <a:r>
              <a:rPr lang="pt-BR" sz="4000" b="1">
                <a:solidFill>
                  <a:schemeClr val="bg1"/>
                </a:solidFill>
                <a:latin typeface="Arial Narrow" pitchFamily="34" charset="0"/>
              </a:rPr>
              <a:t>Mandou aquecer sete vezes mais a fornalha, atar e lançar os três dentro da fornalha.</a:t>
            </a:r>
            <a:r>
              <a:rPr lang="pt-BR" sz="4000" b="1">
                <a:solidFill>
                  <a:schemeClr val="bg1"/>
                </a:solidFill>
                <a:latin typeface="Arial Narrow" pitchFamily="34" charset="0"/>
                <a:cs typeface="Times New Roman" pitchFamily="18" charset="0"/>
              </a:rPr>
              <a:t> </a:t>
            </a:r>
            <a:br>
              <a:rPr lang="pt-BR" sz="4000" b="1">
                <a:solidFill>
                  <a:schemeClr val="bg1"/>
                </a:solidFill>
                <a:latin typeface="Arial Narrow" pitchFamily="34" charset="0"/>
                <a:cs typeface="Times New Roman" pitchFamily="18" charset="0"/>
              </a:rPr>
            </a:br>
            <a:endParaRPr lang="pt-PT" sz="4000" b="1">
              <a:solidFill>
                <a:schemeClr val="bg1"/>
              </a:solidFill>
              <a:latin typeface="Arial Narrow" pitchFamily="34"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a:extLst>
              <a:ext uri="{FF2B5EF4-FFF2-40B4-BE49-F238E27FC236}">
                <a16:creationId xmlns:a16="http://schemas.microsoft.com/office/drawing/2014/main" id="{9BC7C8BA-2FF5-488A-A1A1-5970E7741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Rectangle 9">
            <a:extLst>
              <a:ext uri="{FF2B5EF4-FFF2-40B4-BE49-F238E27FC236}">
                <a16:creationId xmlns:a16="http://schemas.microsoft.com/office/drawing/2014/main" id="{0DFA1369-4A75-4D82-BBB2-571BC5E03DBC}"/>
              </a:ext>
            </a:extLst>
          </p:cNvPr>
          <p:cNvSpPr>
            <a:spLocks noGrp="1" noChangeArrowheads="1"/>
          </p:cNvSpPr>
          <p:nvPr>
            <p:ph type="title"/>
          </p:nvPr>
        </p:nvSpPr>
        <p:spPr>
          <a:xfrm>
            <a:off x="304800" y="838200"/>
            <a:ext cx="5791200" cy="11430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O que aconteceu aos moços? (versos 24 e 25)</a:t>
            </a:r>
            <a:br>
              <a:rPr lang="pt-BR" b="1">
                <a:solidFill>
                  <a:schemeClr val="bg1"/>
                </a:solidFill>
                <a:latin typeface="Arial Narrow" pitchFamily="34" charset="0"/>
                <a:cs typeface="Times New Roman" pitchFamily="18" charset="0"/>
              </a:rPr>
            </a:br>
            <a:br>
              <a:rPr lang="pt-BR" b="1">
                <a:solidFill>
                  <a:schemeClr val="bg1"/>
                </a:solidFill>
                <a:latin typeface="Arial Narrow" pitchFamily="34" charset="0"/>
                <a:cs typeface="Times New Roman" pitchFamily="18" charset="0"/>
              </a:rPr>
            </a:br>
            <a:endParaRPr lang="pt-PT" b="1">
              <a:solidFill>
                <a:schemeClr val="bg1"/>
              </a:solidFill>
              <a:latin typeface="Arial Narrow" pitchFamily="34"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9104175F-3D5A-4D04-B477-326F8DA5E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a:extLst>
              <a:ext uri="{FF2B5EF4-FFF2-40B4-BE49-F238E27FC236}">
                <a16:creationId xmlns:a16="http://schemas.microsoft.com/office/drawing/2014/main" id="{8235F327-F873-4094-8E5E-6D0D78932081}"/>
              </a:ext>
            </a:extLst>
          </p:cNvPr>
          <p:cNvSpPr>
            <a:spLocks noGrp="1" noChangeArrowheads="1"/>
          </p:cNvSpPr>
          <p:nvPr>
            <p:ph type="title"/>
          </p:nvPr>
        </p:nvSpPr>
        <p:spPr>
          <a:xfrm>
            <a:off x="304800" y="838200"/>
            <a:ext cx="5791200" cy="11430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O que aconteceu aos moços? (versos 24 e 25)</a:t>
            </a:r>
            <a:br>
              <a:rPr lang="pt-BR" b="1">
                <a:solidFill>
                  <a:schemeClr val="bg1"/>
                </a:solidFill>
                <a:latin typeface="Arial Narrow" pitchFamily="34" charset="0"/>
                <a:cs typeface="Times New Roman" pitchFamily="18" charset="0"/>
              </a:rPr>
            </a:br>
            <a:br>
              <a:rPr lang="pt-BR" b="1">
                <a:solidFill>
                  <a:schemeClr val="bg1"/>
                </a:solidFill>
                <a:latin typeface="Arial Narrow" pitchFamily="34" charset="0"/>
                <a:cs typeface="Times New Roman" pitchFamily="18" charset="0"/>
              </a:rPr>
            </a:br>
            <a:r>
              <a:rPr lang="pt-BR" b="1">
                <a:solidFill>
                  <a:schemeClr val="bg1"/>
                </a:solidFill>
                <a:latin typeface="Arial Narrow" pitchFamily="34" charset="0"/>
                <a:cs typeface="Times New Roman" pitchFamily="18" charset="0"/>
              </a:rPr>
              <a:t> Nenhum dano.</a:t>
            </a:r>
            <a:endParaRPr lang="pt-PT" b="1">
              <a:solidFill>
                <a:schemeClr val="bg1"/>
              </a:solidFill>
              <a:latin typeface="Arial Narrow" pitchFamily="34"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8A5C7FF0-CA90-42DB-B97F-1A43D90A27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a:extLst>
              <a:ext uri="{FF2B5EF4-FFF2-40B4-BE49-F238E27FC236}">
                <a16:creationId xmlns:a16="http://schemas.microsoft.com/office/drawing/2014/main" id="{9CB6ABAA-832B-4CEA-9471-9F6CB2E0D125}"/>
              </a:ext>
            </a:extLst>
          </p:cNvPr>
          <p:cNvSpPr>
            <a:spLocks noGrp="1" noChangeArrowheads="1"/>
          </p:cNvSpPr>
          <p:nvPr>
            <p:ph type="title"/>
          </p:nvPr>
        </p:nvSpPr>
        <p:spPr>
          <a:xfrm>
            <a:off x="790575" y="4772025"/>
            <a:ext cx="8353425" cy="1371600"/>
          </a:xfrm>
          <a:effectLst>
            <a:outerShdw dist="53882" dir="2700000" algn="ctr" rotWithShape="0">
              <a:schemeClr val="tx1"/>
            </a:outerShdw>
          </a:effectLst>
        </p:spPr>
        <p:txBody>
          <a:bodyPr/>
          <a:lstStyle/>
          <a:p>
            <a:pPr eaLnBrk="1" hangingPunct="1">
              <a:defRPr/>
            </a:pPr>
            <a:r>
              <a:rPr lang="pt-BR" sz="3600" b="1" dirty="0">
                <a:solidFill>
                  <a:schemeClr val="bg1"/>
                </a:solidFill>
                <a:latin typeface="Tahoma" pitchFamily="34" charset="0"/>
                <a:cs typeface="Times New Roman" pitchFamily="18" charset="0"/>
              </a:rPr>
              <a:t>A história do terceiro capítulo de Daniel poderia ter sido escolhida das manchetes dos jornais modernos... </a:t>
            </a:r>
            <a:endParaRPr lang="pt-PT" sz="3600" b="1" dirty="0">
              <a:solidFill>
                <a:schemeClr val="bg1"/>
              </a:solidFill>
              <a:latin typeface="Tahoma"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7">
            <a:extLst>
              <a:ext uri="{FF2B5EF4-FFF2-40B4-BE49-F238E27FC236}">
                <a16:creationId xmlns:a16="http://schemas.microsoft.com/office/drawing/2014/main" id="{E18F2CC2-360C-465C-B66C-B19895022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9">
            <a:extLst>
              <a:ext uri="{FF2B5EF4-FFF2-40B4-BE49-F238E27FC236}">
                <a16:creationId xmlns:a16="http://schemas.microsoft.com/office/drawing/2014/main" id="{FDA6D0DA-D3F8-4C91-A70F-1D874AA0C48A}"/>
              </a:ext>
            </a:extLst>
          </p:cNvPr>
          <p:cNvSpPr>
            <a:spLocks noGrp="1" noChangeArrowheads="1"/>
          </p:cNvSpPr>
          <p:nvPr>
            <p:ph type="ctrTitle"/>
          </p:nvPr>
        </p:nvSpPr>
        <p:spPr>
          <a:xfrm>
            <a:off x="1143000" y="4724400"/>
            <a:ext cx="7010400" cy="1143000"/>
          </a:xfrm>
          <a:effectLst>
            <a:outerShdw dist="53882" dir="2700000"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O que o rei viu no meio do fogo? (verso 25)</a:t>
            </a: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cs typeface="Times New Roman" pitchFamily="18" charset="0"/>
              </a:rPr>
              <a:t> </a:t>
            </a:r>
            <a:br>
              <a:rPr lang="pt-BR" sz="4000" b="1">
                <a:solidFill>
                  <a:schemeClr val="bg1"/>
                </a:solidFill>
                <a:latin typeface="Arial Narrow" pitchFamily="34" charset="0"/>
                <a:cs typeface="Times New Roman" pitchFamily="18" charset="0"/>
              </a:rPr>
            </a:br>
            <a:endParaRPr lang="pt-PT" sz="4000" b="1">
              <a:solidFill>
                <a:schemeClr val="bg1"/>
              </a:solidFill>
              <a:latin typeface="Arial Narrow"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69826F36-7B37-47CF-9885-928F36E2D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a:extLst>
              <a:ext uri="{FF2B5EF4-FFF2-40B4-BE49-F238E27FC236}">
                <a16:creationId xmlns:a16="http://schemas.microsoft.com/office/drawing/2014/main" id="{98003BBC-C998-4214-B9CC-8ABDE9B9121F}"/>
              </a:ext>
            </a:extLst>
          </p:cNvPr>
          <p:cNvSpPr>
            <a:spLocks noGrp="1" noChangeArrowheads="1"/>
          </p:cNvSpPr>
          <p:nvPr>
            <p:ph type="ctrTitle"/>
          </p:nvPr>
        </p:nvSpPr>
        <p:spPr>
          <a:xfrm>
            <a:off x="1143000" y="4724400"/>
            <a:ext cx="7010400" cy="1143000"/>
          </a:xfrm>
          <a:effectLst>
            <a:outerShdw dist="53882" dir="2700000"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O que o rei viu no meio do fogo? (verso 25)</a:t>
            </a: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cs typeface="Times New Roman" pitchFamily="18" charset="0"/>
              </a:rPr>
              <a:t> </a:t>
            </a: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rPr>
              <a:t>Quatro homens.</a:t>
            </a:r>
            <a:endParaRPr lang="pt-PT" sz="4000" b="1">
              <a:solidFill>
                <a:schemeClr val="bg1"/>
              </a:solidFill>
              <a:latin typeface="Arial Narrow"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8">
            <a:extLst>
              <a:ext uri="{FF2B5EF4-FFF2-40B4-BE49-F238E27FC236}">
                <a16:creationId xmlns:a16="http://schemas.microsoft.com/office/drawing/2014/main" id="{37B6430A-A9FC-4310-B090-E4575DD33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10">
            <a:extLst>
              <a:ext uri="{FF2B5EF4-FFF2-40B4-BE49-F238E27FC236}">
                <a16:creationId xmlns:a16="http://schemas.microsoft.com/office/drawing/2014/main" id="{DC5F4D50-8CD5-463C-9132-EB1ABF865B23}"/>
              </a:ext>
            </a:extLst>
          </p:cNvPr>
          <p:cNvSpPr>
            <a:spLocks noGrp="1" noChangeArrowheads="1"/>
          </p:cNvSpPr>
          <p:nvPr>
            <p:ph type="title"/>
          </p:nvPr>
        </p:nvSpPr>
        <p:spPr>
          <a:xfrm>
            <a:off x="152400" y="457200"/>
            <a:ext cx="5715000" cy="61722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Através desse maravilhoso livramento Ele diz a você e a mim: “Vocês não precisam ir para a  fornalha sozinhos. Eu irei com vocês. De fato, Eu andarei em meio às chamas adiante de vocês e os conduzirei passo a passo através das labaredas... </a:t>
            </a:r>
            <a:endParaRPr lang="pt-PT" sz="4000" b="1">
              <a:solidFill>
                <a:schemeClr val="bg1"/>
              </a:solidFill>
              <a:latin typeface="Arial Narrow"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a:extLst>
              <a:ext uri="{FF2B5EF4-FFF2-40B4-BE49-F238E27FC236}">
                <a16:creationId xmlns:a16="http://schemas.microsoft.com/office/drawing/2014/main" id="{5F22D739-1CE1-49B7-9B41-61BE4CBA1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6">
            <a:extLst>
              <a:ext uri="{FF2B5EF4-FFF2-40B4-BE49-F238E27FC236}">
                <a16:creationId xmlns:a16="http://schemas.microsoft.com/office/drawing/2014/main" id="{4B37762D-6E42-4E04-970B-1E8A69F9D042}"/>
              </a:ext>
            </a:extLst>
          </p:cNvPr>
          <p:cNvSpPr>
            <a:spLocks noGrp="1" noChangeArrowheads="1"/>
          </p:cNvSpPr>
          <p:nvPr>
            <p:ph type="title"/>
          </p:nvPr>
        </p:nvSpPr>
        <p:spPr>
          <a:xfrm>
            <a:off x="3733800" y="76200"/>
            <a:ext cx="5410200" cy="6553200"/>
          </a:xfrm>
          <a:effectLst>
            <a:outerShdw dist="53882" dir="2700000"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Assim, tragam-Me seus problemas, provações, temores e desapontamentos. Tragam-Me suas ansiedades, seu desejo de ser transformado. Tragam-Me sua fé, não importa quão grande ou pequena ela possa ser...</a:t>
            </a:r>
            <a:endParaRPr lang="pt-PT" sz="4000" b="1">
              <a:solidFill>
                <a:schemeClr val="bg1"/>
              </a:solidFill>
              <a:latin typeface="Arial Narrow" pitchFamily="34"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010B"/>
            </a:gs>
            <a:gs pos="50000">
              <a:srgbClr val="1E0E70"/>
            </a:gs>
            <a:gs pos="100000">
              <a:srgbClr val="03010B"/>
            </a:gs>
          </a:gsLst>
          <a:lin ang="5400000" scaled="1"/>
        </a:gradFill>
        <a:effectLst/>
      </p:bgPr>
    </p:bg>
    <p:spTree>
      <p:nvGrpSpPr>
        <p:cNvPr id="1" name=""/>
        <p:cNvGrpSpPr/>
        <p:nvPr/>
      </p:nvGrpSpPr>
      <p:grpSpPr>
        <a:xfrm>
          <a:off x="0" y="0"/>
          <a:ext cx="0" cy="0"/>
          <a:chOff x="0" y="0"/>
          <a:chExt cx="0" cy="0"/>
        </a:xfrm>
      </p:grpSpPr>
      <p:pic>
        <p:nvPicPr>
          <p:cNvPr id="46082" name="Picture 4">
            <a:extLst>
              <a:ext uri="{FF2B5EF4-FFF2-40B4-BE49-F238E27FC236}">
                <a16:creationId xmlns:a16="http://schemas.microsoft.com/office/drawing/2014/main" id="{A9515DAF-ABFD-492F-8D22-35C1DB9F3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495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6">
            <a:extLst>
              <a:ext uri="{FF2B5EF4-FFF2-40B4-BE49-F238E27FC236}">
                <a16:creationId xmlns:a16="http://schemas.microsoft.com/office/drawing/2014/main" id="{23B1DBBE-95EA-4E20-A77F-4C2243C47911}"/>
              </a:ext>
            </a:extLst>
          </p:cNvPr>
          <p:cNvSpPr>
            <a:spLocks noGrp="1" noChangeArrowheads="1"/>
          </p:cNvSpPr>
          <p:nvPr>
            <p:ph type="title"/>
          </p:nvPr>
        </p:nvSpPr>
        <p:spPr>
          <a:xfrm>
            <a:off x="5181600" y="1066800"/>
            <a:ext cx="3810000" cy="4724400"/>
          </a:xfrm>
          <a:effectLst>
            <a:outerShdw dist="45791" dir="2021404"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“...Tu és Meu. Quando passares pelas águas, Eu serei contigo; quando pelos rios, eles não te submergirão...</a:t>
            </a:r>
            <a:endParaRPr lang="pt-PT" sz="4000" b="1">
              <a:solidFill>
                <a:schemeClr val="bg1"/>
              </a:solidFill>
              <a:latin typeface="Arial Narrow" pitchFamily="34"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a:extLst>
              <a:ext uri="{FF2B5EF4-FFF2-40B4-BE49-F238E27FC236}">
                <a16:creationId xmlns:a16="http://schemas.microsoft.com/office/drawing/2014/main" id="{3782B49C-B336-473C-9898-F177DDD3E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6">
            <a:extLst>
              <a:ext uri="{FF2B5EF4-FFF2-40B4-BE49-F238E27FC236}">
                <a16:creationId xmlns:a16="http://schemas.microsoft.com/office/drawing/2014/main" id="{70F63E00-D2C5-4252-9139-57DE1BDD8817}"/>
              </a:ext>
            </a:extLst>
          </p:cNvPr>
          <p:cNvSpPr>
            <a:spLocks noGrp="1" noChangeArrowheads="1"/>
          </p:cNvSpPr>
          <p:nvPr>
            <p:ph type="title"/>
          </p:nvPr>
        </p:nvSpPr>
        <p:spPr>
          <a:xfrm>
            <a:off x="685800" y="0"/>
            <a:ext cx="8534400" cy="2895600"/>
          </a:xfrm>
          <a:effectLst>
            <a:outerShdw dist="53882" dir="2700000" algn="ctr" rotWithShape="0">
              <a:schemeClr val="tx1"/>
            </a:outerShdw>
          </a:effectLst>
        </p:spPr>
        <p:txBody>
          <a:bodyPr/>
          <a:lstStyle/>
          <a:p>
            <a:pPr eaLnBrk="1" hangingPunct="1">
              <a:defRPr/>
            </a:pPr>
            <a:r>
              <a:rPr lang="pt-BR" sz="3600" b="1">
                <a:solidFill>
                  <a:schemeClr val="bg1"/>
                </a:solidFill>
                <a:latin typeface="Tahoma" pitchFamily="34" charset="0"/>
                <a:cs typeface="Times New Roman" pitchFamily="18" charset="0"/>
              </a:rPr>
              <a:t>...quando passares pelo fogo, não  te queimarás, nem a chama arderá em ti, Porque Eu Sou o Senhor teu Deus...” (Isaías 43:1-3)</a:t>
            </a:r>
            <a:endParaRPr lang="pt-PT" sz="3600" b="1">
              <a:solidFill>
                <a:schemeClr val="bg1"/>
              </a:solidFill>
              <a:latin typeface="Tahoma" pitchFamily="34"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a:extLst>
              <a:ext uri="{FF2B5EF4-FFF2-40B4-BE49-F238E27FC236}">
                <a16:creationId xmlns:a16="http://schemas.microsoft.com/office/drawing/2014/main" id="{ED2FE9A9-D3D1-45E4-AF30-5115A1714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a:extLst>
              <a:ext uri="{FF2B5EF4-FFF2-40B4-BE49-F238E27FC236}">
                <a16:creationId xmlns:a16="http://schemas.microsoft.com/office/drawing/2014/main" id="{1CF817ED-ED2E-4CF5-91FB-922E8DA2B1EB}"/>
              </a:ext>
            </a:extLst>
          </p:cNvPr>
          <p:cNvSpPr>
            <a:spLocks noGrp="1" noChangeArrowheads="1"/>
          </p:cNvSpPr>
          <p:nvPr>
            <p:ph type="ctrTitle"/>
          </p:nvPr>
        </p:nvSpPr>
        <p:spPr>
          <a:xfrm>
            <a:off x="228600" y="2895600"/>
            <a:ext cx="5486400" cy="11430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Daniel 3:26-30</a:t>
            </a: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cs typeface="Times New Roman" pitchFamily="18" charset="0"/>
              </a:rPr>
              <a:t>O que o fogo causou naqueles jovens?</a:t>
            </a: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cs typeface="Times New Roman" pitchFamily="18" charset="0"/>
              </a:rPr>
              <a:t> </a:t>
            </a: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endParaRPr lang="pt-PT" sz="4000" b="1">
              <a:solidFill>
                <a:schemeClr val="bg1"/>
              </a:solidFill>
              <a:latin typeface="Arial Narrow" pitchFamily="34"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3320CFB7-6098-4EE9-8DBE-C16D67746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a:extLst>
              <a:ext uri="{FF2B5EF4-FFF2-40B4-BE49-F238E27FC236}">
                <a16:creationId xmlns:a16="http://schemas.microsoft.com/office/drawing/2014/main" id="{ECF84268-FF2E-4D41-BC1D-34E0584A3B87}"/>
              </a:ext>
            </a:extLst>
          </p:cNvPr>
          <p:cNvSpPr>
            <a:spLocks noGrp="1" noChangeArrowheads="1"/>
          </p:cNvSpPr>
          <p:nvPr>
            <p:ph type="ctrTitle"/>
          </p:nvPr>
        </p:nvSpPr>
        <p:spPr>
          <a:xfrm>
            <a:off x="228600" y="3200400"/>
            <a:ext cx="5486400" cy="11430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Daniel 3:26-30</a:t>
            </a: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cs typeface="Times New Roman" pitchFamily="18" charset="0"/>
              </a:rPr>
              <a:t>O que o fogo causou naqueles jovens?</a:t>
            </a: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r>
              <a:rPr lang="pt-BR" sz="4000" b="1">
                <a:solidFill>
                  <a:schemeClr val="bg1"/>
                </a:solidFill>
                <a:latin typeface="Arial Narrow" pitchFamily="34" charset="0"/>
                <a:cs typeface="Times New Roman" pitchFamily="18" charset="0"/>
              </a:rPr>
              <a:t> </a:t>
            </a:r>
            <a:r>
              <a:rPr lang="pt-BR" sz="4000" b="1">
                <a:solidFill>
                  <a:schemeClr val="bg1"/>
                </a:solidFill>
                <a:latin typeface="Arial Narrow" pitchFamily="34" charset="0"/>
              </a:rPr>
              <a:t>Não teve nenhum poder sobre eles.</a:t>
            </a:r>
            <a:r>
              <a:rPr lang="pt-BR" sz="4000" b="1">
                <a:solidFill>
                  <a:schemeClr val="bg1"/>
                </a:solidFill>
                <a:latin typeface="Arial Narrow" pitchFamily="34" charset="0"/>
                <a:cs typeface="Times New Roman" pitchFamily="18" charset="0"/>
              </a:rPr>
              <a:t> </a:t>
            </a: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br>
              <a:rPr lang="pt-BR" sz="4000" b="1">
                <a:solidFill>
                  <a:schemeClr val="bg1"/>
                </a:solidFill>
                <a:latin typeface="Arial Narrow" pitchFamily="34" charset="0"/>
                <a:cs typeface="Times New Roman" pitchFamily="18" charset="0"/>
              </a:rPr>
            </a:br>
            <a:endParaRPr lang="pt-PT" sz="4000" b="1">
              <a:solidFill>
                <a:schemeClr val="bg1"/>
              </a:solidFill>
              <a:latin typeface="Arial Narrow" pitchFamily="34"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A48E1779-0380-4428-9347-8AD3DCE41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a:extLst>
              <a:ext uri="{FF2B5EF4-FFF2-40B4-BE49-F238E27FC236}">
                <a16:creationId xmlns:a16="http://schemas.microsoft.com/office/drawing/2014/main" id="{C159A6B4-0CFA-4EF8-B5DF-4EF2FC59AA27}"/>
              </a:ext>
            </a:extLst>
          </p:cNvPr>
          <p:cNvSpPr>
            <a:spLocks noGrp="1" noChangeArrowheads="1"/>
          </p:cNvSpPr>
          <p:nvPr>
            <p:ph type="ctrTitle"/>
          </p:nvPr>
        </p:nvSpPr>
        <p:spPr>
          <a:xfrm>
            <a:off x="381000" y="1828800"/>
            <a:ext cx="5943600" cy="1143000"/>
          </a:xfrm>
          <a:effectLst>
            <a:outerShdw dist="45791" dir="3378596"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O que o rei disse sobre Deus?</a:t>
            </a:r>
            <a:br>
              <a:rPr lang="pt-BR" b="1">
                <a:solidFill>
                  <a:schemeClr val="bg1"/>
                </a:solidFill>
                <a:latin typeface="Arial Narrow" pitchFamily="34" charset="0"/>
                <a:cs typeface="Times New Roman" pitchFamily="18" charset="0"/>
              </a:rPr>
            </a:br>
            <a:br>
              <a:rPr lang="pt-BR" b="1">
                <a:solidFill>
                  <a:schemeClr val="bg1"/>
                </a:solidFill>
                <a:latin typeface="Arial Narrow" pitchFamily="34" charset="0"/>
                <a:cs typeface="Times New Roman" pitchFamily="18" charset="0"/>
              </a:rPr>
            </a:br>
            <a:endParaRPr lang="pt-PT" b="1">
              <a:solidFill>
                <a:schemeClr val="bg1"/>
              </a:solidFill>
              <a:latin typeface="Arial Narrow"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3D352C6C-D9B1-4826-8C7B-FAD31992B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3">
            <a:extLst>
              <a:ext uri="{FF2B5EF4-FFF2-40B4-BE49-F238E27FC236}">
                <a16:creationId xmlns:a16="http://schemas.microsoft.com/office/drawing/2014/main" id="{CF3C8538-5128-4155-81FB-EB397A553FB9}"/>
              </a:ext>
            </a:extLst>
          </p:cNvPr>
          <p:cNvSpPr>
            <a:spLocks noGrp="1" noChangeArrowheads="1"/>
          </p:cNvSpPr>
          <p:nvPr>
            <p:ph type="ctrTitle"/>
          </p:nvPr>
        </p:nvSpPr>
        <p:spPr>
          <a:xfrm>
            <a:off x="381000" y="2209800"/>
            <a:ext cx="5943600" cy="1143000"/>
          </a:xfrm>
          <a:effectLst>
            <a:outerShdw dist="45791" dir="3378596"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O que o rei disse sobre Deus?</a:t>
            </a:r>
            <a:br>
              <a:rPr lang="pt-BR" b="1">
                <a:solidFill>
                  <a:schemeClr val="bg1"/>
                </a:solidFill>
                <a:latin typeface="Arial Narrow" pitchFamily="34" charset="0"/>
                <a:cs typeface="Times New Roman" pitchFamily="18" charset="0"/>
              </a:rPr>
            </a:br>
            <a:br>
              <a:rPr lang="pt-BR" b="1">
                <a:solidFill>
                  <a:schemeClr val="bg1"/>
                </a:solidFill>
                <a:latin typeface="Arial Narrow" pitchFamily="34" charset="0"/>
                <a:cs typeface="Times New Roman" pitchFamily="18" charset="0"/>
              </a:rPr>
            </a:br>
            <a:r>
              <a:rPr lang="pt-BR" b="1">
                <a:solidFill>
                  <a:schemeClr val="bg1"/>
                </a:solidFill>
                <a:latin typeface="Arial Narrow" pitchFamily="34" charset="0"/>
                <a:cs typeface="Times New Roman" pitchFamily="18" charset="0"/>
              </a:rPr>
              <a:t> </a:t>
            </a:r>
            <a:r>
              <a:rPr lang="pt-BR" b="1">
                <a:solidFill>
                  <a:schemeClr val="bg1"/>
                </a:solidFill>
                <a:latin typeface="Arial Narrow" pitchFamily="34" charset="0"/>
              </a:rPr>
              <a:t>Não há outro Deus que possa livrar como este.</a:t>
            </a:r>
            <a:endParaRPr lang="pt-PT" b="1">
              <a:solidFill>
                <a:schemeClr val="bg1"/>
              </a:solidFill>
              <a:latin typeface="Arial Narrow"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BF39502E-BE23-44F1-BA17-CB7755E64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a:extLst>
              <a:ext uri="{FF2B5EF4-FFF2-40B4-BE49-F238E27FC236}">
                <a16:creationId xmlns:a16="http://schemas.microsoft.com/office/drawing/2014/main" id="{89E3877B-4F82-4554-A5F8-E332C9A53FDB}"/>
              </a:ext>
            </a:extLst>
          </p:cNvPr>
          <p:cNvSpPr>
            <a:spLocks noGrp="1" noChangeArrowheads="1"/>
          </p:cNvSpPr>
          <p:nvPr>
            <p:ph type="title"/>
          </p:nvPr>
        </p:nvSpPr>
        <p:spPr>
          <a:xfrm>
            <a:off x="304800" y="4800600"/>
            <a:ext cx="8686800" cy="1447800"/>
          </a:xfrm>
          <a:effectLst>
            <a:outerShdw dist="53882" dir="2700000" algn="ctr" rotWithShape="0">
              <a:schemeClr val="tx1"/>
            </a:outerShdw>
          </a:effectLst>
        </p:spPr>
        <p:txBody>
          <a:bodyPr/>
          <a:lstStyle/>
          <a:p>
            <a:pPr eaLnBrk="1" hangingPunct="1">
              <a:defRPr/>
            </a:pPr>
            <a:r>
              <a:rPr lang="pt-BR" sz="4000" b="1" dirty="0">
                <a:solidFill>
                  <a:schemeClr val="bg1"/>
                </a:solidFill>
                <a:latin typeface="Tahoma" pitchFamily="34" charset="0"/>
                <a:cs typeface="Times New Roman" pitchFamily="18" charset="0"/>
              </a:rPr>
              <a:t>Esse é um dos mais significativos capítulos da história de crentes sofredores. </a:t>
            </a:r>
            <a:endParaRPr lang="pt-PT" sz="4000" b="1" dirty="0">
              <a:solidFill>
                <a:schemeClr val="bg1"/>
              </a:solidFill>
              <a:latin typeface="Tahoma"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a:extLst>
              <a:ext uri="{FF2B5EF4-FFF2-40B4-BE49-F238E27FC236}">
                <a16:creationId xmlns:a16="http://schemas.microsoft.com/office/drawing/2014/main" id="{920B239C-66AD-492C-B926-69CE0247A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7">
            <a:extLst>
              <a:ext uri="{FF2B5EF4-FFF2-40B4-BE49-F238E27FC236}">
                <a16:creationId xmlns:a16="http://schemas.microsoft.com/office/drawing/2014/main" id="{66E494D2-8C9B-4738-9340-65B877BCBBD3}"/>
              </a:ext>
            </a:extLst>
          </p:cNvPr>
          <p:cNvSpPr>
            <a:spLocks noGrp="1" noChangeArrowheads="1"/>
          </p:cNvSpPr>
          <p:nvPr>
            <p:ph type="ctrTitle"/>
          </p:nvPr>
        </p:nvSpPr>
        <p:spPr>
          <a:xfrm>
            <a:off x="685800" y="4191000"/>
            <a:ext cx="7772400" cy="11430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O que aconteceu a Sadraque, Mesaque e Abednego?</a:t>
            </a:r>
            <a:br>
              <a:rPr lang="pt-BR" b="1">
                <a:solidFill>
                  <a:schemeClr val="bg1"/>
                </a:solidFill>
                <a:latin typeface="Arial Narrow" pitchFamily="34" charset="0"/>
                <a:cs typeface="Times New Roman" pitchFamily="18" charset="0"/>
              </a:rPr>
            </a:br>
            <a:br>
              <a:rPr lang="pt-BR" b="1">
                <a:solidFill>
                  <a:schemeClr val="bg1"/>
                </a:solidFill>
                <a:latin typeface="Arial Narrow" pitchFamily="34" charset="0"/>
                <a:cs typeface="Times New Roman" pitchFamily="18" charset="0"/>
              </a:rPr>
            </a:br>
            <a:endParaRPr lang="pt-PT" b="1">
              <a:solidFill>
                <a:schemeClr val="bg1"/>
              </a:solidFill>
              <a:latin typeface="Arial Narrow"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1A8ED266-48C8-452C-AF5D-1EAC0F5E1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3">
            <a:extLst>
              <a:ext uri="{FF2B5EF4-FFF2-40B4-BE49-F238E27FC236}">
                <a16:creationId xmlns:a16="http://schemas.microsoft.com/office/drawing/2014/main" id="{2EBD9144-4561-48A7-B683-777FC5CCBA5A}"/>
              </a:ext>
            </a:extLst>
          </p:cNvPr>
          <p:cNvSpPr>
            <a:spLocks noGrp="1" noChangeArrowheads="1"/>
          </p:cNvSpPr>
          <p:nvPr>
            <p:ph type="ctrTitle"/>
          </p:nvPr>
        </p:nvSpPr>
        <p:spPr>
          <a:xfrm>
            <a:off x="685800" y="4191000"/>
            <a:ext cx="7772400" cy="11430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O que aconteceu a Sadraque, Mesaque e Abednego?</a:t>
            </a:r>
            <a:br>
              <a:rPr lang="pt-BR" b="1">
                <a:solidFill>
                  <a:schemeClr val="bg1"/>
                </a:solidFill>
                <a:latin typeface="Arial Narrow" pitchFamily="34" charset="0"/>
                <a:cs typeface="Times New Roman" pitchFamily="18" charset="0"/>
              </a:rPr>
            </a:br>
            <a:br>
              <a:rPr lang="pt-BR" b="1">
                <a:solidFill>
                  <a:schemeClr val="bg1"/>
                </a:solidFill>
                <a:latin typeface="Arial Narrow" pitchFamily="34" charset="0"/>
                <a:cs typeface="Times New Roman" pitchFamily="18" charset="0"/>
              </a:rPr>
            </a:br>
            <a:r>
              <a:rPr lang="pt-BR" b="1">
                <a:solidFill>
                  <a:schemeClr val="bg1"/>
                </a:solidFill>
                <a:latin typeface="Arial Narrow" pitchFamily="34" charset="0"/>
                <a:cs typeface="Times New Roman" pitchFamily="18" charset="0"/>
              </a:rPr>
              <a:t> </a:t>
            </a:r>
            <a:r>
              <a:rPr lang="pt-BR" b="1">
                <a:solidFill>
                  <a:schemeClr val="bg1"/>
                </a:solidFill>
                <a:latin typeface="Arial Narrow" pitchFamily="34" charset="0"/>
              </a:rPr>
              <a:t>Prosperaram.</a:t>
            </a:r>
            <a:endParaRPr lang="pt-PT" b="1">
              <a:solidFill>
                <a:schemeClr val="bg1"/>
              </a:solidFill>
              <a:latin typeface="Arial Narrow"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B971B4"/>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pic>
        <p:nvPicPr>
          <p:cNvPr id="54274" name="Picture 4">
            <a:extLst>
              <a:ext uri="{FF2B5EF4-FFF2-40B4-BE49-F238E27FC236}">
                <a16:creationId xmlns:a16="http://schemas.microsoft.com/office/drawing/2014/main" id="{BEEEF4F3-3FBC-4490-9A1F-1723A3DDF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00063"/>
            <a:ext cx="46482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6">
            <a:extLst>
              <a:ext uri="{FF2B5EF4-FFF2-40B4-BE49-F238E27FC236}">
                <a16:creationId xmlns:a16="http://schemas.microsoft.com/office/drawing/2014/main" id="{B7A2DCF0-E744-4597-BE61-7D50EFD3B230}"/>
              </a:ext>
            </a:extLst>
          </p:cNvPr>
          <p:cNvSpPr>
            <a:spLocks noGrp="1" noChangeArrowheads="1"/>
          </p:cNvSpPr>
          <p:nvPr>
            <p:ph type="title"/>
          </p:nvPr>
        </p:nvSpPr>
        <p:spPr>
          <a:xfrm>
            <a:off x="5029200" y="914400"/>
            <a:ext cx="3276600" cy="4876800"/>
          </a:xfrm>
          <a:effectLst>
            <a:outerShdw dist="45791" dir="3378596" algn="ctr" rotWithShape="0">
              <a:schemeClr val="tx1"/>
            </a:outerShdw>
          </a:effectLst>
        </p:spPr>
        <p:txBody>
          <a:bodyPr/>
          <a:lstStyle/>
          <a:p>
            <a:pPr eaLnBrk="1" hangingPunct="1">
              <a:defRPr/>
            </a:pPr>
            <a:r>
              <a:rPr lang="pt-BR" sz="4800" b="1">
                <a:solidFill>
                  <a:schemeClr val="bg1"/>
                </a:solidFill>
                <a:latin typeface="Arial Narrow" pitchFamily="34" charset="0"/>
                <a:cs typeface="Times New Roman" pitchFamily="18" charset="0"/>
              </a:rPr>
              <a:t> Deus pode produzir vitória em meio a uma aparente derrota.</a:t>
            </a:r>
            <a:r>
              <a:rPr lang="pt-PT" sz="4800" b="1">
                <a:solidFill>
                  <a:schemeClr val="bg1"/>
                </a:solidFill>
                <a:latin typeface="Arial Narrow" pitchFamily="34"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a:extLst>
              <a:ext uri="{FF2B5EF4-FFF2-40B4-BE49-F238E27FC236}">
                <a16:creationId xmlns:a16="http://schemas.microsoft.com/office/drawing/2014/main" id="{1E1C8DFA-D09B-4164-8C27-2911C7866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6">
            <a:extLst>
              <a:ext uri="{FF2B5EF4-FFF2-40B4-BE49-F238E27FC236}">
                <a16:creationId xmlns:a16="http://schemas.microsoft.com/office/drawing/2014/main" id="{F49ECF69-19EE-41CA-9917-3342A2D0C0AE}"/>
              </a:ext>
            </a:extLst>
          </p:cNvPr>
          <p:cNvSpPr>
            <a:spLocks noGrp="1" noChangeArrowheads="1"/>
          </p:cNvSpPr>
          <p:nvPr>
            <p:ph type="title"/>
          </p:nvPr>
        </p:nvSpPr>
        <p:spPr>
          <a:xfrm>
            <a:off x="762000" y="5029200"/>
            <a:ext cx="7772400" cy="1143000"/>
          </a:xfrm>
          <a:effectLst>
            <a:outerShdw dist="45791" dir="3378596" algn="ctr" rotWithShape="0">
              <a:schemeClr val="tx1"/>
            </a:outerShdw>
          </a:effectLst>
        </p:spPr>
        <p:txBody>
          <a:bodyPr/>
          <a:lstStyle/>
          <a:p>
            <a:pPr eaLnBrk="1" hangingPunct="1">
              <a:defRPr/>
            </a:pPr>
            <a:r>
              <a:rPr lang="pt-BR" sz="5400" b="1">
                <a:solidFill>
                  <a:schemeClr val="bg1"/>
                </a:solidFill>
                <a:latin typeface="Arial Narrow" pitchFamily="34" charset="0"/>
                <a:cs typeface="Times New Roman" pitchFamily="18" charset="0"/>
              </a:rPr>
              <a:t> Evento n</a:t>
            </a:r>
            <a:r>
              <a:rPr lang="pt-BR" sz="5400" b="1" baseline="30000">
                <a:solidFill>
                  <a:schemeClr val="bg1"/>
                </a:solidFill>
                <a:latin typeface="Arial Narrow" pitchFamily="34" charset="0"/>
                <a:cs typeface="Times New Roman" pitchFamily="18" charset="0"/>
              </a:rPr>
              <a:t>o </a:t>
            </a:r>
            <a:r>
              <a:rPr lang="pt-BR" sz="5400" b="1">
                <a:solidFill>
                  <a:schemeClr val="bg1"/>
                </a:solidFill>
                <a:latin typeface="Arial Narrow" pitchFamily="34" charset="0"/>
                <a:cs typeface="Times New Roman" pitchFamily="18" charset="0"/>
              </a:rPr>
              <a:t>2 – Comendo Como um Boi (Daniel 4)</a:t>
            </a:r>
            <a:r>
              <a:rPr lang="pt-PT" sz="5400" b="1">
                <a:solidFill>
                  <a:schemeClr val="bg1"/>
                </a:solidFill>
                <a:latin typeface="Arial Narrow" pitchFamily="34" charset="0"/>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99FF"/>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pic>
        <p:nvPicPr>
          <p:cNvPr id="56322" name="Picture 4">
            <a:extLst>
              <a:ext uri="{FF2B5EF4-FFF2-40B4-BE49-F238E27FC236}">
                <a16:creationId xmlns:a16="http://schemas.microsoft.com/office/drawing/2014/main" id="{F6EAFAF9-6921-478D-97B8-962CB5D94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6">
            <a:extLst>
              <a:ext uri="{FF2B5EF4-FFF2-40B4-BE49-F238E27FC236}">
                <a16:creationId xmlns:a16="http://schemas.microsoft.com/office/drawing/2014/main" id="{2BB8F6E7-FEED-45DD-8DE6-5747A401B7D4}"/>
              </a:ext>
            </a:extLst>
          </p:cNvPr>
          <p:cNvSpPr>
            <a:spLocks noGrp="1" noChangeArrowheads="1"/>
          </p:cNvSpPr>
          <p:nvPr>
            <p:ph type="title"/>
          </p:nvPr>
        </p:nvSpPr>
        <p:spPr>
          <a:xfrm>
            <a:off x="152400" y="3810000"/>
            <a:ext cx="8839200" cy="26670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O que Nabucodonosor viu no meio da fornalha ardente impeliu-o a decretar que qualquer um que falasse contra Deus fosse morto. Mas ele próprio esqueceu-se de Deus e sofreu muito. </a:t>
            </a:r>
            <a:endParaRPr lang="pt-PT" sz="4800" b="1">
              <a:solidFill>
                <a:schemeClr val="bg1"/>
              </a:solidFill>
              <a:latin typeface="Arial Narrow" pitchFamily="34"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99FF"/>
            </a:gs>
            <a:gs pos="100000">
              <a:srgbClr val="003151"/>
            </a:gs>
          </a:gsLst>
          <a:path path="shape">
            <a:fillToRect l="50000" t="50000" r="50000" b="50000"/>
          </a:path>
        </a:gradFill>
        <a:effectLst/>
      </p:bgPr>
    </p:bg>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97DBDC28-7CAC-4871-B31C-DBF3D37AE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3">
            <a:extLst>
              <a:ext uri="{FF2B5EF4-FFF2-40B4-BE49-F238E27FC236}">
                <a16:creationId xmlns:a16="http://schemas.microsoft.com/office/drawing/2014/main" id="{5851D5E1-CE17-41C4-A1A1-0304AC245690}"/>
              </a:ext>
            </a:extLst>
          </p:cNvPr>
          <p:cNvSpPr>
            <a:spLocks noGrp="1" noChangeArrowheads="1"/>
          </p:cNvSpPr>
          <p:nvPr>
            <p:ph type="title"/>
          </p:nvPr>
        </p:nvSpPr>
        <p:spPr>
          <a:xfrm>
            <a:off x="152400" y="3810000"/>
            <a:ext cx="8839200" cy="2667000"/>
          </a:xfrm>
          <a:effectLst>
            <a:outerShdw dist="45791" dir="3378596" algn="ctr" rotWithShape="0">
              <a:schemeClr val="tx1"/>
            </a:outerShdw>
          </a:effectLst>
        </p:spPr>
        <p:txBody>
          <a:bodyPr/>
          <a:lstStyle/>
          <a:p>
            <a:pPr eaLnBrk="1" hangingPunct="1">
              <a:defRPr/>
            </a:pPr>
            <a:r>
              <a:rPr lang="pt-BR" sz="3600" b="1">
                <a:solidFill>
                  <a:schemeClr val="bg1"/>
                </a:solidFill>
                <a:latin typeface="Arial Narrow" pitchFamily="34" charset="0"/>
                <a:cs typeface="Times New Roman" pitchFamily="18" charset="0"/>
              </a:rPr>
              <a:t>O que ele aprendeu como resultado disso tudo está registrado no quarto capítulo de Daniel. Esse é um notável documento – o testemunho pessoal do mais poderoso monarca daquele tempo revelou como Deus interveio em sua vida.</a:t>
            </a:r>
            <a:endParaRPr lang="pt-PT" sz="3600" b="1">
              <a:solidFill>
                <a:schemeClr val="bg1"/>
              </a:solidFill>
              <a:latin typeface="Arial Narrow" pitchFamily="34"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922B0C3C-5FF6-476A-86A0-069840D70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a:extLst>
              <a:ext uri="{FF2B5EF4-FFF2-40B4-BE49-F238E27FC236}">
                <a16:creationId xmlns:a16="http://schemas.microsoft.com/office/drawing/2014/main" id="{297A9798-88FF-486B-972F-D0F6729D6B15}"/>
              </a:ext>
            </a:extLst>
          </p:cNvPr>
          <p:cNvSpPr>
            <a:spLocks noGrp="1" noChangeArrowheads="1"/>
          </p:cNvSpPr>
          <p:nvPr>
            <p:ph type="ctrTitle"/>
          </p:nvPr>
        </p:nvSpPr>
        <p:spPr>
          <a:xfrm>
            <a:off x="304800" y="1447800"/>
            <a:ext cx="5867400" cy="1981200"/>
          </a:xfrm>
          <a:effectLst>
            <a:outerShdw dist="56796" dir="3806097"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Qual foi o propósito de Nabucodonosor ao escrever esse capítulo?  (versos 1 e 2)</a:t>
            </a:r>
            <a:br>
              <a:rPr lang="pt-BR" b="1">
                <a:solidFill>
                  <a:schemeClr val="bg1"/>
                </a:solidFill>
                <a:latin typeface="Arial Narrow" pitchFamily="34" charset="0"/>
                <a:cs typeface="Times New Roman" pitchFamily="18" charset="0"/>
              </a:rPr>
            </a:br>
            <a:br>
              <a:rPr lang="pt-BR" b="1">
                <a:solidFill>
                  <a:schemeClr val="bg1"/>
                </a:solidFill>
                <a:latin typeface="Arial Narrow" pitchFamily="34" charset="0"/>
                <a:cs typeface="Times New Roman" pitchFamily="18" charset="0"/>
              </a:rPr>
            </a:br>
            <a:endParaRPr lang="pt-PT" b="1">
              <a:solidFill>
                <a:schemeClr val="bg1"/>
              </a:solidFill>
              <a:latin typeface="Arial Narrow"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C1CC60FF-5730-4504-B5FE-5D7C8C031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
            <a:extLst>
              <a:ext uri="{FF2B5EF4-FFF2-40B4-BE49-F238E27FC236}">
                <a16:creationId xmlns:a16="http://schemas.microsoft.com/office/drawing/2014/main" id="{A96ADFCA-7934-4C3B-BCDE-7F6F3ED3DBA4}"/>
              </a:ext>
            </a:extLst>
          </p:cNvPr>
          <p:cNvSpPr>
            <a:spLocks noGrp="1" noChangeArrowheads="1"/>
          </p:cNvSpPr>
          <p:nvPr>
            <p:ph type="ctrTitle"/>
          </p:nvPr>
        </p:nvSpPr>
        <p:spPr>
          <a:xfrm>
            <a:off x="304800" y="2133600"/>
            <a:ext cx="5867400" cy="1981200"/>
          </a:xfrm>
          <a:effectLst>
            <a:outerShdw dist="56796" dir="3806097"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Qual foi o propósito de Nabucodonosor ao escrever esse capítulo?  (versos 1 e 2)</a:t>
            </a:r>
            <a:br>
              <a:rPr lang="pt-BR" b="1">
                <a:solidFill>
                  <a:schemeClr val="bg1"/>
                </a:solidFill>
                <a:latin typeface="Arial Narrow" pitchFamily="34" charset="0"/>
                <a:cs typeface="Times New Roman" pitchFamily="18" charset="0"/>
              </a:rPr>
            </a:br>
            <a:br>
              <a:rPr lang="pt-BR" b="1">
                <a:solidFill>
                  <a:schemeClr val="bg1"/>
                </a:solidFill>
                <a:latin typeface="Arial Narrow" pitchFamily="34" charset="0"/>
                <a:cs typeface="Times New Roman" pitchFamily="18" charset="0"/>
              </a:rPr>
            </a:br>
            <a:r>
              <a:rPr lang="pt-BR" b="1">
                <a:solidFill>
                  <a:schemeClr val="bg1"/>
                </a:solidFill>
                <a:latin typeface="Arial Narrow" pitchFamily="34" charset="0"/>
                <a:cs typeface="Times New Roman" pitchFamily="18" charset="0"/>
              </a:rPr>
              <a:t> </a:t>
            </a:r>
            <a:r>
              <a:rPr lang="pt-BR" b="1">
                <a:solidFill>
                  <a:schemeClr val="bg1"/>
                </a:solidFill>
                <a:latin typeface="Arial Narrow" pitchFamily="34" charset="0"/>
              </a:rPr>
              <a:t>Fazer conhecidos os sinais e maravilhas de Deus.</a:t>
            </a:r>
            <a:endParaRPr lang="pt-PT" b="1">
              <a:solidFill>
                <a:schemeClr val="bg1"/>
              </a:solidFill>
              <a:latin typeface="Arial Narrow"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a:extLst>
              <a:ext uri="{FF2B5EF4-FFF2-40B4-BE49-F238E27FC236}">
                <a16:creationId xmlns:a16="http://schemas.microsoft.com/office/drawing/2014/main" id="{65B0DBA8-41FC-42A3-9091-B94E84E54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a:extLst>
              <a:ext uri="{FF2B5EF4-FFF2-40B4-BE49-F238E27FC236}">
                <a16:creationId xmlns:a16="http://schemas.microsoft.com/office/drawing/2014/main" id="{E8D6320D-DB17-438E-8F91-524DDFF84DC6}"/>
              </a:ext>
            </a:extLst>
          </p:cNvPr>
          <p:cNvSpPr>
            <a:spLocks noGrp="1" noChangeArrowheads="1"/>
          </p:cNvSpPr>
          <p:nvPr>
            <p:ph type="title"/>
          </p:nvPr>
        </p:nvSpPr>
        <p:spPr>
          <a:xfrm>
            <a:off x="1295400" y="4495800"/>
            <a:ext cx="6324600" cy="1219200"/>
          </a:xfrm>
          <a:effectLst>
            <a:outerShdw dist="53882" dir="2700000" algn="ctr" rotWithShape="0">
              <a:schemeClr val="tx1"/>
            </a:outerShdw>
          </a:effectLst>
        </p:spPr>
        <p:txBody>
          <a:bodyPr/>
          <a:lstStyle/>
          <a:p>
            <a:pPr eaLnBrk="1" hangingPunct="1">
              <a:defRPr/>
            </a:pPr>
            <a:r>
              <a:rPr lang="pt-BR" sz="4800" b="1">
                <a:solidFill>
                  <a:schemeClr val="bg1"/>
                </a:solidFill>
                <a:latin typeface="Arial Narrow" pitchFamily="34" charset="0"/>
                <a:cs typeface="Times New Roman" pitchFamily="18" charset="0"/>
              </a:rPr>
              <a:t>O que Nabucodonosor viu em seu sonho?  (versos 10-16)</a:t>
            </a:r>
            <a:endParaRPr lang="pt-PT" sz="4800" b="1">
              <a:solidFill>
                <a:schemeClr val="bg1"/>
              </a:solidFill>
              <a:latin typeface="Arial Narrow" pitchFamily="34"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a:extLst>
              <a:ext uri="{FF2B5EF4-FFF2-40B4-BE49-F238E27FC236}">
                <a16:creationId xmlns:a16="http://schemas.microsoft.com/office/drawing/2014/main" id="{72C9990B-236E-48E6-84C7-E4540363A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Rectangle 5">
            <a:extLst>
              <a:ext uri="{FF2B5EF4-FFF2-40B4-BE49-F238E27FC236}">
                <a16:creationId xmlns:a16="http://schemas.microsoft.com/office/drawing/2014/main" id="{5F3B12FE-B795-4497-9F40-A83E74457D23}"/>
              </a:ext>
            </a:extLst>
          </p:cNvPr>
          <p:cNvSpPr>
            <a:spLocks noGrp="1" noChangeArrowheads="1"/>
          </p:cNvSpPr>
          <p:nvPr>
            <p:ph type="title"/>
          </p:nvPr>
        </p:nvSpPr>
        <p:spPr>
          <a:xfrm>
            <a:off x="685800" y="4343400"/>
            <a:ext cx="7772400" cy="1143000"/>
          </a:xfrm>
          <a:effectLst>
            <a:outerShdw dist="53882" dir="2700000" algn="ctr" rotWithShape="0">
              <a:schemeClr val="tx1"/>
            </a:outerShdw>
          </a:effectLst>
        </p:spPr>
        <p:txBody>
          <a:bodyPr/>
          <a:lstStyle/>
          <a:p>
            <a:pPr eaLnBrk="1" hangingPunct="1">
              <a:defRPr/>
            </a:pPr>
            <a:r>
              <a:rPr lang="pt-BR" sz="4800" b="1">
                <a:solidFill>
                  <a:schemeClr val="bg1"/>
                </a:solidFill>
                <a:latin typeface="Arial Narrow" pitchFamily="34" charset="0"/>
                <a:cs typeface="Times New Roman" pitchFamily="18" charset="0"/>
              </a:rPr>
              <a:t>Nabucodonosor teve outro sonho perturbador.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AEFFFAA6-2214-4DDE-B2A8-73EF4FE56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5">
            <a:extLst>
              <a:ext uri="{FF2B5EF4-FFF2-40B4-BE49-F238E27FC236}">
                <a16:creationId xmlns:a16="http://schemas.microsoft.com/office/drawing/2014/main" id="{719E60C4-FEE7-4045-B4DE-E336ADF4A435}"/>
              </a:ext>
            </a:extLst>
          </p:cNvPr>
          <p:cNvSpPr>
            <a:spLocks noGrp="1" noChangeArrowheads="1"/>
          </p:cNvSpPr>
          <p:nvPr>
            <p:ph type="title"/>
          </p:nvPr>
        </p:nvSpPr>
        <p:spPr>
          <a:xfrm>
            <a:off x="304800" y="1066800"/>
            <a:ext cx="6019800" cy="4419600"/>
          </a:xfrm>
          <a:effectLst>
            <a:outerShdw dist="45791" dir="3378596" algn="ctr" rotWithShape="0">
              <a:schemeClr val="tx1"/>
            </a:outerShdw>
          </a:effectLst>
        </p:spPr>
        <p:txBody>
          <a:bodyPr/>
          <a:lstStyle/>
          <a:p>
            <a:pPr eaLnBrk="1" hangingPunct="1">
              <a:defRPr/>
            </a:pPr>
            <a:r>
              <a:rPr lang="pt-BR" sz="4800" b="1">
                <a:solidFill>
                  <a:schemeClr val="bg1"/>
                </a:solidFill>
                <a:latin typeface="Arial Narrow" pitchFamily="34" charset="0"/>
                <a:cs typeface="Times New Roman" pitchFamily="18" charset="0"/>
              </a:rPr>
              <a:t>Ele derrama luz sobre o que muitos estão vivenciando no presente. E nos mostra por que eles são capazes de se apegar a Deus mesmo sob tempos adversos.</a:t>
            </a:r>
            <a:r>
              <a:rPr lang="pt-PT" sz="4800" b="1">
                <a:solidFill>
                  <a:schemeClr val="bg1"/>
                </a:solidFill>
                <a:latin typeface="Arial Narrow" pitchFamily="34" charset="0"/>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a:extLst>
              <a:ext uri="{FF2B5EF4-FFF2-40B4-BE49-F238E27FC236}">
                <a16:creationId xmlns:a16="http://schemas.microsoft.com/office/drawing/2014/main" id="{FF3231F7-75BA-4103-A955-3DA3D5C93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 Box 6">
            <a:extLst>
              <a:ext uri="{FF2B5EF4-FFF2-40B4-BE49-F238E27FC236}">
                <a16:creationId xmlns:a16="http://schemas.microsoft.com/office/drawing/2014/main" id="{87250474-6715-4BEA-BD93-92087F64A1BF}"/>
              </a:ext>
            </a:extLst>
          </p:cNvPr>
          <p:cNvSpPr txBox="1">
            <a:spLocks noChangeArrowheads="1"/>
          </p:cNvSpPr>
          <p:nvPr/>
        </p:nvSpPr>
        <p:spPr bwMode="auto">
          <a:xfrm>
            <a:off x="457200" y="533400"/>
            <a:ext cx="4648200" cy="4968875"/>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spcBef>
                <a:spcPct val="50000"/>
              </a:spcBef>
              <a:defRPr/>
            </a:pPr>
            <a:r>
              <a:rPr lang="pt-BR" sz="4000" b="1">
                <a:effectLst/>
                <a:latin typeface="Arial Narrow" pitchFamily="34" charset="0"/>
                <a:cs typeface="Times New Roman" pitchFamily="18" charset="0"/>
              </a:rPr>
              <a:t>Mais uma vez ele chamou os sábios à sala do trono. Dessa vez ele se lembrou do que havia sonhado. Mas os sábios foram incapazes de lhe dizer o significado.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a:extLst>
              <a:ext uri="{FF2B5EF4-FFF2-40B4-BE49-F238E27FC236}">
                <a16:creationId xmlns:a16="http://schemas.microsoft.com/office/drawing/2014/main" id="{1548C735-7AEC-4DC6-834B-70A61E25DE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a:extLst>
              <a:ext uri="{FF2B5EF4-FFF2-40B4-BE49-F238E27FC236}">
                <a16:creationId xmlns:a16="http://schemas.microsoft.com/office/drawing/2014/main" id="{4543D7F3-EC5A-4C7D-B65C-7FDE8CE506F8}"/>
              </a:ext>
            </a:extLst>
          </p:cNvPr>
          <p:cNvSpPr>
            <a:spLocks noGrp="1" noChangeArrowheads="1"/>
          </p:cNvSpPr>
          <p:nvPr>
            <p:ph type="title"/>
          </p:nvPr>
        </p:nvSpPr>
        <p:spPr>
          <a:xfrm>
            <a:off x="685800" y="4572000"/>
            <a:ext cx="7772400" cy="1143000"/>
          </a:xfrm>
          <a:effectLst>
            <a:outerShdw dist="53882" dir="2700000" algn="ctr" rotWithShape="0">
              <a:schemeClr val="tx1"/>
            </a:outerShdw>
          </a:effectLst>
        </p:spPr>
        <p:txBody>
          <a:bodyPr/>
          <a:lstStyle/>
          <a:p>
            <a:pPr eaLnBrk="1" hangingPunct="1">
              <a:defRPr/>
            </a:pPr>
            <a:r>
              <a:rPr lang="pt-BR" sz="4800" b="1">
                <a:solidFill>
                  <a:schemeClr val="bg1"/>
                </a:solidFill>
                <a:latin typeface="Arial Narrow" pitchFamily="34" charset="0"/>
                <a:cs typeface="Times New Roman" pitchFamily="18" charset="0"/>
              </a:rPr>
              <a:t>Então Daniel entrou e Nabucodonosor contou-lhe o sonho. </a:t>
            </a:r>
            <a:endParaRPr lang="pt-PT" sz="4800" b="1">
              <a:solidFill>
                <a:schemeClr val="bg1"/>
              </a:solidFill>
              <a:latin typeface="Arial Narrow" pitchFamily="34"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a:extLst>
              <a:ext uri="{FF2B5EF4-FFF2-40B4-BE49-F238E27FC236}">
                <a16:creationId xmlns:a16="http://schemas.microsoft.com/office/drawing/2014/main" id="{77D387B8-67FB-41AB-8ADB-4DB496CE7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5">
            <a:extLst>
              <a:ext uri="{FF2B5EF4-FFF2-40B4-BE49-F238E27FC236}">
                <a16:creationId xmlns:a16="http://schemas.microsoft.com/office/drawing/2014/main" id="{5614CF98-5226-4B04-AA0A-3BB613C9618F}"/>
              </a:ext>
            </a:extLst>
          </p:cNvPr>
          <p:cNvSpPr>
            <a:spLocks noGrp="1" noChangeArrowheads="1"/>
          </p:cNvSpPr>
          <p:nvPr>
            <p:ph type="title"/>
          </p:nvPr>
        </p:nvSpPr>
        <p:spPr>
          <a:xfrm>
            <a:off x="609600" y="4876800"/>
            <a:ext cx="8153400" cy="10668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Nos versos 20-22, o profeta revela o significado da árvore. Quem essa árvore simbolizava?</a:t>
            </a:r>
            <a:br>
              <a:rPr lang="pt-BR" b="1">
                <a:solidFill>
                  <a:schemeClr val="bg1"/>
                </a:solidFill>
                <a:latin typeface="Arial Narrow" pitchFamily="34" charset="0"/>
                <a:cs typeface="Times New Roman" pitchFamily="18" charset="0"/>
              </a:rPr>
            </a:br>
            <a:br>
              <a:rPr lang="pt-BR" b="1">
                <a:solidFill>
                  <a:schemeClr val="bg1"/>
                </a:solidFill>
                <a:latin typeface="Arial Narrow" pitchFamily="34" charset="0"/>
                <a:cs typeface="Times New Roman" pitchFamily="18" charset="0"/>
              </a:rPr>
            </a:br>
            <a:br>
              <a:rPr lang="pt-BR" b="1">
                <a:solidFill>
                  <a:schemeClr val="bg1"/>
                </a:solidFill>
                <a:latin typeface="Arial Narrow" pitchFamily="34" charset="0"/>
              </a:rPr>
            </a:br>
            <a:r>
              <a:rPr lang="pt-BR" b="1">
                <a:solidFill>
                  <a:schemeClr val="bg1"/>
                </a:solidFill>
                <a:latin typeface="Arial Narrow" pitchFamily="34" charset="0"/>
                <a:cs typeface="Times New Roman" pitchFamily="18" charset="0"/>
              </a:rPr>
              <a:t> </a:t>
            </a:r>
            <a:br>
              <a:rPr lang="pt-BR" b="1">
                <a:solidFill>
                  <a:schemeClr val="bg1"/>
                </a:solidFill>
                <a:latin typeface="Arial Narrow" pitchFamily="34" charset="0"/>
                <a:cs typeface="Times New Roman" pitchFamily="18" charset="0"/>
              </a:rPr>
            </a:br>
            <a:endParaRPr lang="pt-PT" b="1">
              <a:solidFill>
                <a:schemeClr val="bg1"/>
              </a:solidFill>
              <a:latin typeface="Arial Narrow" pitchFamily="34"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6830EA93-6855-4F29-B193-7A60D0DD2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a:extLst>
              <a:ext uri="{FF2B5EF4-FFF2-40B4-BE49-F238E27FC236}">
                <a16:creationId xmlns:a16="http://schemas.microsoft.com/office/drawing/2014/main" id="{95EC2555-2F5C-441D-B503-DF7AB136BE40}"/>
              </a:ext>
            </a:extLst>
          </p:cNvPr>
          <p:cNvSpPr>
            <a:spLocks noGrp="1" noChangeArrowheads="1"/>
          </p:cNvSpPr>
          <p:nvPr>
            <p:ph type="title"/>
          </p:nvPr>
        </p:nvSpPr>
        <p:spPr>
          <a:xfrm>
            <a:off x="609600" y="4876800"/>
            <a:ext cx="8153400" cy="10668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Nos versos 20-22, o profeta revela o significado da árvore. Quem essa árvore simbolizava?</a:t>
            </a:r>
            <a:br>
              <a:rPr lang="pt-BR" b="1">
                <a:solidFill>
                  <a:schemeClr val="bg1"/>
                </a:solidFill>
                <a:latin typeface="Arial Narrow" pitchFamily="34" charset="0"/>
                <a:cs typeface="Times New Roman" pitchFamily="18" charset="0"/>
              </a:rPr>
            </a:br>
            <a:br>
              <a:rPr lang="pt-BR" b="1">
                <a:solidFill>
                  <a:schemeClr val="bg1"/>
                </a:solidFill>
                <a:latin typeface="Arial Narrow" pitchFamily="34" charset="0"/>
                <a:cs typeface="Times New Roman" pitchFamily="18" charset="0"/>
              </a:rPr>
            </a:br>
            <a:r>
              <a:rPr lang="pt-BR" b="1">
                <a:solidFill>
                  <a:schemeClr val="bg1"/>
                </a:solidFill>
                <a:latin typeface="Arial Narrow" pitchFamily="34" charset="0"/>
              </a:rPr>
              <a:t>O rei Nabucodonossor</a:t>
            </a:r>
            <a:br>
              <a:rPr lang="pt-BR" b="1">
                <a:solidFill>
                  <a:schemeClr val="bg1"/>
                </a:solidFill>
                <a:latin typeface="Arial Narrow" pitchFamily="34" charset="0"/>
              </a:rPr>
            </a:br>
            <a:r>
              <a:rPr lang="pt-BR" b="1">
                <a:solidFill>
                  <a:schemeClr val="bg1"/>
                </a:solidFill>
                <a:latin typeface="Arial Narrow" pitchFamily="34" charset="0"/>
                <a:cs typeface="Times New Roman" pitchFamily="18" charset="0"/>
              </a:rPr>
              <a:t> </a:t>
            </a:r>
            <a:br>
              <a:rPr lang="pt-BR" b="1">
                <a:solidFill>
                  <a:schemeClr val="bg1"/>
                </a:solidFill>
                <a:latin typeface="Arial Narrow" pitchFamily="34" charset="0"/>
                <a:cs typeface="Times New Roman" pitchFamily="18" charset="0"/>
              </a:rPr>
            </a:br>
            <a:endParaRPr lang="pt-PT" b="1">
              <a:solidFill>
                <a:schemeClr val="bg1"/>
              </a:solidFill>
              <a:latin typeface="Arial Narrow" pitchFamily="34"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a:extLst>
              <a:ext uri="{FF2B5EF4-FFF2-40B4-BE49-F238E27FC236}">
                <a16:creationId xmlns:a16="http://schemas.microsoft.com/office/drawing/2014/main" id="{951FA433-3143-42C4-BF56-64DBFC0C3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a:extLst>
              <a:ext uri="{FF2B5EF4-FFF2-40B4-BE49-F238E27FC236}">
                <a16:creationId xmlns:a16="http://schemas.microsoft.com/office/drawing/2014/main" id="{E63373CD-0325-4771-B1AF-1F26DDA2950C}"/>
              </a:ext>
            </a:extLst>
          </p:cNvPr>
          <p:cNvSpPr>
            <a:spLocks noGrp="1" noChangeArrowheads="1"/>
          </p:cNvSpPr>
          <p:nvPr>
            <p:ph type="title"/>
          </p:nvPr>
        </p:nvSpPr>
        <p:spPr>
          <a:xfrm>
            <a:off x="685800" y="3657600"/>
            <a:ext cx="8001000" cy="2743200"/>
          </a:xfrm>
          <a:effectLst>
            <a:outerShdw dist="63500" dir="2212194"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Em seguida Daniel expôs qual era o significado da derrubada da árvore e do toco envolvido pela cinta de ferro. </a:t>
            </a:r>
            <a:endParaRPr lang="pt-PT" b="1">
              <a:solidFill>
                <a:schemeClr val="bg1"/>
              </a:solidFill>
              <a:latin typeface="Arial Narrow" pitchFamily="34"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a:extLst>
              <a:ext uri="{FF2B5EF4-FFF2-40B4-BE49-F238E27FC236}">
                <a16:creationId xmlns:a16="http://schemas.microsoft.com/office/drawing/2014/main" id="{C1D221C2-BC76-4145-860A-0C49C012E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ectangle 5">
            <a:extLst>
              <a:ext uri="{FF2B5EF4-FFF2-40B4-BE49-F238E27FC236}">
                <a16:creationId xmlns:a16="http://schemas.microsoft.com/office/drawing/2014/main" id="{44E4BB8A-0C2B-4563-800D-8E90A2283811}"/>
              </a:ext>
            </a:extLst>
          </p:cNvPr>
          <p:cNvSpPr>
            <a:spLocks noGrp="1" noChangeArrowheads="1"/>
          </p:cNvSpPr>
          <p:nvPr>
            <p:ph type="title"/>
          </p:nvPr>
        </p:nvSpPr>
        <p:spPr>
          <a:xfrm>
            <a:off x="304800" y="1828800"/>
            <a:ext cx="5486400" cy="30480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Leia o verso 25, última parte. </a:t>
            </a:r>
            <a:br>
              <a:rPr lang="pt-BR" b="1">
                <a:solidFill>
                  <a:schemeClr val="bg1"/>
                </a:solidFill>
                <a:latin typeface="Arial Narrow" pitchFamily="34" charset="0"/>
                <a:cs typeface="Times New Roman" pitchFamily="18" charset="0"/>
              </a:rPr>
            </a:br>
            <a:r>
              <a:rPr lang="pt-BR" b="1">
                <a:solidFill>
                  <a:schemeClr val="bg1"/>
                </a:solidFill>
                <a:latin typeface="Arial Narrow" pitchFamily="34" charset="0"/>
                <a:cs typeface="Times New Roman" pitchFamily="18" charset="0"/>
              </a:rPr>
              <a:t>“Até que conheças que o </a:t>
            </a:r>
            <a:r>
              <a:rPr lang="pt-BR" b="1">
                <a:solidFill>
                  <a:schemeClr val="bg1"/>
                </a:solidFill>
                <a:latin typeface="Arial Narrow" pitchFamily="34" charset="0"/>
              </a:rPr>
              <a:t>Altíssimo tem o domínio sobre o reino dos homens e o dá a quem o quer.”</a:t>
            </a:r>
            <a:br>
              <a:rPr lang="pt-BR" b="1">
                <a:solidFill>
                  <a:schemeClr val="bg1"/>
                </a:solidFill>
                <a:latin typeface="Arial Narrow" pitchFamily="34" charset="0"/>
              </a:rPr>
            </a:br>
            <a:endParaRPr lang="pt-BR" b="1">
              <a:solidFill>
                <a:schemeClr val="bg1"/>
              </a:solidFill>
              <a:latin typeface="Arial Narrow"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C7121001-56DF-4F22-92D0-32F3D2CC0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3">
            <a:extLst>
              <a:ext uri="{FF2B5EF4-FFF2-40B4-BE49-F238E27FC236}">
                <a16:creationId xmlns:a16="http://schemas.microsoft.com/office/drawing/2014/main" id="{CF2AE470-A756-4ACB-BE2B-514E137E2383}"/>
              </a:ext>
            </a:extLst>
          </p:cNvPr>
          <p:cNvSpPr>
            <a:spLocks noGrp="1" noChangeArrowheads="1"/>
          </p:cNvSpPr>
          <p:nvPr>
            <p:ph type="title"/>
          </p:nvPr>
        </p:nvSpPr>
        <p:spPr>
          <a:xfrm>
            <a:off x="228600" y="533400"/>
            <a:ext cx="4800600" cy="39624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Seria o rei restaurado como governante após passados os sete anos?  (verso 26) </a:t>
            </a:r>
            <a:br>
              <a:rPr lang="pt-BR" b="1">
                <a:solidFill>
                  <a:schemeClr val="bg1"/>
                </a:solidFill>
                <a:latin typeface="Arial Narrow" pitchFamily="34" charset="0"/>
                <a:cs typeface="Times New Roman" pitchFamily="18" charset="0"/>
              </a:rPr>
            </a:br>
            <a:r>
              <a:rPr lang="pt-BR" b="1">
                <a:solidFill>
                  <a:schemeClr val="bg1"/>
                </a:solidFill>
                <a:latin typeface="Arial Narrow" pitchFamily="34" charset="0"/>
                <a:cs typeface="Times New Roman" pitchFamily="18" charset="0"/>
                <a:sym typeface="Symbol" pitchFamily="18" charset="2"/>
              </a:rPr>
              <a:t></a:t>
            </a:r>
            <a:r>
              <a:rPr lang="pt-BR" b="1">
                <a:solidFill>
                  <a:schemeClr val="bg1"/>
                </a:solidFill>
                <a:latin typeface="Arial Narrow" pitchFamily="34" charset="0"/>
                <a:cs typeface="Times New Roman" pitchFamily="18" charset="0"/>
              </a:rPr>
              <a:t> Sim  </a:t>
            </a:r>
            <a:r>
              <a:rPr lang="pt-BR" b="1">
                <a:solidFill>
                  <a:schemeClr val="bg1"/>
                </a:solidFill>
                <a:latin typeface="Arial Narrow" pitchFamily="34" charset="0"/>
                <a:cs typeface="Times New Roman" pitchFamily="18" charset="0"/>
                <a:sym typeface="Symbol" pitchFamily="18" charset="2"/>
              </a:rPr>
              <a:t></a:t>
            </a:r>
            <a:r>
              <a:rPr lang="pt-BR" b="1">
                <a:solidFill>
                  <a:schemeClr val="bg1"/>
                </a:solidFill>
                <a:latin typeface="Arial Narrow" pitchFamily="34" charset="0"/>
                <a:cs typeface="Times New Roman" pitchFamily="18" charset="0"/>
              </a:rPr>
              <a:t> Não.</a:t>
            </a:r>
            <a:r>
              <a:rPr lang="pt-PT" b="1">
                <a:solidFill>
                  <a:schemeClr val="bg1"/>
                </a:solidFill>
                <a:latin typeface="Arial Narrow" pitchFamily="34" charset="0"/>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a:extLst>
              <a:ext uri="{FF2B5EF4-FFF2-40B4-BE49-F238E27FC236}">
                <a16:creationId xmlns:a16="http://schemas.microsoft.com/office/drawing/2014/main" id="{ABCCC032-84C1-4F72-8E2F-0BE5A3964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a:extLst>
              <a:ext uri="{FF2B5EF4-FFF2-40B4-BE49-F238E27FC236}">
                <a16:creationId xmlns:a16="http://schemas.microsoft.com/office/drawing/2014/main" id="{278DA140-F4F0-4266-B695-F1E2AFE5BB27}"/>
              </a:ext>
            </a:extLst>
          </p:cNvPr>
          <p:cNvSpPr>
            <a:spLocks noGrp="1" noChangeArrowheads="1"/>
          </p:cNvSpPr>
          <p:nvPr>
            <p:ph type="title"/>
          </p:nvPr>
        </p:nvSpPr>
        <p:spPr>
          <a:xfrm>
            <a:off x="228600" y="533400"/>
            <a:ext cx="4800600" cy="39624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Seria o rei restaurado como governante após passados os sete anos?  (verso 26) </a:t>
            </a:r>
            <a:br>
              <a:rPr lang="pt-BR" b="1">
                <a:solidFill>
                  <a:schemeClr val="bg1"/>
                </a:solidFill>
                <a:latin typeface="Arial Narrow" pitchFamily="34" charset="0"/>
                <a:cs typeface="Times New Roman" pitchFamily="18" charset="0"/>
              </a:rPr>
            </a:br>
            <a:r>
              <a:rPr lang="pt-BR" b="1">
                <a:solidFill>
                  <a:schemeClr val="bg1"/>
                </a:solidFill>
                <a:latin typeface="Arial Narrow" pitchFamily="34" charset="0"/>
                <a:cs typeface="Times New Roman" pitchFamily="18" charset="0"/>
                <a:sym typeface="Symbol" pitchFamily="18" charset="2"/>
              </a:rPr>
              <a:t></a:t>
            </a:r>
            <a:r>
              <a:rPr lang="pt-BR" b="1">
                <a:solidFill>
                  <a:schemeClr val="bg1"/>
                </a:solidFill>
                <a:latin typeface="Arial Narrow" pitchFamily="34" charset="0"/>
                <a:cs typeface="Times New Roman" pitchFamily="18" charset="0"/>
              </a:rPr>
              <a:t> Sim  </a:t>
            </a:r>
            <a:r>
              <a:rPr lang="pt-BR" b="1">
                <a:solidFill>
                  <a:schemeClr val="bg1"/>
                </a:solidFill>
                <a:latin typeface="Arial Narrow" pitchFamily="34" charset="0"/>
                <a:cs typeface="Times New Roman" pitchFamily="18" charset="0"/>
                <a:sym typeface="Symbol" pitchFamily="18" charset="2"/>
              </a:rPr>
              <a:t></a:t>
            </a:r>
            <a:r>
              <a:rPr lang="pt-BR" b="1">
                <a:solidFill>
                  <a:schemeClr val="bg1"/>
                </a:solidFill>
                <a:latin typeface="Arial Narrow" pitchFamily="34" charset="0"/>
                <a:cs typeface="Times New Roman" pitchFamily="18" charset="0"/>
              </a:rPr>
              <a:t> Não.</a:t>
            </a:r>
            <a:r>
              <a:rPr lang="pt-PT" b="1">
                <a:solidFill>
                  <a:schemeClr val="bg1"/>
                </a:solidFill>
                <a:latin typeface="Arial Narrow" pitchFamily="34" charset="0"/>
              </a:rPr>
              <a:t> </a:t>
            </a:r>
          </a:p>
        </p:txBody>
      </p:sp>
      <p:sp>
        <p:nvSpPr>
          <p:cNvPr id="96260" name="Text Box 4">
            <a:extLst>
              <a:ext uri="{FF2B5EF4-FFF2-40B4-BE49-F238E27FC236}">
                <a16:creationId xmlns:a16="http://schemas.microsoft.com/office/drawing/2014/main" id="{C17C24AE-8A27-42BA-B0C1-CA85F60EE4C5}"/>
              </a:ext>
            </a:extLst>
          </p:cNvPr>
          <p:cNvSpPr txBox="1">
            <a:spLocks noChangeArrowheads="1"/>
          </p:cNvSpPr>
          <p:nvPr/>
        </p:nvSpPr>
        <p:spPr bwMode="auto">
          <a:xfrm>
            <a:off x="1066800" y="3854450"/>
            <a:ext cx="411163" cy="641350"/>
          </a:xfrm>
          <a:prstGeom prst="rect">
            <a:avLst/>
          </a:prstGeom>
          <a:noFill/>
          <a:ln w="9525">
            <a:noFill/>
            <a:miter lim="800000"/>
            <a:headEnd/>
            <a:tailEnd/>
          </a:ln>
          <a:effectLst>
            <a:outerShdw dist="53882" dir="2700000" algn="ctr" rotWithShape="0">
              <a:schemeClr val="tx1"/>
            </a:outerShdw>
          </a:effectLst>
        </p:spPr>
        <p:txBody>
          <a:bodyPr wrap="none">
            <a:spAutoFit/>
          </a:bodyPr>
          <a:lstStyle/>
          <a:p>
            <a:pPr>
              <a:defRPr/>
            </a:pPr>
            <a:r>
              <a:rPr lang="pt-BR" sz="3600">
                <a:effectLst/>
              </a:rPr>
              <a:t>x</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a:extLst>
              <a:ext uri="{FF2B5EF4-FFF2-40B4-BE49-F238E27FC236}">
                <a16:creationId xmlns:a16="http://schemas.microsoft.com/office/drawing/2014/main" id="{F3AD2C39-AD6B-43B9-99D3-EF4119D0F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5">
            <a:extLst>
              <a:ext uri="{FF2B5EF4-FFF2-40B4-BE49-F238E27FC236}">
                <a16:creationId xmlns:a16="http://schemas.microsoft.com/office/drawing/2014/main" id="{DA34B343-CE6F-467E-9E04-6F8517A7B690}"/>
              </a:ext>
            </a:extLst>
          </p:cNvPr>
          <p:cNvSpPr>
            <a:spLocks noGrp="1" noChangeArrowheads="1"/>
          </p:cNvSpPr>
          <p:nvPr>
            <p:ph type="title"/>
          </p:nvPr>
        </p:nvSpPr>
        <p:spPr>
          <a:xfrm>
            <a:off x="533400" y="685800"/>
            <a:ext cx="4114800" cy="44196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Quando foi cumprida a profecia divina? (versos 28-33)</a:t>
            </a:r>
            <a:br>
              <a:rPr lang="pt-BR" b="1">
                <a:solidFill>
                  <a:schemeClr val="bg1"/>
                </a:solidFill>
                <a:latin typeface="Arial Narrow" pitchFamily="34" charset="0"/>
                <a:cs typeface="Times New Roman" pitchFamily="18" charset="0"/>
              </a:rPr>
            </a:br>
            <a:r>
              <a:rPr lang="pt-BR" b="1">
                <a:solidFill>
                  <a:schemeClr val="bg1"/>
                </a:solidFill>
                <a:latin typeface="Arial Narrow" pitchFamily="34" charset="0"/>
                <a:cs typeface="Times New Roman" pitchFamily="18" charset="0"/>
              </a:rPr>
              <a:t> </a:t>
            </a:r>
            <a:br>
              <a:rPr lang="pt-BR" b="1">
                <a:solidFill>
                  <a:schemeClr val="bg1"/>
                </a:solidFill>
                <a:latin typeface="Arial Narrow" pitchFamily="34" charset="0"/>
                <a:cs typeface="Times New Roman" pitchFamily="18" charset="0"/>
              </a:rPr>
            </a:br>
            <a:br>
              <a:rPr lang="pt-BR" b="1">
                <a:solidFill>
                  <a:schemeClr val="bg1"/>
                </a:solidFill>
                <a:latin typeface="Arial Narrow" pitchFamily="34" charset="0"/>
                <a:cs typeface="Times New Roman" pitchFamily="18" charset="0"/>
              </a:rPr>
            </a:br>
            <a:endParaRPr lang="pt-PT" b="1">
              <a:solidFill>
                <a:schemeClr val="bg1"/>
              </a:solidFill>
              <a:latin typeface="Arial Narrow" pitchFamily="34"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extLst>
              <a:ext uri="{FF2B5EF4-FFF2-40B4-BE49-F238E27FC236}">
                <a16:creationId xmlns:a16="http://schemas.microsoft.com/office/drawing/2014/main" id="{A507A7FB-83A4-4A88-80C8-E8615337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3">
            <a:extLst>
              <a:ext uri="{FF2B5EF4-FFF2-40B4-BE49-F238E27FC236}">
                <a16:creationId xmlns:a16="http://schemas.microsoft.com/office/drawing/2014/main" id="{C9E040E0-B8E0-4E61-9799-F25E405ECCEF}"/>
              </a:ext>
            </a:extLst>
          </p:cNvPr>
          <p:cNvSpPr>
            <a:spLocks noGrp="1" noChangeArrowheads="1"/>
          </p:cNvSpPr>
          <p:nvPr>
            <p:ph type="title"/>
          </p:nvPr>
        </p:nvSpPr>
        <p:spPr>
          <a:xfrm>
            <a:off x="533400" y="1066800"/>
            <a:ext cx="4114800" cy="4419600"/>
          </a:xfrm>
          <a:effectLst>
            <a:outerShdw dist="53882" dir="2700000" algn="ctr" rotWithShape="0">
              <a:schemeClr val="tx1"/>
            </a:outerShdw>
          </a:effectLst>
        </p:spPr>
        <p:txBody>
          <a:bodyPr/>
          <a:lstStyle/>
          <a:p>
            <a:pPr eaLnBrk="1" hangingPunct="1">
              <a:defRPr/>
            </a:pPr>
            <a:r>
              <a:rPr lang="pt-BR" b="1">
                <a:solidFill>
                  <a:schemeClr val="bg1"/>
                </a:solidFill>
                <a:latin typeface="Arial Narrow" pitchFamily="34" charset="0"/>
                <a:cs typeface="Times New Roman" pitchFamily="18" charset="0"/>
              </a:rPr>
              <a:t>Quando foi cumprida a profecia divina? (versos 28-33)</a:t>
            </a:r>
            <a:br>
              <a:rPr lang="pt-BR" b="1">
                <a:solidFill>
                  <a:schemeClr val="bg1"/>
                </a:solidFill>
                <a:latin typeface="Arial Narrow" pitchFamily="34" charset="0"/>
                <a:cs typeface="Times New Roman" pitchFamily="18" charset="0"/>
              </a:rPr>
            </a:br>
            <a:r>
              <a:rPr lang="pt-BR" b="1">
                <a:solidFill>
                  <a:schemeClr val="bg1"/>
                </a:solidFill>
                <a:latin typeface="Arial Narrow" pitchFamily="34" charset="0"/>
                <a:cs typeface="Times New Roman" pitchFamily="18" charset="0"/>
              </a:rPr>
              <a:t> </a:t>
            </a:r>
            <a:br>
              <a:rPr lang="pt-BR" b="1">
                <a:solidFill>
                  <a:schemeClr val="bg1"/>
                </a:solidFill>
                <a:latin typeface="Arial Narrow" pitchFamily="34" charset="0"/>
                <a:cs typeface="Times New Roman" pitchFamily="18" charset="0"/>
              </a:rPr>
            </a:br>
            <a:r>
              <a:rPr lang="pt-BR" b="1">
                <a:solidFill>
                  <a:schemeClr val="bg1"/>
                </a:solidFill>
                <a:latin typeface="Arial Narrow" pitchFamily="34" charset="0"/>
              </a:rPr>
              <a:t>Ao cabo de doze meses.</a:t>
            </a:r>
            <a:r>
              <a:rPr lang="pt-BR" b="1">
                <a:solidFill>
                  <a:schemeClr val="bg1"/>
                </a:solidFill>
                <a:latin typeface="Arial Narrow" pitchFamily="34" charset="0"/>
                <a:cs typeface="Times New Roman" pitchFamily="18" charset="0"/>
              </a:rPr>
              <a:t> </a:t>
            </a:r>
            <a:br>
              <a:rPr lang="pt-BR" b="1">
                <a:solidFill>
                  <a:schemeClr val="bg1"/>
                </a:solidFill>
                <a:latin typeface="Arial Narrow" pitchFamily="34" charset="0"/>
                <a:cs typeface="Times New Roman" pitchFamily="18" charset="0"/>
              </a:rPr>
            </a:br>
            <a:endParaRPr lang="pt-PT" b="1">
              <a:solidFill>
                <a:schemeClr val="bg1"/>
              </a:solidFill>
              <a:latin typeface="Arial Narrow" pitchFamily="34"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A81E62F3-3285-4ABB-8AB2-23A1CBBD7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a:extLst>
              <a:ext uri="{FF2B5EF4-FFF2-40B4-BE49-F238E27FC236}">
                <a16:creationId xmlns:a16="http://schemas.microsoft.com/office/drawing/2014/main" id="{61C084B9-8ED7-456E-B1A6-DB7155E48E53}"/>
              </a:ext>
            </a:extLst>
          </p:cNvPr>
          <p:cNvSpPr>
            <a:spLocks noGrp="1" noChangeArrowheads="1"/>
          </p:cNvSpPr>
          <p:nvPr>
            <p:ph type="title"/>
          </p:nvPr>
        </p:nvSpPr>
        <p:spPr>
          <a:xfrm>
            <a:off x="4038600" y="1219200"/>
            <a:ext cx="4267200" cy="4038600"/>
          </a:xfrm>
          <a:effectLst>
            <a:outerShdw dist="53882" dir="2700000" algn="ctr" rotWithShape="0">
              <a:schemeClr val="tx1"/>
            </a:outerShdw>
          </a:effectLst>
        </p:spPr>
        <p:txBody>
          <a:bodyPr/>
          <a:lstStyle/>
          <a:p>
            <a:pPr eaLnBrk="1" hangingPunct="1">
              <a:defRPr/>
            </a:pPr>
            <a:r>
              <a:rPr lang="pt-BR" sz="5400" b="1">
                <a:solidFill>
                  <a:schemeClr val="bg1"/>
                </a:solidFill>
                <a:latin typeface="Arial Narrow" pitchFamily="34" charset="0"/>
                <a:cs typeface="Times New Roman" pitchFamily="18" charset="0"/>
              </a:rPr>
              <a:t>Evento n</a:t>
            </a:r>
            <a:r>
              <a:rPr lang="pt-BR" sz="5400" b="1" baseline="30000">
                <a:solidFill>
                  <a:schemeClr val="bg1"/>
                </a:solidFill>
                <a:latin typeface="Arial Narrow" pitchFamily="34" charset="0"/>
                <a:cs typeface="Times New Roman" pitchFamily="18" charset="0"/>
              </a:rPr>
              <a:t>o </a:t>
            </a:r>
            <a:r>
              <a:rPr lang="pt-BR" sz="5400" b="1">
                <a:solidFill>
                  <a:schemeClr val="bg1"/>
                </a:solidFill>
                <a:latin typeface="Arial Narrow" pitchFamily="34" charset="0"/>
                <a:cs typeface="Times New Roman" pitchFamily="18" charset="0"/>
              </a:rPr>
              <a:t>1  A Imagem de Ouro (Daniel 3)</a:t>
            </a:r>
            <a:r>
              <a:rPr lang="pt-PT" sz="5400" b="1">
                <a:solidFill>
                  <a:schemeClr val="bg1"/>
                </a:solidFill>
                <a:latin typeface="Arial Narrow" pitchFamily="34" charset="0"/>
              </a:rPr>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a:extLst>
              <a:ext uri="{FF2B5EF4-FFF2-40B4-BE49-F238E27FC236}">
                <a16:creationId xmlns:a16="http://schemas.microsoft.com/office/drawing/2014/main" id="{BED93804-65A7-4A28-A247-B68EF770B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5">
            <a:extLst>
              <a:ext uri="{FF2B5EF4-FFF2-40B4-BE49-F238E27FC236}">
                <a16:creationId xmlns:a16="http://schemas.microsoft.com/office/drawing/2014/main" id="{0EB92EDD-2D61-44F7-B47B-D5A1963F38D0}"/>
              </a:ext>
            </a:extLst>
          </p:cNvPr>
          <p:cNvSpPr>
            <a:spLocks noGrp="1" noChangeArrowheads="1"/>
          </p:cNvSpPr>
          <p:nvPr>
            <p:ph type="title"/>
          </p:nvPr>
        </p:nvSpPr>
        <p:spPr>
          <a:xfrm>
            <a:off x="152400" y="3581400"/>
            <a:ext cx="8763000" cy="3124200"/>
          </a:xfrm>
          <a:effectLst>
            <a:outerShdw dist="53882" dir="2700000" algn="ctr" rotWithShape="0">
              <a:schemeClr val="tx1"/>
            </a:outerShdw>
          </a:effectLst>
        </p:spPr>
        <p:txBody>
          <a:bodyPr/>
          <a:lstStyle/>
          <a:p>
            <a:pPr eaLnBrk="1" hangingPunct="1">
              <a:defRPr/>
            </a:pPr>
            <a:r>
              <a:rPr lang="pt-BR" sz="4000" b="1" dirty="0">
                <a:solidFill>
                  <a:schemeClr val="bg1"/>
                </a:solidFill>
                <a:latin typeface="Tahoma" pitchFamily="34" charset="0"/>
                <a:cs typeface="Times New Roman" pitchFamily="18" charset="0"/>
              </a:rPr>
              <a:t>Sete anos mais tarde, quando a mente de Nabucodonosor foi restaurada, qual a sua atitude em relação a Deus? (verso 34)</a:t>
            </a:r>
            <a:endParaRPr lang="pt-PT" sz="4000" b="1" dirty="0">
              <a:solidFill>
                <a:schemeClr val="bg1"/>
              </a:solidFill>
              <a:latin typeface="Tahoma" pitchFamily="34"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E26B3BD4-FDE9-4CEB-93C5-80D7BEEE3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6">
            <a:extLst>
              <a:ext uri="{FF2B5EF4-FFF2-40B4-BE49-F238E27FC236}">
                <a16:creationId xmlns:a16="http://schemas.microsoft.com/office/drawing/2014/main" id="{027BF295-B8D5-40BD-89A1-4266AF66CECB}"/>
              </a:ext>
            </a:extLst>
          </p:cNvPr>
          <p:cNvSpPr>
            <a:spLocks noGrp="1" noChangeArrowheads="1"/>
          </p:cNvSpPr>
          <p:nvPr>
            <p:ph type="title"/>
          </p:nvPr>
        </p:nvSpPr>
        <p:spPr>
          <a:xfrm>
            <a:off x="685800" y="4724400"/>
            <a:ext cx="7772400" cy="1143000"/>
          </a:xfrm>
          <a:effectLst>
            <a:outerShdw dist="53882" dir="2700000" algn="ctr" rotWithShape="0">
              <a:schemeClr val="tx1"/>
            </a:outerShdw>
          </a:effectLst>
        </p:spPr>
        <p:txBody>
          <a:bodyPr/>
          <a:lstStyle/>
          <a:p>
            <a:pPr eaLnBrk="1" hangingPunct="1">
              <a:defRPr/>
            </a:pPr>
            <a:r>
              <a:rPr lang="pt-BR" sz="5400" b="1">
                <a:solidFill>
                  <a:schemeClr val="bg1"/>
                </a:solidFill>
                <a:latin typeface="Arial Narrow" pitchFamily="34" charset="0"/>
              </a:rPr>
              <a:t>Bendisse, louvou e glorificou o Altíssimo.</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8">
            <a:extLst>
              <a:ext uri="{FF2B5EF4-FFF2-40B4-BE49-F238E27FC236}">
                <a16:creationId xmlns:a16="http://schemas.microsoft.com/office/drawing/2014/main" id="{E0A4D717-5FA3-4442-8931-6C6B19CE9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Rectangle 10">
            <a:extLst>
              <a:ext uri="{FF2B5EF4-FFF2-40B4-BE49-F238E27FC236}">
                <a16:creationId xmlns:a16="http://schemas.microsoft.com/office/drawing/2014/main" id="{7FED0B1E-EC2B-461E-84D6-345F0584AC80}"/>
              </a:ext>
            </a:extLst>
          </p:cNvPr>
          <p:cNvSpPr>
            <a:spLocks noGrp="1" noChangeArrowheads="1"/>
          </p:cNvSpPr>
          <p:nvPr>
            <p:ph type="title"/>
          </p:nvPr>
        </p:nvSpPr>
        <p:spPr>
          <a:xfrm>
            <a:off x="381000" y="457200"/>
            <a:ext cx="5943600" cy="5410200"/>
          </a:xfrm>
          <a:effectLst>
            <a:outerShdw dist="53882" dir="2700000"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O antes orgulhoso monarca finalmente fez a decisão correta, o compromisso certo. Ele havia enfrentado a mesma grande questão que Daniel vivenciara, a mesma grande questão que também Sadraque, Mesaque e Abednego encararam. </a:t>
            </a:r>
            <a:endParaRPr lang="pt-PT" sz="4800" b="1">
              <a:solidFill>
                <a:schemeClr val="bg1"/>
              </a:solidFill>
              <a:latin typeface="Arial Narrow" pitchFamily="34"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3300"/>
            </a:gs>
            <a:gs pos="100000">
              <a:srgbClr val="000000"/>
            </a:gs>
          </a:gsLst>
          <a:path path="shape">
            <a:fillToRect l="50000" t="50000" r="50000" b="50000"/>
          </a:path>
        </a:gra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88D890C-C206-48AC-B952-B1FA4BBAD316}"/>
              </a:ext>
            </a:extLst>
          </p:cNvPr>
          <p:cNvSpPr>
            <a:spLocks noGrp="1" noChangeArrowheads="1"/>
          </p:cNvSpPr>
          <p:nvPr>
            <p:ph type="title"/>
          </p:nvPr>
        </p:nvSpPr>
        <p:spPr>
          <a:xfrm>
            <a:off x="304800" y="1447800"/>
            <a:ext cx="5105400" cy="4038600"/>
          </a:xfrm>
          <a:effectLst>
            <a:outerShdw dist="53882" dir="2700000" algn="ctr" rotWithShape="0">
              <a:schemeClr val="tx1"/>
            </a:outerShdw>
          </a:effectLst>
        </p:spPr>
        <p:txBody>
          <a:bodyPr/>
          <a:lstStyle/>
          <a:p>
            <a:pPr eaLnBrk="1" hangingPunct="1">
              <a:defRPr/>
            </a:pPr>
            <a:r>
              <a:rPr lang="pt-BR" sz="3600" b="1">
                <a:solidFill>
                  <a:schemeClr val="bg1"/>
                </a:solidFill>
                <a:latin typeface="Arial Narrow" pitchFamily="34" charset="0"/>
                <a:cs typeface="Times New Roman" pitchFamily="18" charset="0"/>
              </a:rPr>
              <a:t>Essa também é a questão definitiva para você e para mim. Ela exige que tomemos uma decisão. Faremos nós um compromisso de permanecer com Deus, mesmo quando os tempos se mostram muito difíceis?</a:t>
            </a:r>
            <a:r>
              <a:rPr lang="pt-BR" b="1">
                <a:solidFill>
                  <a:schemeClr val="bg1"/>
                </a:solidFill>
                <a:latin typeface="Arial Narrow" pitchFamily="34" charset="0"/>
                <a:cs typeface="Times New Roman" pitchFamily="18" charset="0"/>
              </a:rPr>
              <a:t> </a:t>
            </a:r>
            <a:endParaRPr lang="pt-PT" b="1">
              <a:solidFill>
                <a:schemeClr val="bg1"/>
              </a:solidFill>
              <a:latin typeface="Arial Narrow" pitchFamily="34" charset="0"/>
              <a:cs typeface="Times New Roman" pitchFamily="18" charset="0"/>
            </a:endParaRPr>
          </a:p>
        </p:txBody>
      </p:sp>
      <p:pic>
        <p:nvPicPr>
          <p:cNvPr id="75779" name="Picture 3">
            <a:extLst>
              <a:ext uri="{FF2B5EF4-FFF2-40B4-BE49-F238E27FC236}">
                <a16:creationId xmlns:a16="http://schemas.microsoft.com/office/drawing/2014/main" id="{5FAA05AC-3FE5-459C-B065-75DC481B4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0"/>
            <a:ext cx="3303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6">
            <a:extLst>
              <a:ext uri="{FF2B5EF4-FFF2-40B4-BE49-F238E27FC236}">
                <a16:creationId xmlns:a16="http://schemas.microsoft.com/office/drawing/2014/main" id="{1ECAC079-C5B2-4F7A-AE82-D0B7EB3C9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Rectangle 8">
            <a:extLst>
              <a:ext uri="{FF2B5EF4-FFF2-40B4-BE49-F238E27FC236}">
                <a16:creationId xmlns:a16="http://schemas.microsoft.com/office/drawing/2014/main" id="{C678C271-C2D6-4E74-8690-59B803EC5C6E}"/>
              </a:ext>
            </a:extLst>
          </p:cNvPr>
          <p:cNvSpPr>
            <a:spLocks noGrp="1" noChangeArrowheads="1"/>
          </p:cNvSpPr>
          <p:nvPr>
            <p:ph type="title"/>
          </p:nvPr>
        </p:nvSpPr>
        <p:spPr>
          <a:xfrm>
            <a:off x="304800" y="838200"/>
            <a:ext cx="4876800" cy="49530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Com quem você se identifica mais: Nabucodonosor ou os três jovens hebreus?  Deus pode ajudá-lo a ser fiel, justamente como esses moços, se você pedir isso a Ele. Por que não fazê-lo hoje?</a:t>
            </a:r>
            <a:endParaRPr lang="pt-PT" sz="4000" b="1">
              <a:solidFill>
                <a:schemeClr val="bg1"/>
              </a:solidFill>
              <a:latin typeface="Arial Narrow" pitchFamily="34"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a:extLst>
              <a:ext uri="{FF2B5EF4-FFF2-40B4-BE49-F238E27FC236}">
                <a16:creationId xmlns:a16="http://schemas.microsoft.com/office/drawing/2014/main" id="{4CB1740A-7FA2-432E-BD0B-F3D86B40C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5">
            <a:extLst>
              <a:ext uri="{FF2B5EF4-FFF2-40B4-BE49-F238E27FC236}">
                <a16:creationId xmlns:a16="http://schemas.microsoft.com/office/drawing/2014/main" id="{EC43A5DC-DC40-46F0-ADA6-932BB86D7D7E}"/>
              </a:ext>
            </a:extLst>
          </p:cNvPr>
          <p:cNvSpPr>
            <a:spLocks noGrp="1" noChangeArrowheads="1"/>
          </p:cNvSpPr>
          <p:nvPr>
            <p:ph type="title"/>
          </p:nvPr>
        </p:nvSpPr>
        <p:spPr>
          <a:xfrm>
            <a:off x="381000" y="4953000"/>
            <a:ext cx="8534400" cy="1295400"/>
          </a:xfrm>
          <a:effectLst>
            <a:outerShdw dist="53882" dir="2700000" algn="ctr" rotWithShape="0">
              <a:schemeClr val="tx1"/>
            </a:outerShdw>
          </a:effectLst>
        </p:spPr>
        <p:txBody>
          <a:bodyPr/>
          <a:lstStyle/>
          <a:p>
            <a:pPr eaLnBrk="1" hangingPunct="1">
              <a:defRPr/>
            </a:pPr>
            <a:r>
              <a:rPr lang="pt-BR" sz="3600" b="1" dirty="0">
                <a:solidFill>
                  <a:schemeClr val="bg1"/>
                </a:solidFill>
                <a:latin typeface="Tahoma" pitchFamily="34" charset="0"/>
                <a:cs typeface="Times New Roman" pitchFamily="18" charset="0"/>
              </a:rPr>
              <a:t>“Serei eu um amigo fiel de Deus?” Essa é a questão definitiva para você e para mim.</a:t>
            </a:r>
            <a:r>
              <a:rPr lang="pt-PT" sz="3600" b="1" dirty="0">
                <a:solidFill>
                  <a:schemeClr val="bg1"/>
                </a:solidFill>
                <a:latin typeface="Tahoma" pitchFamily="34" charset="0"/>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50" name="Picture 6">
            <a:extLst>
              <a:ext uri="{FF2B5EF4-FFF2-40B4-BE49-F238E27FC236}">
                <a16:creationId xmlns:a16="http://schemas.microsoft.com/office/drawing/2014/main" id="{D820C98C-B1BF-4863-A0D0-A426B1586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8">
            <a:extLst>
              <a:ext uri="{FF2B5EF4-FFF2-40B4-BE49-F238E27FC236}">
                <a16:creationId xmlns:a16="http://schemas.microsoft.com/office/drawing/2014/main" id="{178C142D-9B60-4B72-9605-C9B85CC996EA}"/>
              </a:ext>
            </a:extLst>
          </p:cNvPr>
          <p:cNvSpPr>
            <a:spLocks noGrp="1" noChangeArrowheads="1"/>
          </p:cNvSpPr>
          <p:nvPr>
            <p:ph type="title"/>
          </p:nvPr>
        </p:nvSpPr>
        <p:spPr>
          <a:xfrm>
            <a:off x="304800" y="838200"/>
            <a:ext cx="4876800" cy="4419600"/>
          </a:xfrm>
          <a:effectLst>
            <a:outerShdw dist="45791" dir="2021404" algn="ctr" rotWithShape="0">
              <a:schemeClr val="tx1"/>
            </a:outerShdw>
          </a:effectLst>
        </p:spPr>
        <p:txBody>
          <a:bodyPr/>
          <a:lstStyle/>
          <a:p>
            <a:pPr eaLnBrk="1" hangingPunct="1">
              <a:defRPr/>
            </a:pPr>
            <a:r>
              <a:rPr lang="pt-BR" sz="4000" b="1" i="1">
                <a:solidFill>
                  <a:schemeClr val="bg1"/>
                </a:solidFill>
                <a:latin typeface="Arial Narrow" pitchFamily="34" charset="0"/>
                <a:cs typeface="Times New Roman" pitchFamily="18" charset="0"/>
              </a:rPr>
              <a:t>Oração</a:t>
            </a:r>
            <a:br>
              <a:rPr lang="pt-BR" sz="4000" b="1" i="1">
                <a:solidFill>
                  <a:schemeClr val="bg1"/>
                </a:solidFill>
                <a:latin typeface="Arial Narrow" pitchFamily="34" charset="0"/>
                <a:cs typeface="Times New Roman" pitchFamily="18" charset="0"/>
              </a:rPr>
            </a:br>
            <a:br>
              <a:rPr lang="pt-BR" sz="4000" b="1" i="1">
                <a:solidFill>
                  <a:schemeClr val="bg1"/>
                </a:solidFill>
                <a:latin typeface="Arial Narrow" pitchFamily="34" charset="0"/>
                <a:cs typeface="Times New Roman" pitchFamily="18" charset="0"/>
              </a:rPr>
            </a:br>
            <a:r>
              <a:rPr lang="pt-BR" sz="4000" b="1" i="1">
                <a:solidFill>
                  <a:schemeClr val="bg1"/>
                </a:solidFill>
                <a:latin typeface="Arial Narrow" pitchFamily="34" charset="0"/>
                <a:cs typeface="Times New Roman" pitchFamily="18" charset="0"/>
              </a:rPr>
              <a:t>Querido Pai, obrigado por Tua promessa de estar comigo nos bons e  maus momentos. Eu me entrego a Ti agora e confio minha vida à Tua guarda.</a:t>
            </a:r>
            <a:r>
              <a:rPr lang="pt-BR" sz="4000" b="1" i="1">
                <a:solidFill>
                  <a:schemeClr val="bg1"/>
                </a:solidFill>
                <a:latin typeface="Arial Narrow" pitchFamily="34" charset="0"/>
              </a:rPr>
              <a:t>..</a:t>
            </a:r>
            <a:endParaRPr lang="pt-PT" sz="4000" b="1" i="1">
              <a:solidFill>
                <a:schemeClr val="bg1"/>
              </a:solidFill>
              <a:latin typeface="Arial Narrow"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2B19D6F9-E768-4547-8600-AF196ADDC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a:extLst>
              <a:ext uri="{FF2B5EF4-FFF2-40B4-BE49-F238E27FC236}">
                <a16:creationId xmlns:a16="http://schemas.microsoft.com/office/drawing/2014/main" id="{044CA0DC-E0D8-49E5-8EA6-BCD54B63746A}"/>
              </a:ext>
            </a:extLst>
          </p:cNvPr>
          <p:cNvSpPr>
            <a:spLocks noGrp="1" noChangeArrowheads="1"/>
          </p:cNvSpPr>
          <p:nvPr>
            <p:ph type="title"/>
          </p:nvPr>
        </p:nvSpPr>
        <p:spPr>
          <a:xfrm>
            <a:off x="0" y="1143000"/>
            <a:ext cx="4572000" cy="4419600"/>
          </a:xfrm>
          <a:effectLst>
            <a:outerShdw dist="45791" dir="2021404" algn="ctr" rotWithShape="0">
              <a:schemeClr val="tx1"/>
            </a:outerShdw>
          </a:effectLst>
        </p:spPr>
        <p:txBody>
          <a:bodyPr/>
          <a:lstStyle/>
          <a:p>
            <a:pPr eaLnBrk="1" hangingPunct="1">
              <a:defRPr/>
            </a:pPr>
            <a:r>
              <a:rPr lang="pt-BR" sz="4000" b="1" i="1">
                <a:solidFill>
                  <a:schemeClr val="bg1"/>
                </a:solidFill>
                <a:latin typeface="Arial Narrow" pitchFamily="34" charset="0"/>
                <a:cs typeface="Times New Roman" pitchFamily="18" charset="0"/>
              </a:rPr>
              <a:t>...Obrigado por Te importares comigo e atenderes às minhas necessidades. Em nome de Jesus, amém</a:t>
            </a:r>
            <a:r>
              <a:rPr lang="pt-BR" sz="4000" b="1" i="1">
                <a:solidFill>
                  <a:schemeClr val="bg1"/>
                </a:solidFill>
                <a:latin typeface="Arial Narrow" pitchFamily="34" charset="0"/>
              </a:rPr>
              <a:t>.</a:t>
            </a:r>
            <a:endParaRPr lang="pt-PT" sz="4000" b="1" i="1">
              <a:solidFill>
                <a:schemeClr val="bg1"/>
              </a:solidFill>
              <a:latin typeface="Arial Narrow"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B76D63EE-9C94-4D72-94F2-9530F0EC9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a:extLst>
              <a:ext uri="{FF2B5EF4-FFF2-40B4-BE49-F238E27FC236}">
                <a16:creationId xmlns:a16="http://schemas.microsoft.com/office/drawing/2014/main" id="{8959AC3E-9FB1-4350-A787-3F69C12AD359}"/>
              </a:ext>
            </a:extLst>
          </p:cNvPr>
          <p:cNvSpPr>
            <a:spLocks noGrp="1" noChangeArrowheads="1"/>
          </p:cNvSpPr>
          <p:nvPr>
            <p:ph type="title"/>
          </p:nvPr>
        </p:nvSpPr>
        <p:spPr>
          <a:xfrm>
            <a:off x="76200" y="838200"/>
            <a:ext cx="6019800" cy="48006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 O monarca babilônico, Nabucodonosor, reinava sobre o maior império de seu tempo. Babilônia era extraordinária em grandeza; seus jardins suspensos são considerados uma das sete maravilhas do mundo antigo. </a:t>
            </a:r>
            <a:endParaRPr lang="pt-PT" sz="4000" b="1" i="1">
              <a:solidFill>
                <a:schemeClr val="bg1"/>
              </a:solidFill>
              <a:latin typeface="Arial Narrow" pitchFamily="34"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C3FA3DD9-D834-4498-A0F3-FE2787758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a:extLst>
              <a:ext uri="{FF2B5EF4-FFF2-40B4-BE49-F238E27FC236}">
                <a16:creationId xmlns:a16="http://schemas.microsoft.com/office/drawing/2014/main" id="{3EB84821-53B1-4285-A4E2-5AA218007DCF}"/>
              </a:ext>
            </a:extLst>
          </p:cNvPr>
          <p:cNvSpPr>
            <a:spLocks noGrp="1" noChangeArrowheads="1"/>
          </p:cNvSpPr>
          <p:nvPr>
            <p:ph type="title"/>
          </p:nvPr>
        </p:nvSpPr>
        <p:spPr>
          <a:xfrm>
            <a:off x="228600" y="990600"/>
            <a:ext cx="5181600" cy="6096000"/>
          </a:xfrm>
          <a:effectLst>
            <a:outerShdw dist="45791" dir="3378596" algn="ctr" rotWithShape="0">
              <a:schemeClr val="tx1"/>
            </a:outerShdw>
          </a:effectLst>
        </p:spPr>
        <p:txBody>
          <a:bodyPr/>
          <a:lstStyle/>
          <a:p>
            <a:pPr eaLnBrk="1" hangingPunct="1">
              <a:defRPr/>
            </a:pPr>
            <a:r>
              <a:rPr lang="pt-BR" sz="4000" b="1">
                <a:solidFill>
                  <a:schemeClr val="bg1"/>
                </a:solidFill>
                <a:latin typeface="Arial Narrow" pitchFamily="34" charset="0"/>
                <a:cs typeface="Times New Roman" pitchFamily="18" charset="0"/>
              </a:rPr>
              <a:t>O rei Nabucodonosor se impressionara profundamente com a imagem  de diferentes metais e barro (Daniel 2) que vira em seu sonho, especialmente a cabeça de ouro. </a:t>
            </a:r>
            <a:endParaRPr lang="pt-PT" sz="4000" b="1">
              <a:solidFill>
                <a:schemeClr val="bg1"/>
              </a:solidFill>
              <a:latin typeface="Arial Narrow" pitchFamily="34" charset="0"/>
            </a:endParaRPr>
          </a:p>
        </p:txBody>
      </p:sp>
    </p:spTree>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PT" sz="32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PT" sz="3200" b="0"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822</TotalTime>
  <Words>1509</Words>
  <Application>Microsoft Office PowerPoint</Application>
  <PresentationFormat>Apresentação na tela (4:3)</PresentationFormat>
  <Paragraphs>77</Paragraphs>
  <Slides>77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77</vt:i4>
      </vt:variant>
    </vt:vector>
  </HeadingPairs>
  <TitlesOfParts>
    <vt:vector size="84" baseType="lpstr">
      <vt:lpstr>Tahoma</vt:lpstr>
      <vt:lpstr>Arial</vt:lpstr>
      <vt:lpstr>Times New Roman</vt:lpstr>
      <vt:lpstr>Calibri</vt:lpstr>
      <vt:lpstr>Arial Narrow</vt:lpstr>
      <vt:lpstr>Symbol</vt:lpstr>
      <vt:lpstr>Estrutura padrão</vt:lpstr>
      <vt:lpstr>Apresentação do PowerPoint</vt:lpstr>
      <vt:lpstr>Foco Sobre Daniel    Daniel 3 e 4</vt:lpstr>
      <vt:lpstr>Vida e Tempos de  Nabucodonosor </vt:lpstr>
      <vt:lpstr>A história do terceiro capítulo de Daniel poderia ter sido escolhida das manchetes dos jornais modernos... </vt:lpstr>
      <vt:lpstr>Esse é um dos mais significativos capítulos da história de crentes sofredores. </vt:lpstr>
      <vt:lpstr>Ele derrama luz sobre o que muitos estão vivenciando no presente. E nos mostra por que eles são capazes de se apegar a Deus mesmo sob tempos adversos. </vt:lpstr>
      <vt:lpstr>Evento no 1  A Imagem de Ouro (Daniel 3) </vt:lpstr>
      <vt:lpstr> O monarca babilônico, Nabucodonosor, reinava sobre o maior império de seu tempo. Babilônia era extraordinária em grandeza; seus jardins suspensos são considerados uma das sete maravilhas do mundo antigo. </vt:lpstr>
      <vt:lpstr>O rei Nabucodonosor se impressionara profundamente com a imagem  de diferentes metais e barro (Daniel 2) que vira em seu sonho, especialmente a cabeça de ouro. </vt:lpstr>
      <vt:lpstr>O rei se perturbou porque outros impérios sucederiam o seu. Seu orgulho o levou a uma difícil lição pessoal.</vt:lpstr>
      <vt:lpstr>Deus havia dito que outro reino surgiria e conquistaria Babilônia. Bem, talvez o rei pudesse modificar um pouco a profecia...</vt:lpstr>
      <vt:lpstr>Que seria se ele fundisse uma réplica daquela imagem, mas feita toda de ouro da cabeça aos pés?...</vt:lpstr>
      <vt:lpstr>Essa seria sua maneira de criar uma imagem de Babilônia como império eterno.</vt:lpstr>
      <vt:lpstr>Não demorou muito até que a imagem se destacasse na planície de Dura. Ela media aproximadamente 30 metros de altura por 3,60 de largura. </vt:lpstr>
      <vt:lpstr>Essa imagem era, na verdade, um ato de rebelião. O rei estava desafiando a palavra de Deus...</vt:lpstr>
      <vt:lpstr>Estava criando uma imitação do verdadeiro símbolo profético que Daniel lhe mostrara. </vt:lpstr>
      <vt:lpstr>Na profecia bíblica, Babilônia representa o oposto daquilo que Deus estabeleceu, na tentativa de substituir a verdade. Esse conceito é claramente exposto no livro do Apocalipse. </vt:lpstr>
      <vt:lpstr>Nabucodonosor estava fazendo uma importante escolha de eternas conseqüências. Os três jovens hebreus tinham de fazer o mesmo. </vt:lpstr>
      <vt:lpstr>Quando os representantes de todas as partes do reino chegavam a Babilônia, aprendiam que a recusa em se curvar perante a imagem do rei acarretava fatal penalidade. Qual era ela? V.6  </vt:lpstr>
      <vt:lpstr>Quando os representantes de todas as partes do reino chegavam a Babilônia, aprendiam que a recusa em se curvar perante a imagem do rei acarretava fatal penalidade. Qual era ela? V.6   Ser lançado na fornalha.</vt:lpstr>
      <vt:lpstr>Nabucodonosor estava usando sua autoridade política para impor certo tipo de adoração. Em capítulos posteriores do livro de Daniel e no livro do Apocalipse, veremos como essa combinação de igreja e Estado é retratada na profecia... </vt:lpstr>
      <vt:lpstr>Ela faz parte de um falso sistema de religião, o qual erguerá novamente sua medonha cabeça para oprimir o povo de Deus. </vt:lpstr>
      <vt:lpstr>O primeiro dos Dez Mandamentos declara: “Não terás outros deuses diante de Mim...”</vt:lpstr>
      <vt:lpstr>E o segundo: “Não farás para si imagem esculpida, nem figura alguma do que há em cima no céu, nem em baixo na terra, nem nas águas debaixo da terra. Não te encurvarás diante delas, nem as servirás.”  (Êxodo 20:3-5) </vt:lpstr>
      <vt:lpstr>O porta-voz fez um sinal e a banda começou a tocar. Mal a primeira nota soou e o mar de gente circundou a imagem e prostrou-se no solo. Um sorriso deve ter se insinuado no rosto de Nabucodonosor diante daquele espetáculo. </vt:lpstr>
      <vt:lpstr>Mas seu prazer teve vida curta. Alguns caldeus correram para o lado do rei e deram as desagradáveis novas. </vt:lpstr>
      <vt:lpstr>O que disseram eles ao rei? (verso 12)  </vt:lpstr>
      <vt:lpstr>O que disseram eles ao rei? (verso 12)   Disseram que Sadraque, Mesaque e Abedenego, não fizeram caso do rei e nem adoraram a imagem.</vt:lpstr>
      <vt:lpstr>Caso fossem lançados no fogo quem, disseram eles, os salvaria (Dan. 3:17).    </vt:lpstr>
      <vt:lpstr>Caso fossem lançados no fogo quem, disseram eles, os salvaria (Dan. 3:17).  Nosso Deus.  </vt:lpstr>
      <vt:lpstr>Em seguida, garantiram ao rei que mesmo que Deus não os resgatasse do fogo, eles não serviriam aos seus deuses ou adorariam a imagem de ouro que o rei erigira (verso 18). </vt:lpstr>
      <vt:lpstr>Sadraque, Mesaque e Abedenego criam que o Deus do Céu estava a seu lado. Mas eles também reconheceram que Ele nem sempre escolhe livrar-nos do modo como gostaríamos...</vt:lpstr>
      <vt:lpstr>Eles sabiam sobre o destino do profeta Urias. Uns poucos anos antes ele havia dado claras advertências ao rei Jeoiaquim repreendendo-o por sua corrupção. Esse covarde monarca o executou  (Jeremias 26:20-23). </vt:lpstr>
      <vt:lpstr>O Senhor pode usar uma aparente derrota e a solidão para produzir vitória e reconciliação. </vt:lpstr>
      <vt:lpstr>João Huss </vt:lpstr>
      <vt:lpstr>O que o rei Nabucodonosor fez após os três hebreus se recusarem a dobrar-se perante sua estátua? (versos 19-23)    </vt:lpstr>
      <vt:lpstr>O que o rei Nabucodonosor fez após os três hebreus se recusarem a dobrar-se perante sua estátua? (versos 19-23)   Mandou aquecer sete vezes mais a fornalha, atar e lançar os três dentro da fornalha.  </vt:lpstr>
      <vt:lpstr>O que aconteceu aos moços? (versos 24 e 25)  </vt:lpstr>
      <vt:lpstr>O que aconteceu aos moços? (versos 24 e 25)   Nenhum dano.</vt:lpstr>
      <vt:lpstr>O que o rei viu no meio do fogo? (verso 25)   </vt:lpstr>
      <vt:lpstr>O que o rei viu no meio do fogo? (verso 25)   Quatro homens.</vt:lpstr>
      <vt:lpstr>Através desse maravilhoso livramento Ele diz a você e a mim: “Vocês não precisam ir para a  fornalha sozinhos. Eu irei com vocês. De fato, Eu andarei em meio às chamas adiante de vocês e os conduzirei passo a passo através das labaredas... </vt:lpstr>
      <vt:lpstr>Assim, tragam-Me seus problemas, provações, temores e desapontamentos. Tragam-Me suas ansiedades, seu desejo de ser transformado. Tragam-Me sua fé, não importa quão grande ou pequena ela possa ser...</vt:lpstr>
      <vt:lpstr>“...Tu és Meu. Quando passares pelas águas, Eu serei contigo; quando pelos rios, eles não te submergirão...</vt:lpstr>
      <vt:lpstr>...quando passares pelo fogo, não  te queimarás, nem a chama arderá em ti, Porque Eu Sou o Senhor teu Deus...” (Isaías 43:1-3)</vt:lpstr>
      <vt:lpstr>Daniel 3:26-30  O que o fogo causou naqueles jovens?      </vt:lpstr>
      <vt:lpstr>Daniel 3:26-30  O que o fogo causou naqueles jovens?   Não teve nenhum poder sobre eles.    </vt:lpstr>
      <vt:lpstr>O que o rei disse sobre Deus?  </vt:lpstr>
      <vt:lpstr>O que o rei disse sobre Deus?   Não há outro Deus que possa livrar como este.</vt:lpstr>
      <vt:lpstr>O que aconteceu a Sadraque, Mesaque e Abednego?  </vt:lpstr>
      <vt:lpstr>O que aconteceu a Sadraque, Mesaque e Abednego?   Prosperaram.</vt:lpstr>
      <vt:lpstr> Deus pode produzir vitória em meio a uma aparente derrota. </vt:lpstr>
      <vt:lpstr> Evento no 2 – Comendo Como um Boi (Daniel 4) </vt:lpstr>
      <vt:lpstr>O que Nabucodonosor viu no meio da fornalha ardente impeliu-o a decretar que qualquer um que falasse contra Deus fosse morto. Mas ele próprio esqueceu-se de Deus e sofreu muito. </vt:lpstr>
      <vt:lpstr>O que ele aprendeu como resultado disso tudo está registrado no quarto capítulo de Daniel. Esse é um notável documento – o testemunho pessoal do mais poderoso monarca daquele tempo revelou como Deus interveio em sua vida.</vt:lpstr>
      <vt:lpstr>Qual foi o propósito de Nabucodonosor ao escrever esse capítulo?  (versos 1 e 2)  </vt:lpstr>
      <vt:lpstr>Qual foi o propósito de Nabucodonosor ao escrever esse capítulo?  (versos 1 e 2)   Fazer conhecidos os sinais e maravilhas de Deus.</vt:lpstr>
      <vt:lpstr>O que Nabucodonosor viu em seu sonho?  (versos 10-16)</vt:lpstr>
      <vt:lpstr>Nabucodonosor teve outro sonho perturbador. </vt:lpstr>
      <vt:lpstr>Apresentação do PowerPoint</vt:lpstr>
      <vt:lpstr>Então Daniel entrou e Nabucodonosor contou-lhe o sonho. </vt:lpstr>
      <vt:lpstr>Nos versos 20-22, o profeta revela o significado da árvore. Quem essa árvore simbolizava?     </vt:lpstr>
      <vt:lpstr>Nos versos 20-22, o profeta revela o significado da árvore. Quem essa árvore simbolizava?  O rei Nabucodonossor   </vt:lpstr>
      <vt:lpstr>Em seguida Daniel expôs qual era o significado da derrubada da árvore e do toco envolvido pela cinta de ferro. </vt:lpstr>
      <vt:lpstr>Leia o verso 25, última parte.  “Até que conheças que o Altíssimo tem o domínio sobre o reino dos homens e o dá a quem o quer.” </vt:lpstr>
      <vt:lpstr>Seria o rei restaurado como governante após passados os sete anos?  (verso 26)   Sim   Não. </vt:lpstr>
      <vt:lpstr>Seria o rei restaurado como governante após passados os sete anos?  (verso 26)   Sim   Não. </vt:lpstr>
      <vt:lpstr>Quando foi cumprida a profecia divina? (versos 28-33)    </vt:lpstr>
      <vt:lpstr>Quando foi cumprida a profecia divina? (versos 28-33)   Ao cabo de doze meses.  </vt:lpstr>
      <vt:lpstr>Sete anos mais tarde, quando a mente de Nabucodonosor foi restaurada, qual a sua atitude em relação a Deus? (verso 34)</vt:lpstr>
      <vt:lpstr>Bendisse, louvou e glorificou o Altíssimo.</vt:lpstr>
      <vt:lpstr>O antes orgulhoso monarca finalmente fez a decisão correta, o compromisso certo. Ele havia enfrentado a mesma grande questão que Daniel vivenciara, a mesma grande questão que também Sadraque, Mesaque e Abednego encararam. </vt:lpstr>
      <vt:lpstr>Essa também é a questão definitiva para você e para mim. Ela exige que tomemos uma decisão. Faremos nós um compromisso de permanecer com Deus, mesmo quando os tempos se mostram muito difíceis? </vt:lpstr>
      <vt:lpstr>Com quem você se identifica mais: Nabucodonosor ou os três jovens hebreus?  Deus pode ajudá-lo a ser fiel, justamente como esses moços, se você pedir isso a Ele. Por que não fazê-lo hoje?</vt:lpstr>
      <vt:lpstr>“Serei eu um amigo fiel de Deus?” Essa é a questão definitiva para você e para mim. </vt:lpstr>
      <vt:lpstr>Oração  Querido Pai, obrigado por Tua promessa de estar comigo nos bons e  maus momentos. Eu me entrego a Ti agora e confio minha vida à Tua guarda...</vt:lpstr>
      <vt:lpstr>...Obrigado por Te importares comigo e atenderes às minhas necessidades. Em nome de Jesus, amém.</vt:lpstr>
    </vt:vector>
  </TitlesOfParts>
  <Company>Associação Paulistana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Foco na Profecia - 2</dc:title>
  <dc:creator>BigWork</dc:creator>
  <cp:lastModifiedBy>Pr. Marcelo Carvalho</cp:lastModifiedBy>
  <cp:revision>11</cp:revision>
  <dcterms:created xsi:type="dcterms:W3CDTF">2002-12-26T21:43:21Z</dcterms:created>
  <dcterms:modified xsi:type="dcterms:W3CDTF">2019-11-26T14:05:52Z</dcterms:modified>
</cp:coreProperties>
</file>