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95" r:id="rId7"/>
    <p:sldId id="297" r:id="rId8"/>
    <p:sldId id="298" r:id="rId9"/>
    <p:sldId id="296" r:id="rId10"/>
    <p:sldId id="299" r:id="rId11"/>
    <p:sldId id="300" r:id="rId12"/>
    <p:sldId id="305" r:id="rId13"/>
    <p:sldId id="301" r:id="rId14"/>
    <p:sldId id="306" r:id="rId15"/>
    <p:sldId id="303" r:id="rId16"/>
    <p:sldId id="302" r:id="rId17"/>
    <p:sldId id="304" r:id="rId18"/>
    <p:sldId id="307" r:id="rId19"/>
    <p:sldId id="310" r:id="rId20"/>
    <p:sldId id="308" r:id="rId21"/>
    <p:sldId id="311" r:id="rId22"/>
    <p:sldId id="309" r:id="rId23"/>
    <p:sldId id="312" r:id="rId24"/>
    <p:sldId id="313" r:id="rId25"/>
    <p:sldId id="314" r:id="rId26"/>
    <p:sldId id="315" r:id="rId27"/>
    <p:sldId id="319" r:id="rId28"/>
    <p:sldId id="316" r:id="rId29"/>
    <p:sldId id="317" r:id="rId30"/>
    <p:sldId id="318"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Lst>
  <p:sldSz cx="9144000" cy="6858000" type="screen4x3"/>
  <p:notesSz cx="6858000" cy="9144000"/>
  <p:defaultTextStyle>
    <a:defPPr>
      <a:defRPr lang="pt-BR"/>
    </a:defPPr>
    <a:lvl1pPr algn="l" rtl="0" fontAlgn="base">
      <a:spcBef>
        <a:spcPct val="50000"/>
      </a:spcBef>
      <a:spcAft>
        <a:spcPct val="0"/>
      </a:spcAft>
      <a:defRPr sz="3200" b="1" kern="1200">
        <a:solidFill>
          <a:srgbClr val="FFFF00"/>
        </a:solidFill>
        <a:latin typeface="Souvenir Lt BT" pitchFamily="18" charset="0"/>
        <a:ea typeface="+mn-ea"/>
        <a:cs typeface="+mn-cs"/>
      </a:defRPr>
    </a:lvl1pPr>
    <a:lvl2pPr marL="457200" algn="l" rtl="0" fontAlgn="base">
      <a:spcBef>
        <a:spcPct val="50000"/>
      </a:spcBef>
      <a:spcAft>
        <a:spcPct val="0"/>
      </a:spcAft>
      <a:defRPr sz="3200" b="1" kern="1200">
        <a:solidFill>
          <a:srgbClr val="FFFF00"/>
        </a:solidFill>
        <a:latin typeface="Souvenir Lt BT" pitchFamily="18" charset="0"/>
        <a:ea typeface="+mn-ea"/>
        <a:cs typeface="+mn-cs"/>
      </a:defRPr>
    </a:lvl2pPr>
    <a:lvl3pPr marL="914400" algn="l" rtl="0" fontAlgn="base">
      <a:spcBef>
        <a:spcPct val="50000"/>
      </a:spcBef>
      <a:spcAft>
        <a:spcPct val="0"/>
      </a:spcAft>
      <a:defRPr sz="3200" b="1" kern="1200">
        <a:solidFill>
          <a:srgbClr val="FFFF00"/>
        </a:solidFill>
        <a:latin typeface="Souvenir Lt BT" pitchFamily="18" charset="0"/>
        <a:ea typeface="+mn-ea"/>
        <a:cs typeface="+mn-cs"/>
      </a:defRPr>
    </a:lvl3pPr>
    <a:lvl4pPr marL="1371600" algn="l" rtl="0" fontAlgn="base">
      <a:spcBef>
        <a:spcPct val="50000"/>
      </a:spcBef>
      <a:spcAft>
        <a:spcPct val="0"/>
      </a:spcAft>
      <a:defRPr sz="3200" b="1" kern="1200">
        <a:solidFill>
          <a:srgbClr val="FFFF00"/>
        </a:solidFill>
        <a:latin typeface="Souvenir Lt BT" pitchFamily="18" charset="0"/>
        <a:ea typeface="+mn-ea"/>
        <a:cs typeface="+mn-cs"/>
      </a:defRPr>
    </a:lvl4pPr>
    <a:lvl5pPr marL="1828800" algn="l" rtl="0" fontAlgn="base">
      <a:spcBef>
        <a:spcPct val="50000"/>
      </a:spcBef>
      <a:spcAft>
        <a:spcPct val="0"/>
      </a:spcAft>
      <a:defRPr sz="3200" b="1" kern="1200">
        <a:solidFill>
          <a:srgbClr val="FFFF00"/>
        </a:solidFill>
        <a:latin typeface="Souvenir Lt BT" pitchFamily="18" charset="0"/>
        <a:ea typeface="+mn-ea"/>
        <a:cs typeface="+mn-cs"/>
      </a:defRPr>
    </a:lvl5pPr>
    <a:lvl6pPr marL="2286000" algn="l" defTabSz="914400" rtl="0" eaLnBrk="1" latinLnBrk="0" hangingPunct="1">
      <a:defRPr sz="3200" b="1" kern="1200">
        <a:solidFill>
          <a:srgbClr val="FFFF00"/>
        </a:solidFill>
        <a:latin typeface="Souvenir Lt BT" pitchFamily="18" charset="0"/>
        <a:ea typeface="+mn-ea"/>
        <a:cs typeface="+mn-cs"/>
      </a:defRPr>
    </a:lvl6pPr>
    <a:lvl7pPr marL="2743200" algn="l" defTabSz="914400" rtl="0" eaLnBrk="1" latinLnBrk="0" hangingPunct="1">
      <a:defRPr sz="3200" b="1" kern="1200">
        <a:solidFill>
          <a:srgbClr val="FFFF00"/>
        </a:solidFill>
        <a:latin typeface="Souvenir Lt BT" pitchFamily="18" charset="0"/>
        <a:ea typeface="+mn-ea"/>
        <a:cs typeface="+mn-cs"/>
      </a:defRPr>
    </a:lvl7pPr>
    <a:lvl8pPr marL="3200400" algn="l" defTabSz="914400" rtl="0" eaLnBrk="1" latinLnBrk="0" hangingPunct="1">
      <a:defRPr sz="3200" b="1" kern="1200">
        <a:solidFill>
          <a:srgbClr val="FFFF00"/>
        </a:solidFill>
        <a:latin typeface="Souvenir Lt BT" pitchFamily="18" charset="0"/>
        <a:ea typeface="+mn-ea"/>
        <a:cs typeface="+mn-cs"/>
      </a:defRPr>
    </a:lvl8pPr>
    <a:lvl9pPr marL="3657600" algn="l" defTabSz="914400" rtl="0" eaLnBrk="1" latinLnBrk="0" hangingPunct="1">
      <a:defRPr sz="3200" b="1" kern="1200">
        <a:solidFill>
          <a:srgbClr val="FFFF00"/>
        </a:solidFill>
        <a:latin typeface="Souvenir Lt B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0000CC"/>
    <a:srgbClr val="000099"/>
    <a:srgbClr val="00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5" autoAdjust="0"/>
  </p:normalViewPr>
  <p:slideViewPr>
    <p:cSldViewPr>
      <p:cViewPr varScale="1">
        <p:scale>
          <a:sx n="63" d="100"/>
          <a:sy n="63" d="100"/>
        </p:scale>
        <p:origin x="13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B01E1-5901-4B6E-A38B-9A545AED680A}"/>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DE26AA5-F66F-41D2-863F-AEED9C4714D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D53B4B9-B47A-4393-8E59-AC0E66A7CD51}"/>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EEB9863-C58A-4ACC-8D82-8702D4FCB620}"/>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43B8C8A3-47C7-4786-AE52-D09742443663}"/>
              </a:ext>
            </a:extLst>
          </p:cNvPr>
          <p:cNvSpPr>
            <a:spLocks noGrp="1"/>
          </p:cNvSpPr>
          <p:nvPr>
            <p:ph type="sldNum" sz="quarter" idx="12"/>
          </p:nvPr>
        </p:nvSpPr>
        <p:spPr/>
        <p:txBody>
          <a:bodyPr/>
          <a:lstStyle>
            <a:lvl1pPr>
              <a:defRPr/>
            </a:lvl1pPr>
          </a:lstStyle>
          <a:p>
            <a:fld id="{E8084ACA-BAAA-4FFD-A728-DBEBD31C3C60}" type="slidenum">
              <a:rPr lang="pt-BR" altLang="pt-BR"/>
              <a:pPr/>
              <a:t>‹nº›</a:t>
            </a:fld>
            <a:endParaRPr lang="pt-BR" altLang="pt-BR"/>
          </a:p>
        </p:txBody>
      </p:sp>
    </p:spTree>
    <p:extLst>
      <p:ext uri="{BB962C8B-B14F-4D97-AF65-F5344CB8AC3E}">
        <p14:creationId xmlns:p14="http://schemas.microsoft.com/office/powerpoint/2010/main" val="26370464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6553B-991B-4CA6-B2E9-6ADB463A077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2CC685C-B37F-4EC0-A27F-DAD2BC37FBD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01D019-A37B-42DF-896C-629D54C0116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DF8A92D-DB2F-4187-A72E-2F450433D6D7}"/>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53EF96F3-F31C-4B73-8548-2B508CC044D3}"/>
              </a:ext>
            </a:extLst>
          </p:cNvPr>
          <p:cNvSpPr>
            <a:spLocks noGrp="1"/>
          </p:cNvSpPr>
          <p:nvPr>
            <p:ph type="sldNum" sz="quarter" idx="12"/>
          </p:nvPr>
        </p:nvSpPr>
        <p:spPr/>
        <p:txBody>
          <a:bodyPr/>
          <a:lstStyle>
            <a:lvl1pPr>
              <a:defRPr/>
            </a:lvl1pPr>
          </a:lstStyle>
          <a:p>
            <a:fld id="{531AF41F-DEDE-4A00-9CF9-DA063518D1DB}" type="slidenum">
              <a:rPr lang="pt-BR" altLang="pt-BR"/>
              <a:pPr/>
              <a:t>‹nº›</a:t>
            </a:fld>
            <a:endParaRPr lang="pt-BR" altLang="pt-BR"/>
          </a:p>
        </p:txBody>
      </p:sp>
    </p:spTree>
    <p:extLst>
      <p:ext uri="{BB962C8B-B14F-4D97-AF65-F5344CB8AC3E}">
        <p14:creationId xmlns:p14="http://schemas.microsoft.com/office/powerpoint/2010/main" val="20751007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C807CF-79AC-46B2-A1AF-5FEF8E3A49F2}"/>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E35D72E-C320-477E-BD33-072C27A3329C}"/>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B01D15-5337-4662-8CF4-6A338C59A9B2}"/>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6F20D808-67E2-4E20-85E2-427E69BF4CA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FF6178B-3052-439F-BE4F-6ED3C30590F8}"/>
              </a:ext>
            </a:extLst>
          </p:cNvPr>
          <p:cNvSpPr>
            <a:spLocks noGrp="1"/>
          </p:cNvSpPr>
          <p:nvPr>
            <p:ph type="sldNum" sz="quarter" idx="12"/>
          </p:nvPr>
        </p:nvSpPr>
        <p:spPr/>
        <p:txBody>
          <a:bodyPr/>
          <a:lstStyle>
            <a:lvl1pPr>
              <a:defRPr/>
            </a:lvl1pPr>
          </a:lstStyle>
          <a:p>
            <a:fld id="{40F95390-24D0-481C-AC79-60BF3048F4EC}" type="slidenum">
              <a:rPr lang="pt-BR" altLang="pt-BR"/>
              <a:pPr/>
              <a:t>‹nº›</a:t>
            </a:fld>
            <a:endParaRPr lang="pt-BR" altLang="pt-BR"/>
          </a:p>
        </p:txBody>
      </p:sp>
    </p:spTree>
    <p:extLst>
      <p:ext uri="{BB962C8B-B14F-4D97-AF65-F5344CB8AC3E}">
        <p14:creationId xmlns:p14="http://schemas.microsoft.com/office/powerpoint/2010/main" val="201739781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D28F2-44AB-410E-AAA0-A3391AC37C6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DB7A6CB-0A9B-447E-8476-B26E2495256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673084-9455-4AA8-9EDF-12BB9577D70A}"/>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1E524C5B-8232-4E94-B320-822E27F5E042}"/>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3ED35C90-CB37-4DB1-9728-3217DBFA8686}"/>
              </a:ext>
            </a:extLst>
          </p:cNvPr>
          <p:cNvSpPr>
            <a:spLocks noGrp="1"/>
          </p:cNvSpPr>
          <p:nvPr>
            <p:ph type="sldNum" sz="quarter" idx="12"/>
          </p:nvPr>
        </p:nvSpPr>
        <p:spPr/>
        <p:txBody>
          <a:bodyPr/>
          <a:lstStyle>
            <a:lvl1pPr>
              <a:defRPr/>
            </a:lvl1pPr>
          </a:lstStyle>
          <a:p>
            <a:fld id="{63BF77BA-5A20-4230-8C35-AB60FC37B009}" type="slidenum">
              <a:rPr lang="pt-BR" altLang="pt-BR"/>
              <a:pPr/>
              <a:t>‹nº›</a:t>
            </a:fld>
            <a:endParaRPr lang="pt-BR" altLang="pt-BR"/>
          </a:p>
        </p:txBody>
      </p:sp>
    </p:spTree>
    <p:extLst>
      <p:ext uri="{BB962C8B-B14F-4D97-AF65-F5344CB8AC3E}">
        <p14:creationId xmlns:p14="http://schemas.microsoft.com/office/powerpoint/2010/main" val="402555278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B762B-7046-42B8-88D2-0F3B12D2EC4A}"/>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8AEB413-B12C-4961-9FB9-57DBFB9FE9C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6047070-B1DF-44AD-94E7-256E5C58C33F}"/>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A3ABD6C-34F3-4129-B82E-0155D599EDA5}"/>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909A8CC-FA13-49AD-9977-F0E353D2F602}"/>
              </a:ext>
            </a:extLst>
          </p:cNvPr>
          <p:cNvSpPr>
            <a:spLocks noGrp="1"/>
          </p:cNvSpPr>
          <p:nvPr>
            <p:ph type="sldNum" sz="quarter" idx="12"/>
          </p:nvPr>
        </p:nvSpPr>
        <p:spPr/>
        <p:txBody>
          <a:bodyPr/>
          <a:lstStyle>
            <a:lvl1pPr>
              <a:defRPr/>
            </a:lvl1pPr>
          </a:lstStyle>
          <a:p>
            <a:fld id="{7FF50F4C-D448-4BC3-805A-26675C3FB78E}" type="slidenum">
              <a:rPr lang="pt-BR" altLang="pt-BR"/>
              <a:pPr/>
              <a:t>‹nº›</a:t>
            </a:fld>
            <a:endParaRPr lang="pt-BR" altLang="pt-BR"/>
          </a:p>
        </p:txBody>
      </p:sp>
    </p:spTree>
    <p:extLst>
      <p:ext uri="{BB962C8B-B14F-4D97-AF65-F5344CB8AC3E}">
        <p14:creationId xmlns:p14="http://schemas.microsoft.com/office/powerpoint/2010/main" val="114167286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65833-D5C5-4FA5-BCBE-37DB4ABC767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067C4F-6CA9-4AE6-AF1B-DC9FD13D191A}"/>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AAD626-229F-4AF4-9FBE-C25569F0C8C2}"/>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49C2D4D-F681-48B8-AC01-3C9E1F29655D}"/>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834CE2D7-0B9A-48D2-A5A8-15D29D3CFCF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420EB558-2D85-43EA-8950-DA522EDCB3C4}"/>
              </a:ext>
            </a:extLst>
          </p:cNvPr>
          <p:cNvSpPr>
            <a:spLocks noGrp="1"/>
          </p:cNvSpPr>
          <p:nvPr>
            <p:ph type="sldNum" sz="quarter" idx="12"/>
          </p:nvPr>
        </p:nvSpPr>
        <p:spPr/>
        <p:txBody>
          <a:bodyPr/>
          <a:lstStyle>
            <a:lvl1pPr>
              <a:defRPr/>
            </a:lvl1pPr>
          </a:lstStyle>
          <a:p>
            <a:fld id="{917D8D18-BFA9-4FB1-863A-D6E19EFB0BEA}" type="slidenum">
              <a:rPr lang="pt-BR" altLang="pt-BR"/>
              <a:pPr/>
              <a:t>‹nº›</a:t>
            </a:fld>
            <a:endParaRPr lang="pt-BR" altLang="pt-BR"/>
          </a:p>
        </p:txBody>
      </p:sp>
    </p:spTree>
    <p:extLst>
      <p:ext uri="{BB962C8B-B14F-4D97-AF65-F5344CB8AC3E}">
        <p14:creationId xmlns:p14="http://schemas.microsoft.com/office/powerpoint/2010/main" val="67217821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82D27-17B5-4C10-96BC-E5DCA5716A2C}"/>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DEE475B-72FC-4EE7-8BE5-D7AF692638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4754133-082D-4ED5-A173-44AC3241C4C6}"/>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C09FD71-DAB4-4F4F-8732-BE4F8E711D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141A359-1B40-4030-B89A-59977C33CDA6}"/>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5FC5F94-7FA2-4F9E-A8A7-D3685E111CEA}"/>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B0D33D4B-6FDD-47DA-BB2C-404700D9DB0D}"/>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064F6B3C-AD9C-4CF2-8A49-3816990566B9}"/>
              </a:ext>
            </a:extLst>
          </p:cNvPr>
          <p:cNvSpPr>
            <a:spLocks noGrp="1"/>
          </p:cNvSpPr>
          <p:nvPr>
            <p:ph type="sldNum" sz="quarter" idx="12"/>
          </p:nvPr>
        </p:nvSpPr>
        <p:spPr/>
        <p:txBody>
          <a:bodyPr/>
          <a:lstStyle>
            <a:lvl1pPr>
              <a:defRPr/>
            </a:lvl1pPr>
          </a:lstStyle>
          <a:p>
            <a:fld id="{4CC804A6-6DD3-4005-9C01-CC0F004CAD78}" type="slidenum">
              <a:rPr lang="pt-BR" altLang="pt-BR"/>
              <a:pPr/>
              <a:t>‹nº›</a:t>
            </a:fld>
            <a:endParaRPr lang="pt-BR" altLang="pt-BR"/>
          </a:p>
        </p:txBody>
      </p:sp>
    </p:spTree>
    <p:extLst>
      <p:ext uri="{BB962C8B-B14F-4D97-AF65-F5344CB8AC3E}">
        <p14:creationId xmlns:p14="http://schemas.microsoft.com/office/powerpoint/2010/main" val="351182827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AFA9A8-819A-4D69-B58D-8D0613B367D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954E7FA-87FC-4399-97B0-516E8C7075FA}"/>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1D41587D-3719-4202-8F42-56B52771C3F3}"/>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9D1F3A67-5732-4D9D-8A08-F19CFDE64508}"/>
              </a:ext>
            </a:extLst>
          </p:cNvPr>
          <p:cNvSpPr>
            <a:spLocks noGrp="1"/>
          </p:cNvSpPr>
          <p:nvPr>
            <p:ph type="sldNum" sz="quarter" idx="12"/>
          </p:nvPr>
        </p:nvSpPr>
        <p:spPr/>
        <p:txBody>
          <a:bodyPr/>
          <a:lstStyle>
            <a:lvl1pPr>
              <a:defRPr/>
            </a:lvl1pPr>
          </a:lstStyle>
          <a:p>
            <a:fld id="{AEB489EA-348A-48FD-9741-094B5671B8EA}" type="slidenum">
              <a:rPr lang="pt-BR" altLang="pt-BR"/>
              <a:pPr/>
              <a:t>‹nº›</a:t>
            </a:fld>
            <a:endParaRPr lang="pt-BR" altLang="pt-BR"/>
          </a:p>
        </p:txBody>
      </p:sp>
    </p:spTree>
    <p:extLst>
      <p:ext uri="{BB962C8B-B14F-4D97-AF65-F5344CB8AC3E}">
        <p14:creationId xmlns:p14="http://schemas.microsoft.com/office/powerpoint/2010/main" val="217772642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1E3F520-9AD4-4327-9EF6-ECB88F1DD8FE}"/>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A18CBD0B-4E0E-47B1-A8FB-AD192DAC8BFD}"/>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58DF48CB-FB60-462A-AA7C-09F0E8DC5495}"/>
              </a:ext>
            </a:extLst>
          </p:cNvPr>
          <p:cNvSpPr>
            <a:spLocks noGrp="1"/>
          </p:cNvSpPr>
          <p:nvPr>
            <p:ph type="sldNum" sz="quarter" idx="12"/>
          </p:nvPr>
        </p:nvSpPr>
        <p:spPr/>
        <p:txBody>
          <a:bodyPr/>
          <a:lstStyle>
            <a:lvl1pPr>
              <a:defRPr/>
            </a:lvl1pPr>
          </a:lstStyle>
          <a:p>
            <a:fld id="{8A483EF9-7E6D-4461-B788-61B77BDF721E}" type="slidenum">
              <a:rPr lang="pt-BR" altLang="pt-BR"/>
              <a:pPr/>
              <a:t>‹nº›</a:t>
            </a:fld>
            <a:endParaRPr lang="pt-BR" altLang="pt-BR"/>
          </a:p>
        </p:txBody>
      </p:sp>
    </p:spTree>
    <p:extLst>
      <p:ext uri="{BB962C8B-B14F-4D97-AF65-F5344CB8AC3E}">
        <p14:creationId xmlns:p14="http://schemas.microsoft.com/office/powerpoint/2010/main" val="57528048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C86A4-3DB4-4C96-97B8-A5F9F3E520F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93E8015-0AD6-4AAA-8D2B-104DAEBA5F7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D8A916-5B3A-46C5-85F9-3CFD29580E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E9BAB7A-1535-4475-A570-A90C821A6521}"/>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86A41B36-A94E-46F6-84DD-02E091F345E4}"/>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BC291EA9-35AC-4328-AC7D-B97551229C59}"/>
              </a:ext>
            </a:extLst>
          </p:cNvPr>
          <p:cNvSpPr>
            <a:spLocks noGrp="1"/>
          </p:cNvSpPr>
          <p:nvPr>
            <p:ph type="sldNum" sz="quarter" idx="12"/>
          </p:nvPr>
        </p:nvSpPr>
        <p:spPr/>
        <p:txBody>
          <a:bodyPr/>
          <a:lstStyle>
            <a:lvl1pPr>
              <a:defRPr/>
            </a:lvl1pPr>
          </a:lstStyle>
          <a:p>
            <a:fld id="{991D723D-9C88-429F-8748-AEB636732C83}" type="slidenum">
              <a:rPr lang="pt-BR" altLang="pt-BR"/>
              <a:pPr/>
              <a:t>‹nº›</a:t>
            </a:fld>
            <a:endParaRPr lang="pt-BR" altLang="pt-BR"/>
          </a:p>
        </p:txBody>
      </p:sp>
    </p:spTree>
    <p:extLst>
      <p:ext uri="{BB962C8B-B14F-4D97-AF65-F5344CB8AC3E}">
        <p14:creationId xmlns:p14="http://schemas.microsoft.com/office/powerpoint/2010/main" val="238356957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FE3D9-7CEF-4EE0-B64B-5D4B1091810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EF1214E-A7FE-4B5E-8B9B-41B70EFECD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F1CF65A-8A7D-4418-BFD7-486DA4BB94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844BC95-1B5E-4FA3-BD60-22B4C88B4914}"/>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9898CEC9-79FA-4D78-ABBC-48CFBF5FB004}"/>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A243EF2A-4792-426A-9145-94E702B0E76C}"/>
              </a:ext>
            </a:extLst>
          </p:cNvPr>
          <p:cNvSpPr>
            <a:spLocks noGrp="1"/>
          </p:cNvSpPr>
          <p:nvPr>
            <p:ph type="sldNum" sz="quarter" idx="12"/>
          </p:nvPr>
        </p:nvSpPr>
        <p:spPr/>
        <p:txBody>
          <a:bodyPr/>
          <a:lstStyle>
            <a:lvl1pPr>
              <a:defRPr/>
            </a:lvl1pPr>
          </a:lstStyle>
          <a:p>
            <a:fld id="{1472E8F7-F4B8-4013-ABCB-706A772EED22}" type="slidenum">
              <a:rPr lang="pt-BR" altLang="pt-BR"/>
              <a:pPr/>
              <a:t>‹nº›</a:t>
            </a:fld>
            <a:endParaRPr lang="pt-BR" altLang="pt-BR"/>
          </a:p>
        </p:txBody>
      </p:sp>
    </p:spTree>
    <p:extLst>
      <p:ext uri="{BB962C8B-B14F-4D97-AF65-F5344CB8AC3E}">
        <p14:creationId xmlns:p14="http://schemas.microsoft.com/office/powerpoint/2010/main" val="423279547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85AFA5-6AAF-4915-A2DA-718D71874782}"/>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D335EFA6-CD0C-466C-B4B2-20EBF8E7F82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2ECDB3F9-4F24-4650-939D-3DD50681038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mn-lt"/>
              </a:defRPr>
            </a:lvl1pPr>
          </a:lstStyle>
          <a:p>
            <a:endParaRPr lang="pt-BR" altLang="pt-BR"/>
          </a:p>
        </p:txBody>
      </p:sp>
      <p:sp>
        <p:nvSpPr>
          <p:cNvPr id="1029" name="Rectangle 5">
            <a:extLst>
              <a:ext uri="{FF2B5EF4-FFF2-40B4-BE49-F238E27FC236}">
                <a16:creationId xmlns:a16="http://schemas.microsoft.com/office/drawing/2014/main" id="{EB9223A9-A58F-4833-BCB1-14933B18CA1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latin typeface="+mn-lt"/>
              </a:defRPr>
            </a:lvl1pPr>
          </a:lstStyle>
          <a:p>
            <a:endParaRPr lang="pt-BR" altLang="pt-BR"/>
          </a:p>
        </p:txBody>
      </p:sp>
      <p:sp>
        <p:nvSpPr>
          <p:cNvPr id="1030" name="Rectangle 6">
            <a:extLst>
              <a:ext uri="{FF2B5EF4-FFF2-40B4-BE49-F238E27FC236}">
                <a16:creationId xmlns:a16="http://schemas.microsoft.com/office/drawing/2014/main" id="{09F9300D-2334-4CE1-B8A6-243DB740A49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mn-lt"/>
              </a:defRPr>
            </a:lvl1pPr>
          </a:lstStyle>
          <a:p>
            <a:fld id="{04C0A318-2838-4C76-8153-46FECD15AEE5}"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72388" name="Group 4">
            <a:extLst>
              <a:ext uri="{FF2B5EF4-FFF2-40B4-BE49-F238E27FC236}">
                <a16:creationId xmlns:a16="http://schemas.microsoft.com/office/drawing/2014/main" id="{45209890-EB39-4611-B695-0AC352FB7A1C}"/>
              </a:ext>
            </a:extLst>
          </p:cNvPr>
          <p:cNvGrpSpPr>
            <a:grpSpLocks/>
          </p:cNvGrpSpPr>
          <p:nvPr/>
        </p:nvGrpSpPr>
        <p:grpSpPr bwMode="auto">
          <a:xfrm>
            <a:off x="1184275" y="627063"/>
            <a:ext cx="6188075" cy="579437"/>
            <a:chOff x="662" y="395"/>
            <a:chExt cx="3898" cy="365"/>
          </a:xfrm>
        </p:grpSpPr>
        <p:sp>
          <p:nvSpPr>
            <p:cNvPr id="272387" name="AutoShape 3">
              <a:extLst>
                <a:ext uri="{FF2B5EF4-FFF2-40B4-BE49-F238E27FC236}">
                  <a16:creationId xmlns:a16="http://schemas.microsoft.com/office/drawing/2014/main" id="{CCED09FD-A14D-4F5B-85CE-A0DD9DDAD18D}"/>
                </a:ext>
              </a:extLst>
            </p:cNvPr>
            <p:cNvSpPr>
              <a:spLocks noChangeArrowheads="1"/>
            </p:cNvSpPr>
            <p:nvPr/>
          </p:nvSpPr>
          <p:spPr bwMode="auto">
            <a:xfrm>
              <a:off x="672" y="464"/>
              <a:ext cx="3888"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72386" name="Text Box 2">
              <a:extLst>
                <a:ext uri="{FF2B5EF4-FFF2-40B4-BE49-F238E27FC236}">
                  <a16:creationId xmlns:a16="http://schemas.microsoft.com/office/drawing/2014/main" id="{1E0554B0-017C-44F8-998F-4B5F133F2D45}"/>
                </a:ext>
              </a:extLst>
            </p:cNvPr>
            <p:cNvSpPr txBox="1">
              <a:spLocks noChangeArrowheads="1"/>
            </p:cNvSpPr>
            <p:nvPr/>
          </p:nvSpPr>
          <p:spPr bwMode="auto">
            <a:xfrm>
              <a:off x="662" y="395"/>
              <a:ext cx="3658"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a:t>   Pregavam as verdades bíblicas</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dissolve">
                                      <p:cBhvr>
                                        <p:cTn id="7" dur="500"/>
                                        <p:tgtEl>
                                          <p:spTgt spid="272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2" name="AutoShape 4">
            <a:extLst>
              <a:ext uri="{FF2B5EF4-FFF2-40B4-BE49-F238E27FC236}">
                <a16:creationId xmlns:a16="http://schemas.microsoft.com/office/drawing/2014/main" id="{D83D23AF-4A54-4526-9E4D-C3627D0EBF28}"/>
              </a:ext>
            </a:extLst>
          </p:cNvPr>
          <p:cNvSpPr>
            <a:spLocks noChangeArrowheads="1"/>
          </p:cNvSpPr>
          <p:nvPr/>
        </p:nvSpPr>
        <p:spPr bwMode="auto">
          <a:xfrm>
            <a:off x="5148263" y="6019800"/>
            <a:ext cx="3462337" cy="533400"/>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73411" name="AutoShape 3">
            <a:extLst>
              <a:ext uri="{FF2B5EF4-FFF2-40B4-BE49-F238E27FC236}">
                <a16:creationId xmlns:a16="http://schemas.microsoft.com/office/drawing/2014/main" id="{B74381A2-144B-4392-95B1-A79987535815}"/>
              </a:ext>
            </a:extLst>
          </p:cNvPr>
          <p:cNvSpPr>
            <a:spLocks noChangeArrowheads="1"/>
          </p:cNvSpPr>
          <p:nvPr/>
        </p:nvSpPr>
        <p:spPr bwMode="auto">
          <a:xfrm>
            <a:off x="539750" y="4800600"/>
            <a:ext cx="8070850" cy="990600"/>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73410" name="Text Box 2">
            <a:extLst>
              <a:ext uri="{FF2B5EF4-FFF2-40B4-BE49-F238E27FC236}">
                <a16:creationId xmlns:a16="http://schemas.microsoft.com/office/drawing/2014/main" id="{E3B00551-D72A-4E39-8A4D-D5E6525880F8}"/>
              </a:ext>
            </a:extLst>
          </p:cNvPr>
          <p:cNvSpPr txBox="1">
            <a:spLocks noChangeArrowheads="1"/>
          </p:cNvSpPr>
          <p:nvPr/>
        </p:nvSpPr>
        <p:spPr bwMode="auto">
          <a:xfrm>
            <a:off x="684213" y="4724400"/>
            <a:ext cx="7926387" cy="17986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havendo aberto o segundo selo, ouvi o segundo animal, dizendo: Vem e vê!”</a:t>
            </a:r>
          </a:p>
          <a:p>
            <a:pPr algn="r"/>
            <a:r>
              <a:rPr lang="pt-BR" altLang="pt-BR"/>
              <a:t>Apocalipse 6:3</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1" name="AutoShape 3">
            <a:extLst>
              <a:ext uri="{FF2B5EF4-FFF2-40B4-BE49-F238E27FC236}">
                <a16:creationId xmlns:a16="http://schemas.microsoft.com/office/drawing/2014/main" id="{0AA28BE8-1797-4952-81CF-24B7C2B6AFD6}"/>
              </a:ext>
            </a:extLst>
          </p:cNvPr>
          <p:cNvSpPr>
            <a:spLocks noChangeArrowheads="1"/>
          </p:cNvSpPr>
          <p:nvPr/>
        </p:nvSpPr>
        <p:spPr bwMode="auto">
          <a:xfrm>
            <a:off x="4783138" y="5894388"/>
            <a:ext cx="3832225"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6:4</a:t>
            </a:r>
          </a:p>
        </p:txBody>
      </p:sp>
      <p:sp>
        <p:nvSpPr>
          <p:cNvPr id="278532" name="AutoShape 4">
            <a:extLst>
              <a:ext uri="{FF2B5EF4-FFF2-40B4-BE49-F238E27FC236}">
                <a16:creationId xmlns:a16="http://schemas.microsoft.com/office/drawing/2014/main" id="{A3982B5D-18E7-44D0-8497-D156F32059D1}"/>
              </a:ext>
            </a:extLst>
          </p:cNvPr>
          <p:cNvSpPr>
            <a:spLocks noChangeArrowheads="1"/>
          </p:cNvSpPr>
          <p:nvPr/>
        </p:nvSpPr>
        <p:spPr bwMode="auto">
          <a:xfrm>
            <a:off x="395288" y="3276600"/>
            <a:ext cx="8215312" cy="2514600"/>
          </a:xfrm>
          <a:prstGeom prst="roundRect">
            <a:avLst>
              <a:gd name="adj" fmla="val 909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78533" name="Text Box 5">
            <a:extLst>
              <a:ext uri="{FF2B5EF4-FFF2-40B4-BE49-F238E27FC236}">
                <a16:creationId xmlns:a16="http://schemas.microsoft.com/office/drawing/2014/main" id="{DD68E605-77C8-475B-A6FF-454A1BBBE4EF}"/>
              </a:ext>
            </a:extLst>
          </p:cNvPr>
          <p:cNvSpPr txBox="1">
            <a:spLocks noChangeArrowheads="1"/>
          </p:cNvSpPr>
          <p:nvPr/>
        </p:nvSpPr>
        <p:spPr bwMode="auto">
          <a:xfrm>
            <a:off x="611188" y="3200400"/>
            <a:ext cx="7999412" cy="3260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saiu outro cavalo, vermelho; e ao que estava assentado sobre ele foi dado que tirasse a paz da terra e que se matassem uns aos outros; e foi-lhe dada uma grande espada.”</a:t>
            </a:r>
          </a:p>
          <a:p>
            <a:pPr algn="r"/>
            <a:endParaRPr lang="pt-BR" altLang="pt-B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74436" name="Group 4">
            <a:extLst>
              <a:ext uri="{FF2B5EF4-FFF2-40B4-BE49-F238E27FC236}">
                <a16:creationId xmlns:a16="http://schemas.microsoft.com/office/drawing/2014/main" id="{7BA0CB2F-3318-4D60-89B0-405B3A312BDE}"/>
              </a:ext>
            </a:extLst>
          </p:cNvPr>
          <p:cNvGrpSpPr>
            <a:grpSpLocks/>
          </p:cNvGrpSpPr>
          <p:nvPr/>
        </p:nvGrpSpPr>
        <p:grpSpPr bwMode="auto">
          <a:xfrm>
            <a:off x="457200" y="3473450"/>
            <a:ext cx="8077200" cy="2774950"/>
            <a:chOff x="288" y="2064"/>
            <a:chExt cx="5088" cy="1748"/>
          </a:xfrm>
        </p:grpSpPr>
        <p:sp>
          <p:nvSpPr>
            <p:cNvPr id="274435" name="AutoShape 3">
              <a:extLst>
                <a:ext uri="{FF2B5EF4-FFF2-40B4-BE49-F238E27FC236}">
                  <a16:creationId xmlns:a16="http://schemas.microsoft.com/office/drawing/2014/main" id="{75E1FB27-92FC-4D8A-93D9-B8EBDE4053CC}"/>
                </a:ext>
              </a:extLst>
            </p:cNvPr>
            <p:cNvSpPr>
              <a:spLocks noChangeArrowheads="1"/>
            </p:cNvSpPr>
            <p:nvPr/>
          </p:nvSpPr>
          <p:spPr bwMode="auto">
            <a:xfrm>
              <a:off x="336" y="2112"/>
              <a:ext cx="5040" cy="1680"/>
            </a:xfrm>
            <a:prstGeom prst="roundRect">
              <a:avLst>
                <a:gd name="adj" fmla="val 8106"/>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74434" name="Text Box 2">
              <a:extLst>
                <a:ext uri="{FF2B5EF4-FFF2-40B4-BE49-F238E27FC236}">
                  <a16:creationId xmlns:a16="http://schemas.microsoft.com/office/drawing/2014/main" id="{F2221DD7-6C8C-4E24-99EC-36128E935277}"/>
                </a:ext>
              </a:extLst>
            </p:cNvPr>
            <p:cNvSpPr txBox="1">
              <a:spLocks noChangeArrowheads="1"/>
            </p:cNvSpPr>
            <p:nvPr/>
          </p:nvSpPr>
          <p:spPr bwMode="auto">
            <a:xfrm>
              <a:off x="288" y="2064"/>
              <a:ext cx="4461" cy="17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anose="05000000000000000000" pitchFamily="2" charset="2"/>
                <a:buChar char="§"/>
              </a:pPr>
              <a:r>
                <a:rPr lang="pt-BR" altLang="pt-BR"/>
                <a:t> Igreja cerca de 100-313 DC.</a:t>
              </a:r>
            </a:p>
            <a:p>
              <a:pPr>
                <a:buFont typeface="Wingdings" panose="05000000000000000000" pitchFamily="2" charset="2"/>
                <a:buChar char="§"/>
              </a:pPr>
              <a:r>
                <a:rPr lang="pt-BR" altLang="pt-BR"/>
                <a:t> Época das perseguições pelos Césares.</a:t>
              </a:r>
            </a:p>
            <a:p>
              <a:pPr>
                <a:buFont typeface="Wingdings" panose="05000000000000000000" pitchFamily="2" charset="2"/>
                <a:buChar char="§"/>
              </a:pPr>
              <a:r>
                <a:rPr lang="pt-BR" altLang="pt-BR"/>
                <a:t> Derramamento de sangue.</a:t>
              </a:r>
            </a:p>
            <a:p>
              <a:pPr>
                <a:buFont typeface="Wingdings" panose="05000000000000000000" pitchFamily="2" charset="2"/>
                <a:buChar char="§"/>
              </a:pPr>
              <a:r>
                <a:rPr lang="pt-BR" altLang="pt-BR"/>
                <a:t> Discórdia, discussão, controvérsia.</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4436"/>
                                        </p:tgtEl>
                                        <p:attrNameLst>
                                          <p:attrName>style.visibility</p:attrName>
                                        </p:attrNameLst>
                                      </p:cBhvr>
                                      <p:to>
                                        <p:strVal val="visible"/>
                                      </p:to>
                                    </p:set>
                                    <p:animEffect transition="in" filter="dissolve">
                                      <p:cBhvr>
                                        <p:cTn id="7" dur="500"/>
                                        <p:tgtEl>
                                          <p:spTgt spid="274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75461" name="Group 5">
            <a:extLst>
              <a:ext uri="{FF2B5EF4-FFF2-40B4-BE49-F238E27FC236}">
                <a16:creationId xmlns:a16="http://schemas.microsoft.com/office/drawing/2014/main" id="{B4FCD475-7BB6-485E-B40D-42FCB4DC34A2}"/>
              </a:ext>
            </a:extLst>
          </p:cNvPr>
          <p:cNvGrpSpPr>
            <a:grpSpLocks/>
          </p:cNvGrpSpPr>
          <p:nvPr/>
        </p:nvGrpSpPr>
        <p:grpSpPr bwMode="auto">
          <a:xfrm>
            <a:off x="304800" y="304800"/>
            <a:ext cx="8534400" cy="6172200"/>
            <a:chOff x="144" y="240"/>
            <a:chExt cx="5376" cy="3888"/>
          </a:xfrm>
        </p:grpSpPr>
        <p:sp>
          <p:nvSpPr>
            <p:cNvPr id="275459" name="AutoShape 3">
              <a:extLst>
                <a:ext uri="{FF2B5EF4-FFF2-40B4-BE49-F238E27FC236}">
                  <a16:creationId xmlns:a16="http://schemas.microsoft.com/office/drawing/2014/main" id="{D6CF7EF0-D4DA-43BC-A184-D27773CC63FF}"/>
                </a:ext>
              </a:extLst>
            </p:cNvPr>
            <p:cNvSpPr>
              <a:spLocks noChangeArrowheads="1"/>
            </p:cNvSpPr>
            <p:nvPr/>
          </p:nvSpPr>
          <p:spPr bwMode="auto">
            <a:xfrm>
              <a:off x="192" y="288"/>
              <a:ext cx="5280" cy="3360"/>
            </a:xfrm>
            <a:prstGeom prst="roundRect">
              <a:avLst>
                <a:gd name="adj" fmla="val 3569"/>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75460" name="AutoShape 4">
              <a:extLst>
                <a:ext uri="{FF2B5EF4-FFF2-40B4-BE49-F238E27FC236}">
                  <a16:creationId xmlns:a16="http://schemas.microsoft.com/office/drawing/2014/main" id="{64A9E119-BCA6-444E-A906-391E6C99E03E}"/>
                </a:ext>
              </a:extLst>
            </p:cNvPr>
            <p:cNvSpPr>
              <a:spLocks noChangeArrowheads="1"/>
            </p:cNvSpPr>
            <p:nvPr/>
          </p:nvSpPr>
          <p:spPr bwMode="auto">
            <a:xfrm>
              <a:off x="624" y="3792"/>
              <a:ext cx="4368" cy="336"/>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75458" name="Text Box 2">
              <a:extLst>
                <a:ext uri="{FF2B5EF4-FFF2-40B4-BE49-F238E27FC236}">
                  <a16:creationId xmlns:a16="http://schemas.microsoft.com/office/drawing/2014/main" id="{77CAE323-94FA-4D3A-9D76-04D4C49191D8}"/>
                </a:ext>
              </a:extLst>
            </p:cNvPr>
            <p:cNvSpPr txBox="1">
              <a:spLocks noChangeArrowheads="1"/>
            </p:cNvSpPr>
            <p:nvPr/>
          </p:nvSpPr>
          <p:spPr bwMode="auto">
            <a:xfrm>
              <a:off x="144" y="240"/>
              <a:ext cx="5376" cy="387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“O que aconteceu foi que a Igreja, no seu afã entusiasta de evangelizar todo o mundo, começou a batizar pessoas que não tinham conhecimento suficiente da doutrina cristã. Muitos gregos, romanos e gentios, começaram a pertencer à Igreja sem ter abandonado os seus velhos costumes pagãos e doutrinas, e começaram a contaminar a pureza da doutrina que se mantivera branca durante o primeiro século.” </a:t>
              </a:r>
            </a:p>
            <a:p>
              <a:pPr algn="ctr" eaLnBrk="0" hangingPunct="0"/>
              <a:endParaRPr lang="pt-BR" altLang="pt-BR" sz="2000"/>
            </a:p>
            <a:p>
              <a:pPr algn="ctr" eaLnBrk="0" hangingPunct="0"/>
              <a:r>
                <a:rPr lang="pt-BR" altLang="pt-BR"/>
                <a:t>O Terceiro Milênio, pág. 41 CASA</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5461"/>
                                        </p:tgtEl>
                                        <p:attrNameLst>
                                          <p:attrName>style.visibility</p:attrName>
                                        </p:attrNameLst>
                                      </p:cBhvr>
                                      <p:to>
                                        <p:strVal val="visible"/>
                                      </p:to>
                                    </p:set>
                                    <p:animEffect transition="in" filter="dissolve">
                                      <p:cBhvr>
                                        <p:cTn id="7" dur="500"/>
                                        <p:tgtEl>
                                          <p:spTgt spid="275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77508" name="Group 4">
            <a:extLst>
              <a:ext uri="{FF2B5EF4-FFF2-40B4-BE49-F238E27FC236}">
                <a16:creationId xmlns:a16="http://schemas.microsoft.com/office/drawing/2014/main" id="{BC497332-B436-4C85-BAF1-4C94D8784D7B}"/>
              </a:ext>
            </a:extLst>
          </p:cNvPr>
          <p:cNvGrpSpPr>
            <a:grpSpLocks/>
          </p:cNvGrpSpPr>
          <p:nvPr/>
        </p:nvGrpSpPr>
        <p:grpSpPr bwMode="auto">
          <a:xfrm>
            <a:off x="1371600" y="3352800"/>
            <a:ext cx="7239000" cy="2528888"/>
            <a:chOff x="864" y="2112"/>
            <a:chExt cx="4560" cy="1593"/>
          </a:xfrm>
        </p:grpSpPr>
        <p:sp>
          <p:nvSpPr>
            <p:cNvPr id="277507" name="AutoShape 3">
              <a:extLst>
                <a:ext uri="{FF2B5EF4-FFF2-40B4-BE49-F238E27FC236}">
                  <a16:creationId xmlns:a16="http://schemas.microsoft.com/office/drawing/2014/main" id="{B0BE2C73-CE7B-49B2-BB5E-9F5C1A0CB0EA}"/>
                </a:ext>
              </a:extLst>
            </p:cNvPr>
            <p:cNvSpPr>
              <a:spLocks noChangeArrowheads="1"/>
            </p:cNvSpPr>
            <p:nvPr/>
          </p:nvSpPr>
          <p:spPr bwMode="auto">
            <a:xfrm>
              <a:off x="960" y="2160"/>
              <a:ext cx="4368" cy="1536"/>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77506" name="Text Box 2">
              <a:extLst>
                <a:ext uri="{FF2B5EF4-FFF2-40B4-BE49-F238E27FC236}">
                  <a16:creationId xmlns:a16="http://schemas.microsoft.com/office/drawing/2014/main" id="{1B8DEE98-45BD-4BE5-B7ED-E530A40FB523}"/>
                </a:ext>
              </a:extLst>
            </p:cNvPr>
            <p:cNvSpPr txBox="1">
              <a:spLocks noChangeArrowheads="1"/>
            </p:cNvSpPr>
            <p:nvPr/>
          </p:nvSpPr>
          <p:spPr bwMode="auto">
            <a:xfrm>
              <a:off x="864" y="2112"/>
              <a:ext cx="4560" cy="159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Um exemplo disso é o Imperador Constantino que se tornou cristão, mas introduziu na igreja a adoração ao Dia do Sol, o Domingo. (7 março 321 AD)</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dissolve">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80580" name="Group 4">
            <a:extLst>
              <a:ext uri="{FF2B5EF4-FFF2-40B4-BE49-F238E27FC236}">
                <a16:creationId xmlns:a16="http://schemas.microsoft.com/office/drawing/2014/main" id="{2ABA7716-DA8E-46D0-A00C-05F6F3DF7188}"/>
              </a:ext>
            </a:extLst>
          </p:cNvPr>
          <p:cNvGrpSpPr>
            <a:grpSpLocks/>
          </p:cNvGrpSpPr>
          <p:nvPr/>
        </p:nvGrpSpPr>
        <p:grpSpPr bwMode="auto">
          <a:xfrm>
            <a:off x="1066800" y="1981200"/>
            <a:ext cx="7924800" cy="3276600"/>
            <a:chOff x="672" y="1248"/>
            <a:chExt cx="4992" cy="2064"/>
          </a:xfrm>
        </p:grpSpPr>
        <p:sp>
          <p:nvSpPr>
            <p:cNvPr id="280579" name="AutoShape 3">
              <a:extLst>
                <a:ext uri="{FF2B5EF4-FFF2-40B4-BE49-F238E27FC236}">
                  <a16:creationId xmlns:a16="http://schemas.microsoft.com/office/drawing/2014/main" id="{7C5E9D10-DE10-46C3-B6F5-7AD3EB336952}"/>
                </a:ext>
              </a:extLst>
            </p:cNvPr>
            <p:cNvSpPr>
              <a:spLocks noChangeArrowheads="1"/>
            </p:cNvSpPr>
            <p:nvPr/>
          </p:nvSpPr>
          <p:spPr bwMode="auto">
            <a:xfrm>
              <a:off x="672" y="1296"/>
              <a:ext cx="4992" cy="2016"/>
            </a:xfrm>
            <a:prstGeom prst="roundRect">
              <a:avLst>
                <a:gd name="adj" fmla="val 634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80578" name="Text Box 2">
              <a:extLst>
                <a:ext uri="{FF2B5EF4-FFF2-40B4-BE49-F238E27FC236}">
                  <a16:creationId xmlns:a16="http://schemas.microsoft.com/office/drawing/2014/main" id="{D4AB39D7-DBEE-4ABD-9172-4380914093F4}"/>
                </a:ext>
              </a:extLst>
            </p:cNvPr>
            <p:cNvSpPr txBox="1">
              <a:spLocks noChangeArrowheads="1"/>
            </p:cNvSpPr>
            <p:nvPr/>
          </p:nvSpPr>
          <p:spPr bwMode="auto">
            <a:xfrm>
              <a:off x="672" y="1248"/>
              <a:ext cx="4992" cy="20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“Doutrinas estranhas pretendiam misturar-se às verdades bíblicas: o pecado original, a Trindade, a natureza de Cristo, o papel da virgem Maria, o celibato e a autoridade da igreja.</a:t>
              </a:r>
            </a:p>
            <a:p>
              <a:pPr algn="ctr" eaLnBrk="0" hangingPunct="0"/>
              <a:r>
                <a:rPr lang="pt-BR" altLang="pt-BR"/>
                <a:t>O Terceiro Milênio, pág. 41,42 CASA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0580"/>
                                        </p:tgtEl>
                                        <p:attrNameLst>
                                          <p:attrName>style.visibility</p:attrName>
                                        </p:attrNameLst>
                                      </p:cBhvr>
                                      <p:to>
                                        <p:strVal val="visible"/>
                                      </p:to>
                                    </p:set>
                                    <p:animEffect transition="in" filter="dissolve">
                                      <p:cBhvr>
                                        <p:cTn id="7" dur="5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83655" name="Group 1031">
            <a:extLst>
              <a:ext uri="{FF2B5EF4-FFF2-40B4-BE49-F238E27FC236}">
                <a16:creationId xmlns:a16="http://schemas.microsoft.com/office/drawing/2014/main" id="{42FC542D-CC04-421B-8535-2F8024129DBB}"/>
              </a:ext>
            </a:extLst>
          </p:cNvPr>
          <p:cNvGrpSpPr>
            <a:grpSpLocks/>
          </p:cNvGrpSpPr>
          <p:nvPr/>
        </p:nvGrpSpPr>
        <p:grpSpPr bwMode="auto">
          <a:xfrm>
            <a:off x="1219200" y="1905000"/>
            <a:ext cx="7620000" cy="3810000"/>
            <a:chOff x="720" y="1296"/>
            <a:chExt cx="4800" cy="2400"/>
          </a:xfrm>
        </p:grpSpPr>
        <p:sp>
          <p:nvSpPr>
            <p:cNvPr id="283654" name="AutoShape 1030">
              <a:extLst>
                <a:ext uri="{FF2B5EF4-FFF2-40B4-BE49-F238E27FC236}">
                  <a16:creationId xmlns:a16="http://schemas.microsoft.com/office/drawing/2014/main" id="{91FD8E15-CD7C-44BE-87C3-94914619BBBD}"/>
                </a:ext>
              </a:extLst>
            </p:cNvPr>
            <p:cNvSpPr>
              <a:spLocks noChangeArrowheads="1"/>
            </p:cNvSpPr>
            <p:nvPr/>
          </p:nvSpPr>
          <p:spPr bwMode="auto">
            <a:xfrm>
              <a:off x="768" y="1344"/>
              <a:ext cx="4704" cy="2352"/>
            </a:xfrm>
            <a:prstGeom prst="roundRect">
              <a:avLst>
                <a:gd name="adj" fmla="val 5782"/>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83653" name="Text Box 1029">
              <a:extLst>
                <a:ext uri="{FF2B5EF4-FFF2-40B4-BE49-F238E27FC236}">
                  <a16:creationId xmlns:a16="http://schemas.microsoft.com/office/drawing/2014/main" id="{92238395-85F9-4774-9FBC-7BAF57E085D1}"/>
                </a:ext>
              </a:extLst>
            </p:cNvPr>
            <p:cNvSpPr txBox="1">
              <a:spLocks noChangeArrowheads="1"/>
            </p:cNvSpPr>
            <p:nvPr/>
          </p:nvSpPr>
          <p:spPr bwMode="auto">
            <a:xfrm>
              <a:off x="720" y="1296"/>
              <a:ext cx="4800" cy="236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“No intervalo entre os dias dos apóstolos e a conversão de Constantino, ritos e cerimônias que nem Paulo e Pedro ouviram falar silenciosamente tornaram-se comuns alegando serem instituições divinas.”</a:t>
              </a:r>
            </a:p>
            <a:p>
              <a:pPr algn="ctr" eaLnBrk="0" hangingPunct="0"/>
              <a:r>
                <a:rPr lang="pt-BR" altLang="pt-BR"/>
                <a:t>  Igreja Antiga, Pág. 6,7</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3655"/>
                                        </p:tgtEl>
                                        <p:attrNameLst>
                                          <p:attrName>style.visibility</p:attrName>
                                        </p:attrNameLst>
                                      </p:cBhvr>
                                      <p:to>
                                        <p:strVal val="visible"/>
                                      </p:to>
                                    </p:set>
                                    <p:animEffect transition="in" filter="dissolve">
                                      <p:cBhvr>
                                        <p:cTn id="7" dur="500"/>
                                        <p:tgtEl>
                                          <p:spTgt spid="283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40645" name="Group 5">
            <a:extLst>
              <a:ext uri="{FF2B5EF4-FFF2-40B4-BE49-F238E27FC236}">
                <a16:creationId xmlns:a16="http://schemas.microsoft.com/office/drawing/2014/main" id="{D860C4AD-8ECB-497C-92BD-01F770224AFF}"/>
              </a:ext>
            </a:extLst>
          </p:cNvPr>
          <p:cNvGrpSpPr>
            <a:grpSpLocks/>
          </p:cNvGrpSpPr>
          <p:nvPr/>
        </p:nvGrpSpPr>
        <p:grpSpPr bwMode="auto">
          <a:xfrm>
            <a:off x="1066800" y="2789238"/>
            <a:ext cx="7848600" cy="2773362"/>
            <a:chOff x="672" y="1488"/>
            <a:chExt cx="4944" cy="1747"/>
          </a:xfrm>
        </p:grpSpPr>
        <p:sp>
          <p:nvSpPr>
            <p:cNvPr id="240644" name="AutoShape 4">
              <a:extLst>
                <a:ext uri="{FF2B5EF4-FFF2-40B4-BE49-F238E27FC236}">
                  <a16:creationId xmlns:a16="http://schemas.microsoft.com/office/drawing/2014/main" id="{14B96056-C41A-46F1-B1F9-E88A7661DEA3}"/>
                </a:ext>
              </a:extLst>
            </p:cNvPr>
            <p:cNvSpPr>
              <a:spLocks noChangeArrowheads="1"/>
            </p:cNvSpPr>
            <p:nvPr/>
          </p:nvSpPr>
          <p:spPr bwMode="auto">
            <a:xfrm>
              <a:off x="672" y="1536"/>
              <a:ext cx="4896" cy="1680"/>
            </a:xfrm>
            <a:prstGeom prst="roundRect">
              <a:avLst>
                <a:gd name="adj" fmla="val 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40642" name="Text Box 2">
              <a:extLst>
                <a:ext uri="{FF2B5EF4-FFF2-40B4-BE49-F238E27FC236}">
                  <a16:creationId xmlns:a16="http://schemas.microsoft.com/office/drawing/2014/main" id="{E2A3C984-4DE3-434B-8ED5-6BEADE1CB104}"/>
                </a:ext>
              </a:extLst>
            </p:cNvPr>
            <p:cNvSpPr txBox="1">
              <a:spLocks noChangeArrowheads="1"/>
            </p:cNvSpPr>
            <p:nvPr/>
          </p:nvSpPr>
          <p:spPr bwMode="auto">
            <a:xfrm>
              <a:off x="672" y="1488"/>
              <a:ext cx="4944" cy="174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O Apocalipse apresenta um misterioso livro fechado com sete selos.</a:t>
              </a:r>
            </a:p>
            <a:p>
              <a:r>
                <a:rPr lang="pt-BR" altLang="pt-BR"/>
                <a:t>E Cristo é o único ser em todo o universo capaz de abrir o Livro dos Sete Selos.</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0645"/>
                                        </p:tgtEl>
                                        <p:attrNameLst>
                                          <p:attrName>style.visibility</p:attrName>
                                        </p:attrNameLst>
                                      </p:cBhvr>
                                      <p:to>
                                        <p:strVal val="visible"/>
                                      </p:to>
                                    </p:set>
                                    <p:animEffect transition="in" filter="dissolve">
                                      <p:cBhvr>
                                        <p:cTn id="7" dur="500"/>
                                        <p:tgtEl>
                                          <p:spTgt spid="240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1603" name="AutoShape 3">
            <a:extLst>
              <a:ext uri="{FF2B5EF4-FFF2-40B4-BE49-F238E27FC236}">
                <a16:creationId xmlns:a16="http://schemas.microsoft.com/office/drawing/2014/main" id="{65DDBF8C-304F-41FE-BC82-403C76CC2DD3}"/>
              </a:ext>
            </a:extLst>
          </p:cNvPr>
          <p:cNvSpPr>
            <a:spLocks noChangeArrowheads="1"/>
          </p:cNvSpPr>
          <p:nvPr/>
        </p:nvSpPr>
        <p:spPr bwMode="auto">
          <a:xfrm>
            <a:off x="468313" y="3276600"/>
            <a:ext cx="8066087" cy="2438400"/>
          </a:xfrm>
          <a:prstGeom prst="roundRect">
            <a:avLst>
              <a:gd name="adj" fmla="val 677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81604" name="AutoShape 4">
            <a:extLst>
              <a:ext uri="{FF2B5EF4-FFF2-40B4-BE49-F238E27FC236}">
                <a16:creationId xmlns:a16="http://schemas.microsoft.com/office/drawing/2014/main" id="{0FC61700-B431-48E1-B0A3-F85745F14298}"/>
              </a:ext>
            </a:extLst>
          </p:cNvPr>
          <p:cNvSpPr>
            <a:spLocks noChangeArrowheads="1"/>
          </p:cNvSpPr>
          <p:nvPr/>
        </p:nvSpPr>
        <p:spPr bwMode="auto">
          <a:xfrm>
            <a:off x="4638675" y="5894388"/>
            <a:ext cx="3900488"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6:5</a:t>
            </a:r>
          </a:p>
        </p:txBody>
      </p:sp>
      <p:sp>
        <p:nvSpPr>
          <p:cNvPr id="281602" name="Text Box 2">
            <a:extLst>
              <a:ext uri="{FF2B5EF4-FFF2-40B4-BE49-F238E27FC236}">
                <a16:creationId xmlns:a16="http://schemas.microsoft.com/office/drawing/2014/main" id="{567126E8-70F3-4094-835E-12560EDA39F3}"/>
              </a:ext>
            </a:extLst>
          </p:cNvPr>
          <p:cNvSpPr txBox="1">
            <a:spLocks noChangeArrowheads="1"/>
          </p:cNvSpPr>
          <p:nvPr/>
        </p:nvSpPr>
        <p:spPr bwMode="auto">
          <a:xfrm>
            <a:off x="611188" y="3200400"/>
            <a:ext cx="7923212" cy="3260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havendo aberto o terceiro selo, ouvi o terceiro animal, dizendo: Vem e vê! E olhei, e eis um cavalo preto; e o que sobre ele estava assentado tinha uma balança na mão.”</a:t>
            </a:r>
          </a:p>
          <a:p>
            <a:pPr algn="r"/>
            <a:endParaRPr lang="pt-BR" altLang="pt-B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4679" name="AutoShape 7">
            <a:extLst>
              <a:ext uri="{FF2B5EF4-FFF2-40B4-BE49-F238E27FC236}">
                <a16:creationId xmlns:a16="http://schemas.microsoft.com/office/drawing/2014/main" id="{9A5C43C8-A3FB-4C5B-95F0-01EE078E169A}"/>
              </a:ext>
            </a:extLst>
          </p:cNvPr>
          <p:cNvSpPr>
            <a:spLocks noChangeArrowheads="1"/>
          </p:cNvSpPr>
          <p:nvPr/>
        </p:nvSpPr>
        <p:spPr bwMode="auto">
          <a:xfrm>
            <a:off x="539750" y="3284538"/>
            <a:ext cx="7981950" cy="2438400"/>
          </a:xfrm>
          <a:prstGeom prst="roundRect">
            <a:avLst>
              <a:gd name="adj" fmla="val 8079"/>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84680" name="AutoShape 8">
            <a:extLst>
              <a:ext uri="{FF2B5EF4-FFF2-40B4-BE49-F238E27FC236}">
                <a16:creationId xmlns:a16="http://schemas.microsoft.com/office/drawing/2014/main" id="{C8045363-88FB-41A8-8BD0-10A41C4C4FFD}"/>
              </a:ext>
            </a:extLst>
          </p:cNvPr>
          <p:cNvSpPr>
            <a:spLocks noChangeArrowheads="1"/>
          </p:cNvSpPr>
          <p:nvPr/>
        </p:nvSpPr>
        <p:spPr bwMode="auto">
          <a:xfrm>
            <a:off x="4708525" y="5907088"/>
            <a:ext cx="3605213"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6:6</a:t>
            </a:r>
          </a:p>
        </p:txBody>
      </p:sp>
      <p:sp>
        <p:nvSpPr>
          <p:cNvPr id="284678" name="Text Box 6">
            <a:extLst>
              <a:ext uri="{FF2B5EF4-FFF2-40B4-BE49-F238E27FC236}">
                <a16:creationId xmlns:a16="http://schemas.microsoft.com/office/drawing/2014/main" id="{9CA8008D-9F0D-4807-ACC3-DB03D39B1B71}"/>
              </a:ext>
            </a:extLst>
          </p:cNvPr>
          <p:cNvSpPr txBox="1">
            <a:spLocks noChangeArrowheads="1"/>
          </p:cNvSpPr>
          <p:nvPr/>
        </p:nvSpPr>
        <p:spPr bwMode="auto">
          <a:xfrm>
            <a:off x="611188" y="3213100"/>
            <a:ext cx="7910512" cy="3260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ouvi uma voz no meio dos quatro animais, que dizia: Uma medida de trigo por um dinheiro; e três medidas de cevada por um dinheiro; e não danifiques o azeite e o vinho.”</a:t>
            </a:r>
          </a:p>
          <a:p>
            <a:pPr algn="r"/>
            <a:endParaRPr lang="pt-BR" altLang="pt-B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82629" name="Group 5">
            <a:extLst>
              <a:ext uri="{FF2B5EF4-FFF2-40B4-BE49-F238E27FC236}">
                <a16:creationId xmlns:a16="http://schemas.microsoft.com/office/drawing/2014/main" id="{84606564-39BA-47FD-8B36-C4453E052BDF}"/>
              </a:ext>
            </a:extLst>
          </p:cNvPr>
          <p:cNvGrpSpPr>
            <a:grpSpLocks/>
          </p:cNvGrpSpPr>
          <p:nvPr/>
        </p:nvGrpSpPr>
        <p:grpSpPr bwMode="auto">
          <a:xfrm>
            <a:off x="1219200" y="2743200"/>
            <a:ext cx="7467600" cy="2819400"/>
            <a:chOff x="672" y="1632"/>
            <a:chExt cx="4704" cy="1776"/>
          </a:xfrm>
        </p:grpSpPr>
        <p:sp>
          <p:nvSpPr>
            <p:cNvPr id="282628" name="AutoShape 4">
              <a:extLst>
                <a:ext uri="{FF2B5EF4-FFF2-40B4-BE49-F238E27FC236}">
                  <a16:creationId xmlns:a16="http://schemas.microsoft.com/office/drawing/2014/main" id="{AAEBBE1D-3E4D-463D-B0BF-3A0DE91D4F75}"/>
                </a:ext>
              </a:extLst>
            </p:cNvPr>
            <p:cNvSpPr>
              <a:spLocks noChangeArrowheads="1"/>
            </p:cNvSpPr>
            <p:nvPr/>
          </p:nvSpPr>
          <p:spPr bwMode="auto">
            <a:xfrm>
              <a:off x="720" y="1680"/>
              <a:ext cx="4656" cy="1728"/>
            </a:xfrm>
            <a:prstGeom prst="roundRect">
              <a:avLst>
                <a:gd name="adj" fmla="val 7208"/>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82627" name="Text Box 3">
              <a:extLst>
                <a:ext uri="{FF2B5EF4-FFF2-40B4-BE49-F238E27FC236}">
                  <a16:creationId xmlns:a16="http://schemas.microsoft.com/office/drawing/2014/main" id="{A405B737-03F0-488E-8D66-3D6B02E1C8E5}"/>
                </a:ext>
              </a:extLst>
            </p:cNvPr>
            <p:cNvSpPr txBox="1">
              <a:spLocks noChangeArrowheads="1"/>
            </p:cNvSpPr>
            <p:nvPr/>
          </p:nvSpPr>
          <p:spPr bwMode="auto">
            <a:xfrm>
              <a:off x="672" y="1632"/>
              <a:ext cx="4096" cy="17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Tx/>
                <a:buChar char="•"/>
              </a:pPr>
              <a:r>
                <a:rPr lang="pt-BR" altLang="pt-BR"/>
                <a:t> Igreja de 313-538 DC.</a:t>
              </a:r>
            </a:p>
            <a:p>
              <a:pPr>
                <a:buFontTx/>
                <a:buChar char="•"/>
              </a:pPr>
              <a:r>
                <a:rPr lang="pt-BR" altLang="pt-BR"/>
                <a:t> Corrupção da fé.</a:t>
              </a:r>
            </a:p>
            <a:p>
              <a:pPr>
                <a:buFontTx/>
                <a:buChar char="•"/>
              </a:pPr>
              <a:r>
                <a:rPr lang="pt-BR" altLang="pt-BR"/>
                <a:t> Bispo de Roma começa a dominar.</a:t>
              </a:r>
            </a:p>
            <a:p>
              <a:pPr>
                <a:buFontTx/>
                <a:buChar char="•"/>
              </a:pPr>
              <a:r>
                <a:rPr lang="pt-BR" altLang="pt-BR"/>
                <a:t> Época de fome e miséria espiritual.</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2629"/>
                                        </p:tgtEl>
                                        <p:attrNameLst>
                                          <p:attrName>style.visibility</p:attrName>
                                        </p:attrNameLst>
                                      </p:cBhvr>
                                      <p:to>
                                        <p:strVal val="visible"/>
                                      </p:to>
                                    </p:set>
                                    <p:animEffect transition="in" filter="dissolve">
                                      <p:cBhvr>
                                        <p:cTn id="7" dur="500"/>
                                        <p:tgtEl>
                                          <p:spTgt spid="282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5699" name="AutoShape 3">
            <a:extLst>
              <a:ext uri="{FF2B5EF4-FFF2-40B4-BE49-F238E27FC236}">
                <a16:creationId xmlns:a16="http://schemas.microsoft.com/office/drawing/2014/main" id="{5DC56357-9526-4A67-97EA-731EE9BA69C1}"/>
              </a:ext>
            </a:extLst>
          </p:cNvPr>
          <p:cNvSpPr>
            <a:spLocks noChangeArrowheads="1"/>
          </p:cNvSpPr>
          <p:nvPr/>
        </p:nvSpPr>
        <p:spPr bwMode="auto">
          <a:xfrm>
            <a:off x="2946400" y="790575"/>
            <a:ext cx="3024188" cy="83343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85698" name="Text Box 2">
            <a:extLst>
              <a:ext uri="{FF2B5EF4-FFF2-40B4-BE49-F238E27FC236}">
                <a16:creationId xmlns:a16="http://schemas.microsoft.com/office/drawing/2014/main" id="{4A2FB0C2-5C47-4958-91F3-A542A2B2F8B2}"/>
              </a:ext>
            </a:extLst>
          </p:cNvPr>
          <p:cNvSpPr txBox="1">
            <a:spLocks noChangeArrowheads="1"/>
          </p:cNvSpPr>
          <p:nvPr/>
        </p:nvSpPr>
        <p:spPr bwMode="auto">
          <a:xfrm>
            <a:off x="3059113" y="765175"/>
            <a:ext cx="2724150"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pt-BR" altLang="pt-BR" sz="4800"/>
              <a:t>Apostasia</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86724" name="Group 4">
            <a:extLst>
              <a:ext uri="{FF2B5EF4-FFF2-40B4-BE49-F238E27FC236}">
                <a16:creationId xmlns:a16="http://schemas.microsoft.com/office/drawing/2014/main" id="{28B9CC03-5C53-44B5-99F1-2AE00E7A2CB2}"/>
              </a:ext>
            </a:extLst>
          </p:cNvPr>
          <p:cNvGrpSpPr>
            <a:grpSpLocks/>
          </p:cNvGrpSpPr>
          <p:nvPr/>
        </p:nvGrpSpPr>
        <p:grpSpPr bwMode="auto">
          <a:xfrm>
            <a:off x="152400" y="530225"/>
            <a:ext cx="8763000" cy="5946775"/>
            <a:chOff x="96" y="240"/>
            <a:chExt cx="5520" cy="3746"/>
          </a:xfrm>
        </p:grpSpPr>
        <p:sp>
          <p:nvSpPr>
            <p:cNvPr id="286723" name="AutoShape 3">
              <a:extLst>
                <a:ext uri="{FF2B5EF4-FFF2-40B4-BE49-F238E27FC236}">
                  <a16:creationId xmlns:a16="http://schemas.microsoft.com/office/drawing/2014/main" id="{8BA43A5B-9F19-4BDE-B26A-AC0D66344B54}"/>
                </a:ext>
              </a:extLst>
            </p:cNvPr>
            <p:cNvSpPr>
              <a:spLocks noChangeArrowheads="1"/>
            </p:cNvSpPr>
            <p:nvPr/>
          </p:nvSpPr>
          <p:spPr bwMode="auto">
            <a:xfrm>
              <a:off x="144" y="288"/>
              <a:ext cx="5424" cy="3408"/>
            </a:xfrm>
            <a:prstGeom prst="roundRect">
              <a:avLst>
                <a:gd name="adj" fmla="val 3569"/>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86722" name="Text Box 2">
              <a:extLst>
                <a:ext uri="{FF2B5EF4-FFF2-40B4-BE49-F238E27FC236}">
                  <a16:creationId xmlns:a16="http://schemas.microsoft.com/office/drawing/2014/main" id="{974B68AB-11CE-4E80-B8C8-64504CF3B28D}"/>
                </a:ext>
              </a:extLst>
            </p:cNvPr>
            <p:cNvSpPr txBox="1">
              <a:spLocks noChangeArrowheads="1"/>
            </p:cNvSpPr>
            <p:nvPr/>
          </p:nvSpPr>
          <p:spPr bwMode="auto">
            <a:xfrm>
              <a:off x="96" y="240"/>
              <a:ext cx="5520" cy="37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buClr>
                  <a:srgbClr val="FFFF00"/>
                </a:buClr>
                <a:buFont typeface="Wingdings" panose="05000000000000000000" pitchFamily="2" charset="2"/>
                <a:buChar char="v"/>
              </a:pPr>
              <a:r>
                <a:rPr lang="pt-BR" altLang="pt-BR">
                  <a:solidFill>
                    <a:srgbClr val="FF0000"/>
                  </a:solidFill>
                </a:rPr>
                <a:t>313 -</a:t>
              </a:r>
              <a:r>
                <a:rPr lang="pt-BR" altLang="pt-BR"/>
                <a:t> Edito de Milão.</a:t>
              </a:r>
            </a:p>
            <a:p>
              <a:pPr eaLnBrk="0" hangingPunct="0">
                <a:buClr>
                  <a:srgbClr val="FFFF00"/>
                </a:buClr>
                <a:buFont typeface="Wingdings" panose="05000000000000000000" pitchFamily="2" charset="2"/>
                <a:buChar char="v"/>
              </a:pPr>
              <a:r>
                <a:rPr lang="pt-BR" altLang="pt-BR">
                  <a:solidFill>
                    <a:srgbClr val="FF0000"/>
                  </a:solidFill>
                </a:rPr>
                <a:t>313 -</a:t>
              </a:r>
              <a:r>
                <a:rPr lang="pt-BR" altLang="pt-BR"/>
                <a:t> Concílio celebra o 1º concílio.</a:t>
              </a:r>
            </a:p>
            <a:p>
              <a:pPr eaLnBrk="0" hangingPunct="0">
                <a:buClr>
                  <a:srgbClr val="FFFF00"/>
                </a:buClr>
                <a:buFont typeface="Wingdings" panose="05000000000000000000" pitchFamily="2" charset="2"/>
                <a:buChar char="v"/>
              </a:pPr>
              <a:r>
                <a:rPr lang="pt-BR" altLang="pt-BR">
                  <a:solidFill>
                    <a:srgbClr val="FF0000"/>
                  </a:solidFill>
                </a:rPr>
                <a:t>321 -</a:t>
              </a:r>
              <a:r>
                <a:rPr lang="pt-BR" altLang="pt-BR"/>
                <a:t> Decreto para adoração no Domingo.</a:t>
              </a:r>
            </a:p>
            <a:p>
              <a:pPr eaLnBrk="0" hangingPunct="0">
                <a:buClr>
                  <a:srgbClr val="FFFF00"/>
                </a:buClr>
                <a:buFont typeface="Wingdings" panose="05000000000000000000" pitchFamily="2" charset="2"/>
                <a:buChar char="v"/>
              </a:pPr>
              <a:r>
                <a:rPr lang="pt-BR" altLang="pt-BR">
                  <a:solidFill>
                    <a:srgbClr val="FF0000"/>
                  </a:solidFill>
                </a:rPr>
                <a:t>364 -</a:t>
              </a:r>
              <a:r>
                <a:rPr lang="pt-BR" altLang="pt-BR"/>
                <a:t> Concílio de Laodicéia oficializa a            	     guarda do Domingo.</a:t>
              </a:r>
            </a:p>
            <a:p>
              <a:pPr eaLnBrk="0" hangingPunct="0">
                <a:buClr>
                  <a:srgbClr val="FFFF00"/>
                </a:buClr>
                <a:buFont typeface="Wingdings" panose="05000000000000000000" pitchFamily="2" charset="2"/>
                <a:buChar char="v"/>
              </a:pPr>
              <a:r>
                <a:rPr lang="pt-BR" altLang="pt-BR">
                  <a:solidFill>
                    <a:srgbClr val="FF0000"/>
                  </a:solidFill>
                </a:rPr>
                <a:t>370 -</a:t>
              </a:r>
              <a:r>
                <a:rPr lang="pt-BR" altLang="pt-BR"/>
                <a:t> Começa a se cultuar aos santos.</a:t>
              </a:r>
            </a:p>
            <a:p>
              <a:pPr eaLnBrk="0" hangingPunct="0">
                <a:buClr>
                  <a:srgbClr val="FFFF00"/>
                </a:buClr>
                <a:buFont typeface="Wingdings" panose="05000000000000000000" pitchFamily="2" charset="2"/>
                <a:buChar char="v"/>
              </a:pPr>
              <a:r>
                <a:rPr lang="pt-BR" altLang="pt-BR">
                  <a:solidFill>
                    <a:srgbClr val="FF0000"/>
                  </a:solidFill>
                </a:rPr>
                <a:t>400 -</a:t>
              </a:r>
              <a:r>
                <a:rPr lang="pt-BR" altLang="pt-BR"/>
                <a:t> Oração pelos mortos.</a:t>
              </a:r>
            </a:p>
            <a:p>
              <a:pPr eaLnBrk="0" hangingPunct="0">
                <a:buClr>
                  <a:srgbClr val="FFFF00"/>
                </a:buClr>
                <a:buFont typeface="Wingdings" panose="05000000000000000000" pitchFamily="2" charset="2"/>
                <a:buChar char="v"/>
              </a:pPr>
              <a:r>
                <a:rPr lang="pt-BR" altLang="pt-BR">
                  <a:solidFill>
                    <a:srgbClr val="FF0000"/>
                  </a:solidFill>
                </a:rPr>
                <a:t>530 -</a:t>
              </a:r>
              <a:r>
                <a:rPr lang="pt-BR" altLang="pt-BR"/>
                <a:t> Dogma do purgatório.</a:t>
              </a:r>
              <a:endParaRPr lang="pt-BR" altLang="pt-BR">
                <a:solidFill>
                  <a:schemeClr val="tx1"/>
                </a:solidFill>
              </a:endParaRPr>
            </a:p>
            <a:p>
              <a:pPr eaLnBrk="0" hangingPunct="0">
                <a:lnSpc>
                  <a:spcPct val="50000"/>
                </a:lnSpc>
                <a:buClr>
                  <a:srgbClr val="FFFF00"/>
                </a:buClr>
                <a:buFont typeface="Wingdings" panose="05000000000000000000" pitchFamily="2" charset="2"/>
                <a:buChar char="v"/>
              </a:pPr>
              <a:endParaRPr lang="pt-BR" altLang="pt-BR">
                <a:solidFill>
                  <a:schemeClr val="tx1"/>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724"/>
                                        </p:tgtEl>
                                        <p:attrNameLst>
                                          <p:attrName>style.visibility</p:attrName>
                                        </p:attrNameLst>
                                      </p:cBhvr>
                                      <p:to>
                                        <p:strVal val="visible"/>
                                      </p:to>
                                    </p:set>
                                    <p:animEffect transition="in" filter="dissolve">
                                      <p:cBhvr>
                                        <p:cTn id="7" dur="500"/>
                                        <p:tgtEl>
                                          <p:spTgt spid="28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87748" name="Group 4">
            <a:extLst>
              <a:ext uri="{FF2B5EF4-FFF2-40B4-BE49-F238E27FC236}">
                <a16:creationId xmlns:a16="http://schemas.microsoft.com/office/drawing/2014/main" id="{08118982-E663-4681-9F34-CB3ED7BF5D89}"/>
              </a:ext>
            </a:extLst>
          </p:cNvPr>
          <p:cNvGrpSpPr>
            <a:grpSpLocks/>
          </p:cNvGrpSpPr>
          <p:nvPr/>
        </p:nvGrpSpPr>
        <p:grpSpPr bwMode="auto">
          <a:xfrm>
            <a:off x="2209800" y="533400"/>
            <a:ext cx="4649788" cy="596900"/>
            <a:chOff x="1392" y="336"/>
            <a:chExt cx="2929" cy="376"/>
          </a:xfrm>
        </p:grpSpPr>
        <p:sp>
          <p:nvSpPr>
            <p:cNvPr id="287747" name="AutoShape 3">
              <a:extLst>
                <a:ext uri="{FF2B5EF4-FFF2-40B4-BE49-F238E27FC236}">
                  <a16:creationId xmlns:a16="http://schemas.microsoft.com/office/drawing/2014/main" id="{304A3118-4658-4888-BA60-5DC07D0D7559}"/>
                </a:ext>
              </a:extLst>
            </p:cNvPr>
            <p:cNvSpPr>
              <a:spLocks noChangeArrowheads="1"/>
            </p:cNvSpPr>
            <p:nvPr/>
          </p:nvSpPr>
          <p:spPr bwMode="auto">
            <a:xfrm>
              <a:off x="1392" y="376"/>
              <a:ext cx="2928" cy="336"/>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87746" name="Text Box 2">
              <a:extLst>
                <a:ext uri="{FF2B5EF4-FFF2-40B4-BE49-F238E27FC236}">
                  <a16:creationId xmlns:a16="http://schemas.microsoft.com/office/drawing/2014/main" id="{0444DA85-B361-4D7E-85FD-36E831D52299}"/>
                </a:ext>
              </a:extLst>
            </p:cNvPr>
            <p:cNvSpPr txBox="1">
              <a:spLocks noChangeArrowheads="1"/>
            </p:cNvSpPr>
            <p:nvPr/>
          </p:nvSpPr>
          <p:spPr bwMode="auto">
            <a:xfrm>
              <a:off x="1392" y="336"/>
              <a:ext cx="2929"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a:t>7 de março de 321 AD</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dissolve">
                                      <p:cBhvr>
                                        <p:cTn id="7" dur="500"/>
                                        <p:tgtEl>
                                          <p:spTgt spid="287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8771" name="AutoShape 3">
            <a:extLst>
              <a:ext uri="{FF2B5EF4-FFF2-40B4-BE49-F238E27FC236}">
                <a16:creationId xmlns:a16="http://schemas.microsoft.com/office/drawing/2014/main" id="{5EA0D539-4B9F-4C65-87CB-2EC5DF42E5C0}"/>
              </a:ext>
            </a:extLst>
          </p:cNvPr>
          <p:cNvSpPr>
            <a:spLocks noChangeArrowheads="1"/>
          </p:cNvSpPr>
          <p:nvPr/>
        </p:nvSpPr>
        <p:spPr bwMode="auto">
          <a:xfrm>
            <a:off x="323850" y="4343400"/>
            <a:ext cx="8286750" cy="1447800"/>
          </a:xfrm>
          <a:prstGeom prst="roundRect">
            <a:avLst>
              <a:gd name="adj" fmla="val 12282"/>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88772" name="AutoShape 4">
            <a:extLst>
              <a:ext uri="{FF2B5EF4-FFF2-40B4-BE49-F238E27FC236}">
                <a16:creationId xmlns:a16="http://schemas.microsoft.com/office/drawing/2014/main" id="{2C0B9F96-3CCA-4785-9BBA-69C42F856170}"/>
              </a:ext>
            </a:extLst>
          </p:cNvPr>
          <p:cNvSpPr>
            <a:spLocks noChangeArrowheads="1"/>
          </p:cNvSpPr>
          <p:nvPr/>
        </p:nvSpPr>
        <p:spPr bwMode="auto">
          <a:xfrm>
            <a:off x="5072063" y="5970588"/>
            <a:ext cx="3543300"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6:7</a:t>
            </a:r>
          </a:p>
        </p:txBody>
      </p:sp>
      <p:sp>
        <p:nvSpPr>
          <p:cNvPr id="288770" name="Text Box 2">
            <a:extLst>
              <a:ext uri="{FF2B5EF4-FFF2-40B4-BE49-F238E27FC236}">
                <a16:creationId xmlns:a16="http://schemas.microsoft.com/office/drawing/2014/main" id="{3B7067A3-1397-479D-A829-CBFF719B5F03}"/>
              </a:ext>
            </a:extLst>
          </p:cNvPr>
          <p:cNvSpPr txBox="1">
            <a:spLocks noChangeArrowheads="1"/>
          </p:cNvSpPr>
          <p:nvPr/>
        </p:nvSpPr>
        <p:spPr bwMode="auto">
          <a:xfrm>
            <a:off x="611188" y="4267200"/>
            <a:ext cx="7999412" cy="17986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havendo aberto o quarto selo, ouvi a voz do quarto animal, que dizia: Vem e vê!”</a:t>
            </a:r>
          </a:p>
          <a:p>
            <a:pPr algn="r"/>
            <a:endParaRPr lang="pt-BR" altLang="pt-B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2867" name="AutoShape 3">
            <a:extLst>
              <a:ext uri="{FF2B5EF4-FFF2-40B4-BE49-F238E27FC236}">
                <a16:creationId xmlns:a16="http://schemas.microsoft.com/office/drawing/2014/main" id="{4793CB41-4C2F-4845-8EA1-FF7337319180}"/>
              </a:ext>
            </a:extLst>
          </p:cNvPr>
          <p:cNvSpPr>
            <a:spLocks noChangeArrowheads="1"/>
          </p:cNvSpPr>
          <p:nvPr/>
        </p:nvSpPr>
        <p:spPr bwMode="auto">
          <a:xfrm>
            <a:off x="395288" y="2438400"/>
            <a:ext cx="8139112" cy="3429000"/>
          </a:xfrm>
          <a:prstGeom prst="roundRect">
            <a:avLst>
              <a:gd name="adj" fmla="val 708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2868" name="AutoShape 4">
            <a:extLst>
              <a:ext uri="{FF2B5EF4-FFF2-40B4-BE49-F238E27FC236}">
                <a16:creationId xmlns:a16="http://schemas.microsoft.com/office/drawing/2014/main" id="{01505F98-94E7-49B1-A6DC-4B2B7766F070}"/>
              </a:ext>
            </a:extLst>
          </p:cNvPr>
          <p:cNvSpPr>
            <a:spLocks noChangeArrowheads="1"/>
          </p:cNvSpPr>
          <p:nvPr/>
        </p:nvSpPr>
        <p:spPr bwMode="auto">
          <a:xfrm>
            <a:off x="5143500" y="6046788"/>
            <a:ext cx="3395663"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6:8</a:t>
            </a:r>
          </a:p>
        </p:txBody>
      </p:sp>
      <p:sp>
        <p:nvSpPr>
          <p:cNvPr id="292869" name="Text Box 5">
            <a:extLst>
              <a:ext uri="{FF2B5EF4-FFF2-40B4-BE49-F238E27FC236}">
                <a16:creationId xmlns:a16="http://schemas.microsoft.com/office/drawing/2014/main" id="{1B21643F-4171-43AA-BB08-E48D76CE5BBA}"/>
              </a:ext>
            </a:extLst>
          </p:cNvPr>
          <p:cNvSpPr txBox="1">
            <a:spLocks noChangeArrowheads="1"/>
          </p:cNvSpPr>
          <p:nvPr/>
        </p:nvSpPr>
        <p:spPr bwMode="auto">
          <a:xfrm>
            <a:off x="539750" y="2362200"/>
            <a:ext cx="7994650" cy="37480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olhei, e eis um cavalo amarelo; e o que estava assentado sobre ele tinha por nome Morte; e o inferno o seguia; e foi-lhe dado poder para matar a quarta parte da terra com espada, e com fome, e com peste, e com as feras da terra.”</a:t>
            </a:r>
          </a:p>
          <a:p>
            <a:pPr algn="r"/>
            <a:endParaRPr lang="pt-BR" altLang="pt-B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89796" name="Group 4">
            <a:extLst>
              <a:ext uri="{FF2B5EF4-FFF2-40B4-BE49-F238E27FC236}">
                <a16:creationId xmlns:a16="http://schemas.microsoft.com/office/drawing/2014/main" id="{A0A5C961-6168-4B02-8989-2AF653755342}"/>
              </a:ext>
            </a:extLst>
          </p:cNvPr>
          <p:cNvGrpSpPr>
            <a:grpSpLocks/>
          </p:cNvGrpSpPr>
          <p:nvPr/>
        </p:nvGrpSpPr>
        <p:grpSpPr bwMode="auto">
          <a:xfrm>
            <a:off x="1054100" y="3352800"/>
            <a:ext cx="7848600" cy="2057400"/>
            <a:chOff x="624" y="2112"/>
            <a:chExt cx="4944" cy="1296"/>
          </a:xfrm>
        </p:grpSpPr>
        <p:sp>
          <p:nvSpPr>
            <p:cNvPr id="289795" name="AutoShape 3">
              <a:extLst>
                <a:ext uri="{FF2B5EF4-FFF2-40B4-BE49-F238E27FC236}">
                  <a16:creationId xmlns:a16="http://schemas.microsoft.com/office/drawing/2014/main" id="{573F51C1-CC15-4B61-AA72-45BD467A79DA}"/>
                </a:ext>
              </a:extLst>
            </p:cNvPr>
            <p:cNvSpPr>
              <a:spLocks noChangeArrowheads="1"/>
            </p:cNvSpPr>
            <p:nvPr/>
          </p:nvSpPr>
          <p:spPr bwMode="auto">
            <a:xfrm>
              <a:off x="624" y="2160"/>
              <a:ext cx="4944" cy="1248"/>
            </a:xfrm>
            <a:prstGeom prst="roundRect">
              <a:avLst>
                <a:gd name="adj" fmla="val 833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89794" name="Text Box 2">
              <a:extLst>
                <a:ext uri="{FF2B5EF4-FFF2-40B4-BE49-F238E27FC236}">
                  <a16:creationId xmlns:a16="http://schemas.microsoft.com/office/drawing/2014/main" id="{F06E52E1-E895-45E7-9EE2-72112053F488}"/>
                </a:ext>
              </a:extLst>
            </p:cNvPr>
            <p:cNvSpPr txBox="1">
              <a:spLocks noChangeArrowheads="1"/>
            </p:cNvSpPr>
            <p:nvPr/>
          </p:nvSpPr>
          <p:spPr bwMode="auto">
            <a:xfrm>
              <a:off x="624" y="2112"/>
              <a:ext cx="4423" cy="1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anose="05000000000000000000" pitchFamily="2" charset="2"/>
                <a:buChar char="Ø"/>
              </a:pPr>
              <a:r>
                <a:rPr lang="pt-BR" altLang="pt-BR"/>
                <a:t> Igreja cerca de 538-1517 AD.</a:t>
              </a:r>
            </a:p>
            <a:p>
              <a:pPr>
                <a:buFont typeface="Wingdings" panose="05000000000000000000" pitchFamily="2" charset="2"/>
                <a:buChar char="Ø"/>
              </a:pPr>
              <a:r>
                <a:rPr lang="pt-BR" altLang="pt-BR"/>
                <a:t> Degradação total.</a:t>
              </a:r>
            </a:p>
            <a:p>
              <a:pPr>
                <a:buFont typeface="Wingdings" panose="05000000000000000000" pitchFamily="2" charset="2"/>
                <a:buChar char="Ø"/>
              </a:pPr>
              <a:r>
                <a:rPr lang="pt-BR" altLang="pt-BR"/>
                <a:t> Perseguição aos que seguem a Bíblia.</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9796"/>
                                        </p:tgtEl>
                                        <p:attrNameLst>
                                          <p:attrName>style.visibility</p:attrName>
                                        </p:attrNameLst>
                                      </p:cBhvr>
                                      <p:to>
                                        <p:strVal val="visible"/>
                                      </p:to>
                                    </p:set>
                                    <p:animEffect transition="in" filter="dissolve">
                                      <p:cBhvr>
                                        <p:cTn id="7" dur="500"/>
                                        <p:tgtEl>
                                          <p:spTgt spid="289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90820" name="Group 4">
            <a:extLst>
              <a:ext uri="{FF2B5EF4-FFF2-40B4-BE49-F238E27FC236}">
                <a16:creationId xmlns:a16="http://schemas.microsoft.com/office/drawing/2014/main" id="{38768084-774B-48BF-9227-CEFF991A832F}"/>
              </a:ext>
            </a:extLst>
          </p:cNvPr>
          <p:cNvGrpSpPr>
            <a:grpSpLocks/>
          </p:cNvGrpSpPr>
          <p:nvPr/>
        </p:nvGrpSpPr>
        <p:grpSpPr bwMode="auto">
          <a:xfrm>
            <a:off x="228600" y="990600"/>
            <a:ext cx="8686800" cy="4725988"/>
            <a:chOff x="144" y="624"/>
            <a:chExt cx="5472" cy="2977"/>
          </a:xfrm>
        </p:grpSpPr>
        <p:sp>
          <p:nvSpPr>
            <p:cNvPr id="290819" name="AutoShape 3">
              <a:extLst>
                <a:ext uri="{FF2B5EF4-FFF2-40B4-BE49-F238E27FC236}">
                  <a16:creationId xmlns:a16="http://schemas.microsoft.com/office/drawing/2014/main" id="{9ACA0D99-9B2D-4D54-B837-F7C7EA58E890}"/>
                </a:ext>
              </a:extLst>
            </p:cNvPr>
            <p:cNvSpPr>
              <a:spLocks noChangeArrowheads="1"/>
            </p:cNvSpPr>
            <p:nvPr/>
          </p:nvSpPr>
          <p:spPr bwMode="auto">
            <a:xfrm>
              <a:off x="144" y="624"/>
              <a:ext cx="5424" cy="2976"/>
            </a:xfrm>
            <a:prstGeom prst="roundRect">
              <a:avLst>
                <a:gd name="adj" fmla="val 4301"/>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90818" name="Text Box 2">
              <a:extLst>
                <a:ext uri="{FF2B5EF4-FFF2-40B4-BE49-F238E27FC236}">
                  <a16:creationId xmlns:a16="http://schemas.microsoft.com/office/drawing/2014/main" id="{DABA870D-A9C1-482B-B586-A00CA08F9AE1}"/>
                </a:ext>
              </a:extLst>
            </p:cNvPr>
            <p:cNvSpPr txBox="1">
              <a:spLocks noChangeArrowheads="1"/>
            </p:cNvSpPr>
            <p:nvPr/>
          </p:nvSpPr>
          <p:spPr bwMode="auto">
            <a:xfrm>
              <a:off x="144" y="624"/>
              <a:ext cx="5472" cy="297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buClr>
                  <a:srgbClr val="FFFF00"/>
                </a:buClr>
                <a:buFontTx/>
                <a:buChar char="•"/>
              </a:pPr>
              <a:r>
                <a:rPr lang="pt-BR" altLang="pt-BR">
                  <a:solidFill>
                    <a:srgbClr val="FF0000"/>
                  </a:solidFill>
                </a:rPr>
                <a:t>998   -</a:t>
              </a:r>
              <a:r>
                <a:rPr lang="pt-BR" altLang="pt-BR"/>
                <a:t> Instituem-se o dia dos mortos.</a:t>
              </a:r>
            </a:p>
            <a:p>
              <a:pPr eaLnBrk="0" hangingPunct="0">
                <a:buClr>
                  <a:srgbClr val="FFFF00"/>
                </a:buClr>
                <a:buFontTx/>
                <a:buChar char="•"/>
              </a:pPr>
              <a:r>
                <a:rPr lang="pt-BR" altLang="pt-BR">
                  <a:solidFill>
                    <a:srgbClr val="FF0000"/>
                  </a:solidFill>
                </a:rPr>
                <a:t>1184 -</a:t>
              </a:r>
              <a:r>
                <a:rPr lang="pt-BR" altLang="pt-BR"/>
                <a:t> Instituída a inquisição.</a:t>
              </a:r>
            </a:p>
            <a:p>
              <a:pPr eaLnBrk="0" hangingPunct="0">
                <a:buClr>
                  <a:srgbClr val="FFFF00"/>
                </a:buClr>
                <a:buFontTx/>
                <a:buChar char="•"/>
              </a:pPr>
              <a:r>
                <a:rPr lang="pt-BR" altLang="pt-BR">
                  <a:solidFill>
                    <a:srgbClr val="FF0000"/>
                  </a:solidFill>
                </a:rPr>
                <a:t>1190 -</a:t>
              </a:r>
              <a:r>
                <a:rPr lang="pt-BR" altLang="pt-BR"/>
                <a:t> Começa a venda das Indulgências. </a:t>
              </a:r>
            </a:p>
            <a:p>
              <a:pPr eaLnBrk="0" hangingPunct="0">
                <a:buClr>
                  <a:srgbClr val="FFFF00"/>
                </a:buClr>
                <a:buFontTx/>
                <a:buChar char="•"/>
              </a:pPr>
              <a:r>
                <a:rPr lang="pt-BR" altLang="pt-BR">
                  <a:solidFill>
                    <a:srgbClr val="FF0000"/>
                  </a:solidFill>
                </a:rPr>
                <a:t>1216 -</a:t>
              </a:r>
              <a:r>
                <a:rPr lang="pt-BR" altLang="pt-BR"/>
                <a:t> instituída a confissão auricular.</a:t>
              </a:r>
            </a:p>
            <a:p>
              <a:pPr eaLnBrk="0" hangingPunct="0">
                <a:buClr>
                  <a:srgbClr val="FFFF00"/>
                </a:buClr>
                <a:buFontTx/>
                <a:buChar char="•"/>
              </a:pPr>
              <a:r>
                <a:rPr lang="pt-BR" altLang="pt-BR">
                  <a:solidFill>
                    <a:srgbClr val="FF0000"/>
                  </a:solidFill>
                </a:rPr>
                <a:t>1229 -</a:t>
              </a:r>
              <a:r>
                <a:rPr lang="pt-BR" altLang="pt-BR"/>
                <a:t> Proibida a leitura da Bíblia.</a:t>
              </a:r>
            </a:p>
            <a:p>
              <a:pPr eaLnBrk="0" hangingPunct="0">
                <a:buClr>
                  <a:srgbClr val="FFFF00"/>
                </a:buClr>
                <a:buFontTx/>
                <a:buChar char="•"/>
              </a:pPr>
              <a:r>
                <a:rPr lang="pt-BR" altLang="pt-BR">
                  <a:solidFill>
                    <a:srgbClr val="FF0000"/>
                  </a:solidFill>
                </a:rPr>
                <a:t>1563 -</a:t>
              </a:r>
              <a:r>
                <a:rPr lang="pt-BR" altLang="pt-BR"/>
                <a:t> No concílio de Trento. A tradição           	 	    acima de tudo.</a:t>
              </a:r>
              <a:endParaRPr lang="pt-BR" altLang="pt-BR">
                <a:solidFill>
                  <a:schemeClr val="tx1"/>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820"/>
                                        </p:tgtEl>
                                        <p:attrNameLst>
                                          <p:attrName>style.visibility</p:attrName>
                                        </p:attrNameLst>
                                      </p:cBhvr>
                                      <p:to>
                                        <p:strVal val="visible"/>
                                      </p:to>
                                    </p:set>
                                    <p:animEffect transition="in" filter="dissolve">
                                      <p:cBhvr>
                                        <p:cTn id="7" dur="500"/>
                                        <p:tgtEl>
                                          <p:spTgt spid="290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41672" name="Group 8">
            <a:extLst>
              <a:ext uri="{FF2B5EF4-FFF2-40B4-BE49-F238E27FC236}">
                <a16:creationId xmlns:a16="http://schemas.microsoft.com/office/drawing/2014/main" id="{9E1B2918-7C30-4989-B8C6-E24E1D5580C2}"/>
              </a:ext>
            </a:extLst>
          </p:cNvPr>
          <p:cNvGrpSpPr>
            <a:grpSpLocks/>
          </p:cNvGrpSpPr>
          <p:nvPr/>
        </p:nvGrpSpPr>
        <p:grpSpPr bwMode="auto">
          <a:xfrm>
            <a:off x="1447800" y="2286000"/>
            <a:ext cx="7162800" cy="2971800"/>
            <a:chOff x="912" y="1488"/>
            <a:chExt cx="4512" cy="1872"/>
          </a:xfrm>
        </p:grpSpPr>
        <p:sp>
          <p:nvSpPr>
            <p:cNvPr id="241671" name="AutoShape 7">
              <a:extLst>
                <a:ext uri="{FF2B5EF4-FFF2-40B4-BE49-F238E27FC236}">
                  <a16:creationId xmlns:a16="http://schemas.microsoft.com/office/drawing/2014/main" id="{68BCC70F-DE2A-4C16-9FBC-0F3C36856984}"/>
                </a:ext>
              </a:extLst>
            </p:cNvPr>
            <p:cNvSpPr>
              <a:spLocks noChangeArrowheads="1"/>
            </p:cNvSpPr>
            <p:nvPr/>
          </p:nvSpPr>
          <p:spPr bwMode="auto">
            <a:xfrm>
              <a:off x="912" y="1488"/>
              <a:ext cx="4464" cy="1872"/>
            </a:xfrm>
            <a:prstGeom prst="roundRect">
              <a:avLst>
                <a:gd name="adj" fmla="val 6838"/>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41666" name="Text Box 2">
              <a:extLst>
                <a:ext uri="{FF2B5EF4-FFF2-40B4-BE49-F238E27FC236}">
                  <a16:creationId xmlns:a16="http://schemas.microsoft.com/office/drawing/2014/main" id="{23A36B34-8E15-42B8-8BA8-91D81EC273EC}"/>
                </a:ext>
              </a:extLst>
            </p:cNvPr>
            <p:cNvSpPr txBox="1">
              <a:spLocks noChangeArrowheads="1"/>
            </p:cNvSpPr>
            <p:nvPr/>
          </p:nvSpPr>
          <p:spPr bwMode="auto">
            <a:xfrm>
              <a:off x="912" y="1488"/>
              <a:ext cx="4512" cy="159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“É evidente que são profecias básicas dos sete períodos que a igreja viveria desde a sua fundação, até a segunda vinda de Jesus, descrita na última parte do sexto selo.”</a:t>
              </a:r>
            </a:p>
          </p:txBody>
        </p:sp>
      </p:grpSp>
      <p:grpSp>
        <p:nvGrpSpPr>
          <p:cNvPr id="241670" name="Group 6">
            <a:extLst>
              <a:ext uri="{FF2B5EF4-FFF2-40B4-BE49-F238E27FC236}">
                <a16:creationId xmlns:a16="http://schemas.microsoft.com/office/drawing/2014/main" id="{A28CD2D7-2B09-4CDF-AF82-549393890E5F}"/>
              </a:ext>
            </a:extLst>
          </p:cNvPr>
          <p:cNvGrpSpPr>
            <a:grpSpLocks/>
          </p:cNvGrpSpPr>
          <p:nvPr/>
        </p:nvGrpSpPr>
        <p:grpSpPr bwMode="auto">
          <a:xfrm>
            <a:off x="1752600" y="304800"/>
            <a:ext cx="6553200" cy="1066800"/>
            <a:chOff x="1152" y="2352"/>
            <a:chExt cx="4128" cy="672"/>
          </a:xfrm>
        </p:grpSpPr>
        <p:sp>
          <p:nvSpPr>
            <p:cNvPr id="241669" name="AutoShape 5">
              <a:extLst>
                <a:ext uri="{FF2B5EF4-FFF2-40B4-BE49-F238E27FC236}">
                  <a16:creationId xmlns:a16="http://schemas.microsoft.com/office/drawing/2014/main" id="{7BFA8B9A-FBF6-479D-88F4-2296EB4537A5}"/>
                </a:ext>
              </a:extLst>
            </p:cNvPr>
            <p:cNvSpPr>
              <a:spLocks noChangeArrowheads="1"/>
            </p:cNvSpPr>
            <p:nvPr/>
          </p:nvSpPr>
          <p:spPr bwMode="auto">
            <a:xfrm>
              <a:off x="1248" y="2400"/>
              <a:ext cx="3888" cy="624"/>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41667" name="Rectangle 3">
              <a:extLst>
                <a:ext uri="{FF2B5EF4-FFF2-40B4-BE49-F238E27FC236}">
                  <a16:creationId xmlns:a16="http://schemas.microsoft.com/office/drawing/2014/main" id="{14F9B6D0-248B-4661-81AE-3B4D42739E2C}"/>
                </a:ext>
              </a:extLst>
            </p:cNvPr>
            <p:cNvSpPr>
              <a:spLocks noChangeArrowheads="1"/>
            </p:cNvSpPr>
            <p:nvPr/>
          </p:nvSpPr>
          <p:spPr bwMode="auto">
            <a:xfrm>
              <a:off x="1152" y="2352"/>
              <a:ext cx="4128"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t>Que representam os sete selos do Apocalipse?</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1670"/>
                                        </p:tgtEl>
                                        <p:attrNameLst>
                                          <p:attrName>style.visibility</p:attrName>
                                        </p:attrNameLst>
                                      </p:cBhvr>
                                      <p:to>
                                        <p:strVal val="visible"/>
                                      </p:to>
                                    </p:set>
                                    <p:animEffect transition="in" filter="dissolve">
                                      <p:cBhvr>
                                        <p:cTn id="7" dur="500"/>
                                        <p:tgtEl>
                                          <p:spTgt spid="241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1672"/>
                                        </p:tgtEl>
                                        <p:attrNameLst>
                                          <p:attrName>style.visibility</p:attrName>
                                        </p:attrNameLst>
                                      </p:cBhvr>
                                      <p:to>
                                        <p:strVal val="visible"/>
                                      </p:to>
                                    </p:set>
                                    <p:animEffect transition="in" filter="dissolve">
                                      <p:cBhvr>
                                        <p:cTn id="12" dur="500"/>
                                        <p:tgtEl>
                                          <p:spTgt spid="241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91844" name="Group 4">
            <a:extLst>
              <a:ext uri="{FF2B5EF4-FFF2-40B4-BE49-F238E27FC236}">
                <a16:creationId xmlns:a16="http://schemas.microsoft.com/office/drawing/2014/main" id="{360E0CD7-D8BA-4575-9292-DA6974B1CACC}"/>
              </a:ext>
            </a:extLst>
          </p:cNvPr>
          <p:cNvGrpSpPr>
            <a:grpSpLocks/>
          </p:cNvGrpSpPr>
          <p:nvPr/>
        </p:nvGrpSpPr>
        <p:grpSpPr bwMode="auto">
          <a:xfrm>
            <a:off x="838200" y="5486400"/>
            <a:ext cx="7543800" cy="579438"/>
            <a:chOff x="528" y="3456"/>
            <a:chExt cx="4752" cy="365"/>
          </a:xfrm>
        </p:grpSpPr>
        <p:sp>
          <p:nvSpPr>
            <p:cNvPr id="291843" name="AutoShape 3">
              <a:extLst>
                <a:ext uri="{FF2B5EF4-FFF2-40B4-BE49-F238E27FC236}">
                  <a16:creationId xmlns:a16="http://schemas.microsoft.com/office/drawing/2014/main" id="{24E7DACD-5ECA-448F-B446-049C1031DEA9}"/>
                </a:ext>
              </a:extLst>
            </p:cNvPr>
            <p:cNvSpPr>
              <a:spLocks noChangeArrowheads="1"/>
            </p:cNvSpPr>
            <p:nvPr/>
          </p:nvSpPr>
          <p:spPr bwMode="auto">
            <a:xfrm>
              <a:off x="528" y="3504"/>
              <a:ext cx="4752"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91842" name="Text Box 2">
              <a:extLst>
                <a:ext uri="{FF2B5EF4-FFF2-40B4-BE49-F238E27FC236}">
                  <a16:creationId xmlns:a16="http://schemas.microsoft.com/office/drawing/2014/main" id="{B35A83A4-C23A-4282-A508-BD6909C2B1A4}"/>
                </a:ext>
              </a:extLst>
            </p:cNvPr>
            <p:cNvSpPr txBox="1">
              <a:spLocks noChangeArrowheads="1"/>
            </p:cNvSpPr>
            <p:nvPr/>
          </p:nvSpPr>
          <p:spPr bwMode="auto">
            <a:xfrm>
              <a:off x="528" y="3456"/>
              <a:ext cx="4389"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a:t>    A tradição é colocada acima de tudo.</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1844"/>
                                        </p:tgtEl>
                                        <p:attrNameLst>
                                          <p:attrName>style.visibility</p:attrName>
                                        </p:attrNameLst>
                                      </p:cBhvr>
                                      <p:to>
                                        <p:strVal val="visible"/>
                                      </p:to>
                                    </p:set>
                                    <p:animEffect transition="in" filter="dissolve">
                                      <p:cBhvr>
                                        <p:cTn id="7" dur="500"/>
                                        <p:tgtEl>
                                          <p:spTgt spid="291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93890" name="Group 2">
            <a:extLst>
              <a:ext uri="{FF2B5EF4-FFF2-40B4-BE49-F238E27FC236}">
                <a16:creationId xmlns:a16="http://schemas.microsoft.com/office/drawing/2014/main" id="{76001EBD-6581-47E5-A1E8-80D82529A7B6}"/>
              </a:ext>
            </a:extLst>
          </p:cNvPr>
          <p:cNvGrpSpPr>
            <a:grpSpLocks/>
          </p:cNvGrpSpPr>
          <p:nvPr/>
        </p:nvGrpSpPr>
        <p:grpSpPr bwMode="auto">
          <a:xfrm>
            <a:off x="533400" y="2286000"/>
            <a:ext cx="8382000" cy="4038600"/>
            <a:chOff x="336" y="1440"/>
            <a:chExt cx="5280" cy="2544"/>
          </a:xfrm>
        </p:grpSpPr>
        <p:sp>
          <p:nvSpPr>
            <p:cNvPr id="293891" name="AutoShape 3">
              <a:extLst>
                <a:ext uri="{FF2B5EF4-FFF2-40B4-BE49-F238E27FC236}">
                  <a16:creationId xmlns:a16="http://schemas.microsoft.com/office/drawing/2014/main" id="{A2E59107-5620-4D7B-A6BC-377BFEA55DA5}"/>
                </a:ext>
              </a:extLst>
            </p:cNvPr>
            <p:cNvSpPr>
              <a:spLocks noChangeArrowheads="1"/>
            </p:cNvSpPr>
            <p:nvPr/>
          </p:nvSpPr>
          <p:spPr bwMode="auto">
            <a:xfrm>
              <a:off x="336" y="1488"/>
              <a:ext cx="5232" cy="2496"/>
            </a:xfrm>
            <a:prstGeom prst="roundRect">
              <a:avLst>
                <a:gd name="adj" fmla="val 522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3892" name="Text Box 4">
              <a:extLst>
                <a:ext uri="{FF2B5EF4-FFF2-40B4-BE49-F238E27FC236}">
                  <a16:creationId xmlns:a16="http://schemas.microsoft.com/office/drawing/2014/main" id="{260EEB20-D405-445F-8084-08588335CD60}"/>
                </a:ext>
              </a:extLst>
            </p:cNvPr>
            <p:cNvSpPr txBox="1">
              <a:spLocks noChangeArrowheads="1"/>
            </p:cNvSpPr>
            <p:nvPr/>
          </p:nvSpPr>
          <p:spPr bwMode="auto">
            <a:xfrm>
              <a:off x="336" y="1440"/>
              <a:ext cx="5280" cy="22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a:t>“E, havendo aberto o quinto selo, vi debaixo do altar as almas dos que foram mortos por amor da palavra de Deus e por amor do testemunho que deram. E clamavam com grande voz, dizendo: até quando, ó verdadeiro e santo Dominador, não julgas e vingas o nosso sangue dos que habitam sobre a terra?</a:t>
              </a:r>
            </a:p>
          </p:txBody>
        </p:sp>
      </p:grpSp>
      <p:grpSp>
        <p:nvGrpSpPr>
          <p:cNvPr id="293893" name="Group 5">
            <a:extLst>
              <a:ext uri="{FF2B5EF4-FFF2-40B4-BE49-F238E27FC236}">
                <a16:creationId xmlns:a16="http://schemas.microsoft.com/office/drawing/2014/main" id="{22225E55-95DB-4BD5-AE55-BE6023BD3B17}"/>
              </a:ext>
            </a:extLst>
          </p:cNvPr>
          <p:cNvGrpSpPr>
            <a:grpSpLocks/>
          </p:cNvGrpSpPr>
          <p:nvPr/>
        </p:nvGrpSpPr>
        <p:grpSpPr bwMode="auto">
          <a:xfrm>
            <a:off x="3124200" y="152400"/>
            <a:ext cx="2743200" cy="579438"/>
            <a:chOff x="1968" y="96"/>
            <a:chExt cx="1728" cy="365"/>
          </a:xfrm>
        </p:grpSpPr>
        <p:sp>
          <p:nvSpPr>
            <p:cNvPr id="293894" name="AutoShape 6">
              <a:extLst>
                <a:ext uri="{FF2B5EF4-FFF2-40B4-BE49-F238E27FC236}">
                  <a16:creationId xmlns:a16="http://schemas.microsoft.com/office/drawing/2014/main" id="{32222B68-B3CC-40B7-825D-CB97B5D11A59}"/>
                </a:ext>
              </a:extLst>
            </p:cNvPr>
            <p:cNvSpPr>
              <a:spLocks noChangeArrowheads="1"/>
            </p:cNvSpPr>
            <p:nvPr/>
          </p:nvSpPr>
          <p:spPr bwMode="auto">
            <a:xfrm>
              <a:off x="2016" y="144"/>
              <a:ext cx="1632"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3895" name="Text Box 7">
              <a:extLst>
                <a:ext uri="{FF2B5EF4-FFF2-40B4-BE49-F238E27FC236}">
                  <a16:creationId xmlns:a16="http://schemas.microsoft.com/office/drawing/2014/main" id="{71692CC2-CD92-46A2-9C0D-5DFE545B3FE3}"/>
                </a:ext>
              </a:extLst>
            </p:cNvPr>
            <p:cNvSpPr txBox="1">
              <a:spLocks noChangeArrowheads="1"/>
            </p:cNvSpPr>
            <p:nvPr/>
          </p:nvSpPr>
          <p:spPr bwMode="auto">
            <a:xfrm>
              <a:off x="1968" y="96"/>
              <a:ext cx="1728"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t>Quinto Selo</a:t>
              </a:r>
            </a:p>
          </p:txBody>
        </p:sp>
      </p:grpSp>
      <p:grpSp>
        <p:nvGrpSpPr>
          <p:cNvPr id="293896" name="Group 8">
            <a:extLst>
              <a:ext uri="{FF2B5EF4-FFF2-40B4-BE49-F238E27FC236}">
                <a16:creationId xmlns:a16="http://schemas.microsoft.com/office/drawing/2014/main" id="{CE4EEAAA-A17A-4AD6-99B7-E4E27956AA37}"/>
              </a:ext>
            </a:extLst>
          </p:cNvPr>
          <p:cNvGrpSpPr>
            <a:grpSpLocks/>
          </p:cNvGrpSpPr>
          <p:nvPr/>
        </p:nvGrpSpPr>
        <p:grpSpPr bwMode="auto">
          <a:xfrm>
            <a:off x="533400" y="838200"/>
            <a:ext cx="8153400" cy="1066800"/>
            <a:chOff x="336" y="528"/>
            <a:chExt cx="5136" cy="672"/>
          </a:xfrm>
        </p:grpSpPr>
        <p:sp>
          <p:nvSpPr>
            <p:cNvPr id="293897" name="AutoShape 9">
              <a:extLst>
                <a:ext uri="{FF2B5EF4-FFF2-40B4-BE49-F238E27FC236}">
                  <a16:creationId xmlns:a16="http://schemas.microsoft.com/office/drawing/2014/main" id="{49010CDC-2CA9-434C-BE4E-B81E5BD408F4}"/>
                </a:ext>
              </a:extLst>
            </p:cNvPr>
            <p:cNvSpPr>
              <a:spLocks noChangeArrowheads="1"/>
            </p:cNvSpPr>
            <p:nvPr/>
          </p:nvSpPr>
          <p:spPr bwMode="auto">
            <a:xfrm>
              <a:off x="336" y="576"/>
              <a:ext cx="5040" cy="624"/>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93898" name="Text Box 10">
              <a:extLst>
                <a:ext uri="{FF2B5EF4-FFF2-40B4-BE49-F238E27FC236}">
                  <a16:creationId xmlns:a16="http://schemas.microsoft.com/office/drawing/2014/main" id="{586B284A-2954-4E73-A07C-85E583966B3F}"/>
                </a:ext>
              </a:extLst>
            </p:cNvPr>
            <p:cNvSpPr txBox="1">
              <a:spLocks noChangeArrowheads="1"/>
            </p:cNvSpPr>
            <p:nvPr/>
          </p:nvSpPr>
          <p:spPr bwMode="auto">
            <a:xfrm>
              <a:off x="336" y="528"/>
              <a:ext cx="5136"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 Quando se abriu o quinto selo, que viu João debaixo do altar?</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3893"/>
                                        </p:tgtEl>
                                        <p:attrNameLst>
                                          <p:attrName>style.visibility</p:attrName>
                                        </p:attrNameLst>
                                      </p:cBhvr>
                                      <p:to>
                                        <p:strVal val="visible"/>
                                      </p:to>
                                    </p:set>
                                    <p:animEffect transition="in" filter="dissolve">
                                      <p:cBhvr>
                                        <p:cTn id="7" dur="500"/>
                                        <p:tgtEl>
                                          <p:spTgt spid="293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3896"/>
                                        </p:tgtEl>
                                        <p:attrNameLst>
                                          <p:attrName>style.visibility</p:attrName>
                                        </p:attrNameLst>
                                      </p:cBhvr>
                                      <p:to>
                                        <p:strVal val="visible"/>
                                      </p:to>
                                    </p:set>
                                    <p:animEffect transition="in" filter="dissolve">
                                      <p:cBhvr>
                                        <p:cTn id="12" dur="500"/>
                                        <p:tgtEl>
                                          <p:spTgt spid="2938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3890"/>
                                        </p:tgtEl>
                                        <p:attrNameLst>
                                          <p:attrName>style.visibility</p:attrName>
                                        </p:attrNameLst>
                                      </p:cBhvr>
                                      <p:to>
                                        <p:strVal val="visible"/>
                                      </p:to>
                                    </p:set>
                                    <p:animEffect transition="in" filter="dissolve">
                                      <p:cBhvr>
                                        <p:cTn id="17" dur="500"/>
                                        <p:tgtEl>
                                          <p:spTgt spid="293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4915" name="AutoShape 3">
            <a:extLst>
              <a:ext uri="{FF2B5EF4-FFF2-40B4-BE49-F238E27FC236}">
                <a16:creationId xmlns:a16="http://schemas.microsoft.com/office/drawing/2014/main" id="{30989966-AE45-4266-985E-44A591A08626}"/>
              </a:ext>
            </a:extLst>
          </p:cNvPr>
          <p:cNvSpPr>
            <a:spLocks noChangeArrowheads="1"/>
          </p:cNvSpPr>
          <p:nvPr/>
        </p:nvSpPr>
        <p:spPr bwMode="auto">
          <a:xfrm>
            <a:off x="4492625" y="3798888"/>
            <a:ext cx="4278313"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6:9-11</a:t>
            </a:r>
          </a:p>
        </p:txBody>
      </p:sp>
      <p:sp>
        <p:nvSpPr>
          <p:cNvPr id="294916" name="AutoShape 4">
            <a:extLst>
              <a:ext uri="{FF2B5EF4-FFF2-40B4-BE49-F238E27FC236}">
                <a16:creationId xmlns:a16="http://schemas.microsoft.com/office/drawing/2014/main" id="{98BBD515-0927-43E2-A3EF-E848A59AA8B5}"/>
              </a:ext>
            </a:extLst>
          </p:cNvPr>
          <p:cNvSpPr>
            <a:spLocks noChangeArrowheads="1"/>
          </p:cNvSpPr>
          <p:nvPr/>
        </p:nvSpPr>
        <p:spPr bwMode="auto">
          <a:xfrm>
            <a:off x="250825" y="685800"/>
            <a:ext cx="8588375" cy="2895600"/>
          </a:xfrm>
          <a:prstGeom prst="roundRect">
            <a:avLst>
              <a:gd name="adj" fmla="val 7694"/>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4917" name="Text Box 5">
            <a:extLst>
              <a:ext uri="{FF2B5EF4-FFF2-40B4-BE49-F238E27FC236}">
                <a16:creationId xmlns:a16="http://schemas.microsoft.com/office/drawing/2014/main" id="{1116FDFD-4ABC-48A9-881E-77DA8332104E}"/>
              </a:ext>
            </a:extLst>
          </p:cNvPr>
          <p:cNvSpPr txBox="1">
            <a:spLocks noChangeArrowheads="1"/>
          </p:cNvSpPr>
          <p:nvPr/>
        </p:nvSpPr>
        <p:spPr bwMode="auto">
          <a:xfrm>
            <a:off x="468313" y="609600"/>
            <a:ext cx="8370887" cy="37480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a cada um foi dada uma comprida veste branca e foi-lhes dito que repousassem ainda um pouco de tempo, até que também se completasse o número de seus conservos e seus irmãos que haviam de ser mortos como eles foram.”</a:t>
            </a:r>
          </a:p>
          <a:p>
            <a:pPr algn="r"/>
            <a:endParaRPr lang="pt-BR" altLang="pt-B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95938" name="Group 2">
            <a:extLst>
              <a:ext uri="{FF2B5EF4-FFF2-40B4-BE49-F238E27FC236}">
                <a16:creationId xmlns:a16="http://schemas.microsoft.com/office/drawing/2014/main" id="{A7F06393-A0CA-4F6B-B78D-2A4C38315224}"/>
              </a:ext>
            </a:extLst>
          </p:cNvPr>
          <p:cNvGrpSpPr>
            <a:grpSpLocks/>
          </p:cNvGrpSpPr>
          <p:nvPr/>
        </p:nvGrpSpPr>
        <p:grpSpPr bwMode="auto">
          <a:xfrm>
            <a:off x="533400" y="1052513"/>
            <a:ext cx="8382000" cy="2514600"/>
            <a:chOff x="240" y="240"/>
            <a:chExt cx="5280" cy="1584"/>
          </a:xfrm>
        </p:grpSpPr>
        <p:sp>
          <p:nvSpPr>
            <p:cNvPr id="295939" name="AutoShape 3">
              <a:extLst>
                <a:ext uri="{FF2B5EF4-FFF2-40B4-BE49-F238E27FC236}">
                  <a16:creationId xmlns:a16="http://schemas.microsoft.com/office/drawing/2014/main" id="{FFBD2B7F-7CFB-4DD4-A059-6CAA43E7F30D}"/>
                </a:ext>
              </a:extLst>
            </p:cNvPr>
            <p:cNvSpPr>
              <a:spLocks noChangeArrowheads="1"/>
            </p:cNvSpPr>
            <p:nvPr/>
          </p:nvSpPr>
          <p:spPr bwMode="auto">
            <a:xfrm>
              <a:off x="240" y="288"/>
              <a:ext cx="5040" cy="1536"/>
            </a:xfrm>
            <a:prstGeom prst="roundRect">
              <a:avLst>
                <a:gd name="adj" fmla="val 9375"/>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95940" name="Text Box 4">
              <a:extLst>
                <a:ext uri="{FF2B5EF4-FFF2-40B4-BE49-F238E27FC236}">
                  <a16:creationId xmlns:a16="http://schemas.microsoft.com/office/drawing/2014/main" id="{691637B3-778C-4967-A9D0-C7B7C40D73B9}"/>
                </a:ext>
              </a:extLst>
            </p:cNvPr>
            <p:cNvSpPr txBox="1">
              <a:spLocks noChangeArrowheads="1"/>
            </p:cNvSpPr>
            <p:nvPr/>
          </p:nvSpPr>
          <p:spPr bwMode="auto">
            <a:xfrm>
              <a:off x="240" y="240"/>
              <a:ext cx="5280" cy="12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Char char="v"/>
              </a:pPr>
              <a:r>
                <a:rPr lang="pt-BR" altLang="pt-BR"/>
                <a:t> No altar de bronze do Santuário do Antigo Testamento se oferecia o sacrifício de animais. O sacrifício era queimado e o sangue era derramado na base do altar.  Levítico 4:7</a:t>
              </a:r>
            </a:p>
          </p:txBody>
        </p:sp>
      </p:grpSp>
      <p:grpSp>
        <p:nvGrpSpPr>
          <p:cNvPr id="295941" name="Group 5">
            <a:extLst>
              <a:ext uri="{FF2B5EF4-FFF2-40B4-BE49-F238E27FC236}">
                <a16:creationId xmlns:a16="http://schemas.microsoft.com/office/drawing/2014/main" id="{0A121259-E1BF-4633-8A2D-4CF01FCA80C3}"/>
              </a:ext>
            </a:extLst>
          </p:cNvPr>
          <p:cNvGrpSpPr>
            <a:grpSpLocks/>
          </p:cNvGrpSpPr>
          <p:nvPr/>
        </p:nvGrpSpPr>
        <p:grpSpPr bwMode="auto">
          <a:xfrm>
            <a:off x="533400" y="4160838"/>
            <a:ext cx="8229600" cy="1554162"/>
            <a:chOff x="192" y="2352"/>
            <a:chExt cx="5184" cy="979"/>
          </a:xfrm>
        </p:grpSpPr>
        <p:sp>
          <p:nvSpPr>
            <p:cNvPr id="295942" name="AutoShape 6">
              <a:extLst>
                <a:ext uri="{FF2B5EF4-FFF2-40B4-BE49-F238E27FC236}">
                  <a16:creationId xmlns:a16="http://schemas.microsoft.com/office/drawing/2014/main" id="{47E4848E-DF03-4EF1-A228-0DC551257DAB}"/>
                </a:ext>
              </a:extLst>
            </p:cNvPr>
            <p:cNvSpPr>
              <a:spLocks noChangeArrowheads="1"/>
            </p:cNvSpPr>
            <p:nvPr/>
          </p:nvSpPr>
          <p:spPr bwMode="auto">
            <a:xfrm>
              <a:off x="192" y="2400"/>
              <a:ext cx="5088" cy="912"/>
            </a:xfrm>
            <a:prstGeom prst="roundRect">
              <a:avLst>
                <a:gd name="adj" fmla="val 1403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5943" name="Text Box 7">
              <a:extLst>
                <a:ext uri="{FF2B5EF4-FFF2-40B4-BE49-F238E27FC236}">
                  <a16:creationId xmlns:a16="http://schemas.microsoft.com/office/drawing/2014/main" id="{F2BAE03F-5BF4-4BA1-99C4-09DF2BDF5DD3}"/>
                </a:ext>
              </a:extLst>
            </p:cNvPr>
            <p:cNvSpPr txBox="1">
              <a:spLocks noChangeArrowheads="1"/>
            </p:cNvSpPr>
            <p:nvPr/>
          </p:nvSpPr>
          <p:spPr bwMode="auto">
            <a:xfrm>
              <a:off x="192" y="2352"/>
              <a:ext cx="5184" cy="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Char char="v"/>
              </a:pPr>
              <a:r>
                <a:rPr lang="pt-BR" altLang="pt-BR"/>
                <a:t> Levítico 17:11 e Deuteronômio 12:23 diz que a vida está no sangue. Logo, o simbolismo é muito claro:</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dissolve">
                                      <p:cBhvr>
                                        <p:cTn id="7" dur="500"/>
                                        <p:tgtEl>
                                          <p:spTgt spid="295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5941"/>
                                        </p:tgtEl>
                                        <p:attrNameLst>
                                          <p:attrName>style.visibility</p:attrName>
                                        </p:attrNameLst>
                                      </p:cBhvr>
                                      <p:to>
                                        <p:strVal val="visible"/>
                                      </p:to>
                                    </p:set>
                                    <p:animEffect transition="in" filter="dissolve">
                                      <p:cBhvr>
                                        <p:cTn id="12"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96962" name="Group 2">
            <a:extLst>
              <a:ext uri="{FF2B5EF4-FFF2-40B4-BE49-F238E27FC236}">
                <a16:creationId xmlns:a16="http://schemas.microsoft.com/office/drawing/2014/main" id="{C9D93ED8-0839-4921-A883-6923AC918748}"/>
              </a:ext>
            </a:extLst>
          </p:cNvPr>
          <p:cNvGrpSpPr>
            <a:grpSpLocks/>
          </p:cNvGrpSpPr>
          <p:nvPr/>
        </p:nvGrpSpPr>
        <p:grpSpPr bwMode="auto">
          <a:xfrm>
            <a:off x="1143000" y="2057400"/>
            <a:ext cx="7162800" cy="1066800"/>
            <a:chOff x="336" y="1584"/>
            <a:chExt cx="4512" cy="672"/>
          </a:xfrm>
        </p:grpSpPr>
        <p:sp>
          <p:nvSpPr>
            <p:cNvPr id="296963" name="AutoShape 3">
              <a:extLst>
                <a:ext uri="{FF2B5EF4-FFF2-40B4-BE49-F238E27FC236}">
                  <a16:creationId xmlns:a16="http://schemas.microsoft.com/office/drawing/2014/main" id="{BAE2B78B-40D9-43C3-832D-C7EB3F47E80A}"/>
                </a:ext>
              </a:extLst>
            </p:cNvPr>
            <p:cNvSpPr>
              <a:spLocks noChangeArrowheads="1"/>
            </p:cNvSpPr>
            <p:nvPr/>
          </p:nvSpPr>
          <p:spPr bwMode="auto">
            <a:xfrm>
              <a:off x="336" y="1632"/>
              <a:ext cx="4512" cy="624"/>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6964" name="Text Box 4">
              <a:extLst>
                <a:ext uri="{FF2B5EF4-FFF2-40B4-BE49-F238E27FC236}">
                  <a16:creationId xmlns:a16="http://schemas.microsoft.com/office/drawing/2014/main" id="{3745F3C9-9E94-4E0D-B01C-E8BD85071CCC}"/>
                </a:ext>
              </a:extLst>
            </p:cNvPr>
            <p:cNvSpPr txBox="1">
              <a:spLocks noChangeArrowheads="1"/>
            </p:cNvSpPr>
            <p:nvPr/>
          </p:nvSpPr>
          <p:spPr bwMode="auto">
            <a:xfrm>
              <a:off x="336" y="1584"/>
              <a:ext cx="4512"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buFont typeface="Wingdings" panose="05000000000000000000" pitchFamily="2" charset="2"/>
                <a:buChar char="v"/>
              </a:pPr>
              <a:r>
                <a:rPr lang="pt-BR" altLang="pt-BR"/>
                <a:t>   Assim como fez o sangue de Abel      que foi morto por seu irmão Caim.</a:t>
              </a:r>
            </a:p>
          </p:txBody>
        </p:sp>
      </p:grpSp>
      <p:grpSp>
        <p:nvGrpSpPr>
          <p:cNvPr id="296965" name="Group 5">
            <a:extLst>
              <a:ext uri="{FF2B5EF4-FFF2-40B4-BE49-F238E27FC236}">
                <a16:creationId xmlns:a16="http://schemas.microsoft.com/office/drawing/2014/main" id="{489A4B22-A9CC-441A-8E45-B2D3E59B75CB}"/>
              </a:ext>
            </a:extLst>
          </p:cNvPr>
          <p:cNvGrpSpPr>
            <a:grpSpLocks/>
          </p:cNvGrpSpPr>
          <p:nvPr/>
        </p:nvGrpSpPr>
        <p:grpSpPr bwMode="auto">
          <a:xfrm>
            <a:off x="1371600" y="838200"/>
            <a:ext cx="6781800" cy="1066800"/>
            <a:chOff x="288" y="336"/>
            <a:chExt cx="4272" cy="672"/>
          </a:xfrm>
        </p:grpSpPr>
        <p:sp>
          <p:nvSpPr>
            <p:cNvPr id="296966" name="AutoShape 6">
              <a:extLst>
                <a:ext uri="{FF2B5EF4-FFF2-40B4-BE49-F238E27FC236}">
                  <a16:creationId xmlns:a16="http://schemas.microsoft.com/office/drawing/2014/main" id="{CD7B1B5E-D5AB-4DB9-BDB5-0173EA80D73B}"/>
                </a:ext>
              </a:extLst>
            </p:cNvPr>
            <p:cNvSpPr>
              <a:spLocks noChangeArrowheads="1"/>
            </p:cNvSpPr>
            <p:nvPr/>
          </p:nvSpPr>
          <p:spPr bwMode="auto">
            <a:xfrm>
              <a:off x="288" y="384"/>
              <a:ext cx="4224" cy="576"/>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6967" name="Text Box 7">
              <a:extLst>
                <a:ext uri="{FF2B5EF4-FFF2-40B4-BE49-F238E27FC236}">
                  <a16:creationId xmlns:a16="http://schemas.microsoft.com/office/drawing/2014/main" id="{58DFCCDF-FE48-43CC-B1CB-69BE9927EFE8}"/>
                </a:ext>
              </a:extLst>
            </p:cNvPr>
            <p:cNvSpPr txBox="1">
              <a:spLocks noChangeArrowheads="1"/>
            </p:cNvSpPr>
            <p:nvPr/>
          </p:nvSpPr>
          <p:spPr bwMode="auto">
            <a:xfrm>
              <a:off x="288" y="336"/>
              <a:ext cx="4272"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buFont typeface="Wingdings" panose="05000000000000000000" pitchFamily="2" charset="2"/>
                <a:buChar char="v"/>
              </a:pPr>
              <a:r>
                <a:rPr lang="pt-BR" altLang="pt-BR"/>
                <a:t>     O sangue dos mártires clamam simbolicamente a Deus.</a:t>
              </a:r>
            </a:p>
          </p:txBody>
        </p:sp>
      </p:grpSp>
      <p:sp>
        <p:nvSpPr>
          <p:cNvPr id="296969" name="AutoShape 9">
            <a:extLst>
              <a:ext uri="{FF2B5EF4-FFF2-40B4-BE49-F238E27FC236}">
                <a16:creationId xmlns:a16="http://schemas.microsoft.com/office/drawing/2014/main" id="{212B2B13-534F-432C-A727-4359CC9D6AE8}"/>
              </a:ext>
            </a:extLst>
          </p:cNvPr>
          <p:cNvSpPr>
            <a:spLocks noChangeArrowheads="1"/>
          </p:cNvSpPr>
          <p:nvPr/>
        </p:nvSpPr>
        <p:spPr bwMode="auto">
          <a:xfrm>
            <a:off x="5359400" y="5437188"/>
            <a:ext cx="2874963"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Gênesis 4:10</a:t>
            </a:r>
          </a:p>
        </p:txBody>
      </p:sp>
      <p:sp>
        <p:nvSpPr>
          <p:cNvPr id="296970" name="AutoShape 10">
            <a:extLst>
              <a:ext uri="{FF2B5EF4-FFF2-40B4-BE49-F238E27FC236}">
                <a16:creationId xmlns:a16="http://schemas.microsoft.com/office/drawing/2014/main" id="{3CA7B528-DDB6-4BC1-B9F9-A5DBB0BE4DC9}"/>
              </a:ext>
            </a:extLst>
          </p:cNvPr>
          <p:cNvSpPr>
            <a:spLocks noChangeArrowheads="1"/>
          </p:cNvSpPr>
          <p:nvPr/>
        </p:nvSpPr>
        <p:spPr bwMode="auto">
          <a:xfrm>
            <a:off x="323850" y="3810000"/>
            <a:ext cx="7905750" cy="1447800"/>
          </a:xfrm>
          <a:prstGeom prst="roundRect">
            <a:avLst>
              <a:gd name="adj" fmla="val 1140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6971" name="Text Box 11">
            <a:extLst>
              <a:ext uri="{FF2B5EF4-FFF2-40B4-BE49-F238E27FC236}">
                <a16:creationId xmlns:a16="http://schemas.microsoft.com/office/drawing/2014/main" id="{61A91887-0B41-4E62-A2F6-57192F8B0EE2}"/>
              </a:ext>
            </a:extLst>
          </p:cNvPr>
          <p:cNvSpPr txBox="1">
            <a:spLocks noChangeArrowheads="1"/>
          </p:cNvSpPr>
          <p:nvPr/>
        </p:nvSpPr>
        <p:spPr bwMode="auto">
          <a:xfrm>
            <a:off x="323850" y="3733800"/>
            <a:ext cx="7905750" cy="17986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disse Deus: Que fizeste? A voz do sangue do teu irmão clama a mim desde a terra.”</a:t>
            </a:r>
          </a:p>
          <a:p>
            <a:pPr algn="r"/>
            <a:endParaRPr lang="pt-BR" altLang="pt-B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65"/>
                                        </p:tgtEl>
                                        <p:attrNameLst>
                                          <p:attrName>style.visibility</p:attrName>
                                        </p:attrNameLst>
                                      </p:cBhvr>
                                      <p:to>
                                        <p:strVal val="visible"/>
                                      </p:to>
                                    </p:set>
                                    <p:animEffect transition="in" filter="dissolve">
                                      <p:cBhvr>
                                        <p:cTn id="7" dur="500"/>
                                        <p:tgtEl>
                                          <p:spTgt spid="296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6962"/>
                                        </p:tgtEl>
                                        <p:attrNameLst>
                                          <p:attrName>style.visibility</p:attrName>
                                        </p:attrNameLst>
                                      </p:cBhvr>
                                      <p:to>
                                        <p:strVal val="visible"/>
                                      </p:to>
                                    </p:set>
                                    <p:animEffect transition="in" filter="dissolve">
                                      <p:cBhvr>
                                        <p:cTn id="12" dur="500"/>
                                        <p:tgtEl>
                                          <p:spTgt spid="296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7987" name="AutoShape 3">
            <a:extLst>
              <a:ext uri="{FF2B5EF4-FFF2-40B4-BE49-F238E27FC236}">
                <a16:creationId xmlns:a16="http://schemas.microsoft.com/office/drawing/2014/main" id="{254C7264-5CFF-40A2-A00D-7BED48BEA17E}"/>
              </a:ext>
            </a:extLst>
          </p:cNvPr>
          <p:cNvSpPr>
            <a:spLocks noChangeArrowheads="1"/>
          </p:cNvSpPr>
          <p:nvPr/>
        </p:nvSpPr>
        <p:spPr bwMode="auto">
          <a:xfrm>
            <a:off x="4708525" y="4027488"/>
            <a:ext cx="3529013"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19:8</a:t>
            </a:r>
          </a:p>
        </p:txBody>
      </p:sp>
      <p:sp>
        <p:nvSpPr>
          <p:cNvPr id="297988" name="AutoShape 4">
            <a:extLst>
              <a:ext uri="{FF2B5EF4-FFF2-40B4-BE49-F238E27FC236}">
                <a16:creationId xmlns:a16="http://schemas.microsoft.com/office/drawing/2014/main" id="{96CF25CA-1B25-43D5-AC2C-5C295DD5C9F8}"/>
              </a:ext>
            </a:extLst>
          </p:cNvPr>
          <p:cNvSpPr>
            <a:spLocks noChangeArrowheads="1"/>
          </p:cNvSpPr>
          <p:nvPr/>
        </p:nvSpPr>
        <p:spPr bwMode="auto">
          <a:xfrm>
            <a:off x="468313" y="1905000"/>
            <a:ext cx="7761287" cy="2100263"/>
          </a:xfrm>
          <a:prstGeom prst="roundRect">
            <a:avLst>
              <a:gd name="adj" fmla="val 1133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7989" name="Text Box 5">
            <a:extLst>
              <a:ext uri="{FF2B5EF4-FFF2-40B4-BE49-F238E27FC236}">
                <a16:creationId xmlns:a16="http://schemas.microsoft.com/office/drawing/2014/main" id="{CBB2FD30-26D2-4367-A62B-F59608742354}"/>
              </a:ext>
            </a:extLst>
          </p:cNvPr>
          <p:cNvSpPr txBox="1">
            <a:spLocks noChangeArrowheads="1"/>
          </p:cNvSpPr>
          <p:nvPr/>
        </p:nvSpPr>
        <p:spPr bwMode="auto">
          <a:xfrm>
            <a:off x="684213" y="1828800"/>
            <a:ext cx="7545387" cy="2773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foi-lhe dado que se vestisse de linho fino, puro e resplandecente; porque o linho fino são os atos das justiças dos santos.”</a:t>
            </a:r>
          </a:p>
          <a:p>
            <a:pPr algn="r"/>
            <a:endParaRPr lang="pt-BR" altLang="pt-BR"/>
          </a:p>
        </p:txBody>
      </p:sp>
      <p:grpSp>
        <p:nvGrpSpPr>
          <p:cNvPr id="297990" name="Group 6">
            <a:extLst>
              <a:ext uri="{FF2B5EF4-FFF2-40B4-BE49-F238E27FC236}">
                <a16:creationId xmlns:a16="http://schemas.microsoft.com/office/drawing/2014/main" id="{94122437-EF90-4ABB-BFEE-BB67D3E2B0AC}"/>
              </a:ext>
            </a:extLst>
          </p:cNvPr>
          <p:cNvGrpSpPr>
            <a:grpSpLocks/>
          </p:cNvGrpSpPr>
          <p:nvPr/>
        </p:nvGrpSpPr>
        <p:grpSpPr bwMode="auto">
          <a:xfrm>
            <a:off x="990600" y="152400"/>
            <a:ext cx="7391400" cy="1554163"/>
            <a:chOff x="864" y="432"/>
            <a:chExt cx="4656" cy="979"/>
          </a:xfrm>
        </p:grpSpPr>
        <p:sp>
          <p:nvSpPr>
            <p:cNvPr id="297991" name="AutoShape 7">
              <a:extLst>
                <a:ext uri="{FF2B5EF4-FFF2-40B4-BE49-F238E27FC236}">
                  <a16:creationId xmlns:a16="http://schemas.microsoft.com/office/drawing/2014/main" id="{F3B7BDFE-CE8F-48F2-8D00-348B13C613DD}"/>
                </a:ext>
              </a:extLst>
            </p:cNvPr>
            <p:cNvSpPr>
              <a:spLocks noChangeArrowheads="1"/>
            </p:cNvSpPr>
            <p:nvPr/>
          </p:nvSpPr>
          <p:spPr bwMode="auto">
            <a:xfrm>
              <a:off x="864" y="480"/>
              <a:ext cx="4656" cy="912"/>
            </a:xfrm>
            <a:prstGeom prst="roundRect">
              <a:avLst>
                <a:gd name="adj" fmla="val 1140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7992" name="Text Box 8">
              <a:extLst>
                <a:ext uri="{FF2B5EF4-FFF2-40B4-BE49-F238E27FC236}">
                  <a16:creationId xmlns:a16="http://schemas.microsoft.com/office/drawing/2014/main" id="{5070657C-FC3D-40F4-823C-45C5D3BCF574}"/>
                </a:ext>
              </a:extLst>
            </p:cNvPr>
            <p:cNvSpPr txBox="1">
              <a:spLocks noChangeArrowheads="1"/>
            </p:cNvSpPr>
            <p:nvPr/>
          </p:nvSpPr>
          <p:spPr bwMode="auto">
            <a:xfrm>
              <a:off x="864" y="432"/>
              <a:ext cx="4656" cy="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Char char="v"/>
              </a:pPr>
              <a:r>
                <a:rPr lang="pt-BR" altLang="pt-BR"/>
                <a:t> As vestiduras brancas simbolizam a dignidade que a justiça de Cristo lhes atribui.</a:t>
              </a:r>
            </a:p>
          </p:txBody>
        </p:sp>
      </p:grpSp>
      <p:grpSp>
        <p:nvGrpSpPr>
          <p:cNvPr id="297993" name="Group 9">
            <a:extLst>
              <a:ext uri="{FF2B5EF4-FFF2-40B4-BE49-F238E27FC236}">
                <a16:creationId xmlns:a16="http://schemas.microsoft.com/office/drawing/2014/main" id="{61C06391-08F1-4E38-9BF2-0705E06334E3}"/>
              </a:ext>
            </a:extLst>
          </p:cNvPr>
          <p:cNvGrpSpPr>
            <a:grpSpLocks/>
          </p:cNvGrpSpPr>
          <p:nvPr/>
        </p:nvGrpSpPr>
        <p:grpSpPr bwMode="auto">
          <a:xfrm>
            <a:off x="533400" y="4648200"/>
            <a:ext cx="8229600" cy="2057400"/>
            <a:chOff x="288" y="288"/>
            <a:chExt cx="5184" cy="1296"/>
          </a:xfrm>
        </p:grpSpPr>
        <p:sp>
          <p:nvSpPr>
            <p:cNvPr id="297994" name="AutoShape 10">
              <a:extLst>
                <a:ext uri="{FF2B5EF4-FFF2-40B4-BE49-F238E27FC236}">
                  <a16:creationId xmlns:a16="http://schemas.microsoft.com/office/drawing/2014/main" id="{9A71CBF4-49D8-4130-BCF0-409F6BE81357}"/>
                </a:ext>
              </a:extLst>
            </p:cNvPr>
            <p:cNvSpPr>
              <a:spLocks noChangeArrowheads="1"/>
            </p:cNvSpPr>
            <p:nvPr/>
          </p:nvSpPr>
          <p:spPr bwMode="auto">
            <a:xfrm>
              <a:off x="288" y="336"/>
              <a:ext cx="5136" cy="1248"/>
            </a:xfrm>
            <a:prstGeom prst="roundRect">
              <a:avLst>
                <a:gd name="adj" fmla="val 8972"/>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7995" name="Text Box 11">
              <a:extLst>
                <a:ext uri="{FF2B5EF4-FFF2-40B4-BE49-F238E27FC236}">
                  <a16:creationId xmlns:a16="http://schemas.microsoft.com/office/drawing/2014/main" id="{5026D657-FD3A-4183-9A16-7C5540E6D53A}"/>
                </a:ext>
              </a:extLst>
            </p:cNvPr>
            <p:cNvSpPr txBox="1">
              <a:spLocks noChangeArrowheads="1"/>
            </p:cNvSpPr>
            <p:nvPr/>
          </p:nvSpPr>
          <p:spPr bwMode="auto">
            <a:xfrm>
              <a:off x="288" y="288"/>
              <a:ext cx="5184" cy="12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Char char="v"/>
              </a:pPr>
              <a:r>
                <a:rPr lang="pt-BR" altLang="pt-BR"/>
                <a:t> Embora tenham ganho a vitória em Cristo, deveriam descansar na tumba um pouco de tempo, até que Jesus venha e lhes dê a recompensa.</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990"/>
                                        </p:tgtEl>
                                        <p:attrNameLst>
                                          <p:attrName>style.visibility</p:attrName>
                                        </p:attrNameLst>
                                      </p:cBhvr>
                                      <p:to>
                                        <p:strVal val="visible"/>
                                      </p:to>
                                    </p:set>
                                    <p:animEffect transition="in" filter="dissolve">
                                      <p:cBhvr>
                                        <p:cTn id="7" dur="500"/>
                                        <p:tgtEl>
                                          <p:spTgt spid="29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993"/>
                                        </p:tgtEl>
                                        <p:attrNameLst>
                                          <p:attrName>style.visibility</p:attrName>
                                        </p:attrNameLst>
                                      </p:cBhvr>
                                      <p:to>
                                        <p:strVal val="visible"/>
                                      </p:to>
                                    </p:set>
                                    <p:animEffect transition="in" filter="dissolve">
                                      <p:cBhvr>
                                        <p:cTn id="12" dur="500"/>
                                        <p:tgtEl>
                                          <p:spTgt spid="297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99010" name="Group 2">
            <a:extLst>
              <a:ext uri="{FF2B5EF4-FFF2-40B4-BE49-F238E27FC236}">
                <a16:creationId xmlns:a16="http://schemas.microsoft.com/office/drawing/2014/main" id="{191C6677-AD80-4E62-B944-958E63626CB3}"/>
              </a:ext>
            </a:extLst>
          </p:cNvPr>
          <p:cNvGrpSpPr>
            <a:grpSpLocks/>
          </p:cNvGrpSpPr>
          <p:nvPr/>
        </p:nvGrpSpPr>
        <p:grpSpPr bwMode="auto">
          <a:xfrm>
            <a:off x="609600" y="457200"/>
            <a:ext cx="7924800" cy="3260725"/>
            <a:chOff x="336" y="1920"/>
            <a:chExt cx="4992" cy="2054"/>
          </a:xfrm>
        </p:grpSpPr>
        <p:sp>
          <p:nvSpPr>
            <p:cNvPr id="299011" name="AutoShape 3">
              <a:extLst>
                <a:ext uri="{FF2B5EF4-FFF2-40B4-BE49-F238E27FC236}">
                  <a16:creationId xmlns:a16="http://schemas.microsoft.com/office/drawing/2014/main" id="{0DB77453-F5B2-47DC-B04C-A1A6B475E6F9}"/>
                </a:ext>
              </a:extLst>
            </p:cNvPr>
            <p:cNvSpPr>
              <a:spLocks noChangeArrowheads="1"/>
            </p:cNvSpPr>
            <p:nvPr/>
          </p:nvSpPr>
          <p:spPr bwMode="auto">
            <a:xfrm>
              <a:off x="336" y="1968"/>
              <a:ext cx="4992" cy="1536"/>
            </a:xfrm>
            <a:prstGeom prst="roundRect">
              <a:avLst>
                <a:gd name="adj" fmla="val 7815"/>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99012" name="AutoShape 4">
              <a:extLst>
                <a:ext uri="{FF2B5EF4-FFF2-40B4-BE49-F238E27FC236}">
                  <a16:creationId xmlns:a16="http://schemas.microsoft.com/office/drawing/2014/main" id="{482D1B74-486E-447D-868E-E82008785515}"/>
                </a:ext>
              </a:extLst>
            </p:cNvPr>
            <p:cNvSpPr>
              <a:spLocks noChangeArrowheads="1"/>
            </p:cNvSpPr>
            <p:nvPr/>
          </p:nvSpPr>
          <p:spPr bwMode="auto">
            <a:xfrm>
              <a:off x="3216" y="3648"/>
              <a:ext cx="2112"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99013" name="Text Box 5">
              <a:extLst>
                <a:ext uri="{FF2B5EF4-FFF2-40B4-BE49-F238E27FC236}">
                  <a16:creationId xmlns:a16="http://schemas.microsoft.com/office/drawing/2014/main" id="{FDE45E57-3CC4-4BA9-960C-C991C7065070}"/>
                </a:ext>
              </a:extLst>
            </p:cNvPr>
            <p:cNvSpPr txBox="1">
              <a:spLocks noChangeArrowheads="1"/>
            </p:cNvSpPr>
            <p:nvPr/>
          </p:nvSpPr>
          <p:spPr bwMode="auto">
            <a:xfrm>
              <a:off x="336" y="1920"/>
              <a:ext cx="4992" cy="20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todos estes, tendo tido testemunho pela fé, não alcançaram a promessa, provendo Deus alguma coisa melhor a nosso respeito, para que eles, sem nós, não fossem aperfeiçoados.”</a:t>
              </a:r>
            </a:p>
            <a:p>
              <a:pPr algn="r"/>
              <a:r>
                <a:rPr lang="pt-BR" altLang="pt-BR"/>
                <a:t>Hebreus 11:39 e 40</a:t>
              </a:r>
            </a:p>
          </p:txBody>
        </p:sp>
      </p:grpSp>
      <p:grpSp>
        <p:nvGrpSpPr>
          <p:cNvPr id="299014" name="Group 6">
            <a:extLst>
              <a:ext uri="{FF2B5EF4-FFF2-40B4-BE49-F238E27FC236}">
                <a16:creationId xmlns:a16="http://schemas.microsoft.com/office/drawing/2014/main" id="{0677AB67-04D0-4B9E-9198-40DB70D57A7C}"/>
              </a:ext>
            </a:extLst>
          </p:cNvPr>
          <p:cNvGrpSpPr>
            <a:grpSpLocks/>
          </p:cNvGrpSpPr>
          <p:nvPr/>
        </p:nvGrpSpPr>
        <p:grpSpPr bwMode="auto">
          <a:xfrm>
            <a:off x="533400" y="5364163"/>
            <a:ext cx="8229600" cy="579437"/>
            <a:chOff x="288" y="3648"/>
            <a:chExt cx="5184" cy="365"/>
          </a:xfrm>
        </p:grpSpPr>
        <p:sp>
          <p:nvSpPr>
            <p:cNvPr id="299015" name="AutoShape 7">
              <a:extLst>
                <a:ext uri="{FF2B5EF4-FFF2-40B4-BE49-F238E27FC236}">
                  <a16:creationId xmlns:a16="http://schemas.microsoft.com/office/drawing/2014/main" id="{A45D0BE0-9201-481E-8475-056AC2DCE15D}"/>
                </a:ext>
              </a:extLst>
            </p:cNvPr>
            <p:cNvSpPr>
              <a:spLocks noChangeArrowheads="1"/>
            </p:cNvSpPr>
            <p:nvPr/>
          </p:nvSpPr>
          <p:spPr bwMode="auto">
            <a:xfrm>
              <a:off x="288" y="3696"/>
              <a:ext cx="5040"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99016" name="Text Box 8">
              <a:extLst>
                <a:ext uri="{FF2B5EF4-FFF2-40B4-BE49-F238E27FC236}">
                  <a16:creationId xmlns:a16="http://schemas.microsoft.com/office/drawing/2014/main" id="{37663BC5-B0D8-492B-9916-36BF311E8625}"/>
                </a:ext>
              </a:extLst>
            </p:cNvPr>
            <p:cNvSpPr txBox="1">
              <a:spLocks noChangeArrowheads="1"/>
            </p:cNvSpPr>
            <p:nvPr/>
          </p:nvSpPr>
          <p:spPr bwMode="auto">
            <a:xfrm>
              <a:off x="288" y="3648"/>
              <a:ext cx="5184"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Char char="v"/>
              </a:pPr>
              <a:r>
                <a:rPr lang="pt-BR" altLang="pt-BR"/>
                <a:t> Período do quinto selo: 1517 a 1755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dissolve">
                                      <p:cBhvr>
                                        <p:cTn id="7" dur="500"/>
                                        <p:tgtEl>
                                          <p:spTgt spid="299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9014"/>
                                        </p:tgtEl>
                                        <p:attrNameLst>
                                          <p:attrName>style.visibility</p:attrName>
                                        </p:attrNameLst>
                                      </p:cBhvr>
                                      <p:to>
                                        <p:strVal val="visible"/>
                                      </p:to>
                                    </p:set>
                                    <p:animEffect transition="in" filter="dissolve">
                                      <p:cBhvr>
                                        <p:cTn id="12" dur="500"/>
                                        <p:tgtEl>
                                          <p:spTgt spid="299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0034" name="Group 2">
            <a:extLst>
              <a:ext uri="{FF2B5EF4-FFF2-40B4-BE49-F238E27FC236}">
                <a16:creationId xmlns:a16="http://schemas.microsoft.com/office/drawing/2014/main" id="{01D70057-2B1A-4337-B816-CE2B4DD81BA4}"/>
              </a:ext>
            </a:extLst>
          </p:cNvPr>
          <p:cNvGrpSpPr>
            <a:grpSpLocks/>
          </p:cNvGrpSpPr>
          <p:nvPr/>
        </p:nvGrpSpPr>
        <p:grpSpPr bwMode="auto">
          <a:xfrm>
            <a:off x="304800" y="2209800"/>
            <a:ext cx="8686800" cy="4191000"/>
            <a:chOff x="192" y="1392"/>
            <a:chExt cx="5472" cy="2640"/>
          </a:xfrm>
        </p:grpSpPr>
        <p:sp>
          <p:nvSpPr>
            <p:cNvPr id="300035" name="AutoShape 3">
              <a:extLst>
                <a:ext uri="{FF2B5EF4-FFF2-40B4-BE49-F238E27FC236}">
                  <a16:creationId xmlns:a16="http://schemas.microsoft.com/office/drawing/2014/main" id="{B8EC0A29-5D2A-4F64-A0A1-232A16331506}"/>
                </a:ext>
              </a:extLst>
            </p:cNvPr>
            <p:cNvSpPr>
              <a:spLocks noChangeArrowheads="1"/>
            </p:cNvSpPr>
            <p:nvPr/>
          </p:nvSpPr>
          <p:spPr bwMode="auto">
            <a:xfrm>
              <a:off x="3552" y="3744"/>
              <a:ext cx="2112"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00036" name="AutoShape 4">
              <a:extLst>
                <a:ext uri="{FF2B5EF4-FFF2-40B4-BE49-F238E27FC236}">
                  <a16:creationId xmlns:a16="http://schemas.microsoft.com/office/drawing/2014/main" id="{54B395A5-F171-45EE-ADDE-ED390466BF10}"/>
                </a:ext>
              </a:extLst>
            </p:cNvPr>
            <p:cNvSpPr>
              <a:spLocks noChangeArrowheads="1"/>
            </p:cNvSpPr>
            <p:nvPr/>
          </p:nvSpPr>
          <p:spPr bwMode="auto">
            <a:xfrm>
              <a:off x="192" y="1440"/>
              <a:ext cx="5472" cy="2112"/>
            </a:xfrm>
            <a:prstGeom prst="roundRect">
              <a:avLst>
                <a:gd name="adj" fmla="val 6060"/>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00037" name="Text Box 5">
              <a:extLst>
                <a:ext uri="{FF2B5EF4-FFF2-40B4-BE49-F238E27FC236}">
                  <a16:creationId xmlns:a16="http://schemas.microsoft.com/office/drawing/2014/main" id="{DE6C267A-3B27-4EB7-9D35-7DD6B764C796}"/>
                </a:ext>
              </a:extLst>
            </p:cNvPr>
            <p:cNvSpPr txBox="1">
              <a:spLocks noChangeArrowheads="1"/>
            </p:cNvSpPr>
            <p:nvPr/>
          </p:nvSpPr>
          <p:spPr bwMode="auto">
            <a:xfrm>
              <a:off x="192" y="1392"/>
              <a:ext cx="5472" cy="263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havendo aberto o sexto selo, olhei, e eis que houve um grande tremor de terra; e o sol tornou-se negro como saco de cilício, e a lua tornou-se como sangue. E as estrelas do céu caíram sobre a terra, como quando a figueira lança de si os seus figos verdes, abalada por um vento forte.”</a:t>
              </a:r>
            </a:p>
            <a:p>
              <a:pPr algn="r"/>
              <a:r>
                <a:rPr lang="pt-BR" altLang="pt-BR" sz="3000"/>
                <a:t>Apocalipse 6:12 e 13</a:t>
              </a:r>
            </a:p>
          </p:txBody>
        </p:sp>
      </p:grpSp>
      <p:grpSp>
        <p:nvGrpSpPr>
          <p:cNvPr id="300038" name="Group 6">
            <a:extLst>
              <a:ext uri="{FF2B5EF4-FFF2-40B4-BE49-F238E27FC236}">
                <a16:creationId xmlns:a16="http://schemas.microsoft.com/office/drawing/2014/main" id="{1EB82C73-F796-4C1D-88D7-6FF50D616E90}"/>
              </a:ext>
            </a:extLst>
          </p:cNvPr>
          <p:cNvGrpSpPr>
            <a:grpSpLocks/>
          </p:cNvGrpSpPr>
          <p:nvPr/>
        </p:nvGrpSpPr>
        <p:grpSpPr bwMode="auto">
          <a:xfrm>
            <a:off x="457200" y="106363"/>
            <a:ext cx="8382000" cy="1798637"/>
            <a:chOff x="288" y="67"/>
            <a:chExt cx="5280" cy="1133"/>
          </a:xfrm>
        </p:grpSpPr>
        <p:sp>
          <p:nvSpPr>
            <p:cNvPr id="300039" name="AutoShape 7">
              <a:extLst>
                <a:ext uri="{FF2B5EF4-FFF2-40B4-BE49-F238E27FC236}">
                  <a16:creationId xmlns:a16="http://schemas.microsoft.com/office/drawing/2014/main" id="{4719120F-71CC-409E-BF89-76DFBA5F10A9}"/>
                </a:ext>
              </a:extLst>
            </p:cNvPr>
            <p:cNvSpPr>
              <a:spLocks noChangeArrowheads="1"/>
            </p:cNvSpPr>
            <p:nvPr/>
          </p:nvSpPr>
          <p:spPr bwMode="auto">
            <a:xfrm>
              <a:off x="288" y="576"/>
              <a:ext cx="5184" cy="576"/>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00040" name="AutoShape 8">
              <a:extLst>
                <a:ext uri="{FF2B5EF4-FFF2-40B4-BE49-F238E27FC236}">
                  <a16:creationId xmlns:a16="http://schemas.microsoft.com/office/drawing/2014/main" id="{80CFCEEF-02D1-4A07-916C-A6554F73C974}"/>
                </a:ext>
              </a:extLst>
            </p:cNvPr>
            <p:cNvSpPr>
              <a:spLocks noChangeArrowheads="1"/>
            </p:cNvSpPr>
            <p:nvPr/>
          </p:nvSpPr>
          <p:spPr bwMode="auto">
            <a:xfrm>
              <a:off x="2064" y="96"/>
              <a:ext cx="1728"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0041" name="Text Box 9">
              <a:extLst>
                <a:ext uri="{FF2B5EF4-FFF2-40B4-BE49-F238E27FC236}">
                  <a16:creationId xmlns:a16="http://schemas.microsoft.com/office/drawing/2014/main" id="{FEED67E2-0828-478C-9846-D4885D51557C}"/>
                </a:ext>
              </a:extLst>
            </p:cNvPr>
            <p:cNvSpPr txBox="1">
              <a:spLocks noChangeArrowheads="1"/>
            </p:cNvSpPr>
            <p:nvPr/>
          </p:nvSpPr>
          <p:spPr bwMode="auto">
            <a:xfrm>
              <a:off x="288" y="67"/>
              <a:ext cx="5280" cy="113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t>O Sexto Selo</a:t>
              </a:r>
            </a:p>
            <a:p>
              <a:pPr>
                <a:buFont typeface="Wingdings" panose="05000000000000000000" pitchFamily="2" charset="2"/>
                <a:buNone/>
              </a:pPr>
              <a:r>
                <a:rPr lang="pt-BR" altLang="pt-BR"/>
                <a:t>Quais são os quatro acontecimentos que dão abertura ao sexto Selo?</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0038"/>
                                        </p:tgtEl>
                                        <p:attrNameLst>
                                          <p:attrName>style.visibility</p:attrName>
                                        </p:attrNameLst>
                                      </p:cBhvr>
                                      <p:to>
                                        <p:strVal val="visible"/>
                                      </p:to>
                                    </p:set>
                                    <p:animEffect transition="in" filter="dissolve">
                                      <p:cBhvr>
                                        <p:cTn id="7" dur="500"/>
                                        <p:tgtEl>
                                          <p:spTgt spid="300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0034"/>
                                        </p:tgtEl>
                                        <p:attrNameLst>
                                          <p:attrName>style.visibility</p:attrName>
                                        </p:attrNameLst>
                                      </p:cBhvr>
                                      <p:to>
                                        <p:strVal val="visible"/>
                                      </p:to>
                                    </p:set>
                                    <p:animEffect transition="in" filter="dissolve">
                                      <p:cBhvr>
                                        <p:cTn id="12" dur="500"/>
                                        <p:tgtEl>
                                          <p:spTgt spid="300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1058" name="Group 2">
            <a:extLst>
              <a:ext uri="{FF2B5EF4-FFF2-40B4-BE49-F238E27FC236}">
                <a16:creationId xmlns:a16="http://schemas.microsoft.com/office/drawing/2014/main" id="{B40129B6-5648-4232-82D5-F9950604430B}"/>
              </a:ext>
            </a:extLst>
          </p:cNvPr>
          <p:cNvGrpSpPr>
            <a:grpSpLocks/>
          </p:cNvGrpSpPr>
          <p:nvPr/>
        </p:nvGrpSpPr>
        <p:grpSpPr bwMode="auto">
          <a:xfrm>
            <a:off x="2438400" y="1554163"/>
            <a:ext cx="4343400" cy="579437"/>
            <a:chOff x="1584" y="3552"/>
            <a:chExt cx="2736" cy="365"/>
          </a:xfrm>
        </p:grpSpPr>
        <p:sp>
          <p:nvSpPr>
            <p:cNvPr id="301059" name="AutoShape 3">
              <a:extLst>
                <a:ext uri="{FF2B5EF4-FFF2-40B4-BE49-F238E27FC236}">
                  <a16:creationId xmlns:a16="http://schemas.microsoft.com/office/drawing/2014/main" id="{2E277748-8534-4D3F-B43C-D26EE6D53C86}"/>
                </a:ext>
              </a:extLst>
            </p:cNvPr>
            <p:cNvSpPr>
              <a:spLocks noChangeArrowheads="1"/>
            </p:cNvSpPr>
            <p:nvPr/>
          </p:nvSpPr>
          <p:spPr bwMode="auto">
            <a:xfrm>
              <a:off x="1584" y="3600"/>
              <a:ext cx="2640"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1060" name="Text Box 4">
              <a:extLst>
                <a:ext uri="{FF2B5EF4-FFF2-40B4-BE49-F238E27FC236}">
                  <a16:creationId xmlns:a16="http://schemas.microsoft.com/office/drawing/2014/main" id="{8AD42E32-6BC8-4AEA-A66A-FC0C8C173692}"/>
                </a:ext>
              </a:extLst>
            </p:cNvPr>
            <p:cNvSpPr txBox="1">
              <a:spLocks noChangeArrowheads="1"/>
            </p:cNvSpPr>
            <p:nvPr/>
          </p:nvSpPr>
          <p:spPr bwMode="auto">
            <a:xfrm>
              <a:off x="1584" y="3552"/>
              <a:ext cx="2736"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panose="02020603050405020304" pitchFamily="18" charset="0"/>
                </a:defRPr>
              </a:lvl1pPr>
              <a:lvl2pPr marL="914400" indent="-457200">
                <a:spcBef>
                  <a:spcPct val="0"/>
                </a:spcBef>
                <a:defRPr sz="2400">
                  <a:solidFill>
                    <a:schemeClr val="tx1"/>
                  </a:solidFill>
                  <a:latin typeface="Times New Roman" panose="02020603050405020304" pitchFamily="18" charset="0"/>
                </a:defRPr>
              </a:lvl2pPr>
              <a:lvl3pPr marL="1371600" indent="-457200">
                <a:spcBef>
                  <a:spcPct val="0"/>
                </a:spcBef>
                <a:defRPr sz="2400">
                  <a:solidFill>
                    <a:schemeClr val="tx1"/>
                  </a:solidFill>
                  <a:latin typeface="Times New Roman" panose="02020603050405020304" pitchFamily="18" charset="0"/>
                </a:defRPr>
              </a:lvl3pPr>
              <a:lvl4pPr marL="1828800" indent="-457200">
                <a:spcBef>
                  <a:spcPct val="0"/>
                </a:spcBef>
                <a:defRPr sz="2400">
                  <a:solidFill>
                    <a:schemeClr val="tx1"/>
                  </a:solidFill>
                  <a:latin typeface="Times New Roman" panose="02020603050405020304" pitchFamily="18" charset="0"/>
                </a:defRPr>
              </a:lvl4pPr>
              <a:lvl5pPr marL="2286000" indent="-457200">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pt-BR" altLang="pt-BR" sz="3200">
                  <a:solidFill>
                    <a:srgbClr val="FFFF00"/>
                  </a:solidFill>
                  <a:latin typeface="Souvenir Lt BT" pitchFamily="18" charset="0"/>
                </a:rPr>
                <a:t>Grande Terremoto.</a:t>
              </a:r>
            </a:p>
          </p:txBody>
        </p:sp>
      </p:grpSp>
      <p:grpSp>
        <p:nvGrpSpPr>
          <p:cNvPr id="301061" name="Group 5">
            <a:extLst>
              <a:ext uri="{FF2B5EF4-FFF2-40B4-BE49-F238E27FC236}">
                <a16:creationId xmlns:a16="http://schemas.microsoft.com/office/drawing/2014/main" id="{02A80AD5-DF86-4B76-9F6A-4FA5DC2FD195}"/>
              </a:ext>
            </a:extLst>
          </p:cNvPr>
          <p:cNvGrpSpPr>
            <a:grpSpLocks/>
          </p:cNvGrpSpPr>
          <p:nvPr/>
        </p:nvGrpSpPr>
        <p:grpSpPr bwMode="auto">
          <a:xfrm>
            <a:off x="2057400" y="2544763"/>
            <a:ext cx="5105400" cy="579437"/>
            <a:chOff x="1392" y="3552"/>
            <a:chExt cx="3216" cy="365"/>
          </a:xfrm>
        </p:grpSpPr>
        <p:sp>
          <p:nvSpPr>
            <p:cNvPr id="301062" name="AutoShape 6">
              <a:extLst>
                <a:ext uri="{FF2B5EF4-FFF2-40B4-BE49-F238E27FC236}">
                  <a16:creationId xmlns:a16="http://schemas.microsoft.com/office/drawing/2014/main" id="{DDD12E09-37F3-4344-85D3-4E04B91023BA}"/>
                </a:ext>
              </a:extLst>
            </p:cNvPr>
            <p:cNvSpPr>
              <a:spLocks noChangeArrowheads="1"/>
            </p:cNvSpPr>
            <p:nvPr/>
          </p:nvSpPr>
          <p:spPr bwMode="auto">
            <a:xfrm>
              <a:off x="1392" y="3600"/>
              <a:ext cx="3216"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01063" name="Text Box 7">
              <a:extLst>
                <a:ext uri="{FF2B5EF4-FFF2-40B4-BE49-F238E27FC236}">
                  <a16:creationId xmlns:a16="http://schemas.microsoft.com/office/drawing/2014/main" id="{DB55B98C-A6D9-4981-B2AD-8A6FEC093EC0}"/>
                </a:ext>
              </a:extLst>
            </p:cNvPr>
            <p:cNvSpPr txBox="1">
              <a:spLocks noChangeArrowheads="1"/>
            </p:cNvSpPr>
            <p:nvPr/>
          </p:nvSpPr>
          <p:spPr bwMode="auto">
            <a:xfrm>
              <a:off x="1440" y="3552"/>
              <a:ext cx="3168"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Times New Roman" panose="02020603050405020304" pitchFamily="18" charset="0"/>
                </a:defRPr>
              </a:lvl1pPr>
              <a:lvl2pPr marL="914400" indent="-457200">
                <a:spcBef>
                  <a:spcPct val="0"/>
                </a:spcBef>
                <a:defRPr sz="2400">
                  <a:solidFill>
                    <a:schemeClr val="tx1"/>
                  </a:solidFill>
                  <a:latin typeface="Times New Roman" panose="02020603050405020304" pitchFamily="18" charset="0"/>
                </a:defRPr>
              </a:lvl2pPr>
              <a:lvl3pPr marL="1371600" indent="-457200">
                <a:spcBef>
                  <a:spcPct val="0"/>
                </a:spcBef>
                <a:defRPr sz="2400">
                  <a:solidFill>
                    <a:schemeClr val="tx1"/>
                  </a:solidFill>
                  <a:latin typeface="Times New Roman" panose="02020603050405020304" pitchFamily="18" charset="0"/>
                </a:defRPr>
              </a:lvl3pPr>
              <a:lvl4pPr marL="1828800" indent="-457200">
                <a:spcBef>
                  <a:spcPct val="0"/>
                </a:spcBef>
                <a:defRPr sz="2400">
                  <a:solidFill>
                    <a:schemeClr val="tx1"/>
                  </a:solidFill>
                  <a:latin typeface="Times New Roman" panose="02020603050405020304" pitchFamily="18" charset="0"/>
                </a:defRPr>
              </a:lvl4pPr>
              <a:lvl5pPr marL="2286000" indent="-457200">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pt-BR" altLang="pt-BR" sz="3200">
                  <a:solidFill>
                    <a:srgbClr val="FFFF00"/>
                  </a:solidFill>
                  <a:latin typeface="Souvenir Lt BT" pitchFamily="18" charset="0"/>
                </a:rPr>
                <a:t>2. Escurecimento do Sol.</a:t>
              </a:r>
            </a:p>
          </p:txBody>
        </p:sp>
      </p:grpSp>
      <p:grpSp>
        <p:nvGrpSpPr>
          <p:cNvPr id="301064" name="Group 8">
            <a:extLst>
              <a:ext uri="{FF2B5EF4-FFF2-40B4-BE49-F238E27FC236}">
                <a16:creationId xmlns:a16="http://schemas.microsoft.com/office/drawing/2014/main" id="{692C72C7-8883-409F-90FD-1481D5AAABD9}"/>
              </a:ext>
            </a:extLst>
          </p:cNvPr>
          <p:cNvGrpSpPr>
            <a:grpSpLocks/>
          </p:cNvGrpSpPr>
          <p:nvPr/>
        </p:nvGrpSpPr>
        <p:grpSpPr bwMode="auto">
          <a:xfrm>
            <a:off x="1752600" y="3565525"/>
            <a:ext cx="5943600" cy="579438"/>
            <a:chOff x="912" y="3552"/>
            <a:chExt cx="3744" cy="365"/>
          </a:xfrm>
        </p:grpSpPr>
        <p:sp>
          <p:nvSpPr>
            <p:cNvPr id="301065" name="AutoShape 9">
              <a:extLst>
                <a:ext uri="{FF2B5EF4-FFF2-40B4-BE49-F238E27FC236}">
                  <a16:creationId xmlns:a16="http://schemas.microsoft.com/office/drawing/2014/main" id="{6B008A2E-AB56-4DE6-9AB4-F36077DAF26E}"/>
                </a:ext>
              </a:extLst>
            </p:cNvPr>
            <p:cNvSpPr>
              <a:spLocks noChangeArrowheads="1"/>
            </p:cNvSpPr>
            <p:nvPr/>
          </p:nvSpPr>
          <p:spPr bwMode="auto">
            <a:xfrm>
              <a:off x="912" y="3616"/>
              <a:ext cx="3744"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1066" name="Text Box 10">
              <a:extLst>
                <a:ext uri="{FF2B5EF4-FFF2-40B4-BE49-F238E27FC236}">
                  <a16:creationId xmlns:a16="http://schemas.microsoft.com/office/drawing/2014/main" id="{18BBC01A-0853-406F-BEA2-2E1823C69C81}"/>
                </a:ext>
              </a:extLst>
            </p:cNvPr>
            <p:cNvSpPr txBox="1">
              <a:spLocks noChangeArrowheads="1"/>
            </p:cNvSpPr>
            <p:nvPr/>
          </p:nvSpPr>
          <p:spPr bwMode="auto">
            <a:xfrm>
              <a:off x="912" y="3552"/>
              <a:ext cx="3744"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3. A lua se tornou em sangue.</a:t>
              </a:r>
            </a:p>
          </p:txBody>
        </p:sp>
      </p:grpSp>
      <p:grpSp>
        <p:nvGrpSpPr>
          <p:cNvPr id="301067" name="Group 11">
            <a:extLst>
              <a:ext uri="{FF2B5EF4-FFF2-40B4-BE49-F238E27FC236}">
                <a16:creationId xmlns:a16="http://schemas.microsoft.com/office/drawing/2014/main" id="{EBC6DF80-6556-4E0E-86CB-FE59D6EF521F}"/>
              </a:ext>
            </a:extLst>
          </p:cNvPr>
          <p:cNvGrpSpPr>
            <a:grpSpLocks/>
          </p:cNvGrpSpPr>
          <p:nvPr/>
        </p:nvGrpSpPr>
        <p:grpSpPr bwMode="auto">
          <a:xfrm>
            <a:off x="2438400" y="4602163"/>
            <a:ext cx="4495800" cy="579437"/>
            <a:chOff x="1488" y="3552"/>
            <a:chExt cx="2832" cy="365"/>
          </a:xfrm>
        </p:grpSpPr>
        <p:sp>
          <p:nvSpPr>
            <p:cNvPr id="301068" name="AutoShape 12">
              <a:extLst>
                <a:ext uri="{FF2B5EF4-FFF2-40B4-BE49-F238E27FC236}">
                  <a16:creationId xmlns:a16="http://schemas.microsoft.com/office/drawing/2014/main" id="{BB3A7554-7E46-4A6D-81CE-E57D45B8162B}"/>
                </a:ext>
              </a:extLst>
            </p:cNvPr>
            <p:cNvSpPr>
              <a:spLocks noChangeArrowheads="1"/>
            </p:cNvSpPr>
            <p:nvPr/>
          </p:nvSpPr>
          <p:spPr bwMode="auto">
            <a:xfrm>
              <a:off x="1488" y="3600"/>
              <a:ext cx="2784"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1069" name="Text Box 13">
              <a:extLst>
                <a:ext uri="{FF2B5EF4-FFF2-40B4-BE49-F238E27FC236}">
                  <a16:creationId xmlns:a16="http://schemas.microsoft.com/office/drawing/2014/main" id="{C91F377A-36C3-4E81-96FB-C5A5DA869248}"/>
                </a:ext>
              </a:extLst>
            </p:cNvPr>
            <p:cNvSpPr txBox="1">
              <a:spLocks noChangeArrowheads="1"/>
            </p:cNvSpPr>
            <p:nvPr/>
          </p:nvSpPr>
          <p:spPr bwMode="auto">
            <a:xfrm>
              <a:off x="1488" y="3552"/>
              <a:ext cx="2832"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4. Queda das estrelas.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dissolve">
                                      <p:cBhvr>
                                        <p:cTn id="7" dur="500"/>
                                        <p:tgtEl>
                                          <p:spTgt spid="301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1061"/>
                                        </p:tgtEl>
                                        <p:attrNameLst>
                                          <p:attrName>style.visibility</p:attrName>
                                        </p:attrNameLst>
                                      </p:cBhvr>
                                      <p:to>
                                        <p:strVal val="visible"/>
                                      </p:to>
                                    </p:set>
                                    <p:animEffect transition="in" filter="dissolve">
                                      <p:cBhvr>
                                        <p:cTn id="12" dur="500"/>
                                        <p:tgtEl>
                                          <p:spTgt spid="301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1064"/>
                                        </p:tgtEl>
                                        <p:attrNameLst>
                                          <p:attrName>style.visibility</p:attrName>
                                        </p:attrNameLst>
                                      </p:cBhvr>
                                      <p:to>
                                        <p:strVal val="visible"/>
                                      </p:to>
                                    </p:set>
                                    <p:animEffect transition="in" filter="dissolve">
                                      <p:cBhvr>
                                        <p:cTn id="17" dur="500"/>
                                        <p:tgtEl>
                                          <p:spTgt spid="3010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1067"/>
                                        </p:tgtEl>
                                        <p:attrNameLst>
                                          <p:attrName>style.visibility</p:attrName>
                                        </p:attrNameLst>
                                      </p:cBhvr>
                                      <p:to>
                                        <p:strVal val="visible"/>
                                      </p:to>
                                    </p:set>
                                    <p:animEffect transition="in" filter="dissolve">
                                      <p:cBhvr>
                                        <p:cTn id="22" dur="500"/>
                                        <p:tgtEl>
                                          <p:spTgt spid="30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2082" name="Group 2">
            <a:extLst>
              <a:ext uri="{FF2B5EF4-FFF2-40B4-BE49-F238E27FC236}">
                <a16:creationId xmlns:a16="http://schemas.microsoft.com/office/drawing/2014/main" id="{B3FEEBC7-AABB-46D0-BCBE-78AC4116E5B4}"/>
              </a:ext>
            </a:extLst>
          </p:cNvPr>
          <p:cNvGrpSpPr>
            <a:grpSpLocks/>
          </p:cNvGrpSpPr>
          <p:nvPr/>
        </p:nvGrpSpPr>
        <p:grpSpPr bwMode="auto">
          <a:xfrm>
            <a:off x="1447800" y="533400"/>
            <a:ext cx="6400800" cy="579438"/>
            <a:chOff x="912" y="336"/>
            <a:chExt cx="4032" cy="365"/>
          </a:xfrm>
        </p:grpSpPr>
        <p:sp>
          <p:nvSpPr>
            <p:cNvPr id="302083" name="AutoShape 3">
              <a:extLst>
                <a:ext uri="{FF2B5EF4-FFF2-40B4-BE49-F238E27FC236}">
                  <a16:creationId xmlns:a16="http://schemas.microsoft.com/office/drawing/2014/main" id="{6AA45F9F-D605-4210-8CA3-15AB1858B1B8}"/>
                </a:ext>
              </a:extLst>
            </p:cNvPr>
            <p:cNvSpPr>
              <a:spLocks noChangeArrowheads="1"/>
            </p:cNvSpPr>
            <p:nvPr/>
          </p:nvSpPr>
          <p:spPr bwMode="auto">
            <a:xfrm>
              <a:off x="960" y="384"/>
              <a:ext cx="3936"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02084" name="Text Box 4">
              <a:extLst>
                <a:ext uri="{FF2B5EF4-FFF2-40B4-BE49-F238E27FC236}">
                  <a16:creationId xmlns:a16="http://schemas.microsoft.com/office/drawing/2014/main" id="{62E9701F-9430-4357-BD3D-2FF084A0C54F}"/>
                </a:ext>
              </a:extLst>
            </p:cNvPr>
            <p:cNvSpPr txBox="1">
              <a:spLocks noChangeArrowheads="1"/>
            </p:cNvSpPr>
            <p:nvPr/>
          </p:nvSpPr>
          <p:spPr bwMode="auto">
            <a:xfrm>
              <a:off x="912" y="336"/>
              <a:ext cx="4032"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t>O Grande Terremoto de Lisboa</a:t>
              </a:r>
            </a:p>
          </p:txBody>
        </p:sp>
      </p:grpSp>
      <p:grpSp>
        <p:nvGrpSpPr>
          <p:cNvPr id="302085" name="Group 5">
            <a:extLst>
              <a:ext uri="{FF2B5EF4-FFF2-40B4-BE49-F238E27FC236}">
                <a16:creationId xmlns:a16="http://schemas.microsoft.com/office/drawing/2014/main" id="{357F19A4-6553-450E-8B1B-22033C718BB2}"/>
              </a:ext>
            </a:extLst>
          </p:cNvPr>
          <p:cNvGrpSpPr>
            <a:grpSpLocks/>
          </p:cNvGrpSpPr>
          <p:nvPr/>
        </p:nvGrpSpPr>
        <p:grpSpPr bwMode="auto">
          <a:xfrm>
            <a:off x="1143000" y="2743200"/>
            <a:ext cx="7543800" cy="2528888"/>
            <a:chOff x="720" y="1728"/>
            <a:chExt cx="4752" cy="1593"/>
          </a:xfrm>
        </p:grpSpPr>
        <p:sp>
          <p:nvSpPr>
            <p:cNvPr id="302086" name="AutoShape 6">
              <a:extLst>
                <a:ext uri="{FF2B5EF4-FFF2-40B4-BE49-F238E27FC236}">
                  <a16:creationId xmlns:a16="http://schemas.microsoft.com/office/drawing/2014/main" id="{294DFAF6-DAF1-4213-8AF0-423B1B4F1261}"/>
                </a:ext>
              </a:extLst>
            </p:cNvPr>
            <p:cNvSpPr>
              <a:spLocks noChangeArrowheads="1"/>
            </p:cNvSpPr>
            <p:nvPr/>
          </p:nvSpPr>
          <p:spPr bwMode="auto">
            <a:xfrm>
              <a:off x="720" y="1776"/>
              <a:ext cx="4656" cy="1536"/>
            </a:xfrm>
            <a:prstGeom prst="roundRect">
              <a:avLst>
                <a:gd name="adj" fmla="val 7292"/>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2087" name="Text Box 7">
              <a:extLst>
                <a:ext uri="{FF2B5EF4-FFF2-40B4-BE49-F238E27FC236}">
                  <a16:creationId xmlns:a16="http://schemas.microsoft.com/office/drawing/2014/main" id="{C4B44F3C-EB92-43B6-A92B-02B0AC796A82}"/>
                </a:ext>
              </a:extLst>
            </p:cNvPr>
            <p:cNvSpPr txBox="1">
              <a:spLocks noChangeArrowheads="1"/>
            </p:cNvSpPr>
            <p:nvPr/>
          </p:nvSpPr>
          <p:spPr bwMode="auto">
            <a:xfrm>
              <a:off x="720" y="1728"/>
              <a:ext cx="4752" cy="159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Em cumprimento a profecia Bíblica o “grande terremoto” de Apocalipse 6 e identificado com o grande terremoto de Lisboa em 1755 no dia 1º de novembro.</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2082"/>
                                        </p:tgtEl>
                                        <p:attrNameLst>
                                          <p:attrName>style.visibility</p:attrName>
                                        </p:attrNameLst>
                                      </p:cBhvr>
                                      <p:to>
                                        <p:strVal val="visible"/>
                                      </p:to>
                                    </p:set>
                                    <p:animEffect transition="in" filter="dissolve">
                                      <p:cBhvr>
                                        <p:cTn id="7" dur="500"/>
                                        <p:tgtEl>
                                          <p:spTgt spid="302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2085"/>
                                        </p:tgtEl>
                                        <p:attrNameLst>
                                          <p:attrName>style.visibility</p:attrName>
                                        </p:attrNameLst>
                                      </p:cBhvr>
                                      <p:to>
                                        <p:strVal val="visible"/>
                                      </p:to>
                                    </p:set>
                                    <p:animEffect transition="in" filter="dissolve">
                                      <p:cBhvr>
                                        <p:cTn id="12" dur="500"/>
                                        <p:tgtEl>
                                          <p:spTgt spid="30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42693" name="Group 5">
            <a:extLst>
              <a:ext uri="{FF2B5EF4-FFF2-40B4-BE49-F238E27FC236}">
                <a16:creationId xmlns:a16="http://schemas.microsoft.com/office/drawing/2014/main" id="{6EAEC226-6E4F-428E-8F6D-5DAAB1A5C186}"/>
              </a:ext>
            </a:extLst>
          </p:cNvPr>
          <p:cNvGrpSpPr>
            <a:grpSpLocks/>
          </p:cNvGrpSpPr>
          <p:nvPr/>
        </p:nvGrpSpPr>
        <p:grpSpPr bwMode="auto">
          <a:xfrm>
            <a:off x="381000" y="4024313"/>
            <a:ext cx="8534400" cy="2528887"/>
            <a:chOff x="192" y="2400"/>
            <a:chExt cx="5376" cy="1593"/>
          </a:xfrm>
        </p:grpSpPr>
        <p:sp>
          <p:nvSpPr>
            <p:cNvPr id="242692" name="AutoShape 4">
              <a:extLst>
                <a:ext uri="{FF2B5EF4-FFF2-40B4-BE49-F238E27FC236}">
                  <a16:creationId xmlns:a16="http://schemas.microsoft.com/office/drawing/2014/main" id="{5A4989A4-64C2-4C13-A569-29626A7A1428}"/>
                </a:ext>
              </a:extLst>
            </p:cNvPr>
            <p:cNvSpPr>
              <a:spLocks noChangeArrowheads="1"/>
            </p:cNvSpPr>
            <p:nvPr/>
          </p:nvSpPr>
          <p:spPr bwMode="auto">
            <a:xfrm>
              <a:off x="192" y="2448"/>
              <a:ext cx="5328" cy="1536"/>
            </a:xfrm>
            <a:prstGeom prst="roundRect">
              <a:avLst>
                <a:gd name="adj" fmla="val 7815"/>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42690" name="Text Box 2">
              <a:extLst>
                <a:ext uri="{FF2B5EF4-FFF2-40B4-BE49-F238E27FC236}">
                  <a16:creationId xmlns:a16="http://schemas.microsoft.com/office/drawing/2014/main" id="{7C4B8E48-B56E-4577-8340-A8BEEAFA8A82}"/>
                </a:ext>
              </a:extLst>
            </p:cNvPr>
            <p:cNvSpPr txBox="1">
              <a:spLocks noChangeArrowheads="1"/>
            </p:cNvSpPr>
            <p:nvPr/>
          </p:nvSpPr>
          <p:spPr bwMode="auto">
            <a:xfrm>
              <a:off x="192" y="2400"/>
              <a:ext cx="5376" cy="159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Muitas vezes ouvimos falar dos sete selos, os 4 cavaleiros do Apocalipse. Todos eles formam parte da mesma profecia. Os cavaleiros com seus 4 respectivos cavalos aparecem nos 4 primeiros selos.</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2693"/>
                                        </p:tgtEl>
                                        <p:attrNameLst>
                                          <p:attrName>style.visibility</p:attrName>
                                        </p:attrNameLst>
                                      </p:cBhvr>
                                      <p:to>
                                        <p:strVal val="visible"/>
                                      </p:to>
                                    </p:set>
                                    <p:animEffect transition="in" filter="dissolve">
                                      <p:cBhvr>
                                        <p:cTn id="7" dur="500"/>
                                        <p:tgtEl>
                                          <p:spTgt spid="24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3106" name="Group 2">
            <a:extLst>
              <a:ext uri="{FF2B5EF4-FFF2-40B4-BE49-F238E27FC236}">
                <a16:creationId xmlns:a16="http://schemas.microsoft.com/office/drawing/2014/main" id="{99DDF472-B08B-486C-A804-23BEB5C98689}"/>
              </a:ext>
            </a:extLst>
          </p:cNvPr>
          <p:cNvGrpSpPr>
            <a:grpSpLocks/>
          </p:cNvGrpSpPr>
          <p:nvPr/>
        </p:nvGrpSpPr>
        <p:grpSpPr bwMode="auto">
          <a:xfrm>
            <a:off x="914400" y="1143000"/>
            <a:ext cx="7467600" cy="4038600"/>
            <a:chOff x="768" y="384"/>
            <a:chExt cx="4704" cy="2544"/>
          </a:xfrm>
        </p:grpSpPr>
        <p:sp>
          <p:nvSpPr>
            <p:cNvPr id="303107" name="AutoShape 3">
              <a:extLst>
                <a:ext uri="{FF2B5EF4-FFF2-40B4-BE49-F238E27FC236}">
                  <a16:creationId xmlns:a16="http://schemas.microsoft.com/office/drawing/2014/main" id="{6090B003-142C-4907-AD22-41C0FB014B5A}"/>
                </a:ext>
              </a:extLst>
            </p:cNvPr>
            <p:cNvSpPr>
              <a:spLocks noChangeArrowheads="1"/>
            </p:cNvSpPr>
            <p:nvPr/>
          </p:nvSpPr>
          <p:spPr bwMode="auto">
            <a:xfrm>
              <a:off x="816" y="432"/>
              <a:ext cx="4608" cy="2496"/>
            </a:xfrm>
            <a:prstGeom prst="roundRect">
              <a:avLst>
                <a:gd name="adj" fmla="val 5130"/>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3108" name="Text Box 4">
              <a:extLst>
                <a:ext uri="{FF2B5EF4-FFF2-40B4-BE49-F238E27FC236}">
                  <a16:creationId xmlns:a16="http://schemas.microsoft.com/office/drawing/2014/main" id="{A12F62D0-4FE2-4275-95E5-17B989FF120F}"/>
                </a:ext>
              </a:extLst>
            </p:cNvPr>
            <p:cNvSpPr txBox="1">
              <a:spLocks noChangeArrowheads="1"/>
            </p:cNvSpPr>
            <p:nvPr/>
          </p:nvSpPr>
          <p:spPr bwMode="auto">
            <a:xfrm>
              <a:off x="768" y="384"/>
              <a:ext cx="4704" cy="22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Grande parte da Argélia foi destruída; e não muito longe de Marrocos, foi tragada uma aldeia de mais ou menos 10 mil habitantes.  Foi na Espanha e Portugal que o choque atingiu a maior violência. Diz-se que, em Cadiz, a ressaca alcançou a altura de vinte metros.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3106"/>
                                        </p:tgtEl>
                                        <p:attrNameLst>
                                          <p:attrName>style.visibility</p:attrName>
                                        </p:attrNameLst>
                                      </p:cBhvr>
                                      <p:to>
                                        <p:strVal val="visible"/>
                                      </p:to>
                                    </p:set>
                                    <p:animEffect transition="in" filter="dissolve">
                                      <p:cBhvr>
                                        <p:cTn id="7" dur="500"/>
                                        <p:tgtEl>
                                          <p:spTgt spid="303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4130" name="Group 2">
            <a:extLst>
              <a:ext uri="{FF2B5EF4-FFF2-40B4-BE49-F238E27FC236}">
                <a16:creationId xmlns:a16="http://schemas.microsoft.com/office/drawing/2014/main" id="{927ECAA8-F640-4F6D-AD42-1B4E8C4B750B}"/>
              </a:ext>
            </a:extLst>
          </p:cNvPr>
          <p:cNvGrpSpPr>
            <a:grpSpLocks/>
          </p:cNvGrpSpPr>
          <p:nvPr/>
        </p:nvGrpSpPr>
        <p:grpSpPr bwMode="auto">
          <a:xfrm>
            <a:off x="1258888" y="1341438"/>
            <a:ext cx="7162800" cy="3505200"/>
            <a:chOff x="816" y="816"/>
            <a:chExt cx="4512" cy="2208"/>
          </a:xfrm>
        </p:grpSpPr>
        <p:sp>
          <p:nvSpPr>
            <p:cNvPr id="304131" name="AutoShape 3">
              <a:extLst>
                <a:ext uri="{FF2B5EF4-FFF2-40B4-BE49-F238E27FC236}">
                  <a16:creationId xmlns:a16="http://schemas.microsoft.com/office/drawing/2014/main" id="{49F2CC24-57F6-4BD7-8111-40F0324F9275}"/>
                </a:ext>
              </a:extLst>
            </p:cNvPr>
            <p:cNvSpPr>
              <a:spLocks noChangeArrowheads="1"/>
            </p:cNvSpPr>
            <p:nvPr/>
          </p:nvSpPr>
          <p:spPr bwMode="auto">
            <a:xfrm>
              <a:off x="816" y="864"/>
              <a:ext cx="4464" cy="2160"/>
            </a:xfrm>
            <a:prstGeom prst="roundRect">
              <a:avLst>
                <a:gd name="adj" fmla="val 5074"/>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4132" name="Rectangle 4">
              <a:extLst>
                <a:ext uri="{FF2B5EF4-FFF2-40B4-BE49-F238E27FC236}">
                  <a16:creationId xmlns:a16="http://schemas.microsoft.com/office/drawing/2014/main" id="{586CF327-F371-47F2-9424-3D9234F7BA04}"/>
                </a:ext>
              </a:extLst>
            </p:cNvPr>
            <p:cNvSpPr>
              <a:spLocks noChangeArrowheads="1"/>
            </p:cNvSpPr>
            <p:nvPr/>
          </p:nvSpPr>
          <p:spPr bwMode="auto">
            <a:xfrm>
              <a:off x="816" y="816"/>
              <a:ext cx="4512" cy="1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0"/>
                </a:spcBef>
              </a:pPr>
              <a:r>
                <a:rPr lang="en-US" altLang="pt-BR"/>
                <a:t>Montanhas, algumas das maiores de Portugal, foram impetuosamente sacudidas... Em Lisboa, um som como de trovão foi ouvido sob o solo, e imediatamente depois, violento choque derribou a maior parte da cidade. </a:t>
              </a:r>
              <a:endParaRPr lang="en-US" altLang="pt-BR" b="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dissolve">
                                      <p:cBhvr>
                                        <p:cTn id="7" dur="500"/>
                                        <p:tgtEl>
                                          <p:spTgt spid="30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5154" name="Group 2">
            <a:extLst>
              <a:ext uri="{FF2B5EF4-FFF2-40B4-BE49-F238E27FC236}">
                <a16:creationId xmlns:a16="http://schemas.microsoft.com/office/drawing/2014/main" id="{370FF6BA-56BB-4434-BD66-20AE8504CB2D}"/>
              </a:ext>
            </a:extLst>
          </p:cNvPr>
          <p:cNvGrpSpPr>
            <a:grpSpLocks/>
          </p:cNvGrpSpPr>
          <p:nvPr/>
        </p:nvGrpSpPr>
        <p:grpSpPr bwMode="auto">
          <a:xfrm>
            <a:off x="323850" y="1125538"/>
            <a:ext cx="8135938" cy="4419600"/>
            <a:chOff x="768" y="384"/>
            <a:chExt cx="4800" cy="2784"/>
          </a:xfrm>
        </p:grpSpPr>
        <p:sp>
          <p:nvSpPr>
            <p:cNvPr id="305155" name="AutoShape 3">
              <a:extLst>
                <a:ext uri="{FF2B5EF4-FFF2-40B4-BE49-F238E27FC236}">
                  <a16:creationId xmlns:a16="http://schemas.microsoft.com/office/drawing/2014/main" id="{A4F247E0-E2B4-46F0-B40F-88EC6679767C}"/>
                </a:ext>
              </a:extLst>
            </p:cNvPr>
            <p:cNvSpPr>
              <a:spLocks noChangeArrowheads="1"/>
            </p:cNvSpPr>
            <p:nvPr/>
          </p:nvSpPr>
          <p:spPr bwMode="auto">
            <a:xfrm>
              <a:off x="816" y="384"/>
              <a:ext cx="4752" cy="2784"/>
            </a:xfrm>
            <a:prstGeom prst="roundRect">
              <a:avLst>
                <a:gd name="adj" fmla="val 459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05156" name="Text Box 4">
              <a:extLst>
                <a:ext uri="{FF2B5EF4-FFF2-40B4-BE49-F238E27FC236}">
                  <a16:creationId xmlns:a16="http://schemas.microsoft.com/office/drawing/2014/main" id="{9D1A8E54-7F8F-4669-B7DC-5BF38C87BFC4}"/>
                </a:ext>
              </a:extLst>
            </p:cNvPr>
            <p:cNvSpPr txBox="1">
              <a:spLocks noChangeArrowheads="1"/>
            </p:cNvSpPr>
            <p:nvPr/>
          </p:nvSpPr>
          <p:spPr bwMode="auto">
            <a:xfrm>
              <a:off x="768" y="384"/>
              <a:ext cx="4800" cy="251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No lapso de mais ou menos seis minutos, pereceram sessenta mil pessoas. O mar, a princípio, se retirou, deixando seca a barra; voltou então, levantando-se doze metros ou mais acima de seu nível comum.”</a:t>
              </a:r>
            </a:p>
            <a:p>
              <a:pPr algn="ctr" eaLnBrk="0" hangingPunct="0"/>
              <a:r>
                <a:rPr lang="pt-BR" altLang="pt-BR"/>
                <a:t> Princípios de Geologia, Sir Charles Lyell. </a:t>
              </a:r>
            </a:p>
            <a:p>
              <a:pPr algn="ctr" eaLnBrk="0" hangingPunct="0"/>
              <a:r>
                <a:rPr lang="pt-BR" altLang="pt-BR"/>
                <a:t>O Grande Conflito, pág. 304 EGW</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5154"/>
                                        </p:tgtEl>
                                        <p:attrNameLst>
                                          <p:attrName>style.visibility</p:attrName>
                                        </p:attrNameLst>
                                      </p:cBhvr>
                                      <p:to>
                                        <p:strVal val="visible"/>
                                      </p:to>
                                    </p:set>
                                    <p:animEffect transition="in" filter="dissolve">
                                      <p:cBhvr>
                                        <p:cTn id="7" dur="500"/>
                                        <p:tgtEl>
                                          <p:spTgt spid="305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6178" name="Group 2">
            <a:extLst>
              <a:ext uri="{FF2B5EF4-FFF2-40B4-BE49-F238E27FC236}">
                <a16:creationId xmlns:a16="http://schemas.microsoft.com/office/drawing/2014/main" id="{9308F9CB-D5C3-41E0-B237-4C141C1AB7B1}"/>
              </a:ext>
            </a:extLst>
          </p:cNvPr>
          <p:cNvGrpSpPr>
            <a:grpSpLocks/>
          </p:cNvGrpSpPr>
          <p:nvPr/>
        </p:nvGrpSpPr>
        <p:grpSpPr bwMode="auto">
          <a:xfrm>
            <a:off x="76200" y="201613"/>
            <a:ext cx="8991600" cy="6351587"/>
            <a:chOff x="48" y="127"/>
            <a:chExt cx="5664" cy="4001"/>
          </a:xfrm>
        </p:grpSpPr>
        <p:sp>
          <p:nvSpPr>
            <p:cNvPr id="306179" name="AutoShape 3">
              <a:extLst>
                <a:ext uri="{FF2B5EF4-FFF2-40B4-BE49-F238E27FC236}">
                  <a16:creationId xmlns:a16="http://schemas.microsoft.com/office/drawing/2014/main" id="{44CA8D75-3BB6-4216-BF83-51AB8F4AF17A}"/>
                </a:ext>
              </a:extLst>
            </p:cNvPr>
            <p:cNvSpPr>
              <a:spLocks noChangeArrowheads="1"/>
            </p:cNvSpPr>
            <p:nvPr/>
          </p:nvSpPr>
          <p:spPr bwMode="auto">
            <a:xfrm>
              <a:off x="96" y="144"/>
              <a:ext cx="5568" cy="3984"/>
            </a:xfrm>
            <a:prstGeom prst="roundRect">
              <a:avLst>
                <a:gd name="adj" fmla="val 365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6180" name="Rectangle 4">
              <a:extLst>
                <a:ext uri="{FF2B5EF4-FFF2-40B4-BE49-F238E27FC236}">
                  <a16:creationId xmlns:a16="http://schemas.microsoft.com/office/drawing/2014/main" id="{CAA6834F-7118-45A3-B67E-E0D87F5C5500}"/>
                </a:ext>
              </a:extLst>
            </p:cNvPr>
            <p:cNvSpPr>
              <a:spLocks noChangeArrowheads="1"/>
            </p:cNvSpPr>
            <p:nvPr/>
          </p:nvSpPr>
          <p:spPr bwMode="auto">
            <a:xfrm>
              <a:off x="48" y="127"/>
              <a:ext cx="5664" cy="374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0"/>
                </a:spcBef>
              </a:pPr>
              <a:r>
                <a:rPr lang="en-US" altLang="pt-BR"/>
                <a:t>“ O choque do terremoto foi instantaneamente seguido da queda de todas as igrejas e conventos, de quase todos os grandes edifícios públicos, e de mais da quarta parte das casas. Duas horas depois, aproximadamente, irromperam incêndios em diferentes quarteirões, e com tal violência se alastraram pelo espaço de quase três dias, que a cidade ficou completamente desolada. O terror do povo foi indescritível... Estavam além das lágrimas.”</a:t>
              </a:r>
            </a:p>
            <a:p>
              <a:pPr algn="ctr" eaLnBrk="0" hangingPunct="0">
                <a:spcBef>
                  <a:spcPct val="0"/>
                </a:spcBef>
              </a:pPr>
              <a:endParaRPr lang="en-US" altLang="pt-BR"/>
            </a:p>
            <a:p>
              <a:pPr algn="ctr" eaLnBrk="0" hangingPunct="0">
                <a:spcBef>
                  <a:spcPct val="0"/>
                </a:spcBef>
              </a:pPr>
              <a:r>
                <a:rPr lang="en-US" altLang="pt-BR"/>
                <a:t> </a:t>
              </a:r>
              <a:r>
                <a:rPr lang="en-US" altLang="pt-BR" sz="2800"/>
                <a:t>Enciclopédia Americana, Art. Lisboa GC, 305 EGW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6178"/>
                                        </p:tgtEl>
                                        <p:attrNameLst>
                                          <p:attrName>style.visibility</p:attrName>
                                        </p:attrNameLst>
                                      </p:cBhvr>
                                      <p:to>
                                        <p:strVal val="visible"/>
                                      </p:to>
                                    </p:set>
                                    <p:animEffect transition="in" filter="dissolve">
                                      <p:cBhvr>
                                        <p:cTn id="7" dur="500"/>
                                        <p:tgtEl>
                                          <p:spTgt spid="30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7202" name="Group 2">
            <a:extLst>
              <a:ext uri="{FF2B5EF4-FFF2-40B4-BE49-F238E27FC236}">
                <a16:creationId xmlns:a16="http://schemas.microsoft.com/office/drawing/2014/main" id="{8E97435B-585F-45A5-AD6B-A84A42D35691}"/>
              </a:ext>
            </a:extLst>
          </p:cNvPr>
          <p:cNvGrpSpPr>
            <a:grpSpLocks/>
          </p:cNvGrpSpPr>
          <p:nvPr/>
        </p:nvGrpSpPr>
        <p:grpSpPr bwMode="auto">
          <a:xfrm>
            <a:off x="762000" y="4068763"/>
            <a:ext cx="7848600" cy="1798637"/>
            <a:chOff x="480" y="2208"/>
            <a:chExt cx="4944" cy="1133"/>
          </a:xfrm>
        </p:grpSpPr>
        <p:sp>
          <p:nvSpPr>
            <p:cNvPr id="307203" name="AutoShape 3">
              <a:extLst>
                <a:ext uri="{FF2B5EF4-FFF2-40B4-BE49-F238E27FC236}">
                  <a16:creationId xmlns:a16="http://schemas.microsoft.com/office/drawing/2014/main" id="{7D49B8FF-B003-4592-9BBA-5A3751D6732C}"/>
                </a:ext>
              </a:extLst>
            </p:cNvPr>
            <p:cNvSpPr>
              <a:spLocks noChangeArrowheads="1"/>
            </p:cNvSpPr>
            <p:nvPr/>
          </p:nvSpPr>
          <p:spPr bwMode="auto">
            <a:xfrm>
              <a:off x="576" y="2256"/>
              <a:ext cx="4752" cy="1056"/>
            </a:xfrm>
            <a:prstGeom prst="roundRect">
              <a:avLst>
                <a:gd name="adj" fmla="val 10606"/>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7204" name="Text Box 4">
              <a:extLst>
                <a:ext uri="{FF2B5EF4-FFF2-40B4-BE49-F238E27FC236}">
                  <a16:creationId xmlns:a16="http://schemas.microsoft.com/office/drawing/2014/main" id="{22B06D90-E99B-43CA-82BB-31874D26BAF0}"/>
                </a:ext>
              </a:extLst>
            </p:cNvPr>
            <p:cNvSpPr txBox="1">
              <a:spLocks noChangeArrowheads="1"/>
            </p:cNvSpPr>
            <p:nvPr/>
          </p:nvSpPr>
          <p:spPr bwMode="auto">
            <a:xfrm>
              <a:off x="480" y="2208"/>
              <a:ext cx="4944" cy="113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t>A cada ano temos cerca de 6000 grandes terremotos a mais no mundo.</a:t>
              </a:r>
            </a:p>
            <a:p>
              <a:pPr algn="ctr"/>
              <a:r>
                <a:rPr lang="pt-BR" altLang="pt-BR"/>
                <a:t>Últimos 90 anos = 1,5 milhões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dissolve">
                                      <p:cBhvr>
                                        <p:cTn id="7" dur="500"/>
                                        <p:tgtEl>
                                          <p:spTgt spid="30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8226" name="Group 2">
            <a:extLst>
              <a:ext uri="{FF2B5EF4-FFF2-40B4-BE49-F238E27FC236}">
                <a16:creationId xmlns:a16="http://schemas.microsoft.com/office/drawing/2014/main" id="{93D547AC-7FF3-46EA-A2A1-88A398AA962D}"/>
              </a:ext>
            </a:extLst>
          </p:cNvPr>
          <p:cNvGrpSpPr>
            <a:grpSpLocks/>
          </p:cNvGrpSpPr>
          <p:nvPr/>
        </p:nvGrpSpPr>
        <p:grpSpPr bwMode="auto">
          <a:xfrm>
            <a:off x="2133600" y="4221163"/>
            <a:ext cx="5029200" cy="1798637"/>
            <a:chOff x="1344" y="2064"/>
            <a:chExt cx="3168" cy="1133"/>
          </a:xfrm>
        </p:grpSpPr>
        <p:sp>
          <p:nvSpPr>
            <p:cNvPr id="308227" name="AutoShape 3">
              <a:extLst>
                <a:ext uri="{FF2B5EF4-FFF2-40B4-BE49-F238E27FC236}">
                  <a16:creationId xmlns:a16="http://schemas.microsoft.com/office/drawing/2014/main" id="{786E1C69-3D68-4DEC-943A-F1EEF9D10966}"/>
                </a:ext>
              </a:extLst>
            </p:cNvPr>
            <p:cNvSpPr>
              <a:spLocks noChangeArrowheads="1"/>
            </p:cNvSpPr>
            <p:nvPr/>
          </p:nvSpPr>
          <p:spPr bwMode="auto">
            <a:xfrm>
              <a:off x="1392" y="2112"/>
              <a:ext cx="3120" cy="1056"/>
            </a:xfrm>
            <a:prstGeom prst="roundRect">
              <a:avLst>
                <a:gd name="adj" fmla="val 10606"/>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8228" name="Text Box 4">
              <a:extLst>
                <a:ext uri="{FF2B5EF4-FFF2-40B4-BE49-F238E27FC236}">
                  <a16:creationId xmlns:a16="http://schemas.microsoft.com/office/drawing/2014/main" id="{C3DCCE91-10A7-49EA-B27D-60F829E5C1EE}"/>
                </a:ext>
              </a:extLst>
            </p:cNvPr>
            <p:cNvSpPr txBox="1">
              <a:spLocks noChangeArrowheads="1"/>
            </p:cNvSpPr>
            <p:nvPr/>
          </p:nvSpPr>
          <p:spPr bwMode="auto">
            <a:xfrm>
              <a:off x="1344" y="2064"/>
              <a:ext cx="3168" cy="113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t>O Escurecimento do Sol e a Lua em Sangue</a:t>
              </a:r>
            </a:p>
            <a:p>
              <a:pPr algn="ctr"/>
              <a:r>
                <a:rPr lang="pt-BR" altLang="pt-BR"/>
                <a:t>19 de Maio de 1780</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8226"/>
                                        </p:tgtEl>
                                        <p:attrNameLst>
                                          <p:attrName>style.visibility</p:attrName>
                                        </p:attrNameLst>
                                      </p:cBhvr>
                                      <p:to>
                                        <p:strVal val="visible"/>
                                      </p:to>
                                    </p:set>
                                    <p:animEffect transition="in" filter="dissolve">
                                      <p:cBhvr>
                                        <p:cTn id="7" dur="500"/>
                                        <p:tgtEl>
                                          <p:spTgt spid="30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9250" name="Group 2">
            <a:extLst>
              <a:ext uri="{FF2B5EF4-FFF2-40B4-BE49-F238E27FC236}">
                <a16:creationId xmlns:a16="http://schemas.microsoft.com/office/drawing/2014/main" id="{CFCABB42-EAFC-4E03-8CA8-6496A19E568C}"/>
              </a:ext>
            </a:extLst>
          </p:cNvPr>
          <p:cNvGrpSpPr>
            <a:grpSpLocks/>
          </p:cNvGrpSpPr>
          <p:nvPr/>
        </p:nvGrpSpPr>
        <p:grpSpPr bwMode="auto">
          <a:xfrm>
            <a:off x="304800" y="381000"/>
            <a:ext cx="8610600" cy="6096000"/>
            <a:chOff x="144" y="240"/>
            <a:chExt cx="5424" cy="3840"/>
          </a:xfrm>
        </p:grpSpPr>
        <p:sp>
          <p:nvSpPr>
            <p:cNvPr id="309251" name="AutoShape 3">
              <a:extLst>
                <a:ext uri="{FF2B5EF4-FFF2-40B4-BE49-F238E27FC236}">
                  <a16:creationId xmlns:a16="http://schemas.microsoft.com/office/drawing/2014/main" id="{5FE0C62A-F9D8-4804-854F-1323A944A665}"/>
                </a:ext>
              </a:extLst>
            </p:cNvPr>
            <p:cNvSpPr>
              <a:spLocks noChangeArrowheads="1"/>
            </p:cNvSpPr>
            <p:nvPr/>
          </p:nvSpPr>
          <p:spPr bwMode="auto">
            <a:xfrm>
              <a:off x="144" y="240"/>
              <a:ext cx="5376" cy="3840"/>
            </a:xfrm>
            <a:prstGeom prst="roundRect">
              <a:avLst>
                <a:gd name="adj" fmla="val 3148"/>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09252" name="Text Box 4">
              <a:extLst>
                <a:ext uri="{FF2B5EF4-FFF2-40B4-BE49-F238E27FC236}">
                  <a16:creationId xmlns:a16="http://schemas.microsoft.com/office/drawing/2014/main" id="{D5DAEECA-5B0F-445D-B819-0DD8614F8923}"/>
                </a:ext>
              </a:extLst>
            </p:cNvPr>
            <p:cNvSpPr txBox="1">
              <a:spLocks noChangeArrowheads="1"/>
            </p:cNvSpPr>
            <p:nvPr/>
          </p:nvSpPr>
          <p:spPr bwMode="auto">
            <a:xfrm>
              <a:off x="192" y="256"/>
              <a:ext cx="5376" cy="342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sz="2800"/>
                <a:t>Uma testemunha ocular que vivia em Massachusetts, descreveu: “Pela manhã surgiu claro o sol, mas logo se ocultou. As nuvens se tornaram sombrias, negras e ameaçadoras, como logo se mostraram, chamejavam relâmpagos; ribombavam trovões, caindo leve aguaceiro. Pôr volta das nove horas, as nuvens se tornaram mais finas, tomando uma aparência bronzeada ou acobreada... Alguns minutos mais tarde, pesada nuvem negra se espalhou pelo céu, exceto numa estreita orla do horizonte, e ficou tão escuro como usualmente é às nove horas de uma noite de verão...” </a:t>
              </a:r>
            </a:p>
            <a:p>
              <a:pPr algn="ctr" eaLnBrk="0" hangingPunct="0"/>
              <a:r>
                <a:rPr lang="pt-BR" altLang="pt-BR" sz="2800"/>
                <a:t>O Grande Conflito, pág. 306</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dissolve">
                                      <p:cBhvr>
                                        <p:cTn id="7" dur="500"/>
                                        <p:tgtEl>
                                          <p:spTgt spid="30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10274" name="Group 2">
            <a:extLst>
              <a:ext uri="{FF2B5EF4-FFF2-40B4-BE49-F238E27FC236}">
                <a16:creationId xmlns:a16="http://schemas.microsoft.com/office/drawing/2014/main" id="{74FAB775-36A0-47BF-9A00-520BD3B10CF1}"/>
              </a:ext>
            </a:extLst>
          </p:cNvPr>
          <p:cNvGrpSpPr>
            <a:grpSpLocks/>
          </p:cNvGrpSpPr>
          <p:nvPr/>
        </p:nvGrpSpPr>
        <p:grpSpPr bwMode="auto">
          <a:xfrm>
            <a:off x="533400" y="368300"/>
            <a:ext cx="8153400" cy="6108700"/>
            <a:chOff x="336" y="232"/>
            <a:chExt cx="5136" cy="3848"/>
          </a:xfrm>
        </p:grpSpPr>
        <p:sp>
          <p:nvSpPr>
            <p:cNvPr id="310275" name="AutoShape 3">
              <a:extLst>
                <a:ext uri="{FF2B5EF4-FFF2-40B4-BE49-F238E27FC236}">
                  <a16:creationId xmlns:a16="http://schemas.microsoft.com/office/drawing/2014/main" id="{A12DEEE7-C76F-49C4-895C-8578D491DD19}"/>
                </a:ext>
              </a:extLst>
            </p:cNvPr>
            <p:cNvSpPr>
              <a:spLocks noChangeArrowheads="1"/>
            </p:cNvSpPr>
            <p:nvPr/>
          </p:nvSpPr>
          <p:spPr bwMode="auto">
            <a:xfrm>
              <a:off x="384" y="240"/>
              <a:ext cx="5040" cy="3840"/>
            </a:xfrm>
            <a:prstGeom prst="roundRect">
              <a:avLst>
                <a:gd name="adj" fmla="val 291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0276" name="Text Box 4">
              <a:extLst>
                <a:ext uri="{FF2B5EF4-FFF2-40B4-BE49-F238E27FC236}">
                  <a16:creationId xmlns:a16="http://schemas.microsoft.com/office/drawing/2014/main" id="{00308851-1DDD-49F1-8ED6-C94EF8F1D3BA}"/>
                </a:ext>
              </a:extLst>
            </p:cNvPr>
            <p:cNvSpPr txBox="1">
              <a:spLocks noChangeArrowheads="1"/>
            </p:cNvSpPr>
            <p:nvPr/>
          </p:nvSpPr>
          <p:spPr bwMode="auto">
            <a:xfrm>
              <a:off x="336" y="232"/>
              <a:ext cx="5136" cy="3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 Único ou quase único em sua espécie pelo misterioso e até agora inexplicado fenômeno que nele se verificou... Foi o dia escuro de 19 de maio de 1780,  de inexplicável escuridão que cobriu todo o céu e atmosfera visíveis em Nova Inglaterra.” </a:t>
              </a:r>
            </a:p>
            <a:p>
              <a:pPr algn="ctr" eaLnBrk="0" hangingPunct="0"/>
              <a:r>
                <a:rPr lang="pt-BR" altLang="pt-BR" sz="2800"/>
                <a:t>Nosso Primeiro Século, R. M. Devens - O Grande Conflito, 306</a:t>
              </a:r>
            </a:p>
            <a:p>
              <a:pPr algn="ctr" eaLnBrk="0" hangingPunct="0"/>
              <a:r>
                <a:rPr lang="pt-BR" altLang="pt-BR"/>
                <a:t>“Desde o tempo de Moisés, nenhum período de trevas e igual densidade, extensão e duração, já se registrou.” </a:t>
              </a:r>
              <a:r>
                <a:rPr lang="pt-BR" altLang="pt-BR" sz="2800"/>
                <a:t>GC, 307</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Effect transition="in" filter="dissolve">
                                      <p:cBhvr>
                                        <p:cTn id="7" dur="500"/>
                                        <p:tgtEl>
                                          <p:spTgt spid="310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299" name="AutoShape 3">
            <a:extLst>
              <a:ext uri="{FF2B5EF4-FFF2-40B4-BE49-F238E27FC236}">
                <a16:creationId xmlns:a16="http://schemas.microsoft.com/office/drawing/2014/main" id="{0B3E6923-B346-483C-9FF8-842A2C245B01}"/>
              </a:ext>
            </a:extLst>
          </p:cNvPr>
          <p:cNvSpPr>
            <a:spLocks noChangeArrowheads="1"/>
          </p:cNvSpPr>
          <p:nvPr/>
        </p:nvSpPr>
        <p:spPr bwMode="auto">
          <a:xfrm>
            <a:off x="903288" y="625475"/>
            <a:ext cx="7696200" cy="5827713"/>
          </a:xfrm>
          <a:prstGeom prst="roundRect">
            <a:avLst>
              <a:gd name="adj" fmla="val 3241"/>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1300" name="Text Box 4">
            <a:extLst>
              <a:ext uri="{FF2B5EF4-FFF2-40B4-BE49-F238E27FC236}">
                <a16:creationId xmlns:a16="http://schemas.microsoft.com/office/drawing/2014/main" id="{7DB5CFF4-3E0E-4B16-8C19-A1758F218C39}"/>
              </a:ext>
            </a:extLst>
          </p:cNvPr>
          <p:cNvSpPr txBox="1">
            <a:spLocks noChangeArrowheads="1"/>
          </p:cNvSpPr>
          <p:nvPr/>
        </p:nvSpPr>
        <p:spPr bwMode="auto">
          <a:xfrm>
            <a:off x="827088" y="549275"/>
            <a:ext cx="7772400" cy="5697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“A extensão dessas trevas foi extraordinária. Observaram-se na parte oriental até Falmouth. Para  o oeste, atingiram a parte mais remota de Connecticut e Albany. Para o sul, foram observadas ao longo das costas, e ao norte, até onde se estende a colonização americana.” História do Início, Progressos e Estabelecimento da Independência dos EUA, Dr. Wm. Gordon. </a:t>
            </a:r>
          </a:p>
          <a:p>
            <a:pPr algn="ctr" eaLnBrk="0" hangingPunct="0"/>
            <a:r>
              <a:rPr lang="pt-BR" altLang="pt-BR"/>
              <a:t>O Grande Conflito, 307</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2323" name="AutoShape 3">
            <a:extLst>
              <a:ext uri="{FF2B5EF4-FFF2-40B4-BE49-F238E27FC236}">
                <a16:creationId xmlns:a16="http://schemas.microsoft.com/office/drawing/2014/main" id="{1B8F24B5-F502-41EB-A7B4-EBBAB52C9907}"/>
              </a:ext>
            </a:extLst>
          </p:cNvPr>
          <p:cNvSpPr>
            <a:spLocks noChangeArrowheads="1"/>
          </p:cNvSpPr>
          <p:nvPr/>
        </p:nvSpPr>
        <p:spPr bwMode="auto">
          <a:xfrm>
            <a:off x="1447800" y="3500438"/>
            <a:ext cx="6705600" cy="2376487"/>
          </a:xfrm>
          <a:prstGeom prst="roundRect">
            <a:avLst>
              <a:gd name="adj" fmla="val 9616"/>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2324" name="Text Box 4">
            <a:extLst>
              <a:ext uri="{FF2B5EF4-FFF2-40B4-BE49-F238E27FC236}">
                <a16:creationId xmlns:a16="http://schemas.microsoft.com/office/drawing/2014/main" id="{1C354237-8C6E-42C9-8C35-F2BC0F593B77}"/>
              </a:ext>
            </a:extLst>
          </p:cNvPr>
          <p:cNvSpPr txBox="1">
            <a:spLocks noChangeArrowheads="1"/>
          </p:cNvSpPr>
          <p:nvPr/>
        </p:nvSpPr>
        <p:spPr bwMode="auto">
          <a:xfrm>
            <a:off x="1547813" y="3429000"/>
            <a:ext cx="6781800" cy="2286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pt-BR" altLang="pt-BR"/>
              <a:t>“O sol se converterá em trevas, e a lua em sangue, antes que venha o grande e terrível dia do Senhor.”</a:t>
            </a:r>
            <a:r>
              <a:rPr lang="pt-BR" altLang="pt-BR" b="0"/>
              <a:t> </a:t>
            </a:r>
          </a:p>
          <a:p>
            <a:pPr algn="ctr" eaLnBrk="0" hangingPunct="0"/>
            <a:r>
              <a:rPr lang="pt-BR" altLang="pt-BR"/>
              <a:t>Joel 2: 31</a:t>
            </a:r>
            <a:endParaRPr lang="pt-BR" altLang="pt-BR" b="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3717" name="AutoShape 5">
            <a:extLst>
              <a:ext uri="{FF2B5EF4-FFF2-40B4-BE49-F238E27FC236}">
                <a16:creationId xmlns:a16="http://schemas.microsoft.com/office/drawing/2014/main" id="{5E8DDBD7-E725-4482-9033-456160606ACC}"/>
              </a:ext>
            </a:extLst>
          </p:cNvPr>
          <p:cNvSpPr>
            <a:spLocks noChangeArrowheads="1"/>
          </p:cNvSpPr>
          <p:nvPr/>
        </p:nvSpPr>
        <p:spPr bwMode="auto">
          <a:xfrm>
            <a:off x="5211763" y="6122988"/>
            <a:ext cx="3254375" cy="633412"/>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6:1</a:t>
            </a:r>
          </a:p>
        </p:txBody>
      </p:sp>
      <p:sp>
        <p:nvSpPr>
          <p:cNvPr id="243716" name="AutoShape 4">
            <a:extLst>
              <a:ext uri="{FF2B5EF4-FFF2-40B4-BE49-F238E27FC236}">
                <a16:creationId xmlns:a16="http://schemas.microsoft.com/office/drawing/2014/main" id="{61E2E8A3-FEF0-42B0-A3EC-68175F3EF3AF}"/>
              </a:ext>
            </a:extLst>
          </p:cNvPr>
          <p:cNvSpPr>
            <a:spLocks noChangeArrowheads="1"/>
          </p:cNvSpPr>
          <p:nvPr/>
        </p:nvSpPr>
        <p:spPr bwMode="auto">
          <a:xfrm>
            <a:off x="395288" y="3962400"/>
            <a:ext cx="8062912" cy="1981200"/>
          </a:xfrm>
          <a:prstGeom prst="roundRect">
            <a:avLst>
              <a:gd name="adj" fmla="val 10255"/>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43715" name="Text Box 3">
            <a:extLst>
              <a:ext uri="{FF2B5EF4-FFF2-40B4-BE49-F238E27FC236}">
                <a16:creationId xmlns:a16="http://schemas.microsoft.com/office/drawing/2014/main" id="{2610F8B6-558A-430A-8198-5C89152D4C8F}"/>
              </a:ext>
            </a:extLst>
          </p:cNvPr>
          <p:cNvSpPr txBox="1">
            <a:spLocks noChangeArrowheads="1"/>
          </p:cNvSpPr>
          <p:nvPr/>
        </p:nvSpPr>
        <p:spPr bwMode="auto">
          <a:xfrm>
            <a:off x="468313" y="3932238"/>
            <a:ext cx="8066087" cy="2286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pt-BR" altLang="pt-BR"/>
              <a:t>“E, havendo o Cordeiro aberto um dos selos, olhei e ouvi um dos quatro animais , que dizia, como em voz de trovão: Vem e vê!”</a:t>
            </a:r>
          </a:p>
          <a:p>
            <a:pPr algn="r" eaLnBrk="0" hangingPunct="0"/>
            <a:endParaRPr lang="pt-BR" altLang="pt-B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13346" name="Group 2">
            <a:extLst>
              <a:ext uri="{FF2B5EF4-FFF2-40B4-BE49-F238E27FC236}">
                <a16:creationId xmlns:a16="http://schemas.microsoft.com/office/drawing/2014/main" id="{ABC15DEC-C3F8-417B-A3C1-13DB55588F99}"/>
              </a:ext>
            </a:extLst>
          </p:cNvPr>
          <p:cNvGrpSpPr>
            <a:grpSpLocks/>
          </p:cNvGrpSpPr>
          <p:nvPr/>
        </p:nvGrpSpPr>
        <p:grpSpPr bwMode="auto">
          <a:xfrm>
            <a:off x="609600" y="1447800"/>
            <a:ext cx="8001000" cy="3962400"/>
            <a:chOff x="288" y="1152"/>
            <a:chExt cx="5040" cy="2496"/>
          </a:xfrm>
        </p:grpSpPr>
        <p:sp>
          <p:nvSpPr>
            <p:cNvPr id="313347" name="AutoShape 3">
              <a:extLst>
                <a:ext uri="{FF2B5EF4-FFF2-40B4-BE49-F238E27FC236}">
                  <a16:creationId xmlns:a16="http://schemas.microsoft.com/office/drawing/2014/main" id="{37F6A307-D971-4BCE-B53B-FC48CCD4F1F0}"/>
                </a:ext>
              </a:extLst>
            </p:cNvPr>
            <p:cNvSpPr>
              <a:spLocks noChangeArrowheads="1"/>
            </p:cNvSpPr>
            <p:nvPr/>
          </p:nvSpPr>
          <p:spPr bwMode="auto">
            <a:xfrm>
              <a:off x="288" y="1200"/>
              <a:ext cx="5040" cy="2448"/>
            </a:xfrm>
            <a:prstGeom prst="roundRect">
              <a:avLst>
                <a:gd name="adj" fmla="val 4250"/>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13348" name="Text Box 4">
              <a:extLst>
                <a:ext uri="{FF2B5EF4-FFF2-40B4-BE49-F238E27FC236}">
                  <a16:creationId xmlns:a16="http://schemas.microsoft.com/office/drawing/2014/main" id="{FF9A8BA1-0E73-487C-BC47-F2C1AEE6FC78}"/>
                </a:ext>
              </a:extLst>
            </p:cNvPr>
            <p:cNvSpPr txBox="1">
              <a:spLocks noChangeArrowheads="1"/>
            </p:cNvSpPr>
            <p:nvPr/>
          </p:nvSpPr>
          <p:spPr bwMode="auto">
            <a:xfrm>
              <a:off x="288" y="1152"/>
              <a:ext cx="5040" cy="236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“Posto que às nove horas daquela noite a lua  surgisse  cheia,  não produziu o mínimo efeito em relação àquelas sombras sepulcrais. Depois de meia-noite, as trevas se desvaneceram, e a Lua, ao tornar-se visível, tinha a aparência de sangue.”</a:t>
              </a:r>
            </a:p>
            <a:p>
              <a:pPr algn="ctr" eaLnBrk="0" hangingPunct="0"/>
              <a:r>
                <a:rPr lang="pt-BR" altLang="pt-BR"/>
                <a:t> O Grande Conflito, 307</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dissolve">
                                      <p:cBhvr>
                                        <p:cTn id="7" dur="500"/>
                                        <p:tgtEl>
                                          <p:spTgt spid="313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23_09">
            <a:extLst>
              <a:ext uri="{FF2B5EF4-FFF2-40B4-BE49-F238E27FC236}">
                <a16:creationId xmlns:a16="http://schemas.microsoft.com/office/drawing/2014/main" id="{52A8B70E-C34B-43A9-A728-D8424DB82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4370"/>
                                        </p:tgtEl>
                                        <p:attrNameLst>
                                          <p:attrName>style.visibility</p:attrName>
                                        </p:attrNameLst>
                                      </p:cBhvr>
                                      <p:to>
                                        <p:strVal val="visible"/>
                                      </p:to>
                                    </p:set>
                                    <p:animEffect transition="in" filter="dissolve">
                                      <p:cBhvr>
                                        <p:cTn id="7" dur="500"/>
                                        <p:tgtEl>
                                          <p:spTgt spid="314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15394" name="Group 2">
            <a:extLst>
              <a:ext uri="{FF2B5EF4-FFF2-40B4-BE49-F238E27FC236}">
                <a16:creationId xmlns:a16="http://schemas.microsoft.com/office/drawing/2014/main" id="{D8DBB0BF-BE87-48EA-9708-AE4DEACD6058}"/>
              </a:ext>
            </a:extLst>
          </p:cNvPr>
          <p:cNvGrpSpPr>
            <a:grpSpLocks/>
          </p:cNvGrpSpPr>
          <p:nvPr/>
        </p:nvGrpSpPr>
        <p:grpSpPr bwMode="auto">
          <a:xfrm>
            <a:off x="1371600" y="5334000"/>
            <a:ext cx="6477000" cy="1066800"/>
            <a:chOff x="864" y="3360"/>
            <a:chExt cx="4080" cy="672"/>
          </a:xfrm>
        </p:grpSpPr>
        <p:sp>
          <p:nvSpPr>
            <p:cNvPr id="315395" name="AutoShape 3">
              <a:extLst>
                <a:ext uri="{FF2B5EF4-FFF2-40B4-BE49-F238E27FC236}">
                  <a16:creationId xmlns:a16="http://schemas.microsoft.com/office/drawing/2014/main" id="{2ED12BBD-9DFB-4255-A1F1-2AFF0DACE962}"/>
                </a:ext>
              </a:extLst>
            </p:cNvPr>
            <p:cNvSpPr>
              <a:spLocks noChangeArrowheads="1"/>
            </p:cNvSpPr>
            <p:nvPr/>
          </p:nvSpPr>
          <p:spPr bwMode="auto">
            <a:xfrm>
              <a:off x="960" y="3408"/>
              <a:ext cx="3888" cy="576"/>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5396" name="Text Box 4">
              <a:extLst>
                <a:ext uri="{FF2B5EF4-FFF2-40B4-BE49-F238E27FC236}">
                  <a16:creationId xmlns:a16="http://schemas.microsoft.com/office/drawing/2014/main" id="{CBC18CBF-ADFB-434D-AA72-B269FA3C2B66}"/>
                </a:ext>
              </a:extLst>
            </p:cNvPr>
            <p:cNvSpPr txBox="1">
              <a:spLocks noChangeArrowheads="1"/>
            </p:cNvSpPr>
            <p:nvPr/>
          </p:nvSpPr>
          <p:spPr bwMode="auto">
            <a:xfrm>
              <a:off x="864" y="3360"/>
              <a:ext cx="4080"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t>A Chuva de Estrelas em 13 de novembro de 1833</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16418" name="Group 2">
            <a:extLst>
              <a:ext uri="{FF2B5EF4-FFF2-40B4-BE49-F238E27FC236}">
                <a16:creationId xmlns:a16="http://schemas.microsoft.com/office/drawing/2014/main" id="{E5ABB39F-D985-41D9-8A77-631953D039F2}"/>
              </a:ext>
            </a:extLst>
          </p:cNvPr>
          <p:cNvGrpSpPr>
            <a:grpSpLocks/>
          </p:cNvGrpSpPr>
          <p:nvPr/>
        </p:nvGrpSpPr>
        <p:grpSpPr bwMode="auto">
          <a:xfrm>
            <a:off x="228600" y="609600"/>
            <a:ext cx="8610600" cy="5410200"/>
            <a:chOff x="144" y="384"/>
            <a:chExt cx="5424" cy="3408"/>
          </a:xfrm>
        </p:grpSpPr>
        <p:sp>
          <p:nvSpPr>
            <p:cNvPr id="316419" name="AutoShape 3">
              <a:extLst>
                <a:ext uri="{FF2B5EF4-FFF2-40B4-BE49-F238E27FC236}">
                  <a16:creationId xmlns:a16="http://schemas.microsoft.com/office/drawing/2014/main" id="{F7BE1190-348C-4013-9C04-83CAB438A648}"/>
                </a:ext>
              </a:extLst>
            </p:cNvPr>
            <p:cNvSpPr>
              <a:spLocks noChangeArrowheads="1"/>
            </p:cNvSpPr>
            <p:nvPr/>
          </p:nvSpPr>
          <p:spPr bwMode="auto">
            <a:xfrm>
              <a:off x="288" y="432"/>
              <a:ext cx="5184" cy="3360"/>
            </a:xfrm>
            <a:prstGeom prst="roundRect">
              <a:avLst>
                <a:gd name="adj" fmla="val 428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6420" name="Text Box 4">
              <a:extLst>
                <a:ext uri="{FF2B5EF4-FFF2-40B4-BE49-F238E27FC236}">
                  <a16:creationId xmlns:a16="http://schemas.microsoft.com/office/drawing/2014/main" id="{B75D0C0D-7DCE-4513-82DF-3A2AEC6BB138}"/>
                </a:ext>
              </a:extLst>
            </p:cNvPr>
            <p:cNvSpPr txBox="1">
              <a:spLocks noChangeArrowheads="1"/>
            </p:cNvSpPr>
            <p:nvPr/>
          </p:nvSpPr>
          <p:spPr bwMode="auto">
            <a:xfrm>
              <a:off x="144" y="384"/>
              <a:ext cx="5424" cy="32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“Raras vezes caiu chuva mais densa do que caíram os meteoros em direção à Terra; Leste, Oeste, Norte e Sul, tudo era o mesmo. Em uma palavra, o céu inteiro parecia em movimento...  O espetáculo, como descreveu o diário do professor Silliman, foi visto por toda a América do Norte... Desde as duas horas até pleno dia...”  Os Grandes Acontecimentos do Maior dos Séculos, R. M. Devens. </a:t>
              </a:r>
            </a:p>
            <a:p>
              <a:pPr algn="ctr" eaLnBrk="0" hangingPunct="0"/>
              <a:r>
                <a:rPr lang="pt-BR" altLang="pt-BR"/>
                <a:t>O Grande Conflito, 333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6418"/>
                                        </p:tgtEl>
                                        <p:attrNameLst>
                                          <p:attrName>style.visibility</p:attrName>
                                        </p:attrNameLst>
                                      </p:cBhvr>
                                      <p:to>
                                        <p:strVal val="visible"/>
                                      </p:to>
                                    </p:set>
                                    <p:animEffect transition="in" filter="dissolve">
                                      <p:cBhvr>
                                        <p:cTn id="7" dur="500"/>
                                        <p:tgtEl>
                                          <p:spTgt spid="31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43" name="AutoShape 3">
            <a:extLst>
              <a:ext uri="{FF2B5EF4-FFF2-40B4-BE49-F238E27FC236}">
                <a16:creationId xmlns:a16="http://schemas.microsoft.com/office/drawing/2014/main" id="{F3A39A88-E773-46FF-8847-58F7CB901D90}"/>
              </a:ext>
            </a:extLst>
          </p:cNvPr>
          <p:cNvSpPr>
            <a:spLocks noChangeArrowheads="1"/>
          </p:cNvSpPr>
          <p:nvPr/>
        </p:nvSpPr>
        <p:spPr bwMode="auto">
          <a:xfrm>
            <a:off x="900113" y="333375"/>
            <a:ext cx="7391400" cy="2735263"/>
          </a:xfrm>
          <a:prstGeom prst="roundRect">
            <a:avLst>
              <a:gd name="adj" fmla="val 8972"/>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7444" name="Text Box 4">
            <a:extLst>
              <a:ext uri="{FF2B5EF4-FFF2-40B4-BE49-F238E27FC236}">
                <a16:creationId xmlns:a16="http://schemas.microsoft.com/office/drawing/2014/main" id="{AADC2F3A-1B71-4A6B-8B2B-1AEA5CB2EB7B}"/>
              </a:ext>
            </a:extLst>
          </p:cNvPr>
          <p:cNvSpPr txBox="1">
            <a:spLocks noChangeArrowheads="1"/>
          </p:cNvSpPr>
          <p:nvPr/>
        </p:nvSpPr>
        <p:spPr bwMode="auto">
          <a:xfrm>
            <a:off x="827088" y="260350"/>
            <a:ext cx="7391400" cy="2773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“E as estrelas do céu caíram sobre a Terra, como quando a figueira lança de si os seus figos verdes, abalada por um vento forte.”  </a:t>
            </a:r>
          </a:p>
          <a:p>
            <a:pPr algn="ctr" eaLnBrk="0" hangingPunct="0"/>
            <a:r>
              <a:rPr lang="pt-BR" altLang="pt-BR"/>
              <a:t>Apocalipse 6:13</a:t>
            </a:r>
          </a:p>
        </p:txBody>
      </p:sp>
      <p:sp>
        <p:nvSpPr>
          <p:cNvPr id="317446" name="AutoShape 6">
            <a:extLst>
              <a:ext uri="{FF2B5EF4-FFF2-40B4-BE49-F238E27FC236}">
                <a16:creationId xmlns:a16="http://schemas.microsoft.com/office/drawing/2014/main" id="{93A91759-9156-485C-A772-686F381C431A}"/>
              </a:ext>
            </a:extLst>
          </p:cNvPr>
          <p:cNvSpPr>
            <a:spLocks noChangeArrowheads="1"/>
          </p:cNvSpPr>
          <p:nvPr/>
        </p:nvSpPr>
        <p:spPr bwMode="auto">
          <a:xfrm>
            <a:off x="539750" y="3213100"/>
            <a:ext cx="8229600" cy="3400425"/>
          </a:xfrm>
          <a:prstGeom prst="roundRect">
            <a:avLst>
              <a:gd name="adj" fmla="val 7019"/>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7447" name="Text Box 7">
            <a:extLst>
              <a:ext uri="{FF2B5EF4-FFF2-40B4-BE49-F238E27FC236}">
                <a16:creationId xmlns:a16="http://schemas.microsoft.com/office/drawing/2014/main" id="{0B7F6B0F-2A4F-45B0-AFA3-3331CB5A421B}"/>
              </a:ext>
            </a:extLst>
          </p:cNvPr>
          <p:cNvSpPr txBox="1">
            <a:spLocks noChangeArrowheads="1"/>
          </p:cNvSpPr>
          <p:nvPr/>
        </p:nvSpPr>
        <p:spPr bwMode="auto">
          <a:xfrm>
            <a:off x="395288" y="3284538"/>
            <a:ext cx="8382000" cy="3260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pt-BR" altLang="pt-BR"/>
              <a:t>“Não era possível contemplar um quadro mais fiel de uma figueira lançando seus figos quando açoitada por um vento forte.” The Old Country-man, no Advertiser, vespertino de Portland, de 26/11/1833. </a:t>
            </a:r>
          </a:p>
          <a:p>
            <a:pPr algn="ctr" eaLnBrk="0" hangingPunct="0"/>
            <a:r>
              <a:rPr lang="pt-BR" altLang="pt-BR"/>
              <a:t>O Grande Conflito, 333</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18466" name="Group 2">
            <a:extLst>
              <a:ext uri="{FF2B5EF4-FFF2-40B4-BE49-F238E27FC236}">
                <a16:creationId xmlns:a16="http://schemas.microsoft.com/office/drawing/2014/main" id="{A5198B6B-6646-45B8-87AC-1934F909600A}"/>
              </a:ext>
            </a:extLst>
          </p:cNvPr>
          <p:cNvGrpSpPr>
            <a:grpSpLocks/>
          </p:cNvGrpSpPr>
          <p:nvPr/>
        </p:nvGrpSpPr>
        <p:grpSpPr bwMode="auto">
          <a:xfrm>
            <a:off x="1143000" y="4435475"/>
            <a:ext cx="7010400" cy="2041525"/>
            <a:chOff x="720" y="2256"/>
            <a:chExt cx="4416" cy="1286"/>
          </a:xfrm>
        </p:grpSpPr>
        <p:sp>
          <p:nvSpPr>
            <p:cNvPr id="318467" name="AutoShape 3">
              <a:extLst>
                <a:ext uri="{FF2B5EF4-FFF2-40B4-BE49-F238E27FC236}">
                  <a16:creationId xmlns:a16="http://schemas.microsoft.com/office/drawing/2014/main" id="{E9E650B4-B8F4-486A-9EC7-E2799C98A701}"/>
                </a:ext>
              </a:extLst>
            </p:cNvPr>
            <p:cNvSpPr>
              <a:spLocks noChangeArrowheads="1"/>
            </p:cNvSpPr>
            <p:nvPr/>
          </p:nvSpPr>
          <p:spPr bwMode="auto">
            <a:xfrm>
              <a:off x="720" y="2304"/>
              <a:ext cx="4368" cy="1200"/>
            </a:xfrm>
            <a:prstGeom prst="roundRect">
              <a:avLst>
                <a:gd name="adj" fmla="val 8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8468" name="Text Box 4">
              <a:extLst>
                <a:ext uri="{FF2B5EF4-FFF2-40B4-BE49-F238E27FC236}">
                  <a16:creationId xmlns:a16="http://schemas.microsoft.com/office/drawing/2014/main" id="{C076B864-5EA2-4178-A9CC-F2D6BE89EB87}"/>
                </a:ext>
              </a:extLst>
            </p:cNvPr>
            <p:cNvSpPr txBox="1">
              <a:spLocks noChangeArrowheads="1"/>
            </p:cNvSpPr>
            <p:nvPr/>
          </p:nvSpPr>
          <p:spPr bwMode="auto">
            <a:xfrm>
              <a:off x="720" y="2256"/>
              <a:ext cx="4416" cy="12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“Esses quatro episódios deram origem ao tempo do fim, o qual terminará com a segunda vinda de Cristo.”</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dissolve">
                                      <p:cBhvr>
                                        <p:cTn id="7" dur="500"/>
                                        <p:tgtEl>
                                          <p:spTgt spid="318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490" name="Group 2">
            <a:extLst>
              <a:ext uri="{FF2B5EF4-FFF2-40B4-BE49-F238E27FC236}">
                <a16:creationId xmlns:a16="http://schemas.microsoft.com/office/drawing/2014/main" id="{CCA71F86-FA02-48E1-A155-4C7B7E478522}"/>
              </a:ext>
            </a:extLst>
          </p:cNvPr>
          <p:cNvGrpSpPr>
            <a:grpSpLocks/>
          </p:cNvGrpSpPr>
          <p:nvPr/>
        </p:nvGrpSpPr>
        <p:grpSpPr bwMode="auto">
          <a:xfrm>
            <a:off x="228600" y="304800"/>
            <a:ext cx="8763000" cy="6172200"/>
            <a:chOff x="144" y="192"/>
            <a:chExt cx="5520" cy="3888"/>
          </a:xfrm>
        </p:grpSpPr>
        <p:sp>
          <p:nvSpPr>
            <p:cNvPr id="319491" name="AutoShape 3">
              <a:extLst>
                <a:ext uri="{FF2B5EF4-FFF2-40B4-BE49-F238E27FC236}">
                  <a16:creationId xmlns:a16="http://schemas.microsoft.com/office/drawing/2014/main" id="{00839918-BD8A-448B-923D-A95F583023D1}"/>
                </a:ext>
              </a:extLst>
            </p:cNvPr>
            <p:cNvSpPr>
              <a:spLocks noChangeArrowheads="1"/>
            </p:cNvSpPr>
            <p:nvPr/>
          </p:nvSpPr>
          <p:spPr bwMode="auto">
            <a:xfrm>
              <a:off x="144" y="240"/>
              <a:ext cx="5472" cy="3840"/>
            </a:xfrm>
            <a:prstGeom prst="roundRect">
              <a:avLst>
                <a:gd name="adj" fmla="val 2708"/>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19492" name="Text Box 4">
              <a:extLst>
                <a:ext uri="{FF2B5EF4-FFF2-40B4-BE49-F238E27FC236}">
                  <a16:creationId xmlns:a16="http://schemas.microsoft.com/office/drawing/2014/main" id="{BCE68694-E3AB-44B4-831B-BF717E25E40D}"/>
                </a:ext>
              </a:extLst>
            </p:cNvPr>
            <p:cNvSpPr txBox="1">
              <a:spLocks noChangeArrowheads="1"/>
            </p:cNvSpPr>
            <p:nvPr/>
          </p:nvSpPr>
          <p:spPr bwMode="auto">
            <a:xfrm>
              <a:off x="144" y="192"/>
              <a:ext cx="5520" cy="328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Outros sinais ainda identificam o tempo do fim:</a:t>
              </a:r>
            </a:p>
            <a:p>
              <a:pPr>
                <a:buFont typeface="Wingdings" panose="05000000000000000000" pitchFamily="2" charset="2"/>
                <a:buChar char="Ø"/>
              </a:pPr>
              <a:r>
                <a:rPr lang="pt-BR" altLang="pt-BR"/>
                <a:t> Guerras – Mateus 24:7</a:t>
              </a:r>
            </a:p>
            <a:p>
              <a:pPr>
                <a:buFont typeface="Wingdings" panose="05000000000000000000" pitchFamily="2" charset="2"/>
                <a:buChar char="Ø"/>
              </a:pPr>
              <a:r>
                <a:rPr lang="pt-BR" altLang="pt-BR"/>
                <a:t> Calamidades – Mateus 24:7</a:t>
              </a:r>
            </a:p>
            <a:p>
              <a:pPr>
                <a:buFont typeface="Wingdings" panose="05000000000000000000" pitchFamily="2" charset="2"/>
                <a:buChar char="Ø"/>
              </a:pPr>
              <a:r>
                <a:rPr lang="pt-BR" altLang="pt-BR"/>
                <a:t> Luta entre o capital e o trabalho – Tiago 5:1-8</a:t>
              </a:r>
            </a:p>
            <a:p>
              <a:pPr>
                <a:buFont typeface="Wingdings" panose="05000000000000000000" pitchFamily="2" charset="2"/>
                <a:buChar char="Ø"/>
              </a:pPr>
              <a:r>
                <a:rPr lang="pt-BR" altLang="pt-BR"/>
                <a:t> Comportamento Social distorcido – II Timóteo     3:1-5</a:t>
              </a:r>
            </a:p>
            <a:p>
              <a:pPr>
                <a:buFont typeface="Wingdings" panose="05000000000000000000" pitchFamily="2" charset="2"/>
                <a:buChar char="Ø"/>
              </a:pPr>
              <a:r>
                <a:rPr lang="pt-BR" altLang="pt-BR"/>
                <a:t> O último sinal – Mateus 24:14 – “Pregação a todo o mundo”.</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dissolve">
                                      <p:cBhvr>
                                        <p:cTn id="7" dur="500"/>
                                        <p:tgtEl>
                                          <p:spTgt spid="31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20514" name="Group 2">
            <a:extLst>
              <a:ext uri="{FF2B5EF4-FFF2-40B4-BE49-F238E27FC236}">
                <a16:creationId xmlns:a16="http://schemas.microsoft.com/office/drawing/2014/main" id="{49193F07-27F6-4E31-9033-FED0A34D7621}"/>
              </a:ext>
            </a:extLst>
          </p:cNvPr>
          <p:cNvGrpSpPr>
            <a:grpSpLocks/>
          </p:cNvGrpSpPr>
          <p:nvPr/>
        </p:nvGrpSpPr>
        <p:grpSpPr bwMode="auto">
          <a:xfrm>
            <a:off x="533400" y="4465638"/>
            <a:ext cx="8153400" cy="1554162"/>
            <a:chOff x="288" y="2928"/>
            <a:chExt cx="5136" cy="979"/>
          </a:xfrm>
        </p:grpSpPr>
        <p:sp>
          <p:nvSpPr>
            <p:cNvPr id="320515" name="AutoShape 3">
              <a:extLst>
                <a:ext uri="{FF2B5EF4-FFF2-40B4-BE49-F238E27FC236}">
                  <a16:creationId xmlns:a16="http://schemas.microsoft.com/office/drawing/2014/main" id="{A3907CB5-A438-4F4C-BEF8-397364E3B353}"/>
                </a:ext>
              </a:extLst>
            </p:cNvPr>
            <p:cNvSpPr>
              <a:spLocks noChangeArrowheads="1"/>
            </p:cNvSpPr>
            <p:nvPr/>
          </p:nvSpPr>
          <p:spPr bwMode="auto">
            <a:xfrm>
              <a:off x="288" y="2976"/>
              <a:ext cx="5136" cy="912"/>
            </a:xfrm>
            <a:prstGeom prst="roundRect">
              <a:avLst>
                <a:gd name="adj" fmla="val 1083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0516" name="Text Box 4">
              <a:extLst>
                <a:ext uri="{FF2B5EF4-FFF2-40B4-BE49-F238E27FC236}">
                  <a16:creationId xmlns:a16="http://schemas.microsoft.com/office/drawing/2014/main" id="{44476D88-5D4B-4EAE-AF43-EF458D4ADDFC}"/>
                </a:ext>
              </a:extLst>
            </p:cNvPr>
            <p:cNvSpPr txBox="1">
              <a:spLocks noChangeArrowheads="1"/>
            </p:cNvSpPr>
            <p:nvPr/>
          </p:nvSpPr>
          <p:spPr bwMode="auto">
            <a:xfrm>
              <a:off x="288" y="2928"/>
              <a:ext cx="5136" cy="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Char char="v"/>
              </a:pPr>
              <a:r>
                <a:rPr lang="pt-BR" altLang="pt-BR"/>
                <a:t> O cumprimento dos sinais bíblicos demonstra que muito em breve se abrirá o sétimo selo.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0514"/>
                                        </p:tgtEl>
                                        <p:attrNameLst>
                                          <p:attrName>style.visibility</p:attrName>
                                        </p:attrNameLst>
                                      </p:cBhvr>
                                      <p:to>
                                        <p:strVal val="visible"/>
                                      </p:to>
                                    </p:set>
                                    <p:animEffect transition="in" filter="dissolve">
                                      <p:cBhvr>
                                        <p:cTn id="7" dur="500"/>
                                        <p:tgtEl>
                                          <p:spTgt spid="320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21538" name="Group 2">
            <a:extLst>
              <a:ext uri="{FF2B5EF4-FFF2-40B4-BE49-F238E27FC236}">
                <a16:creationId xmlns:a16="http://schemas.microsoft.com/office/drawing/2014/main" id="{9DCE41FA-6AB7-4B3D-A554-6DF8CF4DB451}"/>
              </a:ext>
            </a:extLst>
          </p:cNvPr>
          <p:cNvGrpSpPr>
            <a:grpSpLocks/>
          </p:cNvGrpSpPr>
          <p:nvPr/>
        </p:nvGrpSpPr>
        <p:grpSpPr bwMode="auto">
          <a:xfrm>
            <a:off x="1066800" y="3657600"/>
            <a:ext cx="7620000" cy="2057400"/>
            <a:chOff x="432" y="2304"/>
            <a:chExt cx="4800" cy="1296"/>
          </a:xfrm>
        </p:grpSpPr>
        <p:sp>
          <p:nvSpPr>
            <p:cNvPr id="321539" name="AutoShape 3">
              <a:extLst>
                <a:ext uri="{FF2B5EF4-FFF2-40B4-BE49-F238E27FC236}">
                  <a16:creationId xmlns:a16="http://schemas.microsoft.com/office/drawing/2014/main" id="{53045E0B-68BC-49A1-B45F-222D5CAA0DE7}"/>
                </a:ext>
              </a:extLst>
            </p:cNvPr>
            <p:cNvSpPr>
              <a:spLocks noChangeArrowheads="1"/>
            </p:cNvSpPr>
            <p:nvPr/>
          </p:nvSpPr>
          <p:spPr bwMode="auto">
            <a:xfrm>
              <a:off x="432" y="2352"/>
              <a:ext cx="4752" cy="1248"/>
            </a:xfrm>
            <a:prstGeom prst="roundRect">
              <a:avLst>
                <a:gd name="adj" fmla="val 8333"/>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1540" name="Rectangle 4">
              <a:extLst>
                <a:ext uri="{FF2B5EF4-FFF2-40B4-BE49-F238E27FC236}">
                  <a16:creationId xmlns:a16="http://schemas.microsoft.com/office/drawing/2014/main" id="{C6BA659B-AD59-45C6-9272-3D22D84534CA}"/>
                </a:ext>
              </a:extLst>
            </p:cNvPr>
            <p:cNvSpPr>
              <a:spLocks noChangeArrowheads="1"/>
            </p:cNvSpPr>
            <p:nvPr/>
          </p:nvSpPr>
          <p:spPr bwMode="auto">
            <a:xfrm>
              <a:off x="432" y="2304"/>
              <a:ext cx="4800" cy="12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a:t>Antes de abrir-se o sétimo selo, Jesus interrompe a profecia. Dedica todo o capítulo 7 para explicar-nos quem são os que serão salvos.</a:t>
              </a:r>
            </a:p>
          </p:txBody>
        </p:sp>
      </p:grpSp>
      <p:grpSp>
        <p:nvGrpSpPr>
          <p:cNvPr id="321541" name="Group 5">
            <a:extLst>
              <a:ext uri="{FF2B5EF4-FFF2-40B4-BE49-F238E27FC236}">
                <a16:creationId xmlns:a16="http://schemas.microsoft.com/office/drawing/2014/main" id="{C456A4E4-B538-4113-9CBA-C82B0708E5DF}"/>
              </a:ext>
            </a:extLst>
          </p:cNvPr>
          <p:cNvGrpSpPr>
            <a:grpSpLocks/>
          </p:cNvGrpSpPr>
          <p:nvPr/>
        </p:nvGrpSpPr>
        <p:grpSpPr bwMode="auto">
          <a:xfrm>
            <a:off x="304800" y="381000"/>
            <a:ext cx="8382000" cy="579438"/>
            <a:chOff x="192" y="240"/>
            <a:chExt cx="5280" cy="365"/>
          </a:xfrm>
        </p:grpSpPr>
        <p:sp>
          <p:nvSpPr>
            <p:cNvPr id="321542" name="AutoShape 6">
              <a:extLst>
                <a:ext uri="{FF2B5EF4-FFF2-40B4-BE49-F238E27FC236}">
                  <a16:creationId xmlns:a16="http://schemas.microsoft.com/office/drawing/2014/main" id="{49304408-4481-44AA-AE78-879E33005428}"/>
                </a:ext>
              </a:extLst>
            </p:cNvPr>
            <p:cNvSpPr>
              <a:spLocks noChangeArrowheads="1"/>
            </p:cNvSpPr>
            <p:nvPr/>
          </p:nvSpPr>
          <p:spPr bwMode="auto">
            <a:xfrm>
              <a:off x="192" y="288"/>
              <a:ext cx="5280"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21543" name="Rectangle 7">
              <a:extLst>
                <a:ext uri="{FF2B5EF4-FFF2-40B4-BE49-F238E27FC236}">
                  <a16:creationId xmlns:a16="http://schemas.microsoft.com/office/drawing/2014/main" id="{267E2034-D024-42AC-B4BE-E31FB0A05C1A}"/>
                </a:ext>
              </a:extLst>
            </p:cNvPr>
            <p:cNvSpPr>
              <a:spLocks noChangeArrowheads="1"/>
            </p:cNvSpPr>
            <p:nvPr/>
          </p:nvSpPr>
          <p:spPr bwMode="auto">
            <a:xfrm>
              <a:off x="192" y="240"/>
              <a:ext cx="5165"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 typeface="Wingdings" panose="05000000000000000000" pitchFamily="2" charset="2"/>
                <a:buNone/>
              </a:pPr>
              <a:r>
                <a:rPr lang="pt-BR" altLang="pt-BR"/>
                <a:t>         O sétimo selo, a Segunda Vinda de Jesus.</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1541"/>
                                        </p:tgtEl>
                                        <p:attrNameLst>
                                          <p:attrName>style.visibility</p:attrName>
                                        </p:attrNameLst>
                                      </p:cBhvr>
                                      <p:to>
                                        <p:strVal val="visible"/>
                                      </p:to>
                                    </p:set>
                                    <p:animEffect transition="in" filter="dissolve">
                                      <p:cBhvr>
                                        <p:cTn id="7" dur="500"/>
                                        <p:tgtEl>
                                          <p:spTgt spid="321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1538"/>
                                        </p:tgtEl>
                                        <p:attrNameLst>
                                          <p:attrName>style.visibility</p:attrName>
                                        </p:attrNameLst>
                                      </p:cBhvr>
                                      <p:to>
                                        <p:strVal val="visible"/>
                                      </p:to>
                                    </p:set>
                                    <p:animEffect transition="in" filter="dissolve">
                                      <p:cBhvr>
                                        <p:cTn id="12" dur="500"/>
                                        <p:tgtEl>
                                          <p:spTgt spid="32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2563" name="AutoShape 3">
            <a:extLst>
              <a:ext uri="{FF2B5EF4-FFF2-40B4-BE49-F238E27FC236}">
                <a16:creationId xmlns:a16="http://schemas.microsoft.com/office/drawing/2014/main" id="{4875C543-8A6E-4ADA-BCE3-F02C0831F841}"/>
              </a:ext>
            </a:extLst>
          </p:cNvPr>
          <p:cNvSpPr>
            <a:spLocks noChangeArrowheads="1"/>
          </p:cNvSpPr>
          <p:nvPr/>
        </p:nvSpPr>
        <p:spPr bwMode="auto">
          <a:xfrm>
            <a:off x="1116013" y="685800"/>
            <a:ext cx="7875587" cy="4343400"/>
          </a:xfrm>
          <a:prstGeom prst="roundRect">
            <a:avLst>
              <a:gd name="adj" fmla="val 3801"/>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2564" name="AutoShape 4">
            <a:extLst>
              <a:ext uri="{FF2B5EF4-FFF2-40B4-BE49-F238E27FC236}">
                <a16:creationId xmlns:a16="http://schemas.microsoft.com/office/drawing/2014/main" id="{2B8C422E-87AF-4F5A-ACB9-44A2D4819B3E}"/>
              </a:ext>
            </a:extLst>
          </p:cNvPr>
          <p:cNvSpPr>
            <a:spLocks noChangeArrowheads="1"/>
          </p:cNvSpPr>
          <p:nvPr/>
        </p:nvSpPr>
        <p:spPr bwMode="auto">
          <a:xfrm>
            <a:off x="5219700" y="5334000"/>
            <a:ext cx="3771900" cy="457200"/>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2565" name="Text Box 5">
            <a:extLst>
              <a:ext uri="{FF2B5EF4-FFF2-40B4-BE49-F238E27FC236}">
                <a16:creationId xmlns:a16="http://schemas.microsoft.com/office/drawing/2014/main" id="{0D3AADE2-FD3B-4E43-933B-3E862EFD684C}"/>
              </a:ext>
            </a:extLst>
          </p:cNvPr>
          <p:cNvSpPr txBox="1">
            <a:spLocks noChangeArrowheads="1"/>
          </p:cNvSpPr>
          <p:nvPr/>
        </p:nvSpPr>
        <p:spPr bwMode="auto">
          <a:xfrm>
            <a:off x="1187450" y="609600"/>
            <a:ext cx="7880350" cy="51800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vi outro anjo subir da banda do sol nascente, e que tinha o selo do Deus vivo; e clamou com grande voz aos quatro anjos, a quem fora dado o poder de danificar a terra e o mar, dizendo: Não danifiqueis a terra, nem o mar, nem as árvores, até que hajamos assinalado na testa os servos do nosso Deus.”</a:t>
            </a:r>
          </a:p>
          <a:p>
            <a:pPr algn="r"/>
            <a:endParaRPr lang="pt-BR" altLang="pt-BR" sz="2000"/>
          </a:p>
          <a:p>
            <a:pPr algn="r"/>
            <a:r>
              <a:rPr lang="pt-BR" altLang="pt-BR"/>
              <a:t>Apocalipse 7:2 e 3</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8291" name="AutoShape 3">
            <a:extLst>
              <a:ext uri="{FF2B5EF4-FFF2-40B4-BE49-F238E27FC236}">
                <a16:creationId xmlns:a16="http://schemas.microsoft.com/office/drawing/2014/main" id="{E2854512-F7A1-4E4C-ACE6-030F82309C05}"/>
              </a:ext>
            </a:extLst>
          </p:cNvPr>
          <p:cNvSpPr>
            <a:spLocks noChangeArrowheads="1"/>
          </p:cNvSpPr>
          <p:nvPr/>
        </p:nvSpPr>
        <p:spPr bwMode="auto">
          <a:xfrm>
            <a:off x="323850" y="3703638"/>
            <a:ext cx="8058150" cy="1981200"/>
          </a:xfrm>
          <a:prstGeom prst="roundRect">
            <a:avLst>
              <a:gd name="adj" fmla="val 10898"/>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68292" name="AutoShape 4">
            <a:extLst>
              <a:ext uri="{FF2B5EF4-FFF2-40B4-BE49-F238E27FC236}">
                <a16:creationId xmlns:a16="http://schemas.microsoft.com/office/drawing/2014/main" id="{26262902-5ED3-47DC-8540-E0290762FF67}"/>
              </a:ext>
            </a:extLst>
          </p:cNvPr>
          <p:cNvSpPr>
            <a:spLocks noChangeArrowheads="1"/>
          </p:cNvSpPr>
          <p:nvPr/>
        </p:nvSpPr>
        <p:spPr bwMode="auto">
          <a:xfrm>
            <a:off x="4708525" y="5826125"/>
            <a:ext cx="3681413" cy="633413"/>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6:2</a:t>
            </a:r>
          </a:p>
        </p:txBody>
      </p:sp>
      <p:sp>
        <p:nvSpPr>
          <p:cNvPr id="268290" name="Text Box 2">
            <a:extLst>
              <a:ext uri="{FF2B5EF4-FFF2-40B4-BE49-F238E27FC236}">
                <a16:creationId xmlns:a16="http://schemas.microsoft.com/office/drawing/2014/main" id="{72B9FA9C-C2AB-43F7-B912-4F44A18838DB}"/>
              </a:ext>
            </a:extLst>
          </p:cNvPr>
          <p:cNvSpPr txBox="1">
            <a:spLocks noChangeArrowheads="1"/>
          </p:cNvSpPr>
          <p:nvPr/>
        </p:nvSpPr>
        <p:spPr bwMode="auto">
          <a:xfrm>
            <a:off x="468313" y="3627438"/>
            <a:ext cx="7913687" cy="27733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 olhei, e eis um cavalo branco; e o que estava assentado sobre ele tinha um arco; e foi-lhe dada uma coroa, e saiu vitorioso e para vencer.”</a:t>
            </a:r>
          </a:p>
          <a:p>
            <a:pPr algn="r"/>
            <a:endParaRPr lang="pt-BR" altLang="pt-B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586" name="Group 2">
            <a:extLst>
              <a:ext uri="{FF2B5EF4-FFF2-40B4-BE49-F238E27FC236}">
                <a16:creationId xmlns:a16="http://schemas.microsoft.com/office/drawing/2014/main" id="{0168F366-4CE7-44A8-8B01-A6AB6D7DAE90}"/>
              </a:ext>
            </a:extLst>
          </p:cNvPr>
          <p:cNvGrpSpPr>
            <a:grpSpLocks/>
          </p:cNvGrpSpPr>
          <p:nvPr/>
        </p:nvGrpSpPr>
        <p:grpSpPr bwMode="auto">
          <a:xfrm>
            <a:off x="381000" y="2209800"/>
            <a:ext cx="8534400" cy="1066800"/>
            <a:chOff x="192" y="1392"/>
            <a:chExt cx="5376" cy="672"/>
          </a:xfrm>
        </p:grpSpPr>
        <p:sp>
          <p:nvSpPr>
            <p:cNvPr id="323587" name="AutoShape 3">
              <a:extLst>
                <a:ext uri="{FF2B5EF4-FFF2-40B4-BE49-F238E27FC236}">
                  <a16:creationId xmlns:a16="http://schemas.microsoft.com/office/drawing/2014/main" id="{B15A4BA1-4350-488F-8A9F-5D256EA13F5F}"/>
                </a:ext>
              </a:extLst>
            </p:cNvPr>
            <p:cNvSpPr>
              <a:spLocks noChangeArrowheads="1"/>
            </p:cNvSpPr>
            <p:nvPr/>
          </p:nvSpPr>
          <p:spPr bwMode="auto">
            <a:xfrm>
              <a:off x="192" y="1440"/>
              <a:ext cx="5280" cy="576"/>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23588" name="Text Box 4">
              <a:extLst>
                <a:ext uri="{FF2B5EF4-FFF2-40B4-BE49-F238E27FC236}">
                  <a16:creationId xmlns:a16="http://schemas.microsoft.com/office/drawing/2014/main" id="{0BA7626E-2220-4833-9B27-C80FAA0EC040}"/>
                </a:ext>
              </a:extLst>
            </p:cNvPr>
            <p:cNvSpPr txBox="1">
              <a:spLocks noChangeArrowheads="1"/>
            </p:cNvSpPr>
            <p:nvPr/>
          </p:nvSpPr>
          <p:spPr bwMode="auto">
            <a:xfrm>
              <a:off x="192" y="1392"/>
              <a:ext cx="5376"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a:t>Que viu o profeta João no céu ao abrir-se o sétimo selo?</a:t>
              </a:r>
            </a:p>
          </p:txBody>
        </p:sp>
      </p:grpSp>
      <p:grpSp>
        <p:nvGrpSpPr>
          <p:cNvPr id="323589" name="Group 5">
            <a:extLst>
              <a:ext uri="{FF2B5EF4-FFF2-40B4-BE49-F238E27FC236}">
                <a16:creationId xmlns:a16="http://schemas.microsoft.com/office/drawing/2014/main" id="{4CF80C8D-1E3E-4BD0-A040-05F7EF7D6E91}"/>
              </a:ext>
            </a:extLst>
          </p:cNvPr>
          <p:cNvGrpSpPr>
            <a:grpSpLocks/>
          </p:cNvGrpSpPr>
          <p:nvPr/>
        </p:nvGrpSpPr>
        <p:grpSpPr bwMode="auto">
          <a:xfrm>
            <a:off x="304800" y="304800"/>
            <a:ext cx="8610600" cy="1066800"/>
            <a:chOff x="192" y="192"/>
            <a:chExt cx="5424" cy="672"/>
          </a:xfrm>
        </p:grpSpPr>
        <p:sp>
          <p:nvSpPr>
            <p:cNvPr id="323590" name="AutoShape 6">
              <a:extLst>
                <a:ext uri="{FF2B5EF4-FFF2-40B4-BE49-F238E27FC236}">
                  <a16:creationId xmlns:a16="http://schemas.microsoft.com/office/drawing/2014/main" id="{CD839564-CE47-4773-B2AC-2160D85DDF3A}"/>
                </a:ext>
              </a:extLst>
            </p:cNvPr>
            <p:cNvSpPr>
              <a:spLocks noChangeArrowheads="1"/>
            </p:cNvSpPr>
            <p:nvPr/>
          </p:nvSpPr>
          <p:spPr bwMode="auto">
            <a:xfrm>
              <a:off x="192" y="240"/>
              <a:ext cx="5376" cy="624"/>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23591" name="Text Box 7">
              <a:extLst>
                <a:ext uri="{FF2B5EF4-FFF2-40B4-BE49-F238E27FC236}">
                  <a16:creationId xmlns:a16="http://schemas.microsoft.com/office/drawing/2014/main" id="{99F1268E-143B-42A9-A14C-E006D2A4A22A}"/>
                </a:ext>
              </a:extLst>
            </p:cNvPr>
            <p:cNvSpPr txBox="1">
              <a:spLocks noChangeArrowheads="1"/>
            </p:cNvSpPr>
            <p:nvPr/>
          </p:nvSpPr>
          <p:spPr bwMode="auto">
            <a:xfrm>
              <a:off x="288" y="288"/>
              <a:ext cx="5328"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pt-BR" altLang="pt-BR"/>
            </a:p>
          </p:txBody>
        </p:sp>
        <p:sp>
          <p:nvSpPr>
            <p:cNvPr id="323592" name="Rectangle 8">
              <a:extLst>
                <a:ext uri="{FF2B5EF4-FFF2-40B4-BE49-F238E27FC236}">
                  <a16:creationId xmlns:a16="http://schemas.microsoft.com/office/drawing/2014/main" id="{360F49AB-843A-4E63-A209-4236862E0248}"/>
                </a:ext>
              </a:extLst>
            </p:cNvPr>
            <p:cNvSpPr>
              <a:spLocks noChangeArrowheads="1"/>
            </p:cNvSpPr>
            <p:nvPr/>
          </p:nvSpPr>
          <p:spPr bwMode="auto">
            <a:xfrm>
              <a:off x="192" y="192"/>
              <a:ext cx="5424"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No próximo estudo analisaremos qual é o selo de Deus que os salvos receberão.</a:t>
              </a:r>
            </a:p>
          </p:txBody>
        </p:sp>
      </p:grpSp>
      <p:sp>
        <p:nvSpPr>
          <p:cNvPr id="323594" name="AutoShape 10">
            <a:extLst>
              <a:ext uri="{FF2B5EF4-FFF2-40B4-BE49-F238E27FC236}">
                <a16:creationId xmlns:a16="http://schemas.microsoft.com/office/drawing/2014/main" id="{F099D109-D17C-43EF-B3AF-49D8B80530D5}"/>
              </a:ext>
            </a:extLst>
          </p:cNvPr>
          <p:cNvSpPr>
            <a:spLocks noChangeArrowheads="1"/>
          </p:cNvSpPr>
          <p:nvPr/>
        </p:nvSpPr>
        <p:spPr bwMode="auto">
          <a:xfrm>
            <a:off x="1187450" y="4449763"/>
            <a:ext cx="7499350" cy="990600"/>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3595" name="AutoShape 11">
            <a:extLst>
              <a:ext uri="{FF2B5EF4-FFF2-40B4-BE49-F238E27FC236}">
                <a16:creationId xmlns:a16="http://schemas.microsoft.com/office/drawing/2014/main" id="{76CE33AD-69B3-48C0-AC16-61D453749D84}"/>
              </a:ext>
            </a:extLst>
          </p:cNvPr>
          <p:cNvSpPr>
            <a:spLocks noChangeArrowheads="1"/>
          </p:cNvSpPr>
          <p:nvPr/>
        </p:nvSpPr>
        <p:spPr bwMode="auto">
          <a:xfrm>
            <a:off x="5068888" y="5581650"/>
            <a:ext cx="3625850" cy="633413"/>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ctr"/>
            <a:r>
              <a:rPr lang="pt-BR" altLang="pt-BR"/>
              <a:t>Apocalipse 8:1</a:t>
            </a:r>
          </a:p>
        </p:txBody>
      </p:sp>
      <p:sp>
        <p:nvSpPr>
          <p:cNvPr id="323596" name="Rectangle 12">
            <a:extLst>
              <a:ext uri="{FF2B5EF4-FFF2-40B4-BE49-F238E27FC236}">
                <a16:creationId xmlns:a16="http://schemas.microsoft.com/office/drawing/2014/main" id="{7382D801-716F-4482-B70E-8A3777965BF2}"/>
              </a:ext>
            </a:extLst>
          </p:cNvPr>
          <p:cNvSpPr>
            <a:spLocks noChangeArrowheads="1"/>
          </p:cNvSpPr>
          <p:nvPr/>
        </p:nvSpPr>
        <p:spPr bwMode="auto">
          <a:xfrm>
            <a:off x="1476375" y="4373563"/>
            <a:ext cx="7286625" cy="1798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a:t>“E, havendo aberto o sétimo selo, fez-se silêncio no céu quase por meia hora.”</a:t>
            </a:r>
          </a:p>
          <a:p>
            <a:pPr algn="r">
              <a:buFont typeface="Wingdings" panose="05000000000000000000" pitchFamily="2" charset="2"/>
              <a:buNone/>
            </a:pPr>
            <a:endParaRPr lang="pt-BR" altLang="pt-B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3589"/>
                                        </p:tgtEl>
                                        <p:attrNameLst>
                                          <p:attrName>style.visibility</p:attrName>
                                        </p:attrNameLst>
                                      </p:cBhvr>
                                      <p:to>
                                        <p:strVal val="visible"/>
                                      </p:to>
                                    </p:set>
                                    <p:animEffect transition="in" filter="dissolve">
                                      <p:cBhvr>
                                        <p:cTn id="7" dur="500"/>
                                        <p:tgtEl>
                                          <p:spTgt spid="323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3586"/>
                                        </p:tgtEl>
                                        <p:attrNameLst>
                                          <p:attrName>style.visibility</p:attrName>
                                        </p:attrNameLst>
                                      </p:cBhvr>
                                      <p:to>
                                        <p:strVal val="visible"/>
                                      </p:to>
                                    </p:set>
                                    <p:animEffect transition="in" filter="dissolve">
                                      <p:cBhvr>
                                        <p:cTn id="12" dur="500"/>
                                        <p:tgtEl>
                                          <p:spTgt spid="32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24610" name="Group 2">
            <a:extLst>
              <a:ext uri="{FF2B5EF4-FFF2-40B4-BE49-F238E27FC236}">
                <a16:creationId xmlns:a16="http://schemas.microsoft.com/office/drawing/2014/main" id="{82A2B2FB-DE57-42B6-9AC8-7ADBD3944D3E}"/>
              </a:ext>
            </a:extLst>
          </p:cNvPr>
          <p:cNvGrpSpPr>
            <a:grpSpLocks/>
          </p:cNvGrpSpPr>
          <p:nvPr/>
        </p:nvGrpSpPr>
        <p:grpSpPr bwMode="auto">
          <a:xfrm>
            <a:off x="990600" y="3124200"/>
            <a:ext cx="8077200" cy="2743200"/>
            <a:chOff x="336" y="2112"/>
            <a:chExt cx="5088" cy="1728"/>
          </a:xfrm>
        </p:grpSpPr>
        <p:sp>
          <p:nvSpPr>
            <p:cNvPr id="324611" name="AutoShape 3">
              <a:extLst>
                <a:ext uri="{FF2B5EF4-FFF2-40B4-BE49-F238E27FC236}">
                  <a16:creationId xmlns:a16="http://schemas.microsoft.com/office/drawing/2014/main" id="{E68E62A1-E54C-4A08-A468-F5E067E568F6}"/>
                </a:ext>
              </a:extLst>
            </p:cNvPr>
            <p:cNvSpPr>
              <a:spLocks noChangeArrowheads="1"/>
            </p:cNvSpPr>
            <p:nvPr/>
          </p:nvSpPr>
          <p:spPr bwMode="auto">
            <a:xfrm>
              <a:off x="336" y="2160"/>
              <a:ext cx="5040" cy="1248"/>
            </a:xfrm>
            <a:prstGeom prst="roundRect">
              <a:avLst>
                <a:gd name="adj" fmla="val 10255"/>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24612" name="AutoShape 4">
              <a:extLst>
                <a:ext uri="{FF2B5EF4-FFF2-40B4-BE49-F238E27FC236}">
                  <a16:creationId xmlns:a16="http://schemas.microsoft.com/office/drawing/2014/main" id="{8DDDFA11-83CD-458C-94BA-B01F22109D37}"/>
                </a:ext>
              </a:extLst>
            </p:cNvPr>
            <p:cNvSpPr>
              <a:spLocks noChangeArrowheads="1"/>
            </p:cNvSpPr>
            <p:nvPr/>
          </p:nvSpPr>
          <p:spPr bwMode="auto">
            <a:xfrm>
              <a:off x="3600" y="3552"/>
              <a:ext cx="1776"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4613" name="Text Box 5">
              <a:extLst>
                <a:ext uri="{FF2B5EF4-FFF2-40B4-BE49-F238E27FC236}">
                  <a16:creationId xmlns:a16="http://schemas.microsoft.com/office/drawing/2014/main" id="{C55E37CB-78FF-4F29-A523-CBBC097B32DD}"/>
                </a:ext>
              </a:extLst>
            </p:cNvPr>
            <p:cNvSpPr txBox="1">
              <a:spLocks noChangeArrowheads="1"/>
            </p:cNvSpPr>
            <p:nvPr/>
          </p:nvSpPr>
          <p:spPr bwMode="auto">
            <a:xfrm>
              <a:off x="336" y="2112"/>
              <a:ext cx="5088" cy="17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a:t>“E, quando o Filho do Homem vier em sua glória, e todos os santos anjos, com Ele, então, se assentará no trono da sua glória;”</a:t>
              </a:r>
            </a:p>
            <a:p>
              <a:pPr algn="r">
                <a:buFont typeface="Wingdings" panose="05000000000000000000" pitchFamily="2" charset="2"/>
                <a:buNone/>
              </a:pPr>
              <a:endParaRPr lang="pt-BR" altLang="pt-BR" sz="2000"/>
            </a:p>
            <a:p>
              <a:pPr algn="r">
                <a:buFont typeface="Wingdings" panose="05000000000000000000" pitchFamily="2" charset="2"/>
                <a:buNone/>
              </a:pPr>
              <a:r>
                <a:rPr lang="pt-BR" altLang="pt-BR"/>
                <a:t>Mateus 25:31</a:t>
              </a:r>
            </a:p>
          </p:txBody>
        </p:sp>
      </p:grpSp>
      <p:grpSp>
        <p:nvGrpSpPr>
          <p:cNvPr id="324614" name="Group 6">
            <a:extLst>
              <a:ext uri="{FF2B5EF4-FFF2-40B4-BE49-F238E27FC236}">
                <a16:creationId xmlns:a16="http://schemas.microsoft.com/office/drawing/2014/main" id="{1B8471DF-509C-46B5-A6B0-86DB0B4809D0}"/>
              </a:ext>
            </a:extLst>
          </p:cNvPr>
          <p:cNvGrpSpPr>
            <a:grpSpLocks/>
          </p:cNvGrpSpPr>
          <p:nvPr/>
        </p:nvGrpSpPr>
        <p:grpSpPr bwMode="auto">
          <a:xfrm>
            <a:off x="1600200" y="228600"/>
            <a:ext cx="7010400" cy="1554163"/>
            <a:chOff x="576" y="240"/>
            <a:chExt cx="4416" cy="979"/>
          </a:xfrm>
        </p:grpSpPr>
        <p:sp>
          <p:nvSpPr>
            <p:cNvPr id="324615" name="AutoShape 7">
              <a:extLst>
                <a:ext uri="{FF2B5EF4-FFF2-40B4-BE49-F238E27FC236}">
                  <a16:creationId xmlns:a16="http://schemas.microsoft.com/office/drawing/2014/main" id="{75652D44-562B-4AFA-B2D7-F27E3F68DA23}"/>
                </a:ext>
              </a:extLst>
            </p:cNvPr>
            <p:cNvSpPr>
              <a:spLocks noChangeArrowheads="1"/>
            </p:cNvSpPr>
            <p:nvPr/>
          </p:nvSpPr>
          <p:spPr bwMode="auto">
            <a:xfrm>
              <a:off x="576" y="288"/>
              <a:ext cx="4368" cy="912"/>
            </a:xfrm>
            <a:prstGeom prst="roundRect">
              <a:avLst>
                <a:gd name="adj" fmla="val 11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4616" name="Rectangle 8">
              <a:extLst>
                <a:ext uri="{FF2B5EF4-FFF2-40B4-BE49-F238E27FC236}">
                  <a16:creationId xmlns:a16="http://schemas.microsoft.com/office/drawing/2014/main" id="{C2147053-835C-4FEF-A8ED-A8D96B415E1F}"/>
                </a:ext>
              </a:extLst>
            </p:cNvPr>
            <p:cNvSpPr>
              <a:spLocks noChangeArrowheads="1"/>
            </p:cNvSpPr>
            <p:nvPr/>
          </p:nvSpPr>
          <p:spPr bwMode="auto">
            <a:xfrm>
              <a:off x="576" y="240"/>
              <a:ext cx="4416" cy="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Esse silêncio no céu se produz por ocasião da segunda vinda de Cristo, quando Ele vier com seus anjos.</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4614"/>
                                        </p:tgtEl>
                                        <p:attrNameLst>
                                          <p:attrName>style.visibility</p:attrName>
                                        </p:attrNameLst>
                                      </p:cBhvr>
                                      <p:to>
                                        <p:strVal val="visible"/>
                                      </p:to>
                                    </p:set>
                                    <p:animEffect transition="in" filter="dissolve">
                                      <p:cBhvr>
                                        <p:cTn id="7" dur="500"/>
                                        <p:tgtEl>
                                          <p:spTgt spid="324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4610"/>
                                        </p:tgtEl>
                                        <p:attrNameLst>
                                          <p:attrName>style.visibility</p:attrName>
                                        </p:attrNameLst>
                                      </p:cBhvr>
                                      <p:to>
                                        <p:strVal val="visible"/>
                                      </p:to>
                                    </p:set>
                                    <p:animEffect transition="in" filter="dissolve">
                                      <p:cBhvr>
                                        <p:cTn id="12" dur="500"/>
                                        <p:tgtEl>
                                          <p:spTgt spid="32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25634" name="Group 2">
            <a:extLst>
              <a:ext uri="{FF2B5EF4-FFF2-40B4-BE49-F238E27FC236}">
                <a16:creationId xmlns:a16="http://schemas.microsoft.com/office/drawing/2014/main" id="{3D240778-C09E-4B91-9AB2-EDC9854D59BD}"/>
              </a:ext>
            </a:extLst>
          </p:cNvPr>
          <p:cNvGrpSpPr>
            <a:grpSpLocks/>
          </p:cNvGrpSpPr>
          <p:nvPr/>
        </p:nvGrpSpPr>
        <p:grpSpPr bwMode="auto">
          <a:xfrm>
            <a:off x="1066800" y="2895600"/>
            <a:ext cx="8001000" cy="3260725"/>
            <a:chOff x="336" y="2064"/>
            <a:chExt cx="5040" cy="2054"/>
          </a:xfrm>
        </p:grpSpPr>
        <p:sp>
          <p:nvSpPr>
            <p:cNvPr id="325635" name="AutoShape 3">
              <a:extLst>
                <a:ext uri="{FF2B5EF4-FFF2-40B4-BE49-F238E27FC236}">
                  <a16:creationId xmlns:a16="http://schemas.microsoft.com/office/drawing/2014/main" id="{BC3ACAB7-259F-4C4A-8F86-EE3C11932183}"/>
                </a:ext>
              </a:extLst>
            </p:cNvPr>
            <p:cNvSpPr>
              <a:spLocks noChangeArrowheads="1"/>
            </p:cNvSpPr>
            <p:nvPr/>
          </p:nvSpPr>
          <p:spPr bwMode="auto">
            <a:xfrm>
              <a:off x="336" y="2112"/>
              <a:ext cx="4992" cy="1536"/>
            </a:xfrm>
            <a:prstGeom prst="roundRect">
              <a:avLst>
                <a:gd name="adj" fmla="val 8079"/>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5636" name="AutoShape 4">
              <a:extLst>
                <a:ext uri="{FF2B5EF4-FFF2-40B4-BE49-F238E27FC236}">
                  <a16:creationId xmlns:a16="http://schemas.microsoft.com/office/drawing/2014/main" id="{14F31CB1-A6E0-4FA1-BFCB-4F73937D7DCC}"/>
                </a:ext>
              </a:extLst>
            </p:cNvPr>
            <p:cNvSpPr>
              <a:spLocks noChangeArrowheads="1"/>
            </p:cNvSpPr>
            <p:nvPr/>
          </p:nvSpPr>
          <p:spPr bwMode="auto">
            <a:xfrm>
              <a:off x="3792" y="3792"/>
              <a:ext cx="1536"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25637" name="Text Box 5">
              <a:extLst>
                <a:ext uri="{FF2B5EF4-FFF2-40B4-BE49-F238E27FC236}">
                  <a16:creationId xmlns:a16="http://schemas.microsoft.com/office/drawing/2014/main" id="{C140DBA6-DD16-4667-BB79-9B1BFE4417C9}"/>
                </a:ext>
              </a:extLst>
            </p:cNvPr>
            <p:cNvSpPr txBox="1">
              <a:spLocks noChangeArrowheads="1"/>
            </p:cNvSpPr>
            <p:nvPr/>
          </p:nvSpPr>
          <p:spPr bwMode="auto">
            <a:xfrm>
              <a:off x="336" y="2064"/>
              <a:ext cx="5040" cy="20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a:t>“O Senhor não retarda a sua promessa, ainda que alguns a têm por tardia; mas é longânimo para convosco, não querendo que alguns se percam, senão que todos venham a arrepender-se.”</a:t>
              </a:r>
            </a:p>
            <a:p>
              <a:pPr algn="r">
                <a:buFont typeface="Wingdings" panose="05000000000000000000" pitchFamily="2" charset="2"/>
                <a:buNone/>
              </a:pPr>
              <a:r>
                <a:rPr lang="pt-BR" altLang="pt-BR"/>
                <a:t>II Pedro 3:9</a:t>
              </a:r>
            </a:p>
          </p:txBody>
        </p:sp>
      </p:grpSp>
      <p:grpSp>
        <p:nvGrpSpPr>
          <p:cNvPr id="325638" name="Group 6">
            <a:extLst>
              <a:ext uri="{FF2B5EF4-FFF2-40B4-BE49-F238E27FC236}">
                <a16:creationId xmlns:a16="http://schemas.microsoft.com/office/drawing/2014/main" id="{A554BB04-7A3D-451A-AE4E-8BFCD2F2F83E}"/>
              </a:ext>
            </a:extLst>
          </p:cNvPr>
          <p:cNvGrpSpPr>
            <a:grpSpLocks/>
          </p:cNvGrpSpPr>
          <p:nvPr/>
        </p:nvGrpSpPr>
        <p:grpSpPr bwMode="auto">
          <a:xfrm>
            <a:off x="1752600" y="76200"/>
            <a:ext cx="6477000" cy="2774950"/>
            <a:chOff x="768" y="192"/>
            <a:chExt cx="4080" cy="1748"/>
          </a:xfrm>
        </p:grpSpPr>
        <p:sp>
          <p:nvSpPr>
            <p:cNvPr id="325639" name="AutoShape 7">
              <a:extLst>
                <a:ext uri="{FF2B5EF4-FFF2-40B4-BE49-F238E27FC236}">
                  <a16:creationId xmlns:a16="http://schemas.microsoft.com/office/drawing/2014/main" id="{9A0D064A-6B65-4A82-B6C3-F297E6008AA2}"/>
                </a:ext>
              </a:extLst>
            </p:cNvPr>
            <p:cNvSpPr>
              <a:spLocks noChangeArrowheads="1"/>
            </p:cNvSpPr>
            <p:nvPr/>
          </p:nvSpPr>
          <p:spPr bwMode="auto">
            <a:xfrm>
              <a:off x="768" y="240"/>
              <a:ext cx="3936" cy="1680"/>
            </a:xfrm>
            <a:prstGeom prst="roundRect">
              <a:avLst>
                <a:gd name="adj" fmla="val 6190"/>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25640" name="Text Box 8">
              <a:extLst>
                <a:ext uri="{FF2B5EF4-FFF2-40B4-BE49-F238E27FC236}">
                  <a16:creationId xmlns:a16="http://schemas.microsoft.com/office/drawing/2014/main" id="{2A1FD8DB-A223-494A-8002-36F5D299BC4D}"/>
                </a:ext>
              </a:extLst>
            </p:cNvPr>
            <p:cNvSpPr txBox="1">
              <a:spLocks noChangeArrowheads="1"/>
            </p:cNvSpPr>
            <p:nvPr/>
          </p:nvSpPr>
          <p:spPr bwMode="auto">
            <a:xfrm>
              <a:off x="768" y="192"/>
              <a:ext cx="4080" cy="17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Char char="v"/>
              </a:pPr>
              <a:r>
                <a:rPr lang="pt-BR" altLang="pt-BR"/>
                <a:t> Libertação do povo de Deus.</a:t>
              </a:r>
            </a:p>
            <a:p>
              <a:pPr>
                <a:buFont typeface="Wingdings" panose="05000000000000000000" pitchFamily="2" charset="2"/>
                <a:buChar char="v"/>
              </a:pPr>
              <a:r>
                <a:rPr lang="pt-BR" altLang="pt-BR"/>
                <a:t> Reunião dos Escolhidos.</a:t>
              </a:r>
            </a:p>
            <a:p>
              <a:pPr>
                <a:buFont typeface="Wingdings" panose="05000000000000000000" pitchFamily="2" charset="2"/>
                <a:buChar char="v"/>
              </a:pPr>
              <a:r>
                <a:rPr lang="pt-BR" altLang="pt-BR"/>
                <a:t> O Dia Glorioso.</a:t>
              </a:r>
            </a:p>
            <a:p>
              <a:pPr>
                <a:buFont typeface="Wingdings" panose="05000000000000000000" pitchFamily="2" charset="2"/>
                <a:buChar char="v"/>
              </a:pPr>
              <a:r>
                <a:rPr lang="pt-BR" altLang="pt-BR"/>
                <a:t> Salvação Eterna.</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5638"/>
                                        </p:tgtEl>
                                        <p:attrNameLst>
                                          <p:attrName>style.visibility</p:attrName>
                                        </p:attrNameLst>
                                      </p:cBhvr>
                                      <p:to>
                                        <p:strVal val="visible"/>
                                      </p:to>
                                    </p:set>
                                    <p:animEffect transition="in" filter="dissolve">
                                      <p:cBhvr>
                                        <p:cTn id="7" dur="500"/>
                                        <p:tgtEl>
                                          <p:spTgt spid="325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5634"/>
                                        </p:tgtEl>
                                        <p:attrNameLst>
                                          <p:attrName>style.visibility</p:attrName>
                                        </p:attrNameLst>
                                      </p:cBhvr>
                                      <p:to>
                                        <p:strVal val="visible"/>
                                      </p:to>
                                    </p:set>
                                    <p:animEffect transition="in" filter="dissolve">
                                      <p:cBhvr>
                                        <p:cTn id="12" dur="500"/>
                                        <p:tgtEl>
                                          <p:spTgt spid="32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26658" name="Group 2">
            <a:extLst>
              <a:ext uri="{FF2B5EF4-FFF2-40B4-BE49-F238E27FC236}">
                <a16:creationId xmlns:a16="http://schemas.microsoft.com/office/drawing/2014/main" id="{5DCA42A9-1338-4204-A7A3-68458D539AFC}"/>
              </a:ext>
            </a:extLst>
          </p:cNvPr>
          <p:cNvGrpSpPr>
            <a:grpSpLocks/>
          </p:cNvGrpSpPr>
          <p:nvPr/>
        </p:nvGrpSpPr>
        <p:grpSpPr bwMode="auto">
          <a:xfrm>
            <a:off x="1143000" y="4038600"/>
            <a:ext cx="7543800" cy="1798638"/>
            <a:chOff x="672" y="288"/>
            <a:chExt cx="4752" cy="1133"/>
          </a:xfrm>
        </p:grpSpPr>
        <p:sp>
          <p:nvSpPr>
            <p:cNvPr id="326659" name="AutoShape 3">
              <a:extLst>
                <a:ext uri="{FF2B5EF4-FFF2-40B4-BE49-F238E27FC236}">
                  <a16:creationId xmlns:a16="http://schemas.microsoft.com/office/drawing/2014/main" id="{8819CE99-C9B9-4FF7-A7EC-CDC845A8B948}"/>
                </a:ext>
              </a:extLst>
            </p:cNvPr>
            <p:cNvSpPr>
              <a:spLocks noChangeArrowheads="1"/>
            </p:cNvSpPr>
            <p:nvPr/>
          </p:nvSpPr>
          <p:spPr bwMode="auto">
            <a:xfrm>
              <a:off x="672" y="336"/>
              <a:ext cx="4752" cy="624"/>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326660" name="AutoShape 4">
              <a:extLst>
                <a:ext uri="{FF2B5EF4-FFF2-40B4-BE49-F238E27FC236}">
                  <a16:creationId xmlns:a16="http://schemas.microsoft.com/office/drawing/2014/main" id="{DB5654CD-8806-438F-A3DB-297AB56128B0}"/>
                </a:ext>
              </a:extLst>
            </p:cNvPr>
            <p:cNvSpPr>
              <a:spLocks noChangeArrowheads="1"/>
            </p:cNvSpPr>
            <p:nvPr/>
          </p:nvSpPr>
          <p:spPr bwMode="auto">
            <a:xfrm>
              <a:off x="3600" y="1104"/>
              <a:ext cx="1824"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326661" name="Text Box 5">
              <a:extLst>
                <a:ext uri="{FF2B5EF4-FFF2-40B4-BE49-F238E27FC236}">
                  <a16:creationId xmlns:a16="http://schemas.microsoft.com/office/drawing/2014/main" id="{48D032B2-3C62-43F9-8C1C-A954A025D0FB}"/>
                </a:ext>
              </a:extLst>
            </p:cNvPr>
            <p:cNvSpPr txBox="1">
              <a:spLocks noChangeArrowheads="1"/>
            </p:cNvSpPr>
            <p:nvPr/>
          </p:nvSpPr>
          <p:spPr bwMode="auto">
            <a:xfrm>
              <a:off x="672" y="288"/>
              <a:ext cx="4752" cy="113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t>“O céu e a terra passarão, mas as minhas palavras não hão de passar.”</a:t>
              </a:r>
            </a:p>
            <a:p>
              <a:pPr algn="r"/>
              <a:r>
                <a:rPr lang="pt-BR" altLang="pt-BR"/>
                <a:t>Mateus 24:35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dissolve">
                                      <p:cBhvr>
                                        <p:cTn id="7" dur="500"/>
                                        <p:tgtEl>
                                          <p:spTgt spid="326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70344" name="Group 8">
            <a:extLst>
              <a:ext uri="{FF2B5EF4-FFF2-40B4-BE49-F238E27FC236}">
                <a16:creationId xmlns:a16="http://schemas.microsoft.com/office/drawing/2014/main" id="{3A8F7C3C-A97C-46AA-8FC9-3A22E3C0378F}"/>
              </a:ext>
            </a:extLst>
          </p:cNvPr>
          <p:cNvGrpSpPr>
            <a:grpSpLocks/>
          </p:cNvGrpSpPr>
          <p:nvPr/>
        </p:nvGrpSpPr>
        <p:grpSpPr bwMode="auto">
          <a:xfrm>
            <a:off x="1447800" y="3108325"/>
            <a:ext cx="7086600" cy="2530475"/>
            <a:chOff x="720" y="1728"/>
            <a:chExt cx="4464" cy="1594"/>
          </a:xfrm>
        </p:grpSpPr>
        <p:sp>
          <p:nvSpPr>
            <p:cNvPr id="270339" name="AutoShape 3">
              <a:extLst>
                <a:ext uri="{FF2B5EF4-FFF2-40B4-BE49-F238E27FC236}">
                  <a16:creationId xmlns:a16="http://schemas.microsoft.com/office/drawing/2014/main" id="{BF19F748-22BE-4B98-921A-02398411EDDC}"/>
                </a:ext>
              </a:extLst>
            </p:cNvPr>
            <p:cNvSpPr>
              <a:spLocks noChangeArrowheads="1"/>
            </p:cNvSpPr>
            <p:nvPr/>
          </p:nvSpPr>
          <p:spPr bwMode="auto">
            <a:xfrm>
              <a:off x="720" y="1728"/>
              <a:ext cx="4416" cy="1584"/>
            </a:xfrm>
            <a:prstGeom prst="roundRect">
              <a:avLst>
                <a:gd name="adj" fmla="val 10898"/>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70341" name="Text Box 5">
              <a:extLst>
                <a:ext uri="{FF2B5EF4-FFF2-40B4-BE49-F238E27FC236}">
                  <a16:creationId xmlns:a16="http://schemas.microsoft.com/office/drawing/2014/main" id="{ACEAD579-D66C-43EB-8FA5-882F5A0BB035}"/>
                </a:ext>
              </a:extLst>
            </p:cNvPr>
            <p:cNvSpPr txBox="1">
              <a:spLocks noChangeArrowheads="1"/>
            </p:cNvSpPr>
            <p:nvPr/>
          </p:nvSpPr>
          <p:spPr bwMode="auto">
            <a:xfrm>
              <a:off x="720" y="1728"/>
              <a:ext cx="4464" cy="159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pt-BR" altLang="pt-BR"/>
                <a:t>* Igreja até o ano 100 DC.</a:t>
              </a:r>
            </a:p>
            <a:p>
              <a:pPr eaLnBrk="0" hangingPunct="0"/>
              <a:r>
                <a:rPr lang="pt-BR" altLang="pt-BR"/>
                <a:t>* Pureza e fidelidade a Bíblia.</a:t>
              </a:r>
            </a:p>
            <a:p>
              <a:pPr eaLnBrk="0" hangingPunct="0"/>
              <a:r>
                <a:rPr lang="pt-BR" altLang="pt-BR"/>
                <a:t>* Vitoriosa. Cerca de 6 milhões de cristãos no 1º Séc.</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0344"/>
                                        </p:tgtEl>
                                        <p:attrNameLst>
                                          <p:attrName>style.visibility</p:attrName>
                                        </p:attrNameLst>
                                      </p:cBhvr>
                                      <p:to>
                                        <p:strVal val="visible"/>
                                      </p:to>
                                    </p:set>
                                    <p:animEffect transition="in" filter="dissolve">
                                      <p:cBhvr>
                                        <p:cTn id="7" dur="500"/>
                                        <p:tgtEl>
                                          <p:spTgt spid="270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71368" name="Group 8">
            <a:extLst>
              <a:ext uri="{FF2B5EF4-FFF2-40B4-BE49-F238E27FC236}">
                <a16:creationId xmlns:a16="http://schemas.microsoft.com/office/drawing/2014/main" id="{98BFE910-533D-4B13-963F-0DA95E1930DA}"/>
              </a:ext>
            </a:extLst>
          </p:cNvPr>
          <p:cNvGrpSpPr>
            <a:grpSpLocks/>
          </p:cNvGrpSpPr>
          <p:nvPr/>
        </p:nvGrpSpPr>
        <p:grpSpPr bwMode="auto">
          <a:xfrm>
            <a:off x="533400" y="228600"/>
            <a:ext cx="8153400" cy="6146800"/>
            <a:chOff x="384" y="144"/>
            <a:chExt cx="5136" cy="3872"/>
          </a:xfrm>
        </p:grpSpPr>
        <p:sp>
          <p:nvSpPr>
            <p:cNvPr id="271367" name="AutoShape 7">
              <a:extLst>
                <a:ext uri="{FF2B5EF4-FFF2-40B4-BE49-F238E27FC236}">
                  <a16:creationId xmlns:a16="http://schemas.microsoft.com/office/drawing/2014/main" id="{7FEA6050-7DB6-4667-B61F-6E1E51D22BE1}"/>
                </a:ext>
              </a:extLst>
            </p:cNvPr>
            <p:cNvSpPr>
              <a:spLocks noChangeArrowheads="1"/>
            </p:cNvSpPr>
            <p:nvPr/>
          </p:nvSpPr>
          <p:spPr bwMode="auto">
            <a:xfrm>
              <a:off x="384" y="3728"/>
              <a:ext cx="5088"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endParaRPr lang="pt-BR"/>
            </a:p>
          </p:txBody>
        </p:sp>
        <p:sp>
          <p:nvSpPr>
            <p:cNvPr id="271366" name="AutoShape 6">
              <a:extLst>
                <a:ext uri="{FF2B5EF4-FFF2-40B4-BE49-F238E27FC236}">
                  <a16:creationId xmlns:a16="http://schemas.microsoft.com/office/drawing/2014/main" id="{B06D1C19-C705-4B67-A638-081C2EF957FA}"/>
                </a:ext>
              </a:extLst>
            </p:cNvPr>
            <p:cNvSpPr>
              <a:spLocks noChangeArrowheads="1"/>
            </p:cNvSpPr>
            <p:nvPr/>
          </p:nvSpPr>
          <p:spPr bwMode="auto">
            <a:xfrm>
              <a:off x="384" y="192"/>
              <a:ext cx="5088" cy="3408"/>
            </a:xfrm>
            <a:prstGeom prst="roundRect">
              <a:avLst>
                <a:gd name="adj" fmla="val 3991"/>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pt-BR"/>
            </a:p>
          </p:txBody>
        </p:sp>
        <p:sp>
          <p:nvSpPr>
            <p:cNvPr id="271365" name="Text Box 5">
              <a:extLst>
                <a:ext uri="{FF2B5EF4-FFF2-40B4-BE49-F238E27FC236}">
                  <a16:creationId xmlns:a16="http://schemas.microsoft.com/office/drawing/2014/main" id="{5F0094FA-943F-4F8C-99FC-8E809D764044}"/>
                </a:ext>
              </a:extLst>
            </p:cNvPr>
            <p:cNvSpPr txBox="1">
              <a:spLocks noChangeArrowheads="1"/>
            </p:cNvSpPr>
            <p:nvPr/>
          </p:nvSpPr>
          <p:spPr bwMode="auto">
            <a:xfrm>
              <a:off x="384" y="144"/>
              <a:ext cx="5136" cy="35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CC">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pt-BR" altLang="pt-BR"/>
                <a:t>“Sem dinheiro, os crentes derrotavam o poderio das riquezas ao seu redor; sem escolas, eles confundiam os letrados rabis; sem poder político ou social, mostraram-se mais fortes que o Sinédrio; não tendo um sacerdócio, desafiavam os sacerdotes e o templo; sem um soldado sequer, eram mais poderosos que as legiões romanas. E foi assim que eles fincaram a cruz acima da águia romana.”</a:t>
              </a:r>
            </a:p>
            <a:p>
              <a:pPr eaLnBrk="0" hangingPunct="0"/>
              <a:r>
                <a:rPr lang="pt-BR" altLang="pt-BR"/>
                <a:t>A Vinda do Consolador, pág. 127 CASA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1368"/>
                                        </p:tgtEl>
                                        <p:attrNameLst>
                                          <p:attrName>style.visibility</p:attrName>
                                        </p:attrNameLst>
                                      </p:cBhvr>
                                      <p:to>
                                        <p:strVal val="visible"/>
                                      </p:to>
                                    </p:set>
                                    <p:animEffect transition="in" filter="dissolve">
                                      <p:cBhvr>
                                        <p:cTn id="7" dur="500"/>
                                        <p:tgtEl>
                                          <p:spTgt spid="271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69317" name="Group 5">
            <a:extLst>
              <a:ext uri="{FF2B5EF4-FFF2-40B4-BE49-F238E27FC236}">
                <a16:creationId xmlns:a16="http://schemas.microsoft.com/office/drawing/2014/main" id="{B7ED00B5-920C-47E1-AADC-6B0602FBC45B}"/>
              </a:ext>
            </a:extLst>
          </p:cNvPr>
          <p:cNvGrpSpPr>
            <a:grpSpLocks/>
          </p:cNvGrpSpPr>
          <p:nvPr/>
        </p:nvGrpSpPr>
        <p:grpSpPr bwMode="auto">
          <a:xfrm>
            <a:off x="2057400" y="5668963"/>
            <a:ext cx="5127625" cy="579437"/>
            <a:chOff x="1296" y="3571"/>
            <a:chExt cx="3230" cy="365"/>
          </a:xfrm>
        </p:grpSpPr>
        <p:sp>
          <p:nvSpPr>
            <p:cNvPr id="269315" name="AutoShape 3">
              <a:extLst>
                <a:ext uri="{FF2B5EF4-FFF2-40B4-BE49-F238E27FC236}">
                  <a16:creationId xmlns:a16="http://schemas.microsoft.com/office/drawing/2014/main" id="{2F376883-93FD-4ED4-A059-D197F6BE87F2}"/>
                </a:ext>
              </a:extLst>
            </p:cNvPr>
            <p:cNvSpPr>
              <a:spLocks noChangeArrowheads="1"/>
            </p:cNvSpPr>
            <p:nvPr/>
          </p:nvSpPr>
          <p:spPr bwMode="auto">
            <a:xfrm>
              <a:off x="1296" y="3635"/>
              <a:ext cx="3216" cy="288"/>
            </a:xfrm>
            <a:prstGeom prst="roundRect">
              <a:avLst>
                <a:gd name="adj" fmla="val 16667"/>
              </a:avLst>
            </a:prstGeom>
            <a:solidFill>
              <a:srgbClr val="0000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nchor="ctr">
              <a:spAutoFit/>
            </a:bodyPr>
            <a:lstStyle/>
            <a:p>
              <a:endParaRPr lang="pt-BR"/>
            </a:p>
          </p:txBody>
        </p:sp>
        <p:sp>
          <p:nvSpPr>
            <p:cNvPr id="269314" name="Text Box 2">
              <a:extLst>
                <a:ext uri="{FF2B5EF4-FFF2-40B4-BE49-F238E27FC236}">
                  <a16:creationId xmlns:a16="http://schemas.microsoft.com/office/drawing/2014/main" id="{5DCE20CA-23E3-45C6-92AF-2E7821054929}"/>
                </a:ext>
              </a:extLst>
            </p:cNvPr>
            <p:cNvSpPr txBox="1">
              <a:spLocks noChangeArrowheads="1"/>
            </p:cNvSpPr>
            <p:nvPr/>
          </p:nvSpPr>
          <p:spPr bwMode="auto">
            <a:xfrm>
              <a:off x="1296" y="3571"/>
              <a:ext cx="3230" cy="365"/>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0000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pt-BR" altLang="pt-BR"/>
                <a:t>Pregavam a verdade pura</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9317"/>
                                        </p:tgtEl>
                                        <p:attrNameLst>
                                          <p:attrName>style.visibility</p:attrName>
                                        </p:attrNameLst>
                                      </p:cBhvr>
                                      <p:to>
                                        <p:strVal val="visible"/>
                                      </p:to>
                                    </p:set>
                                    <p:animEffect transition="in" filter="dissolve">
                                      <p:cBhvr>
                                        <p:cTn id="7" dur="500"/>
                                        <p:tgtEl>
                                          <p:spTgt spid="269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3200" b="1" i="0" u="none" strike="noStrike" cap="none" normalizeH="0" baseline="0" smtClean="0">
            <a:ln>
              <a:noFill/>
            </a:ln>
            <a:solidFill>
              <a:srgbClr val="FFFF00"/>
            </a:solidFill>
            <a:effectLst/>
            <a:latin typeface="Souvenir Lt BT" pitchFamily="18" charset="0"/>
          </a:defRPr>
        </a:defPPr>
      </a:lstStyle>
    </a:spDef>
    <a:lnDef>
      <a:spPr bwMode="auto">
        <a:xfrm>
          <a:off x="0" y="0"/>
          <a:ext cx="1" cy="1"/>
        </a:xfrm>
        <a:custGeom>
          <a:avLst/>
          <a:gdLst/>
          <a:ahLst/>
          <a:cxnLst/>
          <a:rect l="0" t="0" r="0" b="0"/>
          <a:pathLst/>
        </a:custGeom>
        <a:solidFill>
          <a:srgbClr val="0000FF">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3200" b="1" i="0" u="none" strike="noStrike" cap="none" normalizeH="0" baseline="0" smtClean="0">
            <a:ln>
              <a:noFill/>
            </a:ln>
            <a:solidFill>
              <a:srgbClr val="FFFF00"/>
            </a:solidFill>
            <a:effectLst/>
            <a:latin typeface="Souvenir Lt BT"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3621</TotalTime>
  <Words>2567</Words>
  <Application>Microsoft Office PowerPoint</Application>
  <PresentationFormat>Apresentação na tela (4:3)</PresentationFormat>
  <Paragraphs>150</Paragraphs>
  <Slides>63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63</vt:i4>
      </vt:variant>
    </vt:vector>
  </HeadingPairs>
  <TitlesOfParts>
    <vt:vector size="67" baseType="lpstr">
      <vt:lpstr>Times New Roman</vt:lpstr>
      <vt:lpstr>Souvenir Lt BT</vt:lpstr>
      <vt:lpstr>Wingdings</vt:lpstr>
      <vt:lpstr>Estrutura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APOCALIPSE A RESPOSTA</dc:subject>
  <dc:creator>Pr. MARCELO AUGUSTO DE CARVALHO; Dilenio Enderle</dc:creator>
  <cp:keywords>www.4tons.com.br</cp:keywords>
  <dc:description>COMÉRCIO PROIBIDO. USO PESSOAL</dc:description>
  <cp:lastModifiedBy>Pr. Marcelo Carvalho</cp:lastModifiedBy>
  <cp:revision>975</cp:revision>
  <dcterms:created xsi:type="dcterms:W3CDTF">2001-10-03T00:03:19Z</dcterms:created>
  <dcterms:modified xsi:type="dcterms:W3CDTF">2019-11-26T14:11:46Z</dcterms:modified>
  <cp:category>SM-EVANGELISMO</cp:category>
</cp:coreProperties>
</file>