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8" r:id="rId5"/>
    <p:sldId id="269" r:id="rId6"/>
    <p:sldId id="270" r:id="rId7"/>
    <p:sldId id="262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2" r:id="rId17"/>
    <p:sldId id="281" r:id="rId18"/>
    <p:sldId id="283" r:id="rId19"/>
    <p:sldId id="284" r:id="rId20"/>
    <p:sldId id="285" r:id="rId21"/>
    <p:sldId id="286" r:id="rId22"/>
    <p:sldId id="294" r:id="rId23"/>
    <p:sldId id="296" r:id="rId24"/>
    <p:sldId id="288" r:id="rId25"/>
    <p:sldId id="289" r:id="rId26"/>
    <p:sldId id="290" r:id="rId27"/>
    <p:sldId id="291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10/11/12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464" y="272124"/>
            <a:ext cx="6547656" cy="6223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9365"/>
            <a:ext cx="7772400" cy="4267200"/>
          </a:xfrm>
        </p:spPr>
        <p:txBody>
          <a:bodyPr/>
          <a:lstStyle/>
          <a:p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DUELO ENTRE O REMANESCENTE E A BABILÔNIA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28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6" y="-287246"/>
            <a:ext cx="4026996" cy="1600200"/>
          </a:xfrm>
        </p:spPr>
        <p:txBody>
          <a:bodyPr/>
          <a:lstStyle/>
          <a:p>
            <a:r>
              <a:rPr lang="en-US" sz="4800" b="1" dirty="0" smtClean="0">
                <a:ln w="1905"/>
                <a:solidFill>
                  <a:srgbClr val="8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BABILÔNIA</a:t>
            </a:r>
            <a:endParaRPr lang="en-US" sz="4800" b="1" dirty="0">
              <a:ln w="1905"/>
              <a:solidFill>
                <a:srgbClr val="8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714" y="2377715"/>
            <a:ext cx="41933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905"/>
                <a:solidFill>
                  <a:srgbClr val="8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ABOMINAÇÕES</a:t>
            </a:r>
            <a:endParaRPr lang="x-none" sz="3600" b="1" dirty="0">
              <a:ln w="1905"/>
              <a:solidFill>
                <a:srgbClr val="8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5234" y="4448929"/>
            <a:ext cx="40881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solidFill>
                  <a:srgbClr val="8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QUEBRA DA LEI</a:t>
            </a:r>
            <a:endParaRPr lang="x-none" sz="4000" b="1" dirty="0">
              <a:ln w="1905"/>
              <a:solidFill>
                <a:srgbClr val="8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2082" r="9971" b="1946"/>
          <a:stretch/>
        </p:blipFill>
        <p:spPr>
          <a:xfrm>
            <a:off x="4021984" y="0"/>
            <a:ext cx="5125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6" y="-287246"/>
            <a:ext cx="4026996" cy="1600200"/>
          </a:xfrm>
        </p:spPr>
        <p:txBody>
          <a:bodyPr/>
          <a:lstStyle/>
          <a:p>
            <a:r>
              <a:rPr lang="en-US" sz="4800" b="1" dirty="0" smtClean="0">
                <a:ln w="1905"/>
                <a:solidFill>
                  <a:srgbClr val="8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BABILÔNIA</a:t>
            </a:r>
            <a:endParaRPr lang="en-US" sz="4800" b="1" dirty="0">
              <a:ln w="1905"/>
              <a:solidFill>
                <a:srgbClr val="8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714" y="2377715"/>
            <a:ext cx="41933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solidFill>
                  <a:srgbClr val="8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IMUNDÍCIAS</a:t>
            </a:r>
            <a:endParaRPr lang="x-none" sz="4000" b="1" dirty="0">
              <a:ln w="1905"/>
              <a:solidFill>
                <a:srgbClr val="8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5234" y="4494283"/>
            <a:ext cx="40881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400" b="1" dirty="0" smtClean="0">
                <a:ln w="1905"/>
                <a:solidFill>
                  <a:srgbClr val="8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IDOLATRIA</a:t>
            </a:r>
            <a:endParaRPr lang="x-none" sz="4400" b="1" dirty="0">
              <a:ln w="1905"/>
              <a:solidFill>
                <a:srgbClr val="8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2082" r="9971" b="1946"/>
          <a:stretch/>
        </p:blipFill>
        <p:spPr>
          <a:xfrm>
            <a:off x="4021984" y="0"/>
            <a:ext cx="5125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6" y="-287246"/>
            <a:ext cx="4026996" cy="1600200"/>
          </a:xfrm>
        </p:spPr>
        <p:txBody>
          <a:bodyPr/>
          <a:lstStyle/>
          <a:p>
            <a:r>
              <a:rPr lang="en-US" sz="4800" b="1" dirty="0" smtClean="0">
                <a:ln w="1905"/>
                <a:solidFill>
                  <a:srgbClr val="8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BABILÔNIA</a:t>
            </a:r>
            <a:endParaRPr lang="en-US" sz="4800" b="1" dirty="0">
              <a:ln w="1905"/>
              <a:solidFill>
                <a:srgbClr val="8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5474" y="2392833"/>
            <a:ext cx="41933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905"/>
                <a:solidFill>
                  <a:srgbClr val="8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PROSTITUIÇÕES</a:t>
            </a:r>
            <a:endParaRPr lang="x-none" sz="3600" b="1" dirty="0">
              <a:ln w="1905"/>
              <a:solidFill>
                <a:srgbClr val="8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5234" y="4388457"/>
            <a:ext cx="40881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400" b="1" dirty="0" smtClean="0">
                <a:ln w="1905"/>
                <a:solidFill>
                  <a:srgbClr val="8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ENSINO DE MENTIRAS</a:t>
            </a:r>
            <a:endParaRPr lang="x-none" sz="4400" b="1" dirty="0">
              <a:ln w="1905"/>
              <a:solidFill>
                <a:srgbClr val="8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2082" r="9971" b="1946"/>
          <a:stretch/>
        </p:blipFill>
        <p:spPr>
          <a:xfrm>
            <a:off x="4021984" y="0"/>
            <a:ext cx="5125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5000"/>
          </a:blip>
          <a:srcRect t="13336" b="13336"/>
          <a:stretch>
            <a:fillRect/>
          </a:stretch>
        </p:blipFill>
        <p:spPr>
          <a:xfrm>
            <a:off x="517680" y="1176896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5214"/>
            <a:ext cx="8229600" cy="1600200"/>
          </a:xfrm>
        </p:spPr>
        <p:txBody>
          <a:bodyPr/>
          <a:lstStyle/>
          <a:p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2.COMPARAÇÃO DO REMANESCENTE E DA BABILÔNIA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91321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985"/>
            <a:ext cx="8229600" cy="16002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REMANESCENTE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16" r="-10516"/>
          <a:stretch>
            <a:fillRect/>
          </a:stretch>
        </p:blipFill>
        <p:spPr>
          <a:xfrm>
            <a:off x="-208096" y="1433900"/>
            <a:ext cx="5469957" cy="3008265"/>
          </a:xfrm>
        </p:spPr>
      </p:pic>
      <p:sp>
        <p:nvSpPr>
          <p:cNvPr id="5" name="Rectangle 4"/>
          <p:cNvSpPr/>
          <p:nvPr/>
        </p:nvSpPr>
        <p:spPr>
          <a:xfrm>
            <a:off x="338422" y="4917585"/>
            <a:ext cx="38045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GUARDAM OS MANDAMENTOS</a:t>
            </a:r>
            <a:endParaRPr lang="x-none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690" y="3764433"/>
            <a:ext cx="3603110" cy="27040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28476" y="1467549"/>
            <a:ext cx="42155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TESTEMUNHO DE JESUS</a:t>
            </a:r>
            <a:endParaRPr lang="x-none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1956" y="2794820"/>
            <a:ext cx="492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x-none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05160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38" y="310279"/>
            <a:ext cx="2866430" cy="38352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19506" y="4494275"/>
            <a:ext cx="44416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ESPÍRITO DE PROFECIA</a:t>
            </a:r>
            <a:endParaRPr lang="x-none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8574" y="487947"/>
            <a:ext cx="37700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REVELAÇÃO DE DEUS ATRAVÉS DOS PROFETAS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7879" y="2383806"/>
            <a:ext cx="435648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ATENÇÃO AS PROFECIAS 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28" y="4037025"/>
            <a:ext cx="44385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PROSPERIDADE ATRAVÉS DOS PROFETAS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29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38" y="310279"/>
            <a:ext cx="2866430" cy="38352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19506" y="4494275"/>
            <a:ext cx="44416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ESPÍRITO DE PROFECIA</a:t>
            </a:r>
            <a:endParaRPr lang="x-none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8814" y="487947"/>
            <a:ext cx="377007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MANIFESTAÇÃO DO FALSO DOM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7879" y="1960502"/>
            <a:ext cx="435648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PROVAR A ORIGEM DO PROFETA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0728" y="4414975"/>
            <a:ext cx="44738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PRESENÇA DO DOM NOS ÚLTIMOS </a:t>
            </a:r>
            <a:endParaRPr lang="x-none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DIAS</a:t>
            </a:r>
            <a:endParaRPr lang="x-non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0646" y="3194109"/>
            <a:ext cx="49400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PELOS FRUTOS OS CONHECEREIS</a:t>
            </a:r>
            <a:endParaRPr lang="x-non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4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941" b="12941"/>
          <a:stretch>
            <a:fillRect/>
          </a:stretch>
        </p:blipFill>
        <p:spPr>
          <a:xfrm>
            <a:off x="4624912" y="3802189"/>
            <a:ext cx="4329689" cy="2381162"/>
          </a:xfrm>
        </p:spPr>
      </p:pic>
      <p:sp>
        <p:nvSpPr>
          <p:cNvPr id="9" name="Rectangle 8"/>
          <p:cNvSpPr/>
          <p:nvPr/>
        </p:nvSpPr>
        <p:spPr>
          <a:xfrm>
            <a:off x="4530845" y="2556678"/>
            <a:ext cx="4494740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ELLEN WHITE</a:t>
            </a:r>
            <a:endParaRPr lang="x-none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38" y="400987"/>
            <a:ext cx="2866430" cy="38352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137" y="4689599"/>
            <a:ext cx="3494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ESPÍRITO DE PROFECIA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8030" y="624012"/>
            <a:ext cx="54670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REMANESCENTE</a:t>
            </a:r>
            <a:endParaRPr lang="x-none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9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941" b="12941"/>
          <a:stretch>
            <a:fillRect/>
          </a:stretch>
        </p:blipFill>
        <p:spPr>
          <a:xfrm>
            <a:off x="4624912" y="3802189"/>
            <a:ext cx="4329689" cy="2381162"/>
          </a:xfrm>
        </p:spPr>
      </p:pic>
      <p:sp>
        <p:nvSpPr>
          <p:cNvPr id="9" name="Rectangle 8"/>
          <p:cNvSpPr/>
          <p:nvPr/>
        </p:nvSpPr>
        <p:spPr>
          <a:xfrm>
            <a:off x="4530845" y="2556678"/>
            <a:ext cx="4494740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ELLEN WHITE</a:t>
            </a:r>
            <a:endParaRPr lang="x-none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17656" y="688740"/>
            <a:ext cx="4670117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NASCEU EM 1827 E MORREU EM 1915</a:t>
            </a:r>
            <a:endParaRPr lang="x-non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999" y="2145183"/>
            <a:ext cx="36463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MAIS DE 2000 VISÕES E SONHOS</a:t>
            </a:r>
            <a:endParaRPr lang="x-non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969" y="3934893"/>
            <a:ext cx="398573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ESCREVEU MAIS DE 100.000 PÁGINAS</a:t>
            </a:r>
            <a:endParaRPr lang="x-none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8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941" b="12941"/>
          <a:stretch>
            <a:fillRect/>
          </a:stretch>
        </p:blipFill>
        <p:spPr>
          <a:xfrm>
            <a:off x="4624912" y="3802189"/>
            <a:ext cx="4329689" cy="2381162"/>
          </a:xfrm>
        </p:spPr>
      </p:pic>
      <p:sp>
        <p:nvSpPr>
          <p:cNvPr id="9" name="Rectangle 8"/>
          <p:cNvSpPr/>
          <p:nvPr/>
        </p:nvSpPr>
        <p:spPr>
          <a:xfrm>
            <a:off x="4530845" y="2556678"/>
            <a:ext cx="4494740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ELLEN WHITE</a:t>
            </a:r>
            <a:endParaRPr lang="x-none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87416" y="310790"/>
            <a:ext cx="4670117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QUARTO AUTOR MAIS TRADUZIDO</a:t>
            </a:r>
            <a:endParaRPr lang="x-non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999" y="1661407"/>
            <a:ext cx="364638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MAIS TRADUZIDA DE TODAS ESCRITORAS</a:t>
            </a:r>
            <a:endParaRPr lang="x-non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969" y="3934893"/>
            <a:ext cx="3985733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AUTOR AMERICANO MAIS TRADUZIDO</a:t>
            </a:r>
            <a:endParaRPr lang="x-none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3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0000"/>
          </a:blip>
          <a:srcRect l="-40915" r="-40915"/>
          <a:stretch>
            <a:fillRect/>
          </a:stretch>
        </p:blipFill>
        <p:spPr>
          <a:xfrm>
            <a:off x="-846738" y="710556"/>
            <a:ext cx="10856373" cy="57449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60" y="2615444"/>
            <a:ext cx="6513257" cy="2764256"/>
          </a:xfrm>
        </p:spPr>
        <p:txBody>
          <a:bodyPr/>
          <a:lstStyle/>
          <a:p>
            <a:r>
              <a:rPr lang="en-US" b="1" dirty="0" smtClean="0">
                <a:ln w="1905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1.DESCRIÇÃO </a:t>
            </a:r>
            <a:br>
              <a:rPr lang="en-US" b="1" dirty="0" smtClean="0">
                <a:ln w="1905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b="1" dirty="0" smtClean="0">
                <a:ln w="1905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DO REMANESCENTE E DA </a:t>
            </a:r>
            <a:br>
              <a:rPr lang="en-US" b="1" dirty="0" smtClean="0">
                <a:ln w="1905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b="1" dirty="0" smtClean="0">
                <a:ln w="1905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BABILÔNIA</a:t>
            </a:r>
            <a:endParaRPr lang="en-US" b="1" dirty="0">
              <a:ln w="1905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81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941" b="12941"/>
          <a:stretch>
            <a:fillRect/>
          </a:stretch>
        </p:blipFill>
        <p:spPr>
          <a:xfrm>
            <a:off x="4624912" y="3802189"/>
            <a:ext cx="4329689" cy="2381162"/>
          </a:xfrm>
        </p:spPr>
      </p:pic>
      <p:sp>
        <p:nvSpPr>
          <p:cNvPr id="9" name="Rectangle 8"/>
          <p:cNvSpPr/>
          <p:nvPr/>
        </p:nvSpPr>
        <p:spPr>
          <a:xfrm>
            <a:off x="4530845" y="2556678"/>
            <a:ext cx="4494740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ELLEN WHITE</a:t>
            </a:r>
            <a:endParaRPr lang="x-none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64897"/>
            <a:ext cx="4670117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QUARTO AUTOR MAIS TRADUZIDO</a:t>
            </a:r>
            <a:endParaRPr lang="x-non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684" y="3475594"/>
            <a:ext cx="364638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MAIS TRADUZIDA DE TODAS ESCRITORAS</a:t>
            </a:r>
            <a:endParaRPr lang="x-non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2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941" b="12941"/>
          <a:stretch>
            <a:fillRect/>
          </a:stretch>
        </p:blipFill>
        <p:spPr>
          <a:xfrm>
            <a:off x="4624912" y="3802189"/>
            <a:ext cx="4329689" cy="2381162"/>
          </a:xfrm>
        </p:spPr>
      </p:pic>
      <p:sp>
        <p:nvSpPr>
          <p:cNvPr id="9" name="Rectangle 8"/>
          <p:cNvSpPr/>
          <p:nvPr/>
        </p:nvSpPr>
        <p:spPr>
          <a:xfrm>
            <a:off x="4530845" y="2556678"/>
            <a:ext cx="4494740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ELLEN WHITE</a:t>
            </a:r>
            <a:endParaRPr lang="x-none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5205" y="166106"/>
            <a:ext cx="467011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JORNAL INDEPENDENT (NOVA IORQUE)</a:t>
            </a:r>
            <a:endParaRPr lang="x-non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602" y="2032474"/>
            <a:ext cx="3646386" cy="4154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“ELA NÃO DEMONSTROU ORGULHO ESPIRITUAL, TAMPOUCO BUSCOU LUCRO CORRUPTO. ELA VIVEU A VIDA E REALIZOU O TRABALHO DE UMA GENUÍNA PROFETIZA”.</a:t>
            </a:r>
            <a:endParaRPr lang="x-none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BABILÔNIA</a:t>
            </a:r>
            <a:endParaRPr lang="en-US" b="1" dirty="0">
              <a:ln w="1905"/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403" y="3622847"/>
            <a:ext cx="4035187" cy="3026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9799" y="1709581"/>
            <a:ext cx="520380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PERSEGUE </a:t>
            </a:r>
            <a:r>
              <a:rPr lang="x-non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OS SANTOS</a:t>
            </a:r>
          </a:p>
          <a:p>
            <a:pPr algn="ctr"/>
            <a:r>
              <a:rPr lang="x-non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 (GUARDAM OS MANDAMENTOS DE DEUS)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44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BABILÔNIA</a:t>
            </a:r>
            <a:endParaRPr lang="en-US" b="1" dirty="0">
              <a:ln w="1905"/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6394"/>
            <a:ext cx="3715523" cy="31576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2723" y="2935098"/>
            <a:ext cx="48237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PERSEGUE O ESPÍRITO DE PROFECIA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14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ibdeSTRU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2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RADO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7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831" y="-337718"/>
            <a:ext cx="5932671" cy="1600200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BÍBLIA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2" descr="AOR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" y="1262482"/>
            <a:ext cx="6048375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ADAACRES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58" y="2270545"/>
            <a:ext cx="4999038" cy="14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ADATIR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21" y="4219995"/>
            <a:ext cx="3609975" cy="14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APOC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71" y="6066257"/>
            <a:ext cx="2520950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3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831" y="-337718"/>
            <a:ext cx="5932671" cy="1600200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BÍBLIA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8" name="Picture 2" descr="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5019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bib-rom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64960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1macabe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08288"/>
            <a:ext cx="251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2macabe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57575"/>
            <a:ext cx="26765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obi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1562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jud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1428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sabedor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3375025"/>
            <a:ext cx="22860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ecl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2781300"/>
            <a:ext cx="26003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baruqu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05263"/>
            <a:ext cx="19716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acrescimo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157788"/>
            <a:ext cx="6192838" cy="12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2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BABILÔNIA</a:t>
            </a:r>
            <a:endParaRPr lang="en-US" b="1" dirty="0">
              <a:ln w="1905"/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6394"/>
            <a:ext cx="3715523" cy="31576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15678" y="1600200"/>
            <a:ext cx="586715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x-non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PERSEGUIÇÃO </a:t>
            </a:r>
          </a:p>
          <a:p>
            <a:pPr algn="ctr"/>
            <a:r>
              <a:rPr lang="x-non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AOS SANTOS</a:t>
            </a:r>
          </a:p>
          <a:p>
            <a:pPr algn="ctr"/>
            <a:r>
              <a:rPr lang="x-none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 (GUARDAM OS MANDAMENTOS)</a:t>
            </a:r>
            <a:endParaRPr lang="x-none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009" y="3423615"/>
            <a:ext cx="4035187" cy="3026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3450" y="5064273"/>
            <a:ext cx="48237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PERSEGUE O ESPÍRITO DE PROFECIA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9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8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l="37433" t="5718" r="29352" b="17994"/>
          <a:stretch/>
        </p:blipFill>
        <p:spPr>
          <a:xfrm>
            <a:off x="4611691" y="0"/>
            <a:ext cx="4536069" cy="6857999"/>
          </a:xfrm>
        </p:spPr>
      </p:pic>
      <p:sp>
        <p:nvSpPr>
          <p:cNvPr id="4" name="Rectangle 3"/>
          <p:cNvSpPr/>
          <p:nvPr/>
        </p:nvSpPr>
        <p:spPr>
          <a:xfrm>
            <a:off x="595463" y="2287015"/>
            <a:ext cx="3326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MULHER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2271" y="4222147"/>
            <a:ext cx="275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IGREJA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41892"/>
            <a:ext cx="4611692" cy="1600200"/>
          </a:xfrm>
        </p:spPr>
        <p:txBody>
          <a:bodyPr/>
          <a:lstStyle/>
          <a:p>
            <a:r>
              <a:rPr lang="en-US" sz="40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REMANESCENTE</a:t>
            </a:r>
            <a:endParaRPr lang="en-US" sz="4000" b="1" dirty="0">
              <a:ln w="10541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27264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8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l="37433" t="5718" r="29352" b="17994"/>
          <a:stretch/>
        </p:blipFill>
        <p:spPr>
          <a:xfrm>
            <a:off x="4611691" y="0"/>
            <a:ext cx="4536069" cy="6857999"/>
          </a:xfrm>
        </p:spPr>
      </p:pic>
      <p:sp>
        <p:nvSpPr>
          <p:cNvPr id="4" name="Rectangle 3"/>
          <p:cNvSpPr/>
          <p:nvPr/>
        </p:nvSpPr>
        <p:spPr>
          <a:xfrm>
            <a:off x="1456520" y="2287015"/>
            <a:ext cx="160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SOL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1942" y="4128950"/>
            <a:ext cx="49999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JESUS CRISTO</a:t>
            </a:r>
          </a:p>
          <a:p>
            <a:pPr algn="ctr"/>
            <a:r>
              <a:rPr lang="x-non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(NOVO TESTAMENTO)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41892"/>
            <a:ext cx="4611692" cy="1600200"/>
          </a:xfrm>
        </p:spPr>
        <p:txBody>
          <a:bodyPr/>
          <a:lstStyle/>
          <a:p>
            <a:r>
              <a:rPr lang="en-US" sz="40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REMANESCENTE</a:t>
            </a:r>
            <a:endParaRPr lang="en-US" sz="4000" b="1" dirty="0">
              <a:ln w="10541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9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8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l="37433" t="5718" r="29352" b="17994"/>
          <a:stretch/>
        </p:blipFill>
        <p:spPr>
          <a:xfrm>
            <a:off x="4611691" y="0"/>
            <a:ext cx="4536069" cy="6857999"/>
          </a:xfrm>
        </p:spPr>
      </p:pic>
      <p:sp>
        <p:nvSpPr>
          <p:cNvPr id="4" name="Rectangle 3"/>
          <p:cNvSpPr/>
          <p:nvPr/>
        </p:nvSpPr>
        <p:spPr>
          <a:xfrm>
            <a:off x="1051614" y="1727641"/>
            <a:ext cx="2577254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LUA DEBAIXO DOS PÉS</a:t>
            </a:r>
            <a:endParaRPr lang="x-non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706" y="4038240"/>
            <a:ext cx="43951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ANTIGO TESTAMENTO (SOMBRA)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41892"/>
            <a:ext cx="4611692" cy="1600200"/>
          </a:xfrm>
        </p:spPr>
        <p:txBody>
          <a:bodyPr/>
          <a:lstStyle/>
          <a:p>
            <a:r>
              <a:rPr lang="en-US" sz="40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REMANESCENTE</a:t>
            </a:r>
            <a:endParaRPr lang="en-US" sz="4000" b="1" dirty="0">
              <a:ln w="10541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1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8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l="37433" t="5718" r="29352" b="17994"/>
          <a:stretch/>
        </p:blipFill>
        <p:spPr>
          <a:xfrm>
            <a:off x="4611691" y="0"/>
            <a:ext cx="4536069" cy="6857999"/>
          </a:xfrm>
        </p:spPr>
      </p:pic>
      <p:sp>
        <p:nvSpPr>
          <p:cNvPr id="4" name="Rectangle 3"/>
          <p:cNvSpPr/>
          <p:nvPr/>
        </p:nvSpPr>
        <p:spPr>
          <a:xfrm>
            <a:off x="-490655" y="2120709"/>
            <a:ext cx="56164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COROA </a:t>
            </a:r>
          </a:p>
          <a:p>
            <a:pPr algn="ctr"/>
            <a:r>
              <a:rPr lang="x-non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12 ESTRELAS</a:t>
            </a:r>
            <a:endParaRPr lang="x-non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840" y="4189423"/>
            <a:ext cx="43951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APÓSTOLOS (IGREJA PRIMITIVA)</a:t>
            </a:r>
            <a:endParaRPr lang="x-non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41892"/>
            <a:ext cx="4611692" cy="1600200"/>
          </a:xfrm>
        </p:spPr>
        <p:txBody>
          <a:bodyPr/>
          <a:lstStyle/>
          <a:p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REMANESCENTE</a:t>
            </a:r>
            <a:endParaRPr lang="en-US" sz="4000" b="1" dirty="0">
              <a:ln w="1905"/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26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6" y="-287246"/>
            <a:ext cx="4026996" cy="1600200"/>
          </a:xfrm>
        </p:spPr>
        <p:txBody>
          <a:bodyPr/>
          <a:lstStyle/>
          <a:p>
            <a:r>
              <a:rPr lang="en-US" sz="4800" b="1" dirty="0" smtClean="0">
                <a:ln w="1905"/>
                <a:solidFill>
                  <a:srgbClr val="8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BABILÔNIA</a:t>
            </a:r>
            <a:endParaRPr lang="en-US" sz="4800" b="1" dirty="0">
              <a:ln w="1905"/>
              <a:solidFill>
                <a:srgbClr val="8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714" y="1833467"/>
            <a:ext cx="41933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905"/>
                <a:solidFill>
                  <a:srgbClr val="8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VESTIDA COM PÚRPURA E ESCARLATE</a:t>
            </a:r>
            <a:endParaRPr lang="x-none" sz="3200" b="1" dirty="0">
              <a:ln w="1905"/>
              <a:solidFill>
                <a:srgbClr val="8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6" y="4887351"/>
            <a:ext cx="408814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905"/>
                <a:solidFill>
                  <a:srgbClr val="8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JUSTIÇA PRÓPRIA (PERSEGUIÇÃO)</a:t>
            </a:r>
            <a:endParaRPr lang="x-none" sz="3200" b="1" dirty="0">
              <a:ln w="1905"/>
              <a:solidFill>
                <a:srgbClr val="8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2082" r="9971" b="1946"/>
          <a:stretch/>
        </p:blipFill>
        <p:spPr>
          <a:xfrm>
            <a:off x="4021984" y="0"/>
            <a:ext cx="5125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4397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6" y="-287246"/>
            <a:ext cx="4026996" cy="1600200"/>
          </a:xfrm>
        </p:spPr>
        <p:txBody>
          <a:bodyPr/>
          <a:lstStyle/>
          <a:p>
            <a:r>
              <a:rPr lang="en-US" sz="4800" b="1" dirty="0" smtClean="0">
                <a:ln w="1905"/>
                <a:solidFill>
                  <a:srgbClr val="8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BABILÔNIA</a:t>
            </a:r>
            <a:endParaRPr lang="en-US" sz="4800" b="1" dirty="0">
              <a:ln w="1905"/>
              <a:solidFill>
                <a:srgbClr val="8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714" y="1833467"/>
            <a:ext cx="41933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905"/>
                <a:solidFill>
                  <a:srgbClr val="8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OURO, PEDRAS PRECIOSAS E PÉROLAS</a:t>
            </a:r>
            <a:endParaRPr lang="x-none" sz="3200" b="1" dirty="0">
              <a:ln w="1905"/>
              <a:solidFill>
                <a:srgbClr val="8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6" y="4887351"/>
            <a:ext cx="40881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800" b="1" dirty="0" smtClean="0">
                <a:ln w="1905"/>
                <a:solidFill>
                  <a:srgbClr val="8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RIQUEZAS</a:t>
            </a:r>
            <a:endParaRPr lang="x-none" sz="4800" b="1" dirty="0">
              <a:ln w="1905"/>
              <a:solidFill>
                <a:srgbClr val="8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2082" r="9971" b="1946"/>
          <a:stretch/>
        </p:blipFill>
        <p:spPr>
          <a:xfrm>
            <a:off x="4021984" y="0"/>
            <a:ext cx="5125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6" y="-287246"/>
            <a:ext cx="4026996" cy="1600200"/>
          </a:xfrm>
        </p:spPr>
        <p:txBody>
          <a:bodyPr/>
          <a:lstStyle/>
          <a:p>
            <a:r>
              <a:rPr lang="en-US" sz="4800" b="1" dirty="0" smtClean="0">
                <a:ln w="1905"/>
                <a:solidFill>
                  <a:srgbClr val="8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BABILÔNIA</a:t>
            </a:r>
            <a:endParaRPr lang="en-US" sz="4800" b="1" dirty="0">
              <a:ln w="1905"/>
              <a:solidFill>
                <a:srgbClr val="8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714" y="2256771"/>
            <a:ext cx="4193319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3200" b="1" dirty="0" smtClean="0">
                <a:ln w="1905"/>
                <a:solidFill>
                  <a:srgbClr val="8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CÁLICE DE OURO</a:t>
            </a:r>
            <a:endParaRPr lang="x-none" sz="3200" b="1" dirty="0">
              <a:ln w="1905"/>
              <a:solidFill>
                <a:srgbClr val="8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94" y="4509401"/>
            <a:ext cx="40881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000" b="1" dirty="0" smtClean="0">
                <a:ln w="1905"/>
                <a:solidFill>
                  <a:srgbClr val="8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PROFANAÇÃO</a:t>
            </a:r>
            <a:endParaRPr lang="x-none" sz="4000" b="1" dirty="0">
              <a:ln w="1905"/>
              <a:solidFill>
                <a:srgbClr val="8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2082" r="9971" b="1946"/>
          <a:stretch/>
        </p:blipFill>
        <p:spPr>
          <a:xfrm>
            <a:off x="4021984" y="0"/>
            <a:ext cx="5125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421</TotalTime>
  <Words>254</Words>
  <Application>Microsoft Macintosh PowerPoint</Application>
  <PresentationFormat>On-screen Show (4:3)</PresentationFormat>
  <Paragraphs>78</Paragraphs>
  <Slides>28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Executive</vt:lpstr>
      <vt:lpstr>DUELO ENTRE O REMANESCENTE E A BABILÔNIA</vt:lpstr>
      <vt:lpstr>1.DESCRIÇÃO  DO REMANESCENTE E DA  BABILÔNIA</vt:lpstr>
      <vt:lpstr>REMANESCENTE</vt:lpstr>
      <vt:lpstr>REMANESCENTE</vt:lpstr>
      <vt:lpstr>REMANESCENTE</vt:lpstr>
      <vt:lpstr>REMANESCENTE</vt:lpstr>
      <vt:lpstr>BABILÔNIA</vt:lpstr>
      <vt:lpstr>BABILÔNIA</vt:lpstr>
      <vt:lpstr>BABILÔNIA</vt:lpstr>
      <vt:lpstr>BABILÔNIA</vt:lpstr>
      <vt:lpstr>BABILÔNIA</vt:lpstr>
      <vt:lpstr>BABILÔNIA</vt:lpstr>
      <vt:lpstr>2.COMPARAÇÃO DO REMANESCENTE E DA BABILÔNIA</vt:lpstr>
      <vt:lpstr>REMANESCENTE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BABILÔNIA</vt:lpstr>
      <vt:lpstr>BABILÔNIA</vt:lpstr>
      <vt:lpstr>PowerPoint Presentation</vt:lpstr>
      <vt:lpstr>PowerPoint Presentation</vt:lpstr>
      <vt:lpstr>A BÍBLIA</vt:lpstr>
      <vt:lpstr>A BÍBLIA</vt:lpstr>
      <vt:lpstr>BABILÔNIA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DUELO ENTRE O REMANESCENTE E A BABILÔNIA</dc:title>
  <dc:subject>A GRANDE ESPERANÇA</dc:subject>
  <dc:creator>4TONS - Pr. Marcelo Augusto de Carvalho</dc:creator>
  <cp:keywords>www.4tons.com.br</cp:keywords>
  <dc:description>COMÉRCIO PROIBIDO</dc:description>
  <cp:lastModifiedBy>Student</cp:lastModifiedBy>
  <cp:revision>43</cp:revision>
  <dcterms:created xsi:type="dcterms:W3CDTF">2012-04-25T20:40:39Z</dcterms:created>
  <dcterms:modified xsi:type="dcterms:W3CDTF">2012-11-10T11:06:49Z</dcterms:modified>
  <cp:category>EVANGELISMO</cp:category>
</cp:coreProperties>
</file>