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94" r:id="rId5"/>
    <p:sldId id="295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260" r:id="rId14"/>
    <p:sldId id="262" r:id="rId15"/>
    <p:sldId id="268" r:id="rId16"/>
    <p:sldId id="263" r:id="rId17"/>
    <p:sldId id="261" r:id="rId18"/>
    <p:sldId id="264" r:id="rId19"/>
    <p:sldId id="269" r:id="rId20"/>
    <p:sldId id="288" r:id="rId21"/>
    <p:sldId id="270" r:id="rId22"/>
    <p:sldId id="265" r:id="rId23"/>
    <p:sldId id="272" r:id="rId24"/>
    <p:sldId id="273" r:id="rId25"/>
    <p:sldId id="274" r:id="rId26"/>
    <p:sldId id="275" r:id="rId27"/>
    <p:sldId id="285" r:id="rId28"/>
    <p:sldId id="271" r:id="rId29"/>
    <p:sldId id="276" r:id="rId30"/>
    <p:sldId id="289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FFFF99"/>
    <a:srgbClr val="CCFF99"/>
    <a:srgbClr val="FF0000"/>
    <a:srgbClr val="CC6600"/>
    <a:srgbClr val="FF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FFEBB2A-D0ED-44FF-BD88-2136C8532D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B1CF3F4-5273-4B7E-8847-01E6A25CA5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19700C4-6CD9-4EA0-9619-6D3C510ED82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B05B3B1-E00C-4D56-964F-11B77640A7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B53E5D0-C7F2-4A64-97F9-9CBB06CE83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84619C7-1F44-4532-83F8-BAA90871C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EB506D-70AA-41E3-9E69-7B6F906197B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8221D-F017-41FE-BE82-F8736368B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AE4327-5B31-4A1A-B6DF-24C46B1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709C8F-C642-423F-82C3-5A63160D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77CCE3-164C-4D4E-8B1A-7945A5EE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A6C46-A4F8-4B51-B460-F353BA2F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EFA11-5C59-44A0-8FB1-D717D4BB31A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36245256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0A765-5378-437F-A565-3011A2C7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BA077B-46C1-4F82-9C06-10C1429B1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C4C51-C3D4-44A3-BA48-1BFBBD2D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2A3063-913B-459B-98B8-B2B8B3CA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21E343-13DF-42B4-BCCA-81BF626A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F8064-05F0-43FE-9273-4EAB7057024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04138331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474B7D-3384-4DC0-B914-CF8CA30B1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0DFE45-B320-4184-B1DF-A97361B6F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81733-7A0B-4EE8-A995-2E4624B1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01E0C-F5BC-400D-937F-E4F2262C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ABD010-EE1D-47CC-8B89-713820D3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88125-18F9-4249-B0E6-B5607F6BE2B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13384064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6BDC6-1E4D-438F-B11A-9D8E7262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FED807-4E51-490C-9202-2DCC3588D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A4CFDE-352A-431B-A216-03517E92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21A59B-745B-458B-A8D4-9446A2D9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C53C8-A614-438B-8AE6-B67F1184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B52D3-8580-406C-ADFA-0D991B538C0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3059300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2C8E7-37F5-4B18-91DB-F4B79B86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0C66B-ED28-447E-9419-E033B589B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DEB493-870B-4090-99BF-7AA29EB4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D8EC91-CE82-41D3-B5EB-6ECC06BE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15E68-94EE-4BBE-AE18-C2EF0DE5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EBCC9-7B17-49E0-8DA3-DA4FF544A01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87131981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E706E-9BD1-4C63-8686-6AB99D6B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FDCA1C-5E8F-4D1C-97A0-20C16951B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34285F-08E3-420D-862A-743C68D97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A1AF88-B0DC-4C57-A55E-414AB39E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08B4D4-2A17-47A6-A793-68674F9B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666E0A-8FDD-4D2A-9AFC-5CA52FBD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544DA-6FD4-44AD-88B6-D20D3C839A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10992378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1F15A-3245-41C7-BD56-34D6F01A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6B2311-7FC4-48AC-A79C-E50D59EA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E9BAF5-F854-4613-B53B-8C98D70E1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7BD583-5E75-4079-998E-B5F08C383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3B861C-5B23-4FD3-9854-EB05DBDF9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4708AC-F05C-4214-ACE4-3BC448EF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5B451E-2983-4387-9097-362F69F2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8A80EEF-460B-4134-AEA4-116C094C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179E5-24BD-405F-B0AD-3AE8A3AA5C9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8751508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361A7-146C-4428-BF69-8672107A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CC7C45-277B-4B77-A4F9-544448A4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430087-3AE9-4969-BCD3-684BA9DF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FDB4B6-DD4C-44B2-81C5-879F0152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F0ED-9137-4FBC-A387-BA8562F8E30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45744026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733AA3-8FF1-4209-A838-DA2940A5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D71BB9-F973-4F01-9648-B6E5EAF5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F602D0-399B-4B54-9B15-1097046F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53B28-E8B7-45CF-B281-34365012F65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0197814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2BB89-E112-4AC3-BFC5-8675E7BC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7A1F8-D6C0-4ADD-BBC3-80566E15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ED0D3-6806-47DA-B873-06C12E6D9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CE50A4-6193-41C1-AD6C-33AA26A8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02E6AF-6F73-4D07-BBCB-4F546F2B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652630-892C-4E4F-9117-417AA79E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0BEB4-71DA-49A8-857C-18B374567F2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4126334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E8B25-FCCA-4235-81DB-DA1043CE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12E703-8414-482F-9851-7B8ED005C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4B8AB2-59EA-4FF6-9E79-2A15F56EE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244E2B-E1D9-4161-9C0F-1656502F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2F4F5F-6F5A-4615-9D62-DE40D0D1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73B997-0DFB-4468-BFC8-C241E814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2C94-A756-4D12-899E-386A9C34D16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7899605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989E1"/>
            </a:gs>
            <a:gs pos="50000">
              <a:srgbClr val="00FFFF"/>
            </a:gs>
            <a:gs pos="100000">
              <a:srgbClr val="898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EA7EB2-210C-44C6-A5CC-232424FB2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5F35DD-8CC3-4783-9083-6A4D12E55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6CD74D-B0EB-4CF5-B5D7-B82999FB5C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BFC3BB-A19B-442B-B8A2-F0087AB23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FD0359-E8E3-4088-881D-A3A03C8F3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718548-A119-4A4C-937F-1E0AC739CD7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C83D2E1A-EB38-4A4E-A0E6-E8C4682EBECC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8600"/>
            <a:ext cx="4953000" cy="6248400"/>
            <a:chOff x="2496" y="144"/>
            <a:chExt cx="3120" cy="3936"/>
          </a:xfrm>
        </p:grpSpPr>
        <p:grpSp>
          <p:nvGrpSpPr>
            <p:cNvPr id="3075" name="Group 3">
              <a:extLst>
                <a:ext uri="{FF2B5EF4-FFF2-40B4-BE49-F238E27FC236}">
                  <a16:creationId xmlns:a16="http://schemas.microsoft.com/office/drawing/2014/main" id="{39F14FDB-DFA3-496C-A995-86DF4A864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4"/>
              <a:ext cx="3120" cy="3936"/>
              <a:chOff x="1296" y="240"/>
              <a:chExt cx="3120" cy="3936"/>
            </a:xfrm>
          </p:grpSpPr>
          <p:pic>
            <p:nvPicPr>
              <p:cNvPr id="3076" name="Picture 4">
                <a:extLst>
                  <a:ext uri="{FF2B5EF4-FFF2-40B4-BE49-F238E27FC236}">
                    <a16:creationId xmlns:a16="http://schemas.microsoft.com/office/drawing/2014/main" id="{DAF4895C-FC2A-4293-BFD0-43B4BF791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40"/>
                <a:ext cx="3106" cy="3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7" name="Rectangle 5">
                <a:extLst>
                  <a:ext uri="{FF2B5EF4-FFF2-40B4-BE49-F238E27FC236}">
                    <a16:creationId xmlns:a16="http://schemas.microsoft.com/office/drawing/2014/main" id="{B5F427B4-1A97-4066-8981-41FAACA4D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91270">
                <a:off x="1552" y="3075"/>
                <a:ext cx="2016" cy="480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78" name="Rectangle 6">
                <a:extLst>
                  <a:ext uri="{FF2B5EF4-FFF2-40B4-BE49-F238E27FC236}">
                    <a16:creationId xmlns:a16="http://schemas.microsoft.com/office/drawing/2014/main" id="{D36CA4BB-D316-45D1-9763-F3EE280FA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1344" cy="163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79" name="Rectangle 7">
                <a:extLst>
                  <a:ext uri="{FF2B5EF4-FFF2-40B4-BE49-F238E27FC236}">
                    <a16:creationId xmlns:a16="http://schemas.microsoft.com/office/drawing/2014/main" id="{86918576-F762-4B13-8275-C67E32478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792"/>
                <a:ext cx="3120" cy="38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80" name="Oval 8">
                <a:extLst>
                  <a:ext uri="{FF2B5EF4-FFF2-40B4-BE49-F238E27FC236}">
                    <a16:creationId xmlns:a16="http://schemas.microsoft.com/office/drawing/2014/main" id="{ABED5F8D-83CB-4DF1-9648-91E2543D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360"/>
                <a:ext cx="336" cy="336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81" name="Oval 9">
                <a:extLst>
                  <a:ext uri="{FF2B5EF4-FFF2-40B4-BE49-F238E27FC236}">
                    <a16:creationId xmlns:a16="http://schemas.microsoft.com/office/drawing/2014/main" id="{A9BAB4FE-7187-457B-87E3-C6565B638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120"/>
                <a:ext cx="384" cy="192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82" name="Oval 10">
                <a:extLst>
                  <a:ext uri="{FF2B5EF4-FFF2-40B4-BE49-F238E27FC236}">
                    <a16:creationId xmlns:a16="http://schemas.microsoft.com/office/drawing/2014/main" id="{09FA3510-C7CA-45C1-8B8F-2048B1AEC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400"/>
                <a:ext cx="960" cy="240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83" name="Oval 11">
                <a:extLst>
                  <a:ext uri="{FF2B5EF4-FFF2-40B4-BE49-F238E27FC236}">
                    <a16:creationId xmlns:a16="http://schemas.microsoft.com/office/drawing/2014/main" id="{D4262724-0E88-4C22-A406-90A6837F6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496"/>
                <a:ext cx="192" cy="816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84" name="Oval 12">
                <a:extLst>
                  <a:ext uri="{FF2B5EF4-FFF2-40B4-BE49-F238E27FC236}">
                    <a16:creationId xmlns:a16="http://schemas.microsoft.com/office/drawing/2014/main" id="{CA2E4BAF-72F7-497A-85EE-F9B5A7DCF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768" cy="336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085" name="Rectangle 13">
              <a:extLst>
                <a:ext uri="{FF2B5EF4-FFF2-40B4-BE49-F238E27FC236}">
                  <a16:creationId xmlns:a16="http://schemas.microsoft.com/office/drawing/2014/main" id="{96A473AF-8515-4D4E-A078-3FD7B329D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0"/>
              <a:ext cx="1584" cy="1680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6" name="Rectangle 14">
              <a:extLst>
                <a:ext uri="{FF2B5EF4-FFF2-40B4-BE49-F238E27FC236}">
                  <a16:creationId xmlns:a16="http://schemas.microsoft.com/office/drawing/2014/main" id="{AFBF39E0-F100-4E72-BA2C-3699B7E0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696"/>
              <a:ext cx="1920" cy="384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7" name="Rectangle 15">
              <a:extLst>
                <a:ext uri="{FF2B5EF4-FFF2-40B4-BE49-F238E27FC236}">
                  <a16:creationId xmlns:a16="http://schemas.microsoft.com/office/drawing/2014/main" id="{AB343108-26B6-4A7D-BA55-03D65D77E9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27176">
              <a:off x="3594" y="3231"/>
              <a:ext cx="1104" cy="480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8" name="Rectangle 16">
              <a:extLst>
                <a:ext uri="{FF2B5EF4-FFF2-40B4-BE49-F238E27FC236}">
                  <a16:creationId xmlns:a16="http://schemas.microsoft.com/office/drawing/2014/main" id="{91394BEE-2C21-4048-A4ED-C14A9C0FD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44"/>
              <a:ext cx="240" cy="2832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Rectangle 17">
              <a:extLst>
                <a:ext uri="{FF2B5EF4-FFF2-40B4-BE49-F238E27FC236}">
                  <a16:creationId xmlns:a16="http://schemas.microsoft.com/office/drawing/2014/main" id="{17437612-BDF7-4A5E-AB13-4DC7F97250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84436">
              <a:off x="2640" y="2160"/>
              <a:ext cx="1056" cy="432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0" name="Rectangle 18">
              <a:extLst>
                <a:ext uri="{FF2B5EF4-FFF2-40B4-BE49-F238E27FC236}">
                  <a16:creationId xmlns:a16="http://schemas.microsoft.com/office/drawing/2014/main" id="{643FD510-7206-401A-986D-90393FD56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44"/>
              <a:ext cx="2928" cy="240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1" name="Rectangle 19">
              <a:extLst>
                <a:ext uri="{FF2B5EF4-FFF2-40B4-BE49-F238E27FC236}">
                  <a16:creationId xmlns:a16="http://schemas.microsoft.com/office/drawing/2014/main" id="{A3DCA924-9D78-4B43-A87A-3768DF11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88"/>
              <a:ext cx="864" cy="336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2" name="Oval 20">
              <a:extLst>
                <a:ext uri="{FF2B5EF4-FFF2-40B4-BE49-F238E27FC236}">
                  <a16:creationId xmlns:a16="http://schemas.microsoft.com/office/drawing/2014/main" id="{69A193DA-322A-4026-94B2-E45C339C0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528"/>
              <a:ext cx="288" cy="336"/>
            </a:xfrm>
            <a:prstGeom prst="ellipse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Rectangle 21">
              <a:extLst>
                <a:ext uri="{FF2B5EF4-FFF2-40B4-BE49-F238E27FC236}">
                  <a16:creationId xmlns:a16="http://schemas.microsoft.com/office/drawing/2014/main" id="{2E2F76C4-6F48-4103-A996-0BAA02A64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192"/>
              <a:ext cx="192" cy="480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4" name="Rectangle 22">
              <a:extLst>
                <a:ext uri="{FF2B5EF4-FFF2-40B4-BE49-F238E27FC236}">
                  <a16:creationId xmlns:a16="http://schemas.microsoft.com/office/drawing/2014/main" id="{E26560B6-9126-43CC-8955-59E01959B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632"/>
              <a:ext cx="384" cy="432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5" name="Rectangle 23">
              <a:extLst>
                <a:ext uri="{FF2B5EF4-FFF2-40B4-BE49-F238E27FC236}">
                  <a16:creationId xmlns:a16="http://schemas.microsoft.com/office/drawing/2014/main" id="{18480D66-ACDD-435A-8AB2-C01CAB6CB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4"/>
              <a:ext cx="624" cy="432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6" name="Rectangle 24">
              <a:extLst>
                <a:ext uri="{FF2B5EF4-FFF2-40B4-BE49-F238E27FC236}">
                  <a16:creationId xmlns:a16="http://schemas.microsoft.com/office/drawing/2014/main" id="{B1713255-8E66-42B3-9384-CC33E2213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768"/>
              <a:ext cx="336" cy="624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7" name="Rectangle 25">
              <a:extLst>
                <a:ext uri="{FF2B5EF4-FFF2-40B4-BE49-F238E27FC236}">
                  <a16:creationId xmlns:a16="http://schemas.microsoft.com/office/drawing/2014/main" id="{04E19A95-C644-4AC8-96E8-1DD31A17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92"/>
              <a:ext cx="336" cy="576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Rectangle 26">
              <a:extLst>
                <a:ext uri="{FF2B5EF4-FFF2-40B4-BE49-F238E27FC236}">
                  <a16:creationId xmlns:a16="http://schemas.microsoft.com/office/drawing/2014/main" id="{924BF368-C237-41F1-965F-8C74BBF27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968"/>
              <a:ext cx="288" cy="240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99" name="WordArt 27">
            <a:extLst>
              <a:ext uri="{FF2B5EF4-FFF2-40B4-BE49-F238E27FC236}">
                <a16:creationId xmlns:a16="http://schemas.microsoft.com/office/drawing/2014/main" id="{15D28DE4-8DB6-4629-8F45-36F645CD78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762000"/>
            <a:ext cx="3581400" cy="495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Saúde</a:t>
            </a:r>
          </a:p>
          <a:p>
            <a:pPr algn="ctr"/>
            <a:r>
              <a:rPr lang="pt-BR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sem</a:t>
            </a:r>
          </a:p>
          <a:p>
            <a:pPr algn="ctr"/>
            <a:r>
              <a:rPr lang="pt-BR" sz="54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exagero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84720B2D-6F50-425B-8153-6AF8AFBDE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altLang="pt-BR" b="1"/>
              <a:t>O QUE É TEMPERANÇA?</a:t>
            </a:r>
            <a:r>
              <a:rPr lang="pt-BR" altLang="pt-BR"/>
              <a:t> </a:t>
            </a:r>
          </a:p>
        </p:txBody>
      </p:sp>
      <p:sp>
        <p:nvSpPr>
          <p:cNvPr id="58371" name="Rectangle 1027">
            <a:extLst>
              <a:ext uri="{FF2B5EF4-FFF2-40B4-BE49-F238E27FC236}">
                <a16:creationId xmlns:a16="http://schemas.microsoft.com/office/drawing/2014/main" id="{01DB2982-CBED-4E5B-97CB-FA8FD9E64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pt-BR" altLang="pt-BR" b="1"/>
              <a:t>ABSTINÊNCIA:</a:t>
            </a:r>
            <a:endParaRPr lang="pt-BR" altLang="pt-BR" sz="2800" b="1"/>
          </a:p>
          <a:p>
            <a:pPr lvl="1">
              <a:lnSpc>
                <a:spcPct val="95000"/>
              </a:lnSpc>
              <a:spcBef>
                <a:spcPct val="50000"/>
              </a:spcBef>
            </a:pPr>
            <a:r>
              <a:rPr lang="pt-BR" altLang="pt-BR" b="1"/>
              <a:t>DE TUDO O QUE É RUIM:</a:t>
            </a:r>
          </a:p>
          <a:p>
            <a:pPr lvl="2"/>
            <a:r>
              <a:rPr lang="pt-BR" altLang="pt-BR" sz="2800" b="1"/>
              <a:t>Provérbios 20:1;  23:21;  23:28-35</a:t>
            </a:r>
          </a:p>
          <a:p>
            <a:pPr lvl="2"/>
            <a:r>
              <a:rPr lang="pt-BR" altLang="pt-BR" sz="2800" b="1"/>
              <a:t>I Coríntios 3:16,17</a:t>
            </a:r>
            <a:endParaRPr lang="pt-BR" altLang="pt-BR" b="1"/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pt-BR" altLang="pt-BR" b="1"/>
              <a:t>EQUILÍBRIO:</a:t>
            </a:r>
          </a:p>
          <a:p>
            <a:pPr lvl="1">
              <a:lnSpc>
                <a:spcPct val="95000"/>
              </a:lnSpc>
              <a:spcBef>
                <a:spcPct val="50000"/>
              </a:spcBef>
            </a:pPr>
            <a:r>
              <a:rPr lang="pt-BR" altLang="pt-BR"/>
              <a:t> </a:t>
            </a:r>
            <a:r>
              <a:rPr lang="pt-BR" altLang="pt-BR" b="1"/>
              <a:t>NAQUILO QUE É BOM</a:t>
            </a:r>
          </a:p>
          <a:p>
            <a:pPr lvl="2"/>
            <a:r>
              <a:rPr lang="pt-BR" altLang="pt-BR" sz="2800" b="1"/>
              <a:t>I Coríntios 10:31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5931FE8-7A49-4DB0-B3AF-62228230D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altLang="pt-BR" b="1"/>
              <a:t>3 TIPOS DE REPOUSO DADOS POR DEUS:</a:t>
            </a:r>
            <a:r>
              <a:rPr lang="pt-BR" altLang="pt-BR"/>
              <a:t>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143F516-6556-485B-A4B9-29C97418A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spcBef>
                <a:spcPct val="50000"/>
              </a:spcBef>
            </a:pPr>
            <a:r>
              <a:rPr lang="pt-BR" altLang="pt-BR" b="1"/>
              <a:t>GÊNESIS  1:5</a:t>
            </a:r>
          </a:p>
          <a:p>
            <a:pPr lvl="1">
              <a:spcBef>
                <a:spcPct val="50000"/>
              </a:spcBef>
            </a:pPr>
            <a:r>
              <a:rPr lang="pt-BR" altLang="pt-BR" b="1"/>
              <a:t>NOITE</a:t>
            </a:r>
          </a:p>
          <a:p>
            <a:pPr>
              <a:spcBef>
                <a:spcPct val="50000"/>
              </a:spcBef>
            </a:pPr>
            <a:r>
              <a:rPr lang="pt-BR" altLang="pt-BR" b="1"/>
              <a:t>GÊNESIS 2:9-10</a:t>
            </a:r>
          </a:p>
          <a:p>
            <a:pPr lvl="1">
              <a:spcBef>
                <a:spcPct val="50000"/>
              </a:spcBef>
            </a:pPr>
            <a:r>
              <a:rPr lang="pt-BR" altLang="pt-BR"/>
              <a:t> </a:t>
            </a:r>
            <a:r>
              <a:rPr lang="pt-BR" altLang="pt-BR" b="1"/>
              <a:t>TEMPO JUNTO À NATUREZA</a:t>
            </a:r>
          </a:p>
          <a:p>
            <a:r>
              <a:rPr lang="pt-BR" altLang="pt-BR" b="1"/>
              <a:t>GÊNESIS 2:2-3</a:t>
            </a:r>
          </a:p>
          <a:p>
            <a:pPr lvl="1"/>
            <a:r>
              <a:rPr lang="pt-BR" altLang="pt-BR" b="1"/>
              <a:t>REPOUSO SEMANAL - SÁBADO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D26E1121-290E-4AD7-95BB-4C4A196E8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b="1"/>
              <a:t>CONFIANÇA EM DEUS</a:t>
            </a:r>
          </a:p>
        </p:txBody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14597FCB-4291-43C2-8153-6C48AE8B7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  <a:solidFill>
            <a:srgbClr val="FFFF66">
              <a:alpha val="50000"/>
            </a:srgbClr>
          </a:solidFill>
          <a:ln/>
        </p:spPr>
        <p:txBody>
          <a:bodyPr lIns="92075" tIns="46038" rIns="92075" bIns="46038"/>
          <a:lstStyle/>
          <a:p>
            <a:pPr algn="ctr">
              <a:lnSpc>
                <a:spcPct val="95000"/>
              </a:lnSpc>
              <a:spcBef>
                <a:spcPct val="100000"/>
              </a:spcBef>
            </a:pPr>
            <a:r>
              <a:rPr lang="pt-BR" altLang="pt-BR" sz="4400" b="1">
                <a:solidFill>
                  <a:srgbClr val="FF0000"/>
                </a:solidFill>
                <a:latin typeface="Arial Black" panose="020B0A04020102020204" pitchFamily="34" charset="0"/>
              </a:rPr>
              <a:t>“OS QUE CONFIAM NO SENHOR SÃO COMO O MONTE DE SIÃO, QUE NÃO SE ABALA, FIRME PARA SEMPRE” Slm 125:1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5">
            <a:extLst>
              <a:ext uri="{FF2B5EF4-FFF2-40B4-BE49-F238E27FC236}">
                <a16:creationId xmlns:a16="http://schemas.microsoft.com/office/drawing/2014/main" id="{1A2E076D-78E2-4228-9D5D-A48196309F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7772400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A IMPORTÂNCIA DAS FRUTAS</a:t>
            </a:r>
          </a:p>
        </p:txBody>
      </p:sp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5CAEB17E-59D8-4BDC-9EC8-89CB1C18D4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895600"/>
          <a:ext cx="3429000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4" name="Clip" r:id="rId3" imgW="2578320" imgH="1605960" progId="MS_ClipArt_Gallery.2">
                  <p:embed/>
                </p:oleObj>
              </mc:Choice>
              <mc:Fallback>
                <p:oleObj name="Clip" r:id="rId3" imgW="2578320" imgH="16059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3429000" cy="21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WordArt 9">
            <a:extLst>
              <a:ext uri="{FF2B5EF4-FFF2-40B4-BE49-F238E27FC236}">
                <a16:creationId xmlns:a16="http://schemas.microsoft.com/office/drawing/2014/main" id="{210F3E51-9757-4FBE-AFF3-44F8137B3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486400"/>
            <a:ext cx="55626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REGULAM E EQUILIBRAM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57DC838D-F4C5-4773-BB94-132F71C4A3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436938"/>
          <a:ext cx="5486400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2578320" imgH="1605960" progId="MS_ClipArt_Gallery.2">
                  <p:embed/>
                </p:oleObj>
              </mc:Choice>
              <mc:Fallback>
                <p:oleObj name="Clip" r:id="rId3" imgW="2578320" imgH="16059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36938"/>
                        <a:ext cx="5486400" cy="342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>
            <a:extLst>
              <a:ext uri="{FF2B5EF4-FFF2-40B4-BE49-F238E27FC236}">
                <a16:creationId xmlns:a16="http://schemas.microsoft.com/office/drawing/2014/main" id="{C537A57B-3B79-409A-A0F9-899A8116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382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MELHORAM A DIGESTÃO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NORMALIZAM O SONO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COMBATEM O MAL COLESTEROL</a:t>
            </a:r>
            <a:endParaRPr lang="en-US" alt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ADD2F1D6-A5C3-4531-8B2E-95C979CC6A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304800"/>
          <a:ext cx="11430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8" name="Clip" r:id="rId3" imgW="474120" imgH="466920" progId="MS_ClipArt_Gallery.2">
                  <p:embed/>
                </p:oleObj>
              </mc:Choice>
              <mc:Fallback>
                <p:oleObj name="Clip" r:id="rId3" imgW="474120" imgH="46692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04800"/>
                        <a:ext cx="11430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C5CEE265-53E0-4559-8D2E-6F62B0B033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971800"/>
          <a:ext cx="1465263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Clip" r:id="rId5" imgW="536400" imgH="834480" progId="MS_ClipArt_Gallery.2">
                  <p:embed/>
                </p:oleObj>
              </mc:Choice>
              <mc:Fallback>
                <p:oleObj name="Clip" r:id="rId5" imgW="536400" imgH="8344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971800"/>
                        <a:ext cx="1465263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C20F483E-E2C1-4B30-9655-F31EBB7AD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724400"/>
          <a:ext cx="17018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Clip" r:id="rId7" imgW="583200" imgH="596520" progId="MS_ClipArt_Gallery.2">
                  <p:embed/>
                </p:oleObj>
              </mc:Choice>
              <mc:Fallback>
                <p:oleObj name="Clip" r:id="rId7" imgW="583200" imgH="596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724400"/>
                        <a:ext cx="1701800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340A3EF0-BDA4-49BF-9D82-1DA2349209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8888" y="1752600"/>
          <a:ext cx="280511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Clip" r:id="rId9" imgW="1875240" imgH="1935360" progId="MS_ClipArt_Gallery.2">
                  <p:embed/>
                </p:oleObj>
              </mc:Choice>
              <mc:Fallback>
                <p:oleObj name="Clip" r:id="rId9" imgW="1875240" imgH="19353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752600"/>
                        <a:ext cx="280511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>
            <a:extLst>
              <a:ext uri="{FF2B5EF4-FFF2-40B4-BE49-F238E27FC236}">
                <a16:creationId xmlns:a16="http://schemas.microsoft.com/office/drawing/2014/main" id="{FB881C22-7C8B-42A9-9274-987DA74DF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457200"/>
          <a:ext cx="1074738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Clip" r:id="rId11" imgW="520200" imgH="996480" progId="MS_ClipArt_Gallery.2">
                  <p:embed/>
                </p:oleObj>
              </mc:Choice>
              <mc:Fallback>
                <p:oleObj name="Clip" r:id="rId11" imgW="520200" imgH="99648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"/>
                        <a:ext cx="1074738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3B66E3A0-DE26-4B23-A152-277C1CBA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541020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EQUILIBRAM O PESO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OS RINS FUNCIONAM MELHOR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REFORÇAM O   SISTEMA IMUNOLÓGICO</a:t>
            </a:r>
          </a:p>
          <a:p>
            <a:pPr>
              <a:spcBef>
                <a:spcPct val="50000"/>
              </a:spcBef>
            </a:pPr>
            <a:endParaRPr lang="en-US" altLang="pt-B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>
            <a:extLst>
              <a:ext uri="{FF2B5EF4-FFF2-40B4-BE49-F238E27FC236}">
                <a16:creationId xmlns:a16="http://schemas.microsoft.com/office/drawing/2014/main" id="{052A9D9E-8BF0-45CA-934E-B44AB70AF8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3962400" cy="860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SUGESTÃO</a:t>
            </a:r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F5704C1F-C60D-4D9D-9116-25C54CC91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1676400"/>
          <a:ext cx="10668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2" name="Clip" r:id="rId3" imgW="474120" imgH="466920" progId="MS_ClipArt_Gallery.2">
                  <p:embed/>
                </p:oleObj>
              </mc:Choice>
              <mc:Fallback>
                <p:oleObj name="Clip" r:id="rId3" imgW="474120" imgH="4669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10668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>
            <a:extLst>
              <a:ext uri="{FF2B5EF4-FFF2-40B4-BE49-F238E27FC236}">
                <a16:creationId xmlns:a16="http://schemas.microsoft.com/office/drawing/2014/main" id="{236A9F74-FE58-440D-85D6-8512143080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143000"/>
          <a:ext cx="928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Clip" r:id="rId5" imgW="536400" imgH="834480" progId="MS_ClipArt_Gallery.2">
                  <p:embed/>
                </p:oleObj>
              </mc:Choice>
              <mc:Fallback>
                <p:oleObj name="Clip" r:id="rId5" imgW="536400" imgH="83448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9286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>
            <a:extLst>
              <a:ext uri="{FF2B5EF4-FFF2-40B4-BE49-F238E27FC236}">
                <a16:creationId xmlns:a16="http://schemas.microsoft.com/office/drawing/2014/main" id="{52ADC865-8CAB-4C3D-9A8C-0ED2B6305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590800"/>
          <a:ext cx="14922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Clip" r:id="rId7" imgW="583200" imgH="596520" progId="MS_ClipArt_Gallery.2">
                  <p:embed/>
                </p:oleObj>
              </mc:Choice>
              <mc:Fallback>
                <p:oleObj name="Clip" r:id="rId7" imgW="583200" imgH="5965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14922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>
            <a:extLst>
              <a:ext uri="{FF2B5EF4-FFF2-40B4-BE49-F238E27FC236}">
                <a16:creationId xmlns:a16="http://schemas.microsoft.com/office/drawing/2014/main" id="{43522EBB-4BFB-487A-83BA-A5338A744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14600"/>
          <a:ext cx="17716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Clip" r:id="rId9" imgW="1875240" imgH="1935360" progId="MS_ClipArt_Gallery.2">
                  <p:embed/>
                </p:oleObj>
              </mc:Choice>
              <mc:Fallback>
                <p:oleObj name="Clip" r:id="rId9" imgW="1875240" imgH="193536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17716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>
            <a:extLst>
              <a:ext uri="{FF2B5EF4-FFF2-40B4-BE49-F238E27FC236}">
                <a16:creationId xmlns:a16="http://schemas.microsoft.com/office/drawing/2014/main" id="{75FF954A-B6B5-494C-9E86-501AB6AA2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438400"/>
          <a:ext cx="914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Clip" r:id="rId11" imgW="520200" imgH="996480" progId="MS_ClipArt_Gallery.2">
                  <p:embed/>
                </p:oleObj>
              </mc:Choice>
              <mc:Fallback>
                <p:oleObj name="Clip" r:id="rId11" imgW="520200" imgH="99648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914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1">
            <a:extLst>
              <a:ext uri="{FF2B5EF4-FFF2-40B4-BE49-F238E27FC236}">
                <a16:creationId xmlns:a16="http://schemas.microsoft.com/office/drawing/2014/main" id="{EFB78C17-D3BD-44D7-81B4-74D6B336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91000"/>
            <a:ext cx="7086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latin typeface="Garamond" panose="02020404030301010803" pitchFamily="18" charset="0"/>
              </a:rPr>
              <a:t>Coma frutas pela manhã ou de preferência à noite, pois são de digestão rápida.</a:t>
            </a:r>
          </a:p>
        </p:txBody>
      </p:sp>
      <p:graphicFrame>
        <p:nvGraphicFramePr>
          <p:cNvPr id="11276" name="Object 12">
            <a:extLst>
              <a:ext uri="{FF2B5EF4-FFF2-40B4-BE49-F238E27FC236}">
                <a16:creationId xmlns:a16="http://schemas.microsoft.com/office/drawing/2014/main" id="{3B520012-B542-4F1F-887E-84DACA9C3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905000"/>
          <a:ext cx="14478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Clip" r:id="rId13" imgW="815040" imgH="582120" progId="MS_ClipArt_Gallery.2">
                  <p:embed/>
                </p:oleObj>
              </mc:Choice>
              <mc:Fallback>
                <p:oleObj name="Clip" r:id="rId13" imgW="815040" imgH="58212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144780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>
            <a:extLst>
              <a:ext uri="{FF2B5EF4-FFF2-40B4-BE49-F238E27FC236}">
                <a16:creationId xmlns:a16="http://schemas.microsoft.com/office/drawing/2014/main" id="{DA45059D-1E28-4E31-AB17-1F5F0FC2DC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2568575"/>
          <a:ext cx="1752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Clip" r:id="rId15" imgW="1333440" imgH="882720" progId="MS_ClipArt_Gallery.2">
                  <p:embed/>
                </p:oleObj>
              </mc:Choice>
              <mc:Fallback>
                <p:oleObj name="Clip" r:id="rId15" imgW="1333440" imgH="88272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568575"/>
                        <a:ext cx="1752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9005D073-9BFC-420B-99EC-9067CF1A3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4000" i="1">
              <a:latin typeface="Arial" panose="020B0604020202020204" pitchFamily="34" charset="0"/>
            </a:endParaRPr>
          </a:p>
        </p:txBody>
      </p:sp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F4009269-0669-4B25-AF76-9E8287F78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3657600"/>
          <a:ext cx="3124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6" name="Clip" r:id="rId3" imgW="724680" imgH="848160" progId="MS_ClipArt_Gallery.2">
                  <p:embed/>
                </p:oleObj>
              </mc:Choice>
              <mc:Fallback>
                <p:oleObj name="Clip" r:id="rId3" imgW="724680" imgH="8481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31242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E5E74A8B-B453-4F2A-88D5-F78EF0D45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505200"/>
          <a:ext cx="19050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Clip" r:id="rId5" imgW="815040" imgH="582120" progId="MS_ClipArt_Gallery.2">
                  <p:embed/>
                </p:oleObj>
              </mc:Choice>
              <mc:Fallback>
                <p:oleObj name="Clip" r:id="rId5" imgW="815040" imgH="5821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190500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5E7CD64B-8F38-4C6E-802F-3BEECBA8C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810000"/>
          <a:ext cx="1625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Clip" r:id="rId7" imgW="659160" imgH="1019160" progId="MS_ClipArt_Gallery.2">
                  <p:embed/>
                </p:oleObj>
              </mc:Choice>
              <mc:Fallback>
                <p:oleObj name="Clip" r:id="rId7" imgW="659160" imgH="10191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0"/>
                        <a:ext cx="16256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7E5EAAA8-E37D-49C1-9D3D-FA5A680759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724400"/>
          <a:ext cx="266700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Clip" r:id="rId9" imgW="1333440" imgH="882720" progId="MS_ClipArt_Gallery.2">
                  <p:embed/>
                </p:oleObj>
              </mc:Choice>
              <mc:Fallback>
                <p:oleObj name="Clip" r:id="rId9" imgW="1333440" imgH="88272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24400"/>
                        <a:ext cx="2667000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11">
            <a:extLst>
              <a:ext uri="{FF2B5EF4-FFF2-40B4-BE49-F238E27FC236}">
                <a16:creationId xmlns:a16="http://schemas.microsoft.com/office/drawing/2014/main" id="{EA5DA0F4-C648-495D-BB6B-F086C8F8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2057400"/>
            <a:ext cx="835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600" b="1"/>
              <a:t>Vitaminas e minerais (frutas, verduras,...)</a:t>
            </a:r>
            <a:endParaRPr lang="en-US" altLang="pt-BR" sz="3600" b="1"/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4398D568-79F1-463C-878C-F3C2D9D7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04800"/>
            <a:ext cx="4281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/>
              <a:t>REGULADORES</a:t>
            </a:r>
            <a:endParaRPr lang="en-US" altLang="pt-BR" sz="440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B4F21E5C-CA8E-472F-B63E-3A9600F15C4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343400"/>
            <a:ext cx="2438400" cy="1676400"/>
            <a:chOff x="144" y="1968"/>
            <a:chExt cx="1200" cy="932"/>
          </a:xfrm>
        </p:grpSpPr>
        <p:graphicFrame>
          <p:nvGraphicFramePr>
            <p:cNvPr id="12292" name="Object 4">
              <a:extLst>
                <a:ext uri="{FF2B5EF4-FFF2-40B4-BE49-F238E27FC236}">
                  <a16:creationId xmlns:a16="http://schemas.microsoft.com/office/drawing/2014/main" id="{83D4B78A-4CA2-4189-A2A9-633CEB9DF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1968"/>
            <a:ext cx="1200" cy="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0" name="Clip" r:id="rId3" imgW="1642680" imgH="1065240" progId="MS_ClipArt_Gallery.2">
                    <p:embed/>
                  </p:oleObj>
                </mc:Choice>
                <mc:Fallback>
                  <p:oleObj name="Clip" r:id="rId3" imgW="1642680" imgH="106524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968"/>
                          <a:ext cx="1200" cy="9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5">
              <a:extLst>
                <a:ext uri="{FF2B5EF4-FFF2-40B4-BE49-F238E27FC236}">
                  <a16:creationId xmlns:a16="http://schemas.microsoft.com/office/drawing/2014/main" id="{9016F36A-6FF3-4650-AEE5-35862B94E7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2256"/>
            <a:ext cx="359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1" name="Clip" r:id="rId5" imgW="570240" imgH="578520" progId="MS_ClipArt_Gallery.2">
                    <p:embed/>
                  </p:oleObj>
                </mc:Choice>
                <mc:Fallback>
                  <p:oleObj name="Clip" r:id="rId5" imgW="570240" imgH="57852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256"/>
                          <a:ext cx="359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7" name="Text Box 9">
            <a:extLst>
              <a:ext uri="{FF2B5EF4-FFF2-40B4-BE49-F238E27FC236}">
                <a16:creationId xmlns:a16="http://schemas.microsoft.com/office/drawing/2014/main" id="{852A3E38-79E8-416B-A446-C5D2B75CB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/>
              <a:t>ALIMENTOS CONSTRUTORES</a:t>
            </a:r>
            <a:endParaRPr lang="en-US" altLang="pt-BR" sz="3600"/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933B824B-96BA-487F-9A51-A92210E7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981200"/>
            <a:ext cx="8553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/>
            <a:r>
              <a:rPr lang="pt-BR" altLang="pt-BR" sz="3600" b="1"/>
              <a:t>Feijões (feijão, soja, lentilha,...)</a:t>
            </a:r>
          </a:p>
          <a:p>
            <a:pPr lvl="1" algn="ctr"/>
            <a:r>
              <a:rPr lang="pt-BR" altLang="pt-BR" sz="3600" b="1"/>
              <a:t>Castanhas (amendoim, nozes, ...)</a:t>
            </a:r>
          </a:p>
          <a:p>
            <a:pPr lvl="1" algn="ctr"/>
            <a:r>
              <a:rPr lang="pt-BR" altLang="pt-BR" sz="3600" b="1"/>
              <a:t>Origem animal (ovos, leite e derivados...</a:t>
            </a:r>
            <a:r>
              <a:rPr lang="pt-BR" altLang="pt-BR" b="1"/>
              <a:t>)</a:t>
            </a:r>
          </a:p>
          <a:p>
            <a:pPr algn="ctr"/>
            <a:endParaRPr lang="en-US" altLang="pt-BR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B8BF6A5-D8E1-409A-B71F-CADE1C574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ALIMENTOS ENERGÉTICOS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C9A3B0F-BA64-43E9-BF21-C71943A0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b="1"/>
              <a:t>    Cereais (Arroz, trigo, milho, ...)</a:t>
            </a:r>
          </a:p>
          <a:p>
            <a:pPr lvl="1"/>
            <a:r>
              <a:rPr lang="pt-BR" altLang="pt-BR" sz="3600" b="1"/>
              <a:t>Raízes (batatas, aipim, cará, ...)</a:t>
            </a:r>
          </a:p>
          <a:p>
            <a:pPr lvl="1"/>
            <a:r>
              <a:rPr lang="pt-BR" altLang="pt-BR" sz="3600" b="1"/>
              <a:t>Óleos (gorduras, cremes de leite, azeites,...)</a:t>
            </a:r>
          </a:p>
          <a:p>
            <a:pPr lvl="1"/>
            <a:r>
              <a:rPr lang="pt-BR" altLang="pt-BR" sz="3600" b="1"/>
              <a:t>Doces (mel, melado, rapadura, ...)</a:t>
            </a:r>
            <a:endParaRPr lang="pt-BR" altLang="pt-BR" b="1"/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93884681-9096-46B1-BD9C-B5D40294F3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572000"/>
          <a:ext cx="2590800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4" name="Clip" r:id="rId3" imgW="1407600" imgH="1076040" progId="MS_ClipArt_Gallery.2">
                  <p:embed/>
                </p:oleObj>
              </mc:Choice>
              <mc:Fallback>
                <p:oleObj name="Clip" r:id="rId3" imgW="1407600" imgH="10760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2590800" cy="198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6" name="Group 1050">
            <a:extLst>
              <a:ext uri="{FF2B5EF4-FFF2-40B4-BE49-F238E27FC236}">
                <a16:creationId xmlns:a16="http://schemas.microsoft.com/office/drawing/2014/main" id="{05F9595B-C391-4446-BD55-B5A121623398}"/>
              </a:ext>
            </a:extLst>
          </p:cNvPr>
          <p:cNvGrpSpPr>
            <a:grpSpLocks/>
          </p:cNvGrpSpPr>
          <p:nvPr/>
        </p:nvGrpSpPr>
        <p:grpSpPr bwMode="auto">
          <a:xfrm>
            <a:off x="3867150" y="0"/>
            <a:ext cx="5276850" cy="6858000"/>
            <a:chOff x="1620" y="384"/>
            <a:chExt cx="3324" cy="3565"/>
          </a:xfrm>
        </p:grpSpPr>
        <p:grpSp>
          <p:nvGrpSpPr>
            <p:cNvPr id="5142" name="Group 1046">
              <a:extLst>
                <a:ext uri="{FF2B5EF4-FFF2-40B4-BE49-F238E27FC236}">
                  <a16:creationId xmlns:a16="http://schemas.microsoft.com/office/drawing/2014/main" id="{1E08A917-A232-4689-86BC-EB5C75B4C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384"/>
              <a:ext cx="3324" cy="3565"/>
              <a:chOff x="1620" y="384"/>
              <a:chExt cx="3324" cy="3565"/>
            </a:xfrm>
          </p:grpSpPr>
          <p:pic>
            <p:nvPicPr>
              <p:cNvPr id="5122" name="Picture 1026">
                <a:extLst>
                  <a:ext uri="{FF2B5EF4-FFF2-40B4-BE49-F238E27FC236}">
                    <a16:creationId xmlns:a16="http://schemas.microsoft.com/office/drawing/2014/main" id="{89AAC263-BF12-4AB4-922B-478435213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" y="384"/>
                <a:ext cx="3324" cy="3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23" name="Rectangle 1027">
                <a:extLst>
                  <a:ext uri="{FF2B5EF4-FFF2-40B4-BE49-F238E27FC236}">
                    <a16:creationId xmlns:a16="http://schemas.microsoft.com/office/drawing/2014/main" id="{1B49E1D7-1FD7-48E6-A42E-BE84B9016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54572">
                <a:off x="3073" y="2544"/>
                <a:ext cx="336" cy="1296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4" name="Rectangle 1028">
                <a:extLst>
                  <a:ext uri="{FF2B5EF4-FFF2-40B4-BE49-F238E27FC236}">
                    <a16:creationId xmlns:a16="http://schemas.microsoft.com/office/drawing/2014/main" id="{B814448A-A196-4237-8F19-01D04AD50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11845">
                <a:off x="2859" y="3129"/>
                <a:ext cx="96" cy="816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5" name="Rectangle 1029">
                <a:extLst>
                  <a:ext uri="{FF2B5EF4-FFF2-40B4-BE49-F238E27FC236}">
                    <a16:creationId xmlns:a16="http://schemas.microsoft.com/office/drawing/2014/main" id="{EDE18147-8A9E-4BD7-8BB5-36F233A90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2557"/>
                <a:ext cx="1680" cy="1392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6" name="Rectangle 1030">
                <a:extLst>
                  <a:ext uri="{FF2B5EF4-FFF2-40B4-BE49-F238E27FC236}">
                    <a16:creationId xmlns:a16="http://schemas.microsoft.com/office/drawing/2014/main" id="{B8CBEBF0-8F24-44ED-A71C-A54BFA560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3517"/>
                <a:ext cx="864" cy="432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7" name="Rectangle 1031">
                <a:extLst>
                  <a:ext uri="{FF2B5EF4-FFF2-40B4-BE49-F238E27FC236}">
                    <a16:creationId xmlns:a16="http://schemas.microsoft.com/office/drawing/2014/main" id="{A91F5F5F-818B-46F6-BF6F-F1FFFB387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" y="1571"/>
                <a:ext cx="310" cy="2365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8" name="Rectangle 1032">
                <a:extLst>
                  <a:ext uri="{FF2B5EF4-FFF2-40B4-BE49-F238E27FC236}">
                    <a16:creationId xmlns:a16="http://schemas.microsoft.com/office/drawing/2014/main" id="{BA6EC897-9530-4753-AFE0-3ED21ADFF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8" y="960"/>
                <a:ext cx="384" cy="1680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9" name="Rectangle 1033">
                <a:extLst>
                  <a:ext uri="{FF2B5EF4-FFF2-40B4-BE49-F238E27FC236}">
                    <a16:creationId xmlns:a16="http://schemas.microsoft.com/office/drawing/2014/main" id="{398043DC-098D-4D39-A0DA-6F5571337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180305">
                <a:off x="3492" y="2304"/>
                <a:ext cx="1152" cy="336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0" name="Rectangle 1034">
                <a:extLst>
                  <a:ext uri="{FF2B5EF4-FFF2-40B4-BE49-F238E27FC236}">
                    <a16:creationId xmlns:a16="http://schemas.microsoft.com/office/drawing/2014/main" id="{9F70AF14-B73D-4AC0-9A0A-FB084D638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84"/>
                <a:ext cx="1200" cy="144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" name="Rectangle 1035">
                <a:extLst>
                  <a:ext uri="{FF2B5EF4-FFF2-40B4-BE49-F238E27FC236}">
                    <a16:creationId xmlns:a16="http://schemas.microsoft.com/office/drawing/2014/main" id="{652E60B5-54E4-42CC-85C8-AC049D16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528"/>
                <a:ext cx="384" cy="432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2" name="Rectangle 1036">
                <a:extLst>
                  <a:ext uri="{FF2B5EF4-FFF2-40B4-BE49-F238E27FC236}">
                    <a16:creationId xmlns:a16="http://schemas.microsoft.com/office/drawing/2014/main" id="{0E0FB98D-F708-4347-9CB1-6E78CCA0A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293768">
                <a:off x="2676" y="960"/>
                <a:ext cx="144" cy="672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3" name="Oval 1037">
                <a:extLst>
                  <a:ext uri="{FF2B5EF4-FFF2-40B4-BE49-F238E27FC236}">
                    <a16:creationId xmlns:a16="http://schemas.microsoft.com/office/drawing/2014/main" id="{78737AD8-C236-42BE-82DF-BA420CC00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88"/>
                <a:ext cx="96" cy="288"/>
              </a:xfrm>
              <a:prstGeom prst="ellipse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4" name="Oval 1038">
                <a:extLst>
                  <a:ext uri="{FF2B5EF4-FFF2-40B4-BE49-F238E27FC236}">
                    <a16:creationId xmlns:a16="http://schemas.microsoft.com/office/drawing/2014/main" id="{1D91C4BC-E2C7-49CA-AE9A-C5B20B257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1152"/>
                <a:ext cx="144" cy="240"/>
              </a:xfrm>
              <a:prstGeom prst="ellipse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5" name="Oval 1039">
                <a:extLst>
                  <a:ext uri="{FF2B5EF4-FFF2-40B4-BE49-F238E27FC236}">
                    <a16:creationId xmlns:a16="http://schemas.microsoft.com/office/drawing/2014/main" id="{7E25C5D3-01DF-46E2-A0EF-01A19D6B1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1680"/>
                <a:ext cx="144" cy="240"/>
              </a:xfrm>
              <a:prstGeom prst="ellipse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6" name="Oval 1040">
                <a:extLst>
                  <a:ext uri="{FF2B5EF4-FFF2-40B4-BE49-F238E27FC236}">
                    <a16:creationId xmlns:a16="http://schemas.microsoft.com/office/drawing/2014/main" id="{A558031E-CB4A-44C1-A060-ABB72C3BE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1968"/>
                <a:ext cx="144" cy="240"/>
              </a:xfrm>
              <a:prstGeom prst="ellipse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7" name="Oval 1041">
                <a:extLst>
                  <a:ext uri="{FF2B5EF4-FFF2-40B4-BE49-F238E27FC236}">
                    <a16:creationId xmlns:a16="http://schemas.microsoft.com/office/drawing/2014/main" id="{DCFC11F5-862C-41DA-9F0B-34D861906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816"/>
                <a:ext cx="144" cy="240"/>
              </a:xfrm>
              <a:prstGeom prst="ellipse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" name="Rectangle 1042">
                <a:extLst>
                  <a:ext uri="{FF2B5EF4-FFF2-40B4-BE49-F238E27FC236}">
                    <a16:creationId xmlns:a16="http://schemas.microsoft.com/office/drawing/2014/main" id="{F1DDD54E-DB7F-4FC8-B5F8-4443F6DF8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" y="384"/>
                <a:ext cx="144" cy="576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9" name="Rectangle 1043">
                <a:extLst>
                  <a:ext uri="{FF2B5EF4-FFF2-40B4-BE49-F238E27FC236}">
                    <a16:creationId xmlns:a16="http://schemas.microsoft.com/office/drawing/2014/main" id="{D490CF10-AE3C-4A78-9067-BDE2E4C14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" y="384"/>
                <a:ext cx="576" cy="144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0" name="Rectangle 1044">
                <a:extLst>
                  <a:ext uri="{FF2B5EF4-FFF2-40B4-BE49-F238E27FC236}">
                    <a16:creationId xmlns:a16="http://schemas.microsoft.com/office/drawing/2014/main" id="{A43591C8-9610-400C-B39C-77936E040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29814">
                <a:off x="4548" y="480"/>
                <a:ext cx="336" cy="144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143" name="Rectangle 1047">
              <a:extLst>
                <a:ext uri="{FF2B5EF4-FFF2-40B4-BE49-F238E27FC236}">
                  <a16:creationId xmlns:a16="http://schemas.microsoft.com/office/drawing/2014/main" id="{6AD02D0C-1356-4E96-8C7F-C91C3E71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144" cy="288"/>
            </a:xfrm>
            <a:prstGeom prst="rect">
              <a:avLst/>
            </a:prstGeom>
            <a:solidFill>
              <a:srgbClr val="C7B8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4" name="Rectangle 1048">
              <a:extLst>
                <a:ext uri="{FF2B5EF4-FFF2-40B4-BE49-F238E27FC236}">
                  <a16:creationId xmlns:a16="http://schemas.microsoft.com/office/drawing/2014/main" id="{290F2E66-42CC-4D02-AAB5-44D71067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240" cy="192"/>
            </a:xfrm>
            <a:prstGeom prst="rect">
              <a:avLst/>
            </a:prstGeom>
            <a:solidFill>
              <a:srgbClr val="C7B8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5" name="Rectangle 1049">
              <a:extLst>
                <a:ext uri="{FF2B5EF4-FFF2-40B4-BE49-F238E27FC236}">
                  <a16:creationId xmlns:a16="http://schemas.microsoft.com/office/drawing/2014/main" id="{4641F6C1-0279-48D3-B35A-6DB9FE1C4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4"/>
              <a:ext cx="1584" cy="48"/>
            </a:xfrm>
            <a:prstGeom prst="rect">
              <a:avLst/>
            </a:prstGeom>
            <a:solidFill>
              <a:srgbClr val="C7B8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47" name="WordArt 1051">
            <a:extLst>
              <a:ext uri="{FF2B5EF4-FFF2-40B4-BE49-F238E27FC236}">
                <a16:creationId xmlns:a16="http://schemas.microsoft.com/office/drawing/2014/main" id="{83BCB4E5-76F5-4CE3-82BB-09FA078A8F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2098675"/>
            <a:ext cx="3657600" cy="2320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33"/>
                </a:solidFill>
                <a:latin typeface="Arial Black" panose="020B0A04020102020204" pitchFamily="34" charset="0"/>
              </a:rPr>
              <a:t>SEU ALIMENTO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33"/>
                </a:solidFill>
                <a:latin typeface="Arial Black" panose="020B0A04020102020204" pitchFamily="34" charset="0"/>
              </a:rPr>
              <a:t>É SEU MELHOR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6633"/>
                </a:solidFill>
                <a:latin typeface="Arial Black" panose="020B0A04020102020204" pitchFamily="34" charset="0"/>
              </a:rPr>
              <a:t>REMÉDIO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206D86D-98F0-4C1A-B7E8-E23B5AAFF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858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3200" b="1"/>
              <a:t>COMO COMBINAR OS ALIMENTOS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0CBF208-E3A2-471D-9723-9A8B6AD5E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696200" cy="5943600"/>
          </a:xfrm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lang="pt-BR" altLang="pt-BR" sz="3600" b="1">
                <a:solidFill>
                  <a:srgbClr val="CC0000"/>
                </a:solidFill>
              </a:rPr>
              <a:t> </a:t>
            </a:r>
            <a:r>
              <a:rPr lang="pt-BR" altLang="pt-BR" b="1">
                <a:solidFill>
                  <a:srgbClr val="CC0000"/>
                </a:solidFill>
              </a:rPr>
              <a:t>ENERGÉTICOS:</a:t>
            </a:r>
            <a:endParaRPr lang="pt-BR" altLang="pt-BR" b="1"/>
          </a:p>
          <a:p>
            <a:pPr lvl="1"/>
            <a:r>
              <a:rPr lang="pt-BR" altLang="pt-BR" b="1"/>
              <a:t>São os Combustíveis da vida</a:t>
            </a:r>
          </a:p>
          <a:p>
            <a:pPr lvl="1"/>
            <a:r>
              <a:rPr lang="pt-BR" altLang="pt-BR" b="1"/>
              <a:t>Incluir 1 ou 2 em cada refeição</a:t>
            </a:r>
          </a:p>
          <a:p>
            <a:pPr lvl="1"/>
            <a:r>
              <a:rPr lang="pt-BR" altLang="pt-BR" b="1"/>
              <a:t>Deve representar 40% da refeição</a:t>
            </a:r>
          </a:p>
          <a:p>
            <a:pPr>
              <a:spcBef>
                <a:spcPct val="0"/>
              </a:spcBef>
            </a:pPr>
            <a:r>
              <a:rPr lang="pt-BR" altLang="pt-BR" sz="3600" b="1">
                <a:solidFill>
                  <a:srgbClr val="CC0000"/>
                </a:solidFill>
              </a:rPr>
              <a:t>CONSTRUTORES</a:t>
            </a:r>
            <a:r>
              <a:rPr lang="pt-BR" altLang="pt-BR" b="1">
                <a:solidFill>
                  <a:srgbClr val="CC0000"/>
                </a:solidFill>
              </a:rPr>
              <a:t>:</a:t>
            </a:r>
          </a:p>
          <a:p>
            <a:pPr lvl="1"/>
            <a:r>
              <a:rPr lang="pt-BR" altLang="pt-BR" b="1"/>
              <a:t>Formam a estrutura das células </a:t>
            </a:r>
          </a:p>
          <a:p>
            <a:pPr lvl="1"/>
            <a:r>
              <a:rPr lang="pt-BR" altLang="pt-BR" b="1"/>
              <a:t>Repõem tecidos danificados</a:t>
            </a:r>
          </a:p>
          <a:p>
            <a:pPr lvl="1"/>
            <a:r>
              <a:rPr lang="pt-BR" altLang="pt-BR" b="1"/>
              <a:t>1 ou 2 por refeição. 30% da refeição</a:t>
            </a:r>
          </a:p>
          <a:p>
            <a:pPr>
              <a:spcBef>
                <a:spcPct val="0"/>
              </a:spcBef>
            </a:pPr>
            <a:r>
              <a:rPr lang="pt-BR" altLang="pt-BR" sz="3600" b="1">
                <a:solidFill>
                  <a:srgbClr val="CC0000"/>
                </a:solidFill>
              </a:rPr>
              <a:t>REGULADORES</a:t>
            </a:r>
            <a:r>
              <a:rPr lang="pt-BR" altLang="pt-BR" b="1">
                <a:solidFill>
                  <a:srgbClr val="CC0000"/>
                </a:solidFill>
              </a:rPr>
              <a:t>:</a:t>
            </a:r>
          </a:p>
          <a:p>
            <a:pPr lvl="1"/>
            <a:r>
              <a:rPr lang="pt-BR" altLang="pt-BR" b="1"/>
              <a:t>Responsáveis pela limpeza do corpo</a:t>
            </a:r>
          </a:p>
          <a:p>
            <a:pPr lvl="1"/>
            <a:r>
              <a:rPr lang="pt-BR" altLang="pt-BR" b="1"/>
              <a:t> 1 ou 2 por refeição. 30% da refeição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3" name="Group 61">
            <a:extLst>
              <a:ext uri="{FF2B5EF4-FFF2-40B4-BE49-F238E27FC236}">
                <a16:creationId xmlns:a16="http://schemas.microsoft.com/office/drawing/2014/main" id="{69C22718-8CCE-416E-8571-827031EB2A7F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371600"/>
            <a:ext cx="4114800" cy="5486400"/>
            <a:chOff x="2640" y="0"/>
            <a:chExt cx="3120" cy="4320"/>
          </a:xfrm>
        </p:grpSpPr>
        <p:grpSp>
          <p:nvGrpSpPr>
            <p:cNvPr id="18437" name="Group 5">
              <a:extLst>
                <a:ext uri="{FF2B5EF4-FFF2-40B4-BE49-F238E27FC236}">
                  <a16:creationId xmlns:a16="http://schemas.microsoft.com/office/drawing/2014/main" id="{21D41E35-AE35-44AC-AE76-8513CBF5B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0"/>
              <a:ext cx="3120" cy="4320"/>
              <a:chOff x="1296" y="240"/>
              <a:chExt cx="3120" cy="3936"/>
            </a:xfrm>
          </p:grpSpPr>
          <p:pic>
            <p:nvPicPr>
              <p:cNvPr id="18438" name="Picture 6">
                <a:extLst>
                  <a:ext uri="{FF2B5EF4-FFF2-40B4-BE49-F238E27FC236}">
                    <a16:creationId xmlns:a16="http://schemas.microsoft.com/office/drawing/2014/main" id="{52DC94AF-7E41-44BF-8A05-29381111E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40"/>
                <a:ext cx="3106" cy="3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39" name="Rectangle 7">
                <a:extLst>
                  <a:ext uri="{FF2B5EF4-FFF2-40B4-BE49-F238E27FC236}">
                    <a16:creationId xmlns:a16="http://schemas.microsoft.com/office/drawing/2014/main" id="{02C449B5-0C28-47D0-8A8B-19BAD0916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91270">
                <a:off x="1552" y="3075"/>
                <a:ext cx="2016" cy="480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40" name="Rectangle 8">
                <a:extLst>
                  <a:ext uri="{FF2B5EF4-FFF2-40B4-BE49-F238E27FC236}">
                    <a16:creationId xmlns:a16="http://schemas.microsoft.com/office/drawing/2014/main" id="{8D5E87AA-8F3B-48E1-A47E-316BB8479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1344" cy="1632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41" name="Rectangle 9">
                <a:extLst>
                  <a:ext uri="{FF2B5EF4-FFF2-40B4-BE49-F238E27FC236}">
                    <a16:creationId xmlns:a16="http://schemas.microsoft.com/office/drawing/2014/main" id="{05F1F2BA-174B-4561-8164-35F2D1E9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792"/>
                <a:ext cx="3120" cy="38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42" name="Oval 10">
                <a:extLst>
                  <a:ext uri="{FF2B5EF4-FFF2-40B4-BE49-F238E27FC236}">
                    <a16:creationId xmlns:a16="http://schemas.microsoft.com/office/drawing/2014/main" id="{E3079711-99E8-4696-93C1-9B00F2103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3360"/>
                <a:ext cx="336" cy="336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43" name="Oval 11">
                <a:extLst>
                  <a:ext uri="{FF2B5EF4-FFF2-40B4-BE49-F238E27FC236}">
                    <a16:creationId xmlns:a16="http://schemas.microsoft.com/office/drawing/2014/main" id="{997F4867-4A4F-48A2-B7D7-808FB7B57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120"/>
                <a:ext cx="384" cy="192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44" name="Oval 12">
                <a:extLst>
                  <a:ext uri="{FF2B5EF4-FFF2-40B4-BE49-F238E27FC236}">
                    <a16:creationId xmlns:a16="http://schemas.microsoft.com/office/drawing/2014/main" id="{0301E3C5-E06E-43E4-8C88-905189EC6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400"/>
                <a:ext cx="960" cy="240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45" name="Oval 13">
                <a:extLst>
                  <a:ext uri="{FF2B5EF4-FFF2-40B4-BE49-F238E27FC236}">
                    <a16:creationId xmlns:a16="http://schemas.microsoft.com/office/drawing/2014/main" id="{47B99846-B494-496A-AFF0-CDC98C317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496"/>
                <a:ext cx="192" cy="816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46" name="Oval 14">
                <a:extLst>
                  <a:ext uri="{FF2B5EF4-FFF2-40B4-BE49-F238E27FC236}">
                    <a16:creationId xmlns:a16="http://schemas.microsoft.com/office/drawing/2014/main" id="{8F04C4CC-AA88-4CD7-A35D-201C30244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768" cy="336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8447" name="Rectangle 15">
              <a:extLst>
                <a:ext uri="{FF2B5EF4-FFF2-40B4-BE49-F238E27FC236}">
                  <a16:creationId xmlns:a16="http://schemas.microsoft.com/office/drawing/2014/main" id="{E49F78CF-A96F-45AF-8591-1F732ED1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76"/>
              <a:ext cx="1584" cy="1844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8" name="Rectangle 16">
              <a:extLst>
                <a:ext uri="{FF2B5EF4-FFF2-40B4-BE49-F238E27FC236}">
                  <a16:creationId xmlns:a16="http://schemas.microsoft.com/office/drawing/2014/main" id="{DB4E208F-939B-42C7-BEB0-EEDA42289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99"/>
              <a:ext cx="1920" cy="421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9" name="Rectangle 17">
              <a:extLst>
                <a:ext uri="{FF2B5EF4-FFF2-40B4-BE49-F238E27FC236}">
                  <a16:creationId xmlns:a16="http://schemas.microsoft.com/office/drawing/2014/main" id="{84BDB462-D47B-4A87-88C1-0D9AFC47F7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27176">
              <a:off x="3738" y="3388"/>
              <a:ext cx="1104" cy="527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0" name="Rectangle 18">
              <a:extLst>
                <a:ext uri="{FF2B5EF4-FFF2-40B4-BE49-F238E27FC236}">
                  <a16:creationId xmlns:a16="http://schemas.microsoft.com/office/drawing/2014/main" id="{1A46204A-A8E2-413A-9498-71C1F8C04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0"/>
              <a:ext cx="240" cy="3108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1" name="Rectangle 19">
              <a:extLst>
                <a:ext uri="{FF2B5EF4-FFF2-40B4-BE49-F238E27FC236}">
                  <a16:creationId xmlns:a16="http://schemas.microsoft.com/office/drawing/2014/main" id="{CF0C1BC7-20B5-4FFF-88E8-C99BDA77F6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84436">
              <a:off x="2784" y="2213"/>
              <a:ext cx="1056" cy="474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2" name="Rectangle 20">
              <a:extLst>
                <a:ext uri="{FF2B5EF4-FFF2-40B4-BE49-F238E27FC236}">
                  <a16:creationId xmlns:a16="http://schemas.microsoft.com/office/drawing/2014/main" id="{3F7012F3-5303-409A-9FC0-9098165EB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0"/>
              <a:ext cx="2928" cy="263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3" name="Rectangle 21">
              <a:extLst>
                <a:ext uri="{FF2B5EF4-FFF2-40B4-BE49-F238E27FC236}">
                  <a16:creationId xmlns:a16="http://schemas.microsoft.com/office/drawing/2014/main" id="{AFAC1A7A-F288-4843-BFEB-C2CFA4D54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58"/>
              <a:ext cx="864" cy="369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4" name="Oval 22">
              <a:extLst>
                <a:ext uri="{FF2B5EF4-FFF2-40B4-BE49-F238E27FC236}">
                  <a16:creationId xmlns:a16="http://schemas.microsoft.com/office/drawing/2014/main" id="{587D3123-4B5F-4511-B599-BF829E928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421"/>
              <a:ext cx="288" cy="369"/>
            </a:xfrm>
            <a:prstGeom prst="ellipse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5" name="Rectangle 23">
              <a:extLst>
                <a:ext uri="{FF2B5EF4-FFF2-40B4-BE49-F238E27FC236}">
                  <a16:creationId xmlns:a16="http://schemas.microsoft.com/office/drawing/2014/main" id="{342A971F-FF3B-45B0-B9B0-EF314D932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" y="53"/>
              <a:ext cx="192" cy="527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6" name="Rectangle 24">
              <a:extLst>
                <a:ext uri="{FF2B5EF4-FFF2-40B4-BE49-F238E27FC236}">
                  <a16:creationId xmlns:a16="http://schemas.microsoft.com/office/drawing/2014/main" id="{97FBD070-2A40-4F21-907C-89EAAA677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3"/>
              <a:ext cx="384" cy="474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7" name="Rectangle 25">
              <a:extLst>
                <a:ext uri="{FF2B5EF4-FFF2-40B4-BE49-F238E27FC236}">
                  <a16:creationId xmlns:a16="http://schemas.microsoft.com/office/drawing/2014/main" id="{87DD40FF-ADB8-4739-B86E-68B4D2A6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58"/>
              <a:ext cx="1392" cy="2318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8" name="Rectangle 26">
              <a:extLst>
                <a:ext uri="{FF2B5EF4-FFF2-40B4-BE49-F238E27FC236}">
                  <a16:creationId xmlns:a16="http://schemas.microsoft.com/office/drawing/2014/main" id="{5DC62B2C-4F96-44B9-9661-A04F9BF19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685"/>
              <a:ext cx="336" cy="685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9" name="Rectangle 27">
              <a:extLst>
                <a:ext uri="{FF2B5EF4-FFF2-40B4-BE49-F238E27FC236}">
                  <a16:creationId xmlns:a16="http://schemas.microsoft.com/office/drawing/2014/main" id="{A7E16C2B-4AF8-486D-95A2-70A63A03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53"/>
              <a:ext cx="1104" cy="632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0" name="Rectangle 28">
              <a:extLst>
                <a:ext uri="{FF2B5EF4-FFF2-40B4-BE49-F238E27FC236}">
                  <a16:creationId xmlns:a16="http://schemas.microsoft.com/office/drawing/2014/main" id="{4C003773-A322-4C65-90E1-2E2E8E531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002"/>
              <a:ext cx="288" cy="263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1" name="Rectangle 59">
              <a:extLst>
                <a:ext uri="{FF2B5EF4-FFF2-40B4-BE49-F238E27FC236}">
                  <a16:creationId xmlns:a16="http://schemas.microsoft.com/office/drawing/2014/main" id="{909C24F4-7616-402C-A31D-6D6132B6F8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37008">
              <a:off x="3024" y="263"/>
              <a:ext cx="1584" cy="1844"/>
            </a:xfrm>
            <a:prstGeom prst="rect">
              <a:avLst/>
            </a:prstGeom>
            <a:solidFill>
              <a:srgbClr val="C9B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488" name="Group 56">
            <a:extLst>
              <a:ext uri="{FF2B5EF4-FFF2-40B4-BE49-F238E27FC236}">
                <a16:creationId xmlns:a16="http://schemas.microsoft.com/office/drawing/2014/main" id="{28086302-3B7D-4BAE-BD40-83E5D6DEDCBD}"/>
              </a:ext>
            </a:extLst>
          </p:cNvPr>
          <p:cNvGrpSpPr>
            <a:grpSpLocks/>
          </p:cNvGrpSpPr>
          <p:nvPr/>
        </p:nvGrpSpPr>
        <p:grpSpPr bwMode="auto">
          <a:xfrm>
            <a:off x="0" y="1371600"/>
            <a:ext cx="4191000" cy="5486400"/>
            <a:chOff x="-1056" y="0"/>
            <a:chExt cx="3324" cy="4320"/>
          </a:xfrm>
        </p:grpSpPr>
        <p:grpSp>
          <p:nvGrpSpPr>
            <p:cNvPr id="18461" name="Group 29">
              <a:extLst>
                <a:ext uri="{FF2B5EF4-FFF2-40B4-BE49-F238E27FC236}">
                  <a16:creationId xmlns:a16="http://schemas.microsoft.com/office/drawing/2014/main" id="{A501FEE7-EC48-4D13-83CD-2E31495352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56" y="0"/>
              <a:ext cx="3324" cy="4320"/>
              <a:chOff x="1620" y="384"/>
              <a:chExt cx="3324" cy="3565"/>
            </a:xfrm>
          </p:grpSpPr>
          <p:grpSp>
            <p:nvGrpSpPr>
              <p:cNvPr id="18462" name="Group 30">
                <a:extLst>
                  <a:ext uri="{FF2B5EF4-FFF2-40B4-BE49-F238E27FC236}">
                    <a16:creationId xmlns:a16="http://schemas.microsoft.com/office/drawing/2014/main" id="{D7BF630F-98A7-4A7D-AA9A-119D7DDC5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0" y="384"/>
                <a:ext cx="3324" cy="3565"/>
                <a:chOff x="1620" y="384"/>
                <a:chExt cx="3324" cy="3565"/>
              </a:xfrm>
            </p:grpSpPr>
            <p:pic>
              <p:nvPicPr>
                <p:cNvPr id="18463" name="Picture 31">
                  <a:extLst>
                    <a:ext uri="{FF2B5EF4-FFF2-40B4-BE49-F238E27FC236}">
                      <a16:creationId xmlns:a16="http://schemas.microsoft.com/office/drawing/2014/main" id="{10B150A3-31D4-4203-BF3E-7DCE49997B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0" y="384"/>
                  <a:ext cx="3324" cy="35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64" name="Rectangle 32">
                  <a:extLst>
                    <a:ext uri="{FF2B5EF4-FFF2-40B4-BE49-F238E27FC236}">
                      <a16:creationId xmlns:a16="http://schemas.microsoft.com/office/drawing/2014/main" id="{44C3B102-B445-4A0A-9B64-30CF28C16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54572">
                  <a:off x="3073" y="2544"/>
                  <a:ext cx="336" cy="1296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65" name="Rectangle 33">
                  <a:extLst>
                    <a:ext uri="{FF2B5EF4-FFF2-40B4-BE49-F238E27FC236}">
                      <a16:creationId xmlns:a16="http://schemas.microsoft.com/office/drawing/2014/main" id="{F73BE9FC-8534-4316-8549-BC6D22622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11845">
                  <a:off x="2859" y="3129"/>
                  <a:ext cx="96" cy="816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66" name="Rectangle 34">
                  <a:extLst>
                    <a:ext uri="{FF2B5EF4-FFF2-40B4-BE49-F238E27FC236}">
                      <a16:creationId xmlns:a16="http://schemas.microsoft.com/office/drawing/2014/main" id="{8265AE27-5E70-4861-9DA3-CEC73F7E1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2" y="2557"/>
                  <a:ext cx="1680" cy="1392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67" name="Rectangle 35">
                  <a:extLst>
                    <a:ext uri="{FF2B5EF4-FFF2-40B4-BE49-F238E27FC236}">
                      <a16:creationId xmlns:a16="http://schemas.microsoft.com/office/drawing/2014/main" id="{77E99113-D53C-4580-9143-B5ECB3BB7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4" y="3517"/>
                  <a:ext cx="864" cy="432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68" name="Rectangle 36">
                  <a:extLst>
                    <a:ext uri="{FF2B5EF4-FFF2-40B4-BE49-F238E27FC236}">
                      <a16:creationId xmlns:a16="http://schemas.microsoft.com/office/drawing/2014/main" id="{C7C08B17-A26C-4841-916F-5EC67BF0D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4" y="1571"/>
                  <a:ext cx="310" cy="2365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69" name="Rectangle 37">
                  <a:extLst>
                    <a:ext uri="{FF2B5EF4-FFF2-40B4-BE49-F238E27FC236}">
                      <a16:creationId xmlns:a16="http://schemas.microsoft.com/office/drawing/2014/main" id="{78B669AF-9FDF-42D5-AB94-6B1137FC8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48" y="960"/>
                  <a:ext cx="384" cy="1680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0" name="Rectangle 38">
                  <a:extLst>
                    <a:ext uri="{FF2B5EF4-FFF2-40B4-BE49-F238E27FC236}">
                      <a16:creationId xmlns:a16="http://schemas.microsoft.com/office/drawing/2014/main" id="{CC6A3500-332B-41F7-A3EC-80703C087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80305">
                  <a:off x="3492" y="2304"/>
                  <a:ext cx="1152" cy="336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1" name="Rectangle 39">
                  <a:extLst>
                    <a:ext uri="{FF2B5EF4-FFF2-40B4-BE49-F238E27FC236}">
                      <a16:creationId xmlns:a16="http://schemas.microsoft.com/office/drawing/2014/main" id="{14CFA34B-1F10-4AD4-8CA8-45B19F081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384"/>
                  <a:ext cx="1200" cy="144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2" name="Rectangle 40">
                  <a:extLst>
                    <a:ext uri="{FF2B5EF4-FFF2-40B4-BE49-F238E27FC236}">
                      <a16:creationId xmlns:a16="http://schemas.microsoft.com/office/drawing/2014/main" id="{9BF045E8-533D-47D3-8135-0B9C6053C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" y="528"/>
                  <a:ext cx="384" cy="432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3" name="Rectangle 41">
                  <a:extLst>
                    <a:ext uri="{FF2B5EF4-FFF2-40B4-BE49-F238E27FC236}">
                      <a16:creationId xmlns:a16="http://schemas.microsoft.com/office/drawing/2014/main" id="{BD12CFDE-9145-44FA-8350-E233CDF09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293768">
                  <a:off x="2676" y="960"/>
                  <a:ext cx="144" cy="672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4" name="Oval 42">
                  <a:extLst>
                    <a:ext uri="{FF2B5EF4-FFF2-40B4-BE49-F238E27FC236}">
                      <a16:creationId xmlns:a16="http://schemas.microsoft.com/office/drawing/2014/main" id="{0F65D7CA-2817-4E61-AB39-F731E7F7B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4" y="1488"/>
                  <a:ext cx="96" cy="288"/>
                </a:xfrm>
                <a:prstGeom prst="ellipse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5" name="Oval 43">
                  <a:extLst>
                    <a:ext uri="{FF2B5EF4-FFF2-40B4-BE49-F238E27FC236}">
                      <a16:creationId xmlns:a16="http://schemas.microsoft.com/office/drawing/2014/main" id="{902F73E4-E54E-47AF-BA4C-93F5038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" y="1152"/>
                  <a:ext cx="144" cy="240"/>
                </a:xfrm>
                <a:prstGeom prst="ellipse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6" name="Oval 44">
                  <a:extLst>
                    <a:ext uri="{FF2B5EF4-FFF2-40B4-BE49-F238E27FC236}">
                      <a16:creationId xmlns:a16="http://schemas.microsoft.com/office/drawing/2014/main" id="{9319F1BD-262F-4E7E-ADB2-B6444751F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" y="1680"/>
                  <a:ext cx="144" cy="240"/>
                </a:xfrm>
                <a:prstGeom prst="ellipse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7" name="Oval 45">
                  <a:extLst>
                    <a:ext uri="{FF2B5EF4-FFF2-40B4-BE49-F238E27FC236}">
                      <a16:creationId xmlns:a16="http://schemas.microsoft.com/office/drawing/2014/main" id="{8ADF32CC-E150-42FE-B9BC-2CE8BAD06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" y="1968"/>
                  <a:ext cx="144" cy="240"/>
                </a:xfrm>
                <a:prstGeom prst="ellipse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8" name="Oval 46">
                  <a:extLst>
                    <a:ext uri="{FF2B5EF4-FFF2-40B4-BE49-F238E27FC236}">
                      <a16:creationId xmlns:a16="http://schemas.microsoft.com/office/drawing/2014/main" id="{558A2CE5-E490-4FF7-934A-9CAC94959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4" y="816"/>
                  <a:ext cx="144" cy="240"/>
                </a:xfrm>
                <a:prstGeom prst="ellipse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79" name="Rectangle 47">
                  <a:extLst>
                    <a:ext uri="{FF2B5EF4-FFF2-40B4-BE49-F238E27FC236}">
                      <a16:creationId xmlns:a16="http://schemas.microsoft.com/office/drawing/2014/main" id="{C41E83C6-928E-4D2A-BB08-421829271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8" y="384"/>
                  <a:ext cx="144" cy="576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80" name="Rectangle 48">
                  <a:extLst>
                    <a:ext uri="{FF2B5EF4-FFF2-40B4-BE49-F238E27FC236}">
                      <a16:creationId xmlns:a16="http://schemas.microsoft.com/office/drawing/2014/main" id="{4E1EEC43-1F39-4A9D-94CC-D35165BDB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6" y="384"/>
                  <a:ext cx="576" cy="144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81" name="Rectangle 49">
                  <a:extLst>
                    <a:ext uri="{FF2B5EF4-FFF2-40B4-BE49-F238E27FC236}">
                      <a16:creationId xmlns:a16="http://schemas.microsoft.com/office/drawing/2014/main" id="{9D464F25-ABA1-4DAB-82E4-A9387627E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29814">
                  <a:off x="4548" y="480"/>
                  <a:ext cx="336" cy="144"/>
                </a:xfrm>
                <a:prstGeom prst="rect">
                  <a:avLst/>
                </a:prstGeom>
                <a:solidFill>
                  <a:srgbClr val="C7B8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8482" name="Rectangle 50">
                <a:extLst>
                  <a:ext uri="{FF2B5EF4-FFF2-40B4-BE49-F238E27FC236}">
                    <a16:creationId xmlns:a16="http://schemas.microsoft.com/office/drawing/2014/main" id="{5D22764D-ED59-4411-A436-2085F9293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144" cy="288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83" name="Rectangle 51">
                <a:extLst>
                  <a:ext uri="{FF2B5EF4-FFF2-40B4-BE49-F238E27FC236}">
                    <a16:creationId xmlns:a16="http://schemas.microsoft.com/office/drawing/2014/main" id="{0A82C2D6-6893-41EB-9825-93CA9B60B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248"/>
                <a:ext cx="240" cy="192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84" name="Rectangle 52">
                <a:extLst>
                  <a:ext uri="{FF2B5EF4-FFF2-40B4-BE49-F238E27FC236}">
                    <a16:creationId xmlns:a16="http://schemas.microsoft.com/office/drawing/2014/main" id="{13FDC040-BE60-49A6-B60E-51EE6ED96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84"/>
                <a:ext cx="1584" cy="48"/>
              </a:xfrm>
              <a:prstGeom prst="rect">
                <a:avLst/>
              </a:prstGeom>
              <a:solidFill>
                <a:srgbClr val="C7B8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8485" name="Rectangle 53">
              <a:extLst>
                <a:ext uri="{FF2B5EF4-FFF2-40B4-BE49-F238E27FC236}">
                  <a16:creationId xmlns:a16="http://schemas.microsoft.com/office/drawing/2014/main" id="{6385DD4A-2FED-45E9-81B8-0D38842F8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432"/>
              <a:ext cx="1536" cy="2256"/>
            </a:xfrm>
            <a:prstGeom prst="rect">
              <a:avLst/>
            </a:prstGeom>
            <a:solidFill>
              <a:srgbClr val="C7B8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6" name="Rectangle 54">
              <a:extLst>
                <a:ext uri="{FF2B5EF4-FFF2-40B4-BE49-F238E27FC236}">
                  <a16:creationId xmlns:a16="http://schemas.microsoft.com/office/drawing/2014/main" id="{061C3142-FD13-49E6-8995-41E12E2A79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4210">
              <a:off x="0" y="288"/>
              <a:ext cx="912" cy="2208"/>
            </a:xfrm>
            <a:prstGeom prst="rect">
              <a:avLst/>
            </a:prstGeom>
            <a:solidFill>
              <a:srgbClr val="C7B8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7" name="Rectangle 55">
              <a:extLst>
                <a:ext uri="{FF2B5EF4-FFF2-40B4-BE49-F238E27FC236}">
                  <a16:creationId xmlns:a16="http://schemas.microsoft.com/office/drawing/2014/main" id="{4AB8EEF2-180A-413C-A0F7-584E04E4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0"/>
              <a:ext cx="2544" cy="528"/>
            </a:xfrm>
            <a:prstGeom prst="rect">
              <a:avLst/>
            </a:prstGeom>
            <a:solidFill>
              <a:srgbClr val="C7B8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93751AA-914D-4422-981A-0912DAC3E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pt-BR" b="1"/>
              <a:t>QUANDO COMER?</a:t>
            </a:r>
          </a:p>
        </p:txBody>
      </p:sp>
      <p:sp>
        <p:nvSpPr>
          <p:cNvPr id="18494" name="Text Box 62">
            <a:extLst>
              <a:ext uri="{FF2B5EF4-FFF2-40B4-BE49-F238E27FC236}">
                <a16:creationId xmlns:a16="http://schemas.microsoft.com/office/drawing/2014/main" id="{ED4C8DB5-5C66-4745-BFDC-BFDD0531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43088"/>
            <a:ext cx="198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Quando estou assim...</a:t>
            </a:r>
          </a:p>
        </p:txBody>
      </p:sp>
      <p:sp>
        <p:nvSpPr>
          <p:cNvPr id="18495" name="Text Box 63">
            <a:extLst>
              <a:ext uri="{FF2B5EF4-FFF2-40B4-BE49-F238E27FC236}">
                <a16:creationId xmlns:a16="http://schemas.microsoft.com/office/drawing/2014/main" id="{77FDDF3F-0B33-4462-A98D-745968B0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Ou assim?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94" grpId="0" autoUpdateAnimBg="0"/>
      <p:bldP spid="184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extLst>
              <a:ext uri="{FF2B5EF4-FFF2-40B4-BE49-F238E27FC236}">
                <a16:creationId xmlns:a16="http://schemas.microsoft.com/office/drawing/2014/main" id="{96F86334-F28F-473C-BD61-C4182AAE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/>
              <a:t>DE MANHÃ COMO UM REI</a:t>
            </a:r>
            <a:endParaRPr lang="pt-BR" altLang="pt-BR" sz="3600" b="1"/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AC488FEC-ACF7-41E7-8FDA-AC3EB376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4046538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2E9F1F8F-BE4F-46D0-9BBD-0C9695E9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/>
              <a:t>AO MEIO DIA COMO UM PRÍNCIPE</a:t>
            </a:r>
            <a:endParaRPr lang="en-US" altLang="pt-BR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FF930F42-23F0-491F-951B-2EEC74E1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2590800"/>
            <a:ext cx="3592512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5519A1A-762C-41FD-9D8A-8A0EAE058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b="1"/>
              <a:t>A NOITE COMO UM MENDIGO</a:t>
            </a:r>
            <a:endParaRPr lang="en-US" altLang="pt-BR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8C6AF75F-D9CE-4EEF-BECF-FC93267D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262188"/>
            <a:ext cx="3228975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93896DB-AE14-4CFC-9956-6B9F70957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pt-BR" b="1"/>
              <a:t>COMO COMER?</a:t>
            </a:r>
            <a:endParaRPr lang="en-US" altLang="pt-BR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FCC962AD-0770-40E5-8208-AB23D050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056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465640F-39C6-447D-81EF-716EA337A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/>
          <a:lstStyle/>
          <a:p>
            <a:pPr algn="l"/>
            <a:r>
              <a:rPr lang="en-US" altLang="pt-BR" b="1"/>
              <a:t>- </a:t>
            </a:r>
            <a:r>
              <a:rPr lang="en-US" altLang="pt-BR" b="1">
                <a:solidFill>
                  <a:srgbClr val="000066"/>
                </a:solidFill>
              </a:rPr>
              <a:t>COM ALEGRIA</a:t>
            </a:r>
            <a:endParaRPr lang="en-US" altLang="pt-BR" b="1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0DD3302D-C1AC-4422-AFF5-DA1CC110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400" b="1"/>
              <a:t>- </a:t>
            </a:r>
            <a:r>
              <a:rPr lang="en-US" altLang="pt-BR" sz="4400" b="1">
                <a:solidFill>
                  <a:srgbClr val="008000"/>
                </a:solidFill>
              </a:rPr>
              <a:t>COM CALMA (TEMPO)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EC450DAF-F1EE-45A0-8152-9A746CC6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400" b="1">
                <a:solidFill>
                  <a:srgbClr val="CC0000"/>
                </a:solidFill>
              </a:rPr>
              <a:t>- COM OS DENTES</a:t>
            </a:r>
            <a:endParaRPr lang="en-US" altLang="pt-BR" b="1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75469E25-0E38-4BF5-8300-4C0597AB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/>
              <a:t>- </a:t>
            </a:r>
            <a:r>
              <a:rPr lang="en-US" altLang="pt-BR" sz="4400" b="1">
                <a:solidFill>
                  <a:srgbClr val="CC00CC"/>
                </a:solidFill>
              </a:rPr>
              <a:t>COM GRATIDÃO</a:t>
            </a:r>
            <a:endParaRPr lang="en-US" altLang="pt-BR" b="1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13CF0761-CD2F-47EF-B1F3-E49D3483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400" b="1"/>
              <a:t>- </a:t>
            </a:r>
            <a:r>
              <a:rPr lang="en-US" altLang="pt-BR" sz="4400" b="1">
                <a:solidFill>
                  <a:srgbClr val="800000"/>
                </a:solidFill>
              </a:rPr>
              <a:t>COM REGULARIDADE</a:t>
            </a:r>
            <a:endParaRPr lang="en-US" altLang="pt-BR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autoUpdateAnimBg="0"/>
      <p:bldP spid="23556" grpId="0" autoUpdateAnimBg="0"/>
      <p:bldP spid="23557" grpId="0" autoUpdateAnimBg="0"/>
      <p:bldP spid="2355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A2176D6B-CF51-4627-A6BE-A6F54623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49563"/>
            <a:ext cx="3886200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FDB83EB2-D1CD-4C82-B32B-4D0F052C5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086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latin typeface="Bookman Old Style" panose="02050604050505020204" pitchFamily="18" charset="0"/>
              </a:rPr>
              <a:t>Quem come depressa, come 30% a mais.</a:t>
            </a:r>
            <a:endParaRPr lang="pt-BR" altLang="pt-BR" sz="36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9B5DE23F-C566-4881-8F07-D0A0D1BD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334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rgbClr val="FF0000"/>
                </a:solidFill>
                <a:latin typeface="Arial Black" panose="020B0A04020102020204" pitchFamily="34" charset="0"/>
              </a:rPr>
              <a:t>RESULTADO</a:t>
            </a:r>
            <a:endParaRPr lang="pt-BR" altLang="pt-BR" sz="4000">
              <a:latin typeface="Arial Black" panose="020B0A04020102020204" pitchFamily="34" charset="0"/>
            </a:endParaRP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D8ED804-4387-4F3C-AB3A-7A1D13AB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3538"/>
            <a:ext cx="3805238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6549D9E9-3440-40E5-B7A3-F457C953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438400"/>
            <a:ext cx="4724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/>
              <a:t>FERMENTAÇÃO,</a:t>
            </a:r>
            <a:r>
              <a:rPr lang="pt-BR" altLang="pt-BR" sz="3600" b="1">
                <a:solidFill>
                  <a:srgbClr val="FFFF00"/>
                </a:solidFill>
              </a:rPr>
              <a:t> </a:t>
            </a:r>
            <a:r>
              <a:rPr lang="pt-BR" altLang="pt-BR" sz="3600" b="1"/>
              <a:t>e as conseqüências são: má digestão, dor de cabeça, gastrite, úlcera azia, prisão de ventre, dor nos  olhos, pressão alta, colite, etc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>
            <a:extLst>
              <a:ext uri="{FF2B5EF4-FFF2-40B4-BE49-F238E27FC236}">
                <a16:creationId xmlns:a16="http://schemas.microsoft.com/office/drawing/2014/main" id="{66B5AA6B-60B9-4543-B462-AE5C01F8A3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934200" cy="66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 MEMÓRIA COMEÇA A FALHAR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E44D730-D81D-4E0E-B9D7-3488E9EA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150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E38D8779-A24E-4A4B-9DC8-D4F62E5168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1368425"/>
          <a:ext cx="5791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0" name="Imagem de Bitmap" r:id="rId3" imgW="4229032" imgH="4200000" progId="Paint.Picture">
                  <p:embed/>
                </p:oleObj>
              </mc:Choice>
              <mc:Fallback>
                <p:oleObj name="Imagem de Bitmap" r:id="rId3" imgW="4229032" imgH="4200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368425"/>
                        <a:ext cx="5791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WordArt 3">
            <a:extLst>
              <a:ext uri="{FF2B5EF4-FFF2-40B4-BE49-F238E27FC236}">
                <a16:creationId xmlns:a16="http://schemas.microsoft.com/office/drawing/2014/main" id="{6B33531B-B36F-42F2-8211-5DD4381B0F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6200000">
            <a:off x="4346575" y="2427288"/>
            <a:ext cx="542925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AR</a:t>
            </a: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A0240658-5B51-48C2-B55B-1918E00C23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57089">
            <a:off x="2673350" y="3105150"/>
            <a:ext cx="1466850" cy="234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LUZ SOLAR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67394256-3EFD-45A2-AE7A-E6816FD36C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96099">
            <a:off x="5060950" y="3143250"/>
            <a:ext cx="1604963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TEMPERANÇA</a:t>
            </a:r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id="{A3FE86B3-304A-4C67-A623-80D168F5C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07518">
            <a:off x="2657475" y="4192588"/>
            <a:ext cx="1001713" cy="234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ÁGUA</a:t>
            </a:r>
          </a:p>
        </p:txBody>
      </p:sp>
      <p:sp>
        <p:nvSpPr>
          <p:cNvPr id="4103" name="WordArt 7">
            <a:extLst>
              <a:ext uri="{FF2B5EF4-FFF2-40B4-BE49-F238E27FC236}">
                <a16:creationId xmlns:a16="http://schemas.microsoft.com/office/drawing/2014/main" id="{DBF6399C-EF8A-4E4E-89A0-D251726C30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614534">
            <a:off x="5283200" y="4203700"/>
            <a:ext cx="1631950" cy="300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rPr>
              <a:t>ALIMENTAÇÃO</a:t>
            </a: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8383FAE2-C460-4B8C-831D-7FA782EB60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540067">
            <a:off x="3170238" y="5156200"/>
            <a:ext cx="1411287" cy="220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REPOUSO</a:t>
            </a:r>
          </a:p>
        </p:txBody>
      </p:sp>
      <p:sp>
        <p:nvSpPr>
          <p:cNvPr id="4105" name="WordArt 9">
            <a:extLst>
              <a:ext uri="{FF2B5EF4-FFF2-40B4-BE49-F238E27FC236}">
                <a16:creationId xmlns:a16="http://schemas.microsoft.com/office/drawing/2014/main" id="{0A5E8DA1-E9A9-4843-A1F1-89DBFB1A1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554583">
            <a:off x="4651376" y="5167312"/>
            <a:ext cx="1433512" cy="246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EXERCÍCIO</a:t>
            </a:r>
          </a:p>
        </p:txBody>
      </p:sp>
      <p:sp>
        <p:nvSpPr>
          <p:cNvPr id="4106" name="Oval 10">
            <a:extLst>
              <a:ext uri="{FF2B5EF4-FFF2-40B4-BE49-F238E27FC236}">
                <a16:creationId xmlns:a16="http://schemas.microsoft.com/office/drawing/2014/main" id="{93376052-CB54-4A13-B134-BA9040B1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494088"/>
            <a:ext cx="1231900" cy="11715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7" name="Oval 11">
            <a:extLst>
              <a:ext uri="{FF2B5EF4-FFF2-40B4-BE49-F238E27FC236}">
                <a16:creationId xmlns:a16="http://schemas.microsoft.com/office/drawing/2014/main" id="{1E0A2B3B-BBF3-4F70-85B2-A0DE7352A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497263"/>
            <a:ext cx="1233488" cy="1176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8" name="WordArt 12">
            <a:extLst>
              <a:ext uri="{FF2B5EF4-FFF2-40B4-BE49-F238E27FC236}">
                <a16:creationId xmlns:a16="http://schemas.microsoft.com/office/drawing/2014/main" id="{06B208D4-8E16-4CF7-923F-375910C0A2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4338" y="3735388"/>
            <a:ext cx="830262" cy="735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PODER</a:t>
            </a:r>
          </a:p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DE</a:t>
            </a:r>
          </a:p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4109" name="WordArt 13">
            <a:extLst>
              <a:ext uri="{FF2B5EF4-FFF2-40B4-BE49-F238E27FC236}">
                <a16:creationId xmlns:a16="http://schemas.microsoft.com/office/drawing/2014/main" id="{9F65BC62-7841-47B5-9ABC-4E22C2B2E7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351872">
            <a:off x="4921250" y="2152650"/>
            <a:ext cx="21891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4400" kern="10">
                <a:solidFill>
                  <a:srgbClr val="E05B00"/>
                </a:solidFill>
                <a:latin typeface="Arial Black" panose="020B0A04020102020204" pitchFamily="34" charset="0"/>
              </a:rPr>
              <a:t>MAIS SAÚDE</a:t>
            </a:r>
          </a:p>
        </p:txBody>
      </p:sp>
      <p:sp>
        <p:nvSpPr>
          <p:cNvPr id="4110" name="WordArt 14">
            <a:extLst>
              <a:ext uri="{FF2B5EF4-FFF2-40B4-BE49-F238E27FC236}">
                <a16:creationId xmlns:a16="http://schemas.microsoft.com/office/drawing/2014/main" id="{065BEB51-24F0-4723-A688-64CB8C6CA7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89626">
            <a:off x="4955382" y="1486694"/>
            <a:ext cx="63500" cy="122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FF"/>
                </a:solidFill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4111" name="WordArt 15">
            <a:extLst>
              <a:ext uri="{FF2B5EF4-FFF2-40B4-BE49-F238E27FC236}">
                <a16:creationId xmlns:a16="http://schemas.microsoft.com/office/drawing/2014/main" id="{4ADB9576-6CA7-46B2-91C9-769957294E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89626">
            <a:off x="4947444" y="1602581"/>
            <a:ext cx="65088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FF"/>
                </a:solidFill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B4163BC2-B576-4264-BBCB-6BFFD322A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Glowworm" pitchFamily="34" charset="0"/>
              </a:rPr>
              <a:t>COMO EVITAR A DOENÇA</a:t>
            </a:r>
            <a:endParaRPr lang="en-US" altLang="pt-BR" sz="5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22BAB228-BC98-490C-932F-B4A63807C3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066800"/>
          <a:ext cx="3848100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8" name="Clip" r:id="rId3" imgW="3848040" imgH="5478120" progId="MS_ClipArt_Gallery.2">
                  <p:embed/>
                </p:oleObj>
              </mc:Choice>
              <mc:Fallback>
                <p:oleObj name="Clip" r:id="rId3" imgW="3848040" imgH="547812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6800"/>
                        <a:ext cx="3848100" cy="547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WordArt 3">
            <a:extLst>
              <a:ext uri="{FF2B5EF4-FFF2-40B4-BE49-F238E27FC236}">
                <a16:creationId xmlns:a16="http://schemas.microsoft.com/office/drawing/2014/main" id="{506DFA71-5393-42B9-BA06-E64847EB1B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5151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TEM  VOCÊ  CUIDADO  DESTE  CORPO ?</a:t>
            </a:r>
          </a:p>
        </p:txBody>
      </p:sp>
    </p:spTree>
  </p:cSld>
  <p:clrMapOvr>
    <a:masterClrMapping/>
  </p:clrMapOvr>
  <p:transition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EB08A6D1-CE71-4EAD-829C-6F83CBDF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69363D46-C19D-4701-BED1-369B33901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0"/>
            <a:ext cx="7086600" cy="33877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Bookman Old Style" panose="02050604050505020204" pitchFamily="18" charset="0"/>
              </a:rPr>
              <a:t>“No princípio era o Verbo, e o Verbo estava com Deus, e </a:t>
            </a:r>
            <a:r>
              <a:rPr lang="pt-BR" altLang="pt-BR" sz="3600" b="1">
                <a:solidFill>
                  <a:srgbClr val="FF0000"/>
                </a:solidFill>
                <a:latin typeface="Bookman Old Style" panose="02050604050505020204" pitchFamily="18" charset="0"/>
              </a:rPr>
              <a:t>o Verbo era Deus...</a:t>
            </a:r>
            <a:r>
              <a:rPr lang="pt-BR" altLang="pt-BR" sz="3600" b="1">
                <a:solidFill>
                  <a:srgbClr val="FFFF00"/>
                </a:solidFill>
                <a:latin typeface="Bookman Old Style" panose="02050604050505020204" pitchFamily="18" charset="0"/>
              </a:rPr>
              <a:t> E o Verbo se fez carne e habitou entre nós, cheio de graça e de verdade.”</a:t>
            </a:r>
            <a:r>
              <a:rPr lang="pt-BR" altLang="pt-BR" sz="3600" b="1">
                <a:solidFill>
                  <a:schemeClr val="bg1"/>
                </a:solidFill>
                <a:latin typeface="Bookman Old Style" panose="02050604050505020204" pitchFamily="18" charset="0"/>
              </a:rPr>
              <a:t>  </a:t>
            </a:r>
            <a:r>
              <a:rPr lang="pt-BR" altLang="pt-BR" b="1">
                <a:solidFill>
                  <a:schemeClr val="bg1"/>
                </a:solidFill>
                <a:latin typeface="Bookman Old Style" panose="02050604050505020204" pitchFamily="18" charset="0"/>
              </a:rPr>
              <a:t>João 1: 1,14</a:t>
            </a:r>
            <a:endParaRPr lang="pt-BR" altLang="pt-BR" sz="36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00FF">
                <a:gamma/>
                <a:shade val="46275"/>
                <a:invGamma/>
              </a:srgbClr>
            </a:gs>
            <a:gs pos="50000">
              <a:srgbClr val="0000FF"/>
            </a:gs>
            <a:gs pos="100000">
              <a:srgbClr val="0000FF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3328B032-D789-43B3-A33F-C2343068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0"/>
            <a:ext cx="5721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D443752-7687-43EE-9312-FAB528ED3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solidFill>
            <a:srgbClr val="FF66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pt-BR" altLang="pt-BR" sz="4200"/>
              <a:t>OS VERDADEIROS REMÉDIOS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3100BB6-1DAE-460B-97C2-207242264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953000"/>
          </a:xfrm>
          <a:solidFill>
            <a:srgbClr val="FFFF66">
              <a:alpha val="50000"/>
            </a:srgbClr>
          </a:solidFill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B		OA ALIMENTAÇÃO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E		XERCÍCIO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M	UITA ÁGUA PURA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36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E		XPERIÊNCIA COM DEUS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S		OL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T		EMPERANÇA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A		R  PURO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</a:rPr>
              <a:t>R		EPOUSO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50EE9025-8B33-43DA-A80E-D0C775081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b="1"/>
              <a:t>O EXERCÍCIO FÍSICO</a:t>
            </a:r>
            <a:r>
              <a:rPr lang="pt-BR" altLang="pt-BR"/>
              <a:t> </a:t>
            </a:r>
          </a:p>
        </p:txBody>
      </p:sp>
      <p:sp>
        <p:nvSpPr>
          <p:cNvPr id="51203" name="Rectangle 1027">
            <a:extLst>
              <a:ext uri="{FF2B5EF4-FFF2-40B4-BE49-F238E27FC236}">
                <a16:creationId xmlns:a16="http://schemas.microsoft.com/office/drawing/2014/main" id="{C842AF83-1E23-4905-B302-21D33559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114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50000"/>
              </a:lnSpc>
              <a:spcBef>
                <a:spcPct val="100000"/>
              </a:spcBef>
              <a:buFontTx/>
              <a:buNone/>
            </a:pPr>
            <a:r>
              <a:rPr lang="pt-BR" altLang="pt-B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O HOMEM FOI CRIADO P/ MOVIMENTO</a:t>
            </a:r>
            <a:br>
              <a:rPr lang="pt-BR" altLang="pt-B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pt-BR" altLang="pt-B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 </a:t>
            </a:r>
            <a: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LAVRAR E CUIDAR A TERRA – PRIMEIRA ORDEM DE DEUS</a:t>
            </a:r>
          </a:p>
          <a:p>
            <a:pPr lvl="1">
              <a:lnSpc>
                <a:spcPct val="150000"/>
              </a:lnSpc>
              <a:spcBef>
                <a:spcPct val="100000"/>
              </a:spcBef>
              <a:buFontTx/>
              <a:buNone/>
            </a:pPr>
            <a: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 O EXERCÍCIO DEVE SER:</a:t>
            </a:r>
            <a:b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* MODERADO</a:t>
            </a:r>
            <a:b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* COM EQUILÍBRIO</a:t>
            </a:r>
            <a:b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* REGULAR              </a:t>
            </a:r>
            <a:br>
              <a:rPr lang="pt-BR" altLang="pt-B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pt-BR" altLang="pt-BR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MEXA-SE E VIVA MELHOR</a:t>
            </a:r>
            <a:r>
              <a:rPr lang="pt-BR" alt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2CAD118-99AA-4AF8-95B8-C2DF2D1E9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b="1"/>
              <a:t>A IMPORTÂNCIA DA ÁGUA</a:t>
            </a:r>
            <a:r>
              <a:rPr lang="pt-BR" altLang="pt-BR"/>
              <a:t>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BA5F390-7A0C-4A61-82BA-0654E0BAC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5181600"/>
          </a:xfrm>
          <a:solidFill>
            <a:srgbClr val="CCFF99">
              <a:alpha val="50000"/>
            </a:srgbClr>
          </a:solidFill>
          <a:ln/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ct val="100000"/>
              </a:spcBef>
            </a:pPr>
            <a:r>
              <a:rPr lang="pt-BR" altLang="pt-BR" sz="2800" b="1">
                <a:solidFill>
                  <a:srgbClr val="CC6600"/>
                </a:solidFill>
              </a:rPr>
              <a:t>SÃO COMPOSTOS POR ÁGUA: </a:t>
            </a:r>
          </a:p>
          <a:p>
            <a:pPr lvl="1"/>
            <a:r>
              <a:rPr lang="pt-BR" altLang="pt-BR" b="1">
                <a:solidFill>
                  <a:srgbClr val="CC6600"/>
                </a:solidFill>
              </a:rPr>
              <a:t>70%  DO NOSSO PESO</a:t>
            </a:r>
          </a:p>
          <a:p>
            <a:pPr lvl="1"/>
            <a:r>
              <a:rPr lang="pt-BR" altLang="pt-BR" b="1">
                <a:solidFill>
                  <a:srgbClr val="CC6600"/>
                </a:solidFill>
              </a:rPr>
              <a:t>91%  DO PLASMA SANGÜÍNEO</a:t>
            </a:r>
          </a:p>
          <a:p>
            <a:pPr lvl="1"/>
            <a:r>
              <a:rPr lang="pt-BR" altLang="pt-BR" b="1">
                <a:solidFill>
                  <a:srgbClr val="CC6600"/>
                </a:solidFill>
              </a:rPr>
              <a:t>95%  DOS PRODUTOS DA DIGESTÃO</a:t>
            </a:r>
          </a:p>
          <a:p>
            <a:pPr>
              <a:lnSpc>
                <a:spcPct val="95000"/>
              </a:lnSpc>
              <a:spcBef>
                <a:spcPct val="100000"/>
              </a:spcBef>
            </a:pPr>
            <a:r>
              <a:rPr lang="pt-BR" altLang="pt-BR" sz="2800" b="1">
                <a:solidFill>
                  <a:srgbClr val="CC6600"/>
                </a:solidFill>
              </a:rPr>
              <a:t>PODEMOS PERDER TODA A GORDURA, CARBOHIDRATOS, 1/2 PROTEÍNAS, MAS... SE PERDEMOS ÁGUA...</a:t>
            </a:r>
          </a:p>
          <a:p>
            <a:pPr lvl="1"/>
            <a:r>
              <a:rPr lang="pt-BR" altLang="pt-BR" b="1">
                <a:solidFill>
                  <a:srgbClr val="CC6600"/>
                </a:solidFill>
              </a:rPr>
              <a:t>6%	FICAMOS CANSADOS</a:t>
            </a:r>
          </a:p>
          <a:p>
            <a:pPr lvl="1"/>
            <a:r>
              <a:rPr lang="pt-BR" altLang="pt-BR" b="1">
                <a:solidFill>
                  <a:srgbClr val="CC6600"/>
                </a:solidFill>
              </a:rPr>
              <a:t>10%	CORREMOS RISCO DE VIDA</a:t>
            </a:r>
          </a:p>
          <a:p>
            <a:pPr lvl="1"/>
            <a:r>
              <a:rPr lang="pt-BR" altLang="pt-BR" b="1">
                <a:solidFill>
                  <a:srgbClr val="CC6600"/>
                </a:solidFill>
              </a:rPr>
              <a:t>20%  	DAMOS ADEUS À VIDA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0">
            <a:extLst>
              <a:ext uri="{FF2B5EF4-FFF2-40B4-BE49-F238E27FC236}">
                <a16:creationId xmlns:a16="http://schemas.microsoft.com/office/drawing/2014/main" id="{7DA2EB20-363C-4F38-AE0A-F47FE8DDF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b="1"/>
              <a:t>QUANTO DE ÁGUA BEBER?</a:t>
            </a:r>
            <a:r>
              <a:rPr lang="pt-BR" altLang="pt-BR"/>
              <a:t> </a:t>
            </a:r>
          </a:p>
        </p:txBody>
      </p:sp>
      <p:sp>
        <p:nvSpPr>
          <p:cNvPr id="54275" name="Rectangle 2051">
            <a:extLst>
              <a:ext uri="{FF2B5EF4-FFF2-40B4-BE49-F238E27FC236}">
                <a16:creationId xmlns:a16="http://schemas.microsoft.com/office/drawing/2014/main" id="{70BAA20A-8772-4D50-B62F-4433052F2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696200" cy="5410200"/>
          </a:xfrm>
          <a:solidFill>
            <a:srgbClr val="FFFF99">
              <a:alpha val="50000"/>
            </a:srgbClr>
          </a:solidFill>
          <a:ln/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ct val="100000"/>
              </a:spcBef>
            </a:pPr>
            <a:r>
              <a:rPr lang="pt-BR" altLang="pt-BR" sz="2800" b="1">
                <a:solidFill>
                  <a:srgbClr val="CC6600"/>
                </a:solidFill>
              </a:rPr>
              <a:t>ÁGUA PURA: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EVITAR REFRIGERANTES</a:t>
            </a:r>
            <a:r>
              <a:rPr lang="pt-BR" altLang="pt-BR">
                <a:solidFill>
                  <a:srgbClr val="CC66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NUNCA USAR BEBIDAS ALCOÓLICAS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EVITAR BEBER JUNTO AS  REFEIÇÕES</a:t>
            </a:r>
          </a:p>
          <a:p>
            <a:pPr>
              <a:lnSpc>
                <a:spcPct val="95000"/>
              </a:lnSpc>
              <a:spcBef>
                <a:spcPct val="100000"/>
              </a:spcBef>
            </a:pPr>
            <a:r>
              <a:rPr lang="pt-BR" altLang="pt-BR" sz="2800" b="1">
                <a:solidFill>
                  <a:srgbClr val="CC6600"/>
                </a:solidFill>
              </a:rPr>
              <a:t>10 COPOS DE ÁGUA POR DIA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AO ACORDAR (EM JEJUM)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30 MINUTOS ANTES DO ALMOÇO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2 HORAS APÓS O ALMOÇO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30 MINUTOS ANTES DO JANTAR</a:t>
            </a:r>
          </a:p>
          <a:p>
            <a:pPr lvl="1">
              <a:lnSpc>
                <a:spcPct val="90000"/>
              </a:lnSpc>
            </a:pPr>
            <a:r>
              <a:rPr lang="pt-BR" altLang="pt-BR" b="1">
                <a:solidFill>
                  <a:srgbClr val="CC6600"/>
                </a:solidFill>
              </a:rPr>
              <a:t>NA HORA DE DORMIR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0">
            <a:extLst>
              <a:ext uri="{FF2B5EF4-FFF2-40B4-BE49-F238E27FC236}">
                <a16:creationId xmlns:a16="http://schemas.microsoft.com/office/drawing/2014/main" id="{1864FD76-E424-47E1-B374-DA85C8F92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pt-BR" altLang="pt-BR" sz="3600" b="1"/>
              <a:t>POR QUE O SOL É IMPORTANTE?</a:t>
            </a:r>
          </a:p>
        </p:txBody>
      </p:sp>
      <p:sp>
        <p:nvSpPr>
          <p:cNvPr id="55299" name="Rectangle 2051">
            <a:extLst>
              <a:ext uri="{FF2B5EF4-FFF2-40B4-BE49-F238E27FC236}">
                <a16:creationId xmlns:a16="http://schemas.microsoft.com/office/drawing/2014/main" id="{02F78753-1A0E-47F9-ABF6-15579FBBF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pt-BR" altLang="pt-BR" sz="2800" b="1"/>
              <a:t>ESTERILIZA O CORPO E O AMBIENTE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pt-BR" altLang="pt-BR" sz="2800" b="1"/>
              <a:t>FIXA O CÁLCIO NOS OSSOS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pt-BR" altLang="pt-BR" sz="2800" b="1"/>
              <a:t>OXIGENA AS CÉLULAS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pt-BR" altLang="pt-BR" sz="2800" b="1"/>
              <a:t>DEVEMOS EVITAR EM ALGUMAS HORAS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B0DE8D66-7602-4550-B3C0-BD40179C6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000" b="1"/>
              <a:t>COMO USAR ESTE REMÉDIO?</a:t>
            </a:r>
          </a:p>
        </p:txBody>
      </p:sp>
      <p:sp>
        <p:nvSpPr>
          <p:cNvPr id="57347" name="Rectangle 1027">
            <a:extLst>
              <a:ext uri="{FF2B5EF4-FFF2-40B4-BE49-F238E27FC236}">
                <a16:creationId xmlns:a16="http://schemas.microsoft.com/office/drawing/2014/main" id="{8D558C39-9DD3-47E3-9226-D71B3EFD1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50000"/>
              </a:spcBef>
            </a:pPr>
            <a:r>
              <a:rPr lang="pt-BR" altLang="pt-BR" b="1"/>
              <a:t>MANTENDO A CASA BEM AREJADA</a:t>
            </a:r>
            <a:endParaRPr lang="pt-BR" altLang="pt-BR" sz="2800" b="1"/>
          </a:p>
          <a:p>
            <a:pPr lvl="1">
              <a:spcBef>
                <a:spcPct val="50000"/>
              </a:spcBef>
            </a:pPr>
            <a:r>
              <a:rPr lang="pt-BR" altLang="pt-BR" b="1"/>
              <a:t>DURANTE O DIA E À NOITE</a:t>
            </a:r>
          </a:p>
          <a:p>
            <a:pPr>
              <a:spcBef>
                <a:spcPct val="50000"/>
              </a:spcBef>
            </a:pPr>
            <a:r>
              <a:rPr lang="pt-BR" altLang="pt-BR" b="1"/>
              <a:t>RESPIRAÇÃO ADEQUADA</a:t>
            </a:r>
          </a:p>
          <a:p>
            <a:pPr lvl="1">
              <a:spcBef>
                <a:spcPct val="50000"/>
              </a:spcBef>
            </a:pPr>
            <a:r>
              <a:rPr lang="pt-BR" altLang="pt-BR"/>
              <a:t> </a:t>
            </a:r>
            <a:r>
              <a:rPr lang="pt-BR" altLang="pt-BR" b="1"/>
              <a:t>SEMELHANTE AO BEBÊ</a:t>
            </a:r>
          </a:p>
          <a:p>
            <a:r>
              <a:rPr lang="pt-BR" altLang="pt-BR" b="1"/>
              <a:t>MANTENDO TUDO LIMPO</a:t>
            </a:r>
          </a:p>
          <a:p>
            <a:pPr lvl="1"/>
            <a:r>
              <a:rPr lang="pt-BR" altLang="pt-BR" b="1"/>
              <a:t>CASA, ESCRITÓRIO ETC.</a:t>
            </a:r>
          </a:p>
        </p:txBody>
      </p:sp>
      <p:sp>
        <p:nvSpPr>
          <p:cNvPr id="57348" name="WordArt 1028">
            <a:extLst>
              <a:ext uri="{FF2B5EF4-FFF2-40B4-BE49-F238E27FC236}">
                <a16:creationId xmlns:a16="http://schemas.microsoft.com/office/drawing/2014/main" id="{94A70AD9-A260-4D2B-9049-775132FEAC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2209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O AR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bldLvl="5" autoUpdateAnimBg="0"/>
    </p:bld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794</TotalTime>
  <Words>700</Words>
  <Application>Microsoft Office PowerPoint</Application>
  <PresentationFormat>Apresentação na tela (4:3)</PresentationFormat>
  <Paragraphs>134</Paragraphs>
  <Slides>32</Slides>
  <Notes>0</Notes>
  <HiddenSlides>1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3" baseType="lpstr">
      <vt:lpstr>Times New Roman</vt:lpstr>
      <vt:lpstr>Glowworm</vt:lpstr>
      <vt:lpstr>Comic Sans MS</vt:lpstr>
      <vt:lpstr>Impact</vt:lpstr>
      <vt:lpstr>Arial Black</vt:lpstr>
      <vt:lpstr>Garamond</vt:lpstr>
      <vt:lpstr>Arial</vt:lpstr>
      <vt:lpstr>Bookman Old Style</vt:lpstr>
      <vt:lpstr>Apresentação em branco</vt:lpstr>
      <vt:lpstr>Imagem de Bitmap</vt:lpstr>
      <vt:lpstr>Microsoft Clip Gallery</vt:lpstr>
      <vt:lpstr>Apresentação do PowerPoint</vt:lpstr>
      <vt:lpstr>Apresentação do PowerPoint</vt:lpstr>
      <vt:lpstr>Apresentação do PowerPoint</vt:lpstr>
      <vt:lpstr>OS VERDADEIROS REMÉDIOS</vt:lpstr>
      <vt:lpstr>O EXERCÍCIO FÍSICO </vt:lpstr>
      <vt:lpstr>A IMPORTÂNCIA DA ÁGUA </vt:lpstr>
      <vt:lpstr>QUANTO DE ÁGUA BEBER? </vt:lpstr>
      <vt:lpstr>POR QUE O SOL É IMPORTANTE?</vt:lpstr>
      <vt:lpstr>COMO USAR ESTE REMÉDIO?</vt:lpstr>
      <vt:lpstr>O QUE É TEMPERANÇA? </vt:lpstr>
      <vt:lpstr>3 TIPOS DE REPOUSO DADOS POR DEUS: </vt:lpstr>
      <vt:lpstr>CONFIANÇA EM DEUS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ALIMENTOS ENERGÉTICOS</vt:lpstr>
      <vt:lpstr>COMO COMBINAR OS ALIMENTOS</vt:lpstr>
      <vt:lpstr>QUANDO COMER?</vt:lpstr>
      <vt:lpstr>Apresentação do PowerPoint</vt:lpstr>
      <vt:lpstr>Apresentação do PowerPoint</vt:lpstr>
      <vt:lpstr>A NOITE COMO UM MENDIGO</vt:lpstr>
      <vt:lpstr>COMO COMER?</vt:lpstr>
      <vt:lpstr>- COM ALEGRIA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sem Exagero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48</cp:revision>
  <dcterms:created xsi:type="dcterms:W3CDTF">2000-04-07T07:50:16Z</dcterms:created>
  <dcterms:modified xsi:type="dcterms:W3CDTF">2021-01-07T08:23:39Z</dcterms:modified>
  <cp:category>EVANGELISMO</cp:category>
</cp:coreProperties>
</file>