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50"/>
  </p:notesMasterIdLst>
  <p:sldIdLst>
    <p:sldId id="256" r:id="rId2"/>
    <p:sldId id="375" r:id="rId3"/>
    <p:sldId id="366" r:id="rId4"/>
    <p:sldId id="345" r:id="rId5"/>
    <p:sldId id="377" r:id="rId6"/>
    <p:sldId id="278" r:id="rId7"/>
    <p:sldId id="397" r:id="rId8"/>
    <p:sldId id="399" r:id="rId9"/>
    <p:sldId id="396" r:id="rId10"/>
    <p:sldId id="398" r:id="rId11"/>
    <p:sldId id="429" r:id="rId12"/>
    <p:sldId id="408" r:id="rId13"/>
    <p:sldId id="403" r:id="rId14"/>
    <p:sldId id="442" r:id="rId15"/>
    <p:sldId id="409" r:id="rId16"/>
    <p:sldId id="306" r:id="rId17"/>
    <p:sldId id="307" r:id="rId18"/>
    <p:sldId id="308" r:id="rId19"/>
    <p:sldId id="411" r:id="rId20"/>
    <p:sldId id="412" r:id="rId21"/>
    <p:sldId id="413" r:id="rId22"/>
    <p:sldId id="275" r:id="rId23"/>
    <p:sldId id="297" r:id="rId24"/>
    <p:sldId id="367" r:id="rId25"/>
    <p:sldId id="300" r:id="rId26"/>
    <p:sldId id="414" r:id="rId27"/>
    <p:sldId id="372" r:id="rId28"/>
    <p:sldId id="417" r:id="rId29"/>
    <p:sldId id="439" r:id="rId30"/>
    <p:sldId id="418" r:id="rId31"/>
    <p:sldId id="327" r:id="rId32"/>
    <p:sldId id="328" r:id="rId33"/>
    <p:sldId id="420" r:id="rId34"/>
    <p:sldId id="277" r:id="rId35"/>
    <p:sldId id="314" r:id="rId36"/>
    <p:sldId id="279" r:id="rId37"/>
    <p:sldId id="280" r:id="rId38"/>
    <p:sldId id="281" r:id="rId39"/>
    <p:sldId id="282" r:id="rId40"/>
    <p:sldId id="315" r:id="rId41"/>
    <p:sldId id="323" r:id="rId42"/>
    <p:sldId id="423" r:id="rId43"/>
    <p:sldId id="330" r:id="rId44"/>
    <p:sldId id="433" r:id="rId45"/>
    <p:sldId id="343" r:id="rId46"/>
    <p:sldId id="427" r:id="rId47"/>
    <p:sldId id="373" r:id="rId48"/>
    <p:sldId id="441" r:id="rId49"/>
  </p:sldIdLst>
  <p:sldSz cx="9144000" cy="6858000" type="screen4x3"/>
  <p:notesSz cx="9144000" cy="6858000"/>
  <p:embeddedFontLst>
    <p:embeddedFont>
      <p:font typeface="Arial Black" panose="020B0A04020102020204" pitchFamily="34" charset="0"/>
      <p:regular r:id="rId51"/>
      <p:bold r:id="rId52"/>
      <p:italic r:id="rId53"/>
    </p:embeddedFont>
    <p:embeddedFont>
      <p:font typeface="Bookman Old Style" panose="02050604050505020204" pitchFamily="18" charset="0"/>
      <p:regular r:id="rId54"/>
      <p:bold r:id="rId55"/>
      <p:italic r:id="rId56"/>
      <p:boldItalic r:id="rId57"/>
    </p:embeddedFont>
    <p:embeddedFont>
      <p:font typeface="Comic Sans MS" panose="030F0702030302020204" pitchFamily="66" charset="0"/>
      <p:regular r:id="rId58"/>
      <p:bold r:id="rId59"/>
      <p:italic r:id="rId60"/>
      <p:boldItalic r:id="rId61"/>
    </p:embeddedFont>
    <p:embeddedFont>
      <p:font typeface="Impact" panose="020B0806030902050204" pitchFamily="34" charset="0"/>
      <p:regular r:id="rId62"/>
    </p:embeddedFont>
    <p:embeddedFont>
      <p:font typeface="Times" panose="02020603050405020304" pitchFamily="18" charset="0"/>
      <p:regular r:id="rId63"/>
      <p:bold r:id="rId64"/>
      <p:italic r:id="rId65"/>
      <p:boldItalic r:id="rId6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FF"/>
    <a:srgbClr val="FFFF00"/>
    <a:srgbClr val="0000CC"/>
    <a:srgbClr val="CCFFFF"/>
    <a:srgbClr val="99FFCC"/>
    <a:srgbClr val="FF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16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-252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CC5E33A-2D6E-4CC5-8016-30246BA430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6E62054-6B7D-4860-AA78-8F062C9C6C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12D24A7-1DCF-4610-92FE-683F42BCA5F6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BCC8FCE-862F-4ED8-8A58-6511335119A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0B8938D-D91E-41DA-AC2F-3766E81105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BR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F0F05D48-AC12-4722-8585-AA0552C54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C853C6-EC73-40E1-96E2-F53D9DC385A6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6285BB-CFE8-4198-9FFC-2D902EAA8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A44F3-60E4-44AA-899F-4F716675D8F6}" type="slidenum">
              <a:rPr lang="en-US" altLang="pt-BR"/>
              <a:pPr/>
              <a:t>27</a:t>
            </a:fld>
            <a:endParaRPr lang="en-US" altLang="pt-BR"/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CA443F71-9E47-4B86-BC1C-B84770DF38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0AFD26BF-250F-4531-A69E-193A1B6D7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/>
              <a:t>Menino de meses jogado na lata de lixo do shopping Cidade das Flores, pela própria mãe em Joinville-SC, que ficou conhecido como Joâo das Flores. Até o amor mais sublime, o amor de mãe; está esfriando.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2F1006-758B-4226-8276-013248B45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AEDD93-45FE-4A94-AF0E-0423F94CD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4D5D0F-9199-4807-96C5-F9792E14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6D8E95-F8FB-4C88-ADC0-2CEEC9CE4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C4B03D-5811-493C-9ADC-2806B33C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B697B-B77F-4DE0-9718-2711C80BC18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69338150"/>
      </p:ext>
    </p:extLst>
  </p:cSld>
  <p:clrMapOvr>
    <a:masterClrMapping/>
  </p:clrMapOvr>
  <p:transition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B663B-F755-49C5-848E-4C06A360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98CF494-E03D-4C81-814D-1F8F5E328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6F8163-6AE3-4DB4-9A70-94DEE0B8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34EB23-8D0A-4AD3-A15D-DF202252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039AFD-C198-4F41-97DD-538EAD0F6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ED5D-D765-42EA-AD1E-09E59D7DCD5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892959"/>
      </p:ext>
    </p:extLst>
  </p:cSld>
  <p:clrMapOvr>
    <a:masterClrMapping/>
  </p:clrMapOvr>
  <p:transition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4F71D0-78C5-42B6-BED8-53EEBC793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36C65E-32AD-42AA-89CF-4F6A1CE46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4A2E1C-40F2-41AD-A804-99BB9202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351468-2AFD-4B6E-A613-E2674A668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BF6BBA-8CD5-4350-9A0B-98EF3C78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8D845-F477-40DC-B6AE-D119939A066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09360600"/>
      </p:ext>
    </p:extLst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E7507-6AAE-4823-9007-C65C9B62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80CFAC-7BAF-4E90-8FB3-88BF26634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3C401A-7D6F-4254-B9A5-C6F6A775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1E459B-E9C0-4426-99F5-783CCC4F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85AA36-F109-40CA-B6D1-E3DC06DF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0734B-9C38-4FF1-B8C0-D756D701B0A2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20113691"/>
      </p:ext>
    </p:extLst>
  </p:cSld>
  <p:clrMapOvr>
    <a:masterClrMapping/>
  </p:clrMapOvr>
  <p:transition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D4B31-4519-487B-8BEB-F7395A6B0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55B08E-8515-46A8-A0A7-EF2A853EF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B6691-FF29-40DB-A370-7A96ED7F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5140AD-4D80-479D-98E5-64C04D54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99F28A-E44C-4D1E-B5CC-C508F81D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41F9C-FE4C-4689-89A6-760D06A58B0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67026124"/>
      </p:ext>
    </p:extLst>
  </p:cSld>
  <p:clrMapOvr>
    <a:masterClrMapping/>
  </p:clrMapOvr>
  <p:transition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3D3003-AFED-40DA-A3FA-79A3D2748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24DF56-94FE-4183-87AA-8E594CEE6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B3E50A-85D5-459B-8490-F5A7EA49CA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A316C2-60B5-4627-8F45-52FEC46C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31E21A-6003-41B1-855D-364350F10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8B28F3-C420-4D19-AA88-D2573F6AD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DEB72-AF6A-436C-835A-668A8A41D2E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77134002"/>
      </p:ext>
    </p:extLst>
  </p:cSld>
  <p:clrMapOvr>
    <a:masterClrMapping/>
  </p:clrMapOvr>
  <p:transition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613916-E386-4C84-A07B-8EE995110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A10BBE-B1D8-4208-A92B-CFF63FF36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30FA30C-3142-40FD-910D-FC3E1A732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011DC9-B6C8-427F-93E2-117C66A68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573BF8A-1E55-4DF7-9522-1B6E10FF5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A4A934-C25C-434D-950D-8ADC80E4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876DCA6-0F1A-4F3A-8D55-7035CDC8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C3324FF-6258-4B28-8CEE-9CF06EBF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88F3A-81F8-4626-9C08-F81398A539F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45472954"/>
      </p:ext>
    </p:extLst>
  </p:cSld>
  <p:clrMapOvr>
    <a:masterClrMapping/>
  </p:clrMapOvr>
  <p:transition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8C661-CBD6-4AC3-8D56-7A1A73B7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8DDAD1-720B-4BBD-A750-64A4E4E7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129CAB-2C15-49F5-A554-69380EC8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911D2B-EB85-4461-8773-18A9BE1A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7AC16-B0A0-4091-B062-EA1E1BB73A4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57590540"/>
      </p:ext>
    </p:extLst>
  </p:cSld>
  <p:clrMapOvr>
    <a:masterClrMapping/>
  </p:clrMapOvr>
  <p:transition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C2FA280-0EDB-47A8-9733-FC5803941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1BE3E1E-BE15-44BF-A544-FE104A52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AB822D-CFC4-4DEB-A71A-DA6C3492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B706-4E83-49C9-912F-277AD81FD0D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12850009"/>
      </p:ext>
    </p:extLst>
  </p:cSld>
  <p:clrMapOvr>
    <a:masterClrMapping/>
  </p:clrMapOvr>
  <p:transition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4137C-14AA-4928-AA68-AAC02789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488498-7E0A-48B5-991C-586D92E9B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AD9500-B56B-4584-A4D8-A61758997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CE5C6C-DA33-4843-993C-F7545BE19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6DE3B4-B1EC-4FFC-9CB9-155A5AAB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9C5FA0-C4C4-412D-9C73-22E5BD28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E6802-41E0-48EC-A58A-65F2DADE8F3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8771688"/>
      </p:ext>
    </p:extLst>
  </p:cSld>
  <p:clrMapOvr>
    <a:masterClrMapping/>
  </p:clrMapOvr>
  <p:transition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9146A-6B70-4AC3-AB61-A4671EC1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58BF92-916F-4DFF-8136-09F152F453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86039A2-D1F3-41CA-B29B-05B6A8A8A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00A20B-D4EA-462C-A644-87A342E7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D17A76-0BBF-465B-8295-2FB77AC8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A7FB50-3EF5-43DC-8F24-E17175F5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79F00-BE56-41A7-A424-46DE6F3307C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713117586"/>
      </p:ext>
    </p:extLst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66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163558E-9169-4D9B-AA46-BB18F7E28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B7B573-EEC3-47EC-B8E3-8D6546F25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B7B740-5D39-4A27-AAC3-73D8910B53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A02E7CE-E467-4560-B8BB-EB5265D095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E45D9B-B8BC-4565-965F-5B774E4DE3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64989E-F127-4F3B-AC57-22113306B013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extLst>
              <a:ext uri="{FF2B5EF4-FFF2-40B4-BE49-F238E27FC236}">
                <a16:creationId xmlns:a16="http://schemas.microsoft.com/office/drawing/2014/main" id="{79BCFCCE-9BC0-454D-BA83-561C8497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</p:pic>
      <p:sp>
        <p:nvSpPr>
          <p:cNvPr id="3076" name="Text Box 4">
            <a:extLst>
              <a:ext uri="{FF2B5EF4-FFF2-40B4-BE49-F238E27FC236}">
                <a16:creationId xmlns:a16="http://schemas.microsoft.com/office/drawing/2014/main" id="{575E0554-61FC-4F34-A8D6-449CCB08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10200"/>
            <a:ext cx="6934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UM MUNDO POR UM FIO</a:t>
            </a:r>
            <a:endParaRPr lang="en-US" altLang="pt-BR" sz="4800">
              <a:latin typeface="Glowworm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A2E4868E-3840-4475-9B55-09C0B1932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5" name="Text Box 3">
            <a:extLst>
              <a:ext uri="{FF2B5EF4-FFF2-40B4-BE49-F238E27FC236}">
                <a16:creationId xmlns:a16="http://schemas.microsoft.com/office/drawing/2014/main" id="{4BD1F9CC-EFC2-43FB-9B40-62CBC0851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429000"/>
            <a:ext cx="7772400" cy="27463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 cada ano temos cerca 6.000         grandes  terremotos a mais no mundo.</a:t>
            </a:r>
            <a:r>
              <a:rPr lang="en-US" altLang="pt-BR" sz="3600">
                <a:latin typeface="Bookman Old Style" panose="02050604050505020204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 i="1">
                <a:solidFill>
                  <a:srgbClr val="0000CC"/>
                </a:solidFill>
                <a:latin typeface="Bookman Old Style" panose="02050604050505020204" pitchFamily="18" charset="0"/>
              </a:rPr>
              <a:t>Últimos 90 anos 1,5 milhões</a:t>
            </a:r>
            <a:endParaRPr lang="en-US" altLang="pt-BR" sz="48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1026">
            <a:extLst>
              <a:ext uri="{FF2B5EF4-FFF2-40B4-BE49-F238E27FC236}">
                <a16:creationId xmlns:a16="http://schemas.microsoft.com/office/drawing/2014/main" id="{B2E93D59-FD43-4CD2-B39C-9A0CA6AD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6371" name="Text Box 1027">
            <a:extLst>
              <a:ext uri="{FF2B5EF4-FFF2-40B4-BE49-F238E27FC236}">
                <a16:creationId xmlns:a16="http://schemas.microsoft.com/office/drawing/2014/main" id="{EA4AF034-E208-4237-8B07-B7C5FDCDF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886200"/>
            <a:ext cx="7620000" cy="2349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“Assim também, quando virdes acontecerem estas cousas, sabei que está próximo o reino de Deus”</a:t>
            </a:r>
            <a:r>
              <a:rPr lang="pt-BR" altLang="pt-BR" b="1">
                <a:latin typeface="Bookman Old Style" panose="02050604050505020204" pitchFamily="18" charset="0"/>
              </a:rPr>
              <a:t> </a:t>
            </a:r>
            <a:r>
              <a:rPr lang="pt-BR" altLang="pt-BR" sz="2800" b="1">
                <a:latin typeface="Bookman Old Style" panose="02050604050505020204" pitchFamily="18" charset="0"/>
              </a:rPr>
              <a:t>Lucas 21:31</a:t>
            </a:r>
            <a:endParaRPr lang="pt-BR" altLang="pt-BR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Text Box 4">
            <a:extLst>
              <a:ext uri="{FF2B5EF4-FFF2-40B4-BE49-F238E27FC236}">
                <a16:creationId xmlns:a16="http://schemas.microsoft.com/office/drawing/2014/main" id="{B1D5FCB3-0A44-4654-B25E-E60BFAC4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8077200" cy="4211638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“PORQUE HÃO DE SURGIR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FALSOS CRISTOS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E FALSOS PROFETAS...”</a:t>
            </a:r>
            <a:r>
              <a:rPr lang="en-US" altLang="pt-BR" sz="3600" b="1">
                <a:latin typeface="Bookman Old Style" panose="02050604050505020204" pitchFamily="18" charset="0"/>
              </a:rPr>
              <a:t> </a:t>
            </a:r>
            <a:r>
              <a:rPr lang="en-US" altLang="pt-BR" sz="2400" b="1">
                <a:latin typeface="Bookman Old Style" panose="02050604050505020204" pitchFamily="18" charset="0"/>
              </a:rPr>
              <a:t>Mateus 24:24</a:t>
            </a:r>
            <a:endParaRPr lang="en-US" altLang="pt-BR" sz="3600" b="1">
              <a:latin typeface="Bookman Old Style" panose="020506040505050202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“PORQUE MUITOS VIRÃO EM MEU NOME DIZENDO: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EU SOU O CRISTO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; E A MUITOS ENGANARÃO.”</a:t>
            </a:r>
            <a:r>
              <a:rPr lang="en-US" altLang="pt-BR" sz="3600" b="1">
                <a:latin typeface="Bookman Old Style" panose="02050604050505020204" pitchFamily="18" charset="0"/>
              </a:rPr>
              <a:t> </a:t>
            </a:r>
            <a:r>
              <a:rPr lang="en-US" altLang="pt-BR" sz="2400" b="1">
                <a:latin typeface="Bookman Old Style" panose="02050604050505020204" pitchFamily="18" charset="0"/>
              </a:rPr>
              <a:t>Mateus 24:7</a:t>
            </a:r>
            <a:endParaRPr lang="en-US" altLang="pt-BR" sz="3600" b="1">
              <a:latin typeface="Bookman Old Style" panose="02050604050505020204" pitchFamily="18" charset="0"/>
            </a:endParaRPr>
          </a:p>
        </p:txBody>
      </p:sp>
      <p:sp>
        <p:nvSpPr>
          <p:cNvPr id="161798" name="Text Box 6">
            <a:extLst>
              <a:ext uri="{FF2B5EF4-FFF2-40B4-BE49-F238E27FC236}">
                <a16:creationId xmlns:a16="http://schemas.microsoft.com/office/drawing/2014/main" id="{FF17522B-D45B-4E85-9856-AA05E4692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624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/>
              <a:t>Sinais</a:t>
            </a:r>
            <a:r>
              <a:rPr lang="en-US" altLang="pt-BR"/>
              <a:t> no mundo religioso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6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>
            <a:extLst>
              <a:ext uri="{FF2B5EF4-FFF2-40B4-BE49-F238E27FC236}">
                <a16:creationId xmlns:a16="http://schemas.microsoft.com/office/drawing/2014/main" id="{286BD9E0-0D39-4FFA-96E2-B5734CDD8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83058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“SURGIRÃO FALSOS PROFETAS, E FARÃO GRANDES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SINAIS E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PRODÍGIOS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; DE MODO QUE, SE POSSÍVEL FORA, ENGANARIAM ATÉ OS ESCOLHIDOS.”</a:t>
            </a:r>
            <a:r>
              <a:rPr lang="en-US" altLang="pt-BR" sz="2400" b="1">
                <a:latin typeface="Bookman Old Style" panose="02050604050505020204" pitchFamily="18" charset="0"/>
              </a:rPr>
              <a:t> Mateus 24:24</a:t>
            </a:r>
            <a:endParaRPr lang="en-US" altLang="pt-BR" sz="4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1" name="Picture 3">
            <a:extLst>
              <a:ext uri="{FF2B5EF4-FFF2-40B4-BE49-F238E27FC236}">
                <a16:creationId xmlns:a16="http://schemas.microsoft.com/office/drawing/2014/main" id="{5B614EC0-5492-430D-9DEC-15C43928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5943600" cy="6781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9" name="Picture 1027">
            <a:extLst>
              <a:ext uri="{FF2B5EF4-FFF2-40B4-BE49-F238E27FC236}">
                <a16:creationId xmlns:a16="http://schemas.microsoft.com/office/drawing/2014/main" id="{80096B12-15D3-4C55-BC7C-784AE7EE0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086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0" name="WordArt 1028">
            <a:extLst>
              <a:ext uri="{FF2B5EF4-FFF2-40B4-BE49-F238E27FC236}">
                <a16:creationId xmlns:a16="http://schemas.microsoft.com/office/drawing/2014/main" id="{F1037A0C-BE43-4BB0-B659-459F55A409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5638800"/>
            <a:ext cx="4724400" cy="668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FALSOS CRISTOS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>
            <a:extLst>
              <a:ext uri="{FF2B5EF4-FFF2-40B4-BE49-F238E27FC236}">
                <a16:creationId xmlns:a16="http://schemas.microsoft.com/office/drawing/2014/main" id="{F0DE1DAA-B764-4357-8D48-021401CE2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WordArt 4">
            <a:extLst>
              <a:ext uri="{FF2B5EF4-FFF2-40B4-BE49-F238E27FC236}">
                <a16:creationId xmlns:a16="http://schemas.microsoft.com/office/drawing/2014/main" id="{05C3DB54-7364-4D0D-86D3-706DFF86BC3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533400"/>
            <a:ext cx="33528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Haverá fome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9E7DB4F5-67D6-4946-8FB3-E72414079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02250"/>
            <a:ext cx="8839200" cy="15557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800" b="1">
                <a:latin typeface="Times" panose="02020603050405020304" pitchFamily="18" charset="0"/>
              </a:rPr>
              <a:t>“E haverá fomes e terremotos em vários lugares”. </a:t>
            </a:r>
            <a:r>
              <a:rPr lang="en-US" altLang="pt-BR"/>
              <a:t>S Mateus 24:7</a:t>
            </a:r>
            <a:endParaRPr lang="pt-BR" altLang="pt-BR" sz="4800" b="1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B597ED96-12D8-46CF-90D0-C6497E4F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B43DD4BC-136A-455E-AC39-E9C06AB3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04800"/>
            <a:ext cx="4648200" cy="31400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FF0000"/>
                </a:solidFill>
                <a:latin typeface="Times" panose="02020603050405020304" pitchFamily="18" charset="0"/>
              </a:rPr>
              <a:t>12,9 Milhões</a:t>
            </a:r>
            <a:r>
              <a:rPr lang="pt-BR" altLang="pt-BR" b="1">
                <a:latin typeface="Times" panose="02020603050405020304" pitchFamily="18" charset="0"/>
              </a:rPr>
              <a:t> de crianças  que morrem a cada ano antes de seu quinto aniversário. </a:t>
            </a:r>
            <a:r>
              <a:rPr lang="pt-BR" altLang="pt-BR" sz="2800" b="1">
                <a:latin typeface="Times" panose="02020603050405020304" pitchFamily="18" charset="0"/>
              </a:rPr>
              <a:t>ONU 1999</a:t>
            </a:r>
            <a:endParaRPr lang="pt-BR" altLang="pt-BR" b="1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65A97912-A6A4-4679-AB06-E894D28B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7" name="Text Box 3">
            <a:extLst>
              <a:ext uri="{FF2B5EF4-FFF2-40B4-BE49-F238E27FC236}">
                <a16:creationId xmlns:a16="http://schemas.microsoft.com/office/drawing/2014/main" id="{A6CEB6D6-E255-46A7-ADAA-10DE8613B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10000"/>
            <a:ext cx="6400800" cy="24415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“800 milhões de pessoas passam fome no mundo”</a:t>
            </a:r>
            <a:endParaRPr lang="pt-BR" altLang="pt-BR" sz="3600" b="1">
              <a:latin typeface="Bookman Old Style" panose="020506040505050202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pt-BR" altLang="pt-BR" sz="3600" b="1">
                <a:latin typeface="Bookman Old Style" panose="02050604050505020204" pitchFamily="18" charset="0"/>
              </a:rPr>
              <a:t> ONU Jornal Hoje </a:t>
            </a:r>
            <a:r>
              <a:rPr lang="pt-BR" altLang="pt-BR" sz="2800" b="1">
                <a:latin typeface="Bookman Old Style" panose="02050604050505020204" pitchFamily="18" charset="0"/>
              </a:rPr>
              <a:t>14/10/1999</a:t>
            </a:r>
            <a:endParaRPr lang="pt-BR" altLang="pt-BR" sz="36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>
            <a:extLst>
              <a:ext uri="{FF2B5EF4-FFF2-40B4-BE49-F238E27FC236}">
                <a16:creationId xmlns:a16="http://schemas.microsoft.com/office/drawing/2014/main" id="{09546EF9-79EC-430A-B418-E553E47D2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229600" cy="436086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solidFill>
                  <a:srgbClr val="0000CC"/>
                </a:solidFill>
                <a:latin typeface="Arial" panose="020B0604020202020204" pitchFamily="34" charset="0"/>
              </a:rPr>
              <a:t>“O MUNDO INTEIRO ESTÁ VIVENDO PRECARIAMENTE, TENTANDO SOBREVIVER DE UMA COLHEITA ATÉ A PRÓXIMA.”</a:t>
            </a:r>
            <a:r>
              <a:rPr lang="en-US" altLang="pt-BR" sz="4800">
                <a:latin typeface="Pioneer ITC" panose="020B0604020202020204" pitchFamily="82" charset="0"/>
              </a:rPr>
              <a:t> </a:t>
            </a:r>
            <a:r>
              <a:rPr lang="en-US" altLang="pt-BR" sz="3600">
                <a:latin typeface="Arial Black" panose="020B0A04020102020204" pitchFamily="34" charset="0"/>
              </a:rPr>
              <a:t>Lester Brown, pres. Do Inst. De Vigilância Mundial, Washington, DC</a:t>
            </a:r>
            <a:endParaRPr lang="en-US" altLang="pt-BR" sz="48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3">
            <a:extLst>
              <a:ext uri="{FF2B5EF4-FFF2-40B4-BE49-F238E27FC236}">
                <a16:creationId xmlns:a16="http://schemas.microsoft.com/office/drawing/2014/main" id="{373DBC1B-E23D-4C5D-A23B-BB49C478C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71600"/>
            <a:ext cx="88392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pt-BR" sz="3200" b="1">
                <a:latin typeface="Arial" panose="020B0604020202020204" pitchFamily="34" charset="0"/>
              </a:rPr>
              <a:t>“</a:t>
            </a:r>
            <a:r>
              <a:rPr lang="en-US" altLang="pt-BR" sz="3200" b="1">
                <a:solidFill>
                  <a:srgbClr val="0000CC"/>
                </a:solidFill>
                <a:latin typeface="Arial" panose="020B0604020202020204" pitchFamily="34" charset="0"/>
              </a:rPr>
              <a:t>NÃO SE TURBE O VOSSO CORAÇÃO</a:t>
            </a:r>
            <a:r>
              <a:rPr lang="en-US" altLang="pt-BR" sz="3200" b="1">
                <a:latin typeface="Arial" panose="020B0604020202020204" pitchFamily="34" charset="0"/>
              </a:rPr>
              <a:t>; CREDES EM DEUS, CREDES TAMBÉM EM MIM. NA CASA DE MEU PAI HÁ MUITAS MORADAS; SE NÃO FOSSE ASSIM, EU VO-LO TERIA DITO; VOU PREPARAR-VOS LUGAR. E, SE EU FOR E VOS PREPARAR LUGAR, </a:t>
            </a:r>
            <a:r>
              <a:rPr lang="en-US" altLang="pt-BR" sz="3200" b="1">
                <a:solidFill>
                  <a:srgbClr val="CC0000"/>
                </a:solidFill>
                <a:latin typeface="Arial" panose="020B0604020202020204" pitchFamily="34" charset="0"/>
              </a:rPr>
              <a:t>VIREI OUTRA VEZ,</a:t>
            </a:r>
            <a:r>
              <a:rPr lang="en-US" altLang="pt-BR" sz="3200" b="1">
                <a:latin typeface="Arial" panose="020B0604020202020204" pitchFamily="34" charset="0"/>
              </a:rPr>
              <a:t> E VOS TOMAREI PARA MIM MESMO, PARA QUE ONDE EU ESTOU ESTEJAIS VÓS TAMBÉM.”</a:t>
            </a:r>
            <a:r>
              <a:rPr lang="en-US" altLang="pt-BR">
                <a:latin typeface="Arial" panose="020B0604020202020204" pitchFamily="34" charset="0"/>
              </a:rPr>
              <a:t>         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</a:rPr>
              <a:t>                                             </a:t>
            </a:r>
            <a:r>
              <a:rPr lang="en-US" altLang="pt-BR" sz="3200">
                <a:latin typeface="Arial" panose="020B0604020202020204" pitchFamily="34" charset="0"/>
              </a:rPr>
              <a:t>João 14: 1-3</a:t>
            </a:r>
            <a:endParaRPr lang="en-US" altLang="pt-BR" sz="4800">
              <a:latin typeface="Arial" panose="020B0604020202020204" pitchFamily="34" charset="0"/>
            </a:endParaRPr>
          </a:p>
        </p:txBody>
      </p:sp>
      <p:sp>
        <p:nvSpPr>
          <p:cNvPr id="125956" name="WordArt 4">
            <a:extLst>
              <a:ext uri="{FF2B5EF4-FFF2-40B4-BE49-F238E27FC236}">
                <a16:creationId xmlns:a16="http://schemas.microsoft.com/office/drawing/2014/main" id="{112607A3-E207-43D5-8D21-F57E411FEE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81000"/>
            <a:ext cx="5010150" cy="65722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A  MARAVILHOSA  PROMESSA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>
            <a:extLst>
              <a:ext uri="{FF2B5EF4-FFF2-40B4-BE49-F238E27FC236}">
                <a16:creationId xmlns:a16="http://schemas.microsoft.com/office/drawing/2014/main" id="{90318A2C-A5C0-44F7-86F8-9FE87D8A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762000"/>
            <a:ext cx="78486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4400">
                <a:latin typeface="Arial Black" panose="020B0A04020102020204" pitchFamily="34" charset="0"/>
              </a:rPr>
              <a:t>  </a:t>
            </a:r>
            <a:r>
              <a:rPr lang="en-US" altLang="pt-BR" sz="4400">
                <a:solidFill>
                  <a:srgbClr val="CC0000"/>
                </a:solidFill>
                <a:latin typeface="Arial Black" panose="020B0A04020102020204" pitchFamily="34" charset="0"/>
              </a:rPr>
              <a:t>POPULAÇÃO MUNDIAL</a:t>
            </a:r>
            <a:endParaRPr lang="en-US" altLang="pt-BR" sz="480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pt-BR" sz="4800">
                <a:latin typeface="Arial Black" panose="020B0A04020102020204" pitchFamily="34" charset="0"/>
              </a:rPr>
              <a:t>60% são subnutridas</a:t>
            </a:r>
          </a:p>
          <a:p>
            <a:pPr>
              <a:spcBef>
                <a:spcPct val="50000"/>
              </a:spcBef>
            </a:pPr>
            <a:r>
              <a:rPr lang="en-US" altLang="pt-BR" sz="4800">
                <a:latin typeface="Arial Black" panose="020B0A04020102020204" pitchFamily="34" charset="0"/>
              </a:rPr>
              <a:t>20% passam fome</a:t>
            </a:r>
          </a:p>
          <a:p>
            <a:pPr>
              <a:spcBef>
                <a:spcPct val="50000"/>
              </a:spcBef>
            </a:pPr>
            <a:r>
              <a:rPr lang="en-US" altLang="pt-BR" sz="4800">
                <a:latin typeface="Arial Black" panose="020B0A04020102020204" pitchFamily="34" charset="0"/>
              </a:rPr>
              <a:t>2O1O - 12 bilhões  </a:t>
            </a:r>
          </a:p>
          <a:p>
            <a:pPr>
              <a:spcBef>
                <a:spcPct val="50000"/>
              </a:spcBef>
            </a:pPr>
            <a:r>
              <a:rPr lang="en-US" altLang="pt-BR" sz="4800">
                <a:latin typeface="Arial Black" panose="020B0A04020102020204" pitchFamily="34" charset="0"/>
              </a:rPr>
              <a:t>            </a:t>
            </a:r>
            <a:r>
              <a:rPr lang="en-US" altLang="pt-BR">
                <a:solidFill>
                  <a:srgbClr val="CC0000"/>
                </a:solidFill>
                <a:latin typeface="Arial Black" panose="020B0A04020102020204" pitchFamily="34" charset="0"/>
              </a:rPr>
              <a:t>ONU 1996</a:t>
            </a:r>
            <a:endParaRPr lang="en-US" altLang="pt-BR" sz="48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1027">
            <a:extLst>
              <a:ext uri="{FF2B5EF4-FFF2-40B4-BE49-F238E27FC236}">
                <a16:creationId xmlns:a16="http://schemas.microsoft.com/office/drawing/2014/main" id="{1682DFF0-19F9-430C-B2B7-D16474153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8610600" cy="3265488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“E OUVIREIS FALAR DE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GUERRAS E RUMORES DE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GUERRAS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; OLHAI NÃO VOS PERTURBEIS; É PRECISO QUE ASSIM ACONTEÇA; MAS AINDA NÃO É O FIM.”</a:t>
            </a:r>
            <a:r>
              <a:rPr lang="en-US" altLang="pt-BR" sz="3600" b="1">
                <a:latin typeface="Bookman Old Style" panose="02050604050505020204" pitchFamily="18" charset="0"/>
              </a:rPr>
              <a:t>      </a:t>
            </a:r>
            <a:r>
              <a:rPr lang="en-US" altLang="pt-BR" sz="2800" b="1">
                <a:latin typeface="Bookman Old Style" panose="02050604050505020204" pitchFamily="18" charset="0"/>
              </a:rPr>
              <a:t>Mateus 24:6</a:t>
            </a:r>
            <a:endParaRPr lang="en-US" altLang="pt-BR" sz="4800">
              <a:latin typeface="Arial Black" panose="020B0A04020102020204" pitchFamily="34" charset="0"/>
            </a:endParaRPr>
          </a:p>
        </p:txBody>
      </p:sp>
      <p:sp>
        <p:nvSpPr>
          <p:cNvPr id="166917" name="WordArt 1029">
            <a:extLst>
              <a:ext uri="{FF2B5EF4-FFF2-40B4-BE49-F238E27FC236}">
                <a16:creationId xmlns:a16="http://schemas.microsoft.com/office/drawing/2014/main" id="{D38491E8-F6F5-422B-8B94-301DF144FA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381000"/>
            <a:ext cx="2590800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solidFill>
                  <a:srgbClr val="0000CC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Guerra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2EDB0B8B-68E2-46D4-B253-60D770FC2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WordArt 3">
            <a:extLst>
              <a:ext uri="{FF2B5EF4-FFF2-40B4-BE49-F238E27FC236}">
                <a16:creationId xmlns:a16="http://schemas.microsoft.com/office/drawing/2014/main" id="{DA163D0E-58AA-4EDE-A31F-7493DE7F7CC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299243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 panose="020B0A04020102020204" pitchFamily="34" charset="0"/>
              </a:rPr>
              <a:t>GUERRAS</a:t>
            </a:r>
          </a:p>
        </p:txBody>
      </p:sp>
    </p:spTree>
  </p:cSld>
  <p:clrMapOvr>
    <a:masterClrMapping/>
  </p:clrMapOvr>
  <p:transition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B5F746D6-4123-4566-9D4D-1AC04076A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"/>
            <a:ext cx="8229600" cy="679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</a:rPr>
              <a:t>1ª GUERRA -</a:t>
            </a:r>
            <a:r>
              <a:rPr lang="en-US" altLang="pt-BR">
                <a:latin typeface="Gill Sans MT Shadow" panose="020B0604020202020204" pitchFamily="34" charset="0"/>
              </a:rPr>
              <a:t> </a:t>
            </a:r>
            <a:r>
              <a:rPr lang="en-US" altLang="pt-BR">
                <a:latin typeface="Arial Black" panose="020B0A04020102020204" pitchFamily="34" charset="0"/>
              </a:rPr>
              <a:t>20 Milhões</a:t>
            </a:r>
          </a:p>
          <a:p>
            <a:pPr>
              <a:spcBef>
                <a:spcPct val="50000"/>
              </a:spcBef>
            </a:pPr>
            <a:r>
              <a:rPr lang="en-US" altLang="pt-BR">
                <a:latin typeface="Arial" panose="020B0604020202020204" pitchFamily="34" charset="0"/>
              </a:rPr>
              <a:t>2ª GUERRA -</a:t>
            </a:r>
            <a:r>
              <a:rPr lang="en-US" altLang="pt-BR">
                <a:latin typeface="Gill Sans MT Shadow" panose="020B0604020202020204" pitchFamily="34" charset="0"/>
              </a:rPr>
              <a:t> </a:t>
            </a:r>
            <a:r>
              <a:rPr lang="en-US" altLang="pt-BR">
                <a:latin typeface="Arial Black" panose="020B0A04020102020204" pitchFamily="34" charset="0"/>
              </a:rPr>
              <a:t>50 Milhões</a:t>
            </a:r>
            <a:endParaRPr lang="en-US" altLang="pt-BR" sz="4400">
              <a:latin typeface="Arial Black" panose="020B0A040201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pt-BR" b="1">
                <a:solidFill>
                  <a:srgbClr val="CC0000"/>
                </a:solidFill>
                <a:latin typeface="Comic Sans MS" panose="030F0702030302020204" pitchFamily="66" charset="0"/>
              </a:rPr>
              <a:t>- Conflito da Coréia                - Guerra do Vietnã                 - Irã e Iraque                        - Indochina                             - Argélia                                                             - Bósnia Erzegovina</a:t>
            </a:r>
            <a:r>
              <a:rPr lang="en-US" altLang="pt-BR" sz="4800">
                <a:latin typeface="Comic Sans MS" panose="030F0702030302020204" pitchFamily="66" charset="0"/>
              </a:rPr>
              <a:t>                </a:t>
            </a:r>
          </a:p>
          <a:p>
            <a:pPr>
              <a:spcBef>
                <a:spcPct val="50000"/>
              </a:spcBef>
            </a:pPr>
            <a:endParaRPr lang="en-US" altLang="pt-BR" sz="4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>
            <a:extLst>
              <a:ext uri="{FF2B5EF4-FFF2-40B4-BE49-F238E27FC236}">
                <a16:creationId xmlns:a16="http://schemas.microsoft.com/office/drawing/2014/main" id="{C90185DF-59AF-4BCD-B29B-F405A720F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3" name="Text Box 3">
            <a:extLst>
              <a:ext uri="{FF2B5EF4-FFF2-40B4-BE49-F238E27FC236}">
                <a16:creationId xmlns:a16="http://schemas.microsoft.com/office/drawing/2014/main" id="{2897AC63-24D7-4126-924E-02ED036DB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"/>
            <a:ext cx="8610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SÉC. XX  FOI O MAIS SANGRENTO DE TODOS.</a:t>
            </a:r>
            <a:endParaRPr lang="en-US" altLang="pt-BR" sz="4800">
              <a:effectLst>
                <a:outerShdw blurRad="38100" dist="38100" dir="2700000" algn="tl">
                  <a:srgbClr val="FFFFFF"/>
                </a:outerShdw>
              </a:effectLst>
              <a:latin typeface="Glowworm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D87AFAD3-5F8B-46F5-B390-C9071372A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>
            <a:extLst>
              <a:ext uri="{FF2B5EF4-FFF2-40B4-BE49-F238E27FC236}">
                <a16:creationId xmlns:a16="http://schemas.microsoft.com/office/drawing/2014/main" id="{5A5E1687-1674-418E-B013-D13C6F0B2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04800"/>
            <a:ext cx="4648200" cy="496887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b="1">
                <a:solidFill>
                  <a:schemeClr val="bg1"/>
                </a:solidFill>
                <a:latin typeface="Arial" panose="020B0604020202020204" pitchFamily="34" charset="0"/>
              </a:rPr>
              <a:t>MALÁRIA                  CÓLERAS                       LYME                              VÍRUS MARBUZ              VÍRUS HANTA                   AIDS           DOENÇAS ESTRANHAS</a:t>
            </a:r>
            <a:endParaRPr lang="en-US" altLang="pt-BR" sz="48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>
            <a:extLst>
              <a:ext uri="{FF2B5EF4-FFF2-40B4-BE49-F238E27FC236}">
                <a16:creationId xmlns:a16="http://schemas.microsoft.com/office/drawing/2014/main" id="{B181530C-D892-47F7-99EE-71E979E8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</p:txBody>
      </p:sp>
      <p:sp>
        <p:nvSpPr>
          <p:cNvPr id="167939" name="Text Box 3">
            <a:extLst>
              <a:ext uri="{FF2B5EF4-FFF2-40B4-BE49-F238E27FC236}">
                <a16:creationId xmlns:a16="http://schemas.microsoft.com/office/drawing/2014/main" id="{33A0DEDE-5F3F-4A06-B5DC-CE4F7CC9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077200" cy="3140075"/>
          </a:xfrm>
          <a:prstGeom prst="rect">
            <a:avLst/>
          </a:prstGeom>
          <a:solidFill>
            <a:srgbClr val="FF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“MUITOS HÃO DE </a:t>
            </a:r>
            <a:r>
              <a:rPr lang="en-US" altLang="pt-BR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TRAIR-SE</a:t>
            </a: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UNS AOS OUTROS E SE </a:t>
            </a:r>
            <a:r>
              <a:rPr lang="en-US" altLang="pt-BR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ODIAR</a:t>
            </a: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 E O AMOR DE QUASE TODOS SE ESFRIARÁ”.</a:t>
            </a:r>
            <a:r>
              <a:rPr lang="en-US" altLang="pt-BR" sz="4400" b="1">
                <a:latin typeface="Comic Sans MS" panose="030F0702030302020204" pitchFamily="66" charset="0"/>
              </a:rPr>
              <a:t>  </a:t>
            </a:r>
            <a:r>
              <a:rPr lang="en-US" altLang="pt-BR" sz="3600" b="1">
                <a:latin typeface="Comic Sans MS" panose="030F0702030302020204" pitchFamily="66" charset="0"/>
              </a:rPr>
              <a:t>Mateus 24:10</a:t>
            </a:r>
            <a:endParaRPr lang="en-US" altLang="pt-BR" sz="44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>
            <a:extLst>
              <a:ext uri="{FF2B5EF4-FFF2-40B4-BE49-F238E27FC236}">
                <a16:creationId xmlns:a16="http://schemas.microsoft.com/office/drawing/2014/main" id="{172E87AC-9AFF-4B8F-B3B6-16EFDC80E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075">
            <a:extLst>
              <a:ext uri="{FF2B5EF4-FFF2-40B4-BE49-F238E27FC236}">
                <a16:creationId xmlns:a16="http://schemas.microsoft.com/office/drawing/2014/main" id="{36C602AE-9E63-4F7B-B863-E4114D8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676400"/>
            <a:ext cx="6934200" cy="2946400"/>
          </a:xfrm>
          <a:prstGeom prst="rect">
            <a:avLst/>
          </a:prstGeom>
          <a:solidFill>
            <a:srgbClr val="99FFCC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pt-BR" sz="3600" b="1">
                <a:latin typeface="Comic Sans MS" panose="030F0702030302020204" pitchFamily="66" charset="0"/>
              </a:rPr>
              <a:t>“A TERRA, PORÉM, ESTAVA CORROMPIDA DIANTE DE DEUS, E CHEIA DE </a:t>
            </a:r>
            <a:r>
              <a:rPr lang="en-US" altLang="pt-BR" sz="3600" b="1">
                <a:solidFill>
                  <a:srgbClr val="A50021"/>
                </a:solidFill>
                <a:latin typeface="Comic Sans MS" panose="030F0702030302020204" pitchFamily="66" charset="0"/>
              </a:rPr>
              <a:t>VIOLÊNCIA.”</a:t>
            </a:r>
            <a:r>
              <a:rPr lang="en-US" altLang="pt-BR" sz="3600" b="1">
                <a:latin typeface="Comic Sans MS" panose="030F0702030302020204" pitchFamily="66" charset="0"/>
              </a:rPr>
              <a:t> </a:t>
            </a:r>
            <a:r>
              <a:rPr lang="en-US" altLang="pt-BR" sz="2800" b="1">
                <a:latin typeface="Comic Sans MS" panose="030F0702030302020204" pitchFamily="66" charset="0"/>
              </a:rPr>
              <a:t>GÊN. 6:11</a:t>
            </a:r>
            <a:r>
              <a:rPr lang="en-US" altLang="pt-BR" sz="4800" b="1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5" name="Picture 2051">
            <a:extLst>
              <a:ext uri="{FF2B5EF4-FFF2-40B4-BE49-F238E27FC236}">
                <a16:creationId xmlns:a16="http://schemas.microsoft.com/office/drawing/2014/main" id="{74327359-E307-4DA0-937C-4DC30E4A7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0CE9FE5B-215B-4CCC-9097-6E331B88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740" name="WordArt 4">
            <a:extLst>
              <a:ext uri="{FF2B5EF4-FFF2-40B4-BE49-F238E27FC236}">
                <a16:creationId xmlns:a16="http://schemas.microsoft.com/office/drawing/2014/main" id="{08BA9B93-FA61-4A50-AA20-D4958667B6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2625" y="5410200"/>
            <a:ext cx="52863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VIREI OUTRA VEZ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2" name="Text Box 3078">
            <a:extLst>
              <a:ext uri="{FF2B5EF4-FFF2-40B4-BE49-F238E27FC236}">
                <a16:creationId xmlns:a16="http://schemas.microsoft.com/office/drawing/2014/main" id="{1FA66A05-B23A-4471-A21F-5C8A48B4B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00200"/>
            <a:ext cx="7162800" cy="31400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“Porquanto se levantará nação contra nação, reino contra reino, e haverá fomes e terremotos em vários lugares.”</a:t>
            </a:r>
            <a:r>
              <a:rPr lang="pt-BR" altLang="pt-BR" b="1">
                <a:latin typeface="Bookman Old Style" panose="02050604050505020204" pitchFamily="18" charset="0"/>
              </a:rPr>
              <a:t> </a:t>
            </a:r>
            <a:r>
              <a:rPr lang="pt-BR" altLang="pt-BR" sz="3200" b="1">
                <a:latin typeface="Bookman Old Style" panose="02050604050505020204" pitchFamily="18" charset="0"/>
              </a:rPr>
              <a:t>Mateus 24:7</a:t>
            </a:r>
            <a:endParaRPr lang="pt-BR" altLang="pt-BR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>
            <a:extLst>
              <a:ext uri="{FF2B5EF4-FFF2-40B4-BE49-F238E27FC236}">
                <a16:creationId xmlns:a16="http://schemas.microsoft.com/office/drawing/2014/main" id="{071258A5-5842-42F8-BA28-7D23DDF8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362200"/>
            <a:ext cx="8915400" cy="3937000"/>
          </a:xfrm>
          <a:prstGeom prst="rect">
            <a:avLst/>
          </a:prstGeom>
          <a:solidFill>
            <a:srgbClr val="CC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“Eia agora, vós ricos,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chorai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e pranteai, por causa das desgraças que vos sobreviram. As vossas riquezas estão apodrecidas, e as vossas vestes estão roídas pela traça. O vosso ouro e a vossa prata estão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enferruja-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dos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... Entesourastes para os</a:t>
            </a:r>
            <a:endParaRPr lang="en-US" altLang="pt-BR" sz="4800" b="1">
              <a:latin typeface="Comic Sans MS" panose="030F0702030302020204" pitchFamily="66" charset="0"/>
            </a:endParaRPr>
          </a:p>
        </p:txBody>
      </p:sp>
      <p:sp>
        <p:nvSpPr>
          <p:cNvPr id="76805" name="WordArt 5">
            <a:extLst>
              <a:ext uri="{FF2B5EF4-FFF2-40B4-BE49-F238E27FC236}">
                <a16:creationId xmlns:a16="http://schemas.microsoft.com/office/drawing/2014/main" id="{EE27DE16-F1A8-4A05-8C15-1EA5029EA0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838200"/>
            <a:ext cx="4876800" cy="11033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CRISE ECONÔMICA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1027">
            <a:extLst>
              <a:ext uri="{FF2B5EF4-FFF2-40B4-BE49-F238E27FC236}">
                <a16:creationId xmlns:a16="http://schemas.microsoft.com/office/drawing/2014/main" id="{82ED563C-C0E2-4FD1-BAF9-FEE52A7BE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534400" cy="272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Últimos dias. Eis que o salário que fraudulentamente retivestes aos trabalhadores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clama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 Deliciosamente vivestes sobre a terra.”</a:t>
            </a:r>
            <a:r>
              <a:rPr lang="en-US" altLang="pt-BR" sz="3600" b="1">
                <a:latin typeface="Comic Sans MS" panose="030F0702030302020204" pitchFamily="66" charset="0"/>
              </a:rPr>
              <a:t>  </a:t>
            </a:r>
            <a:r>
              <a:rPr lang="en-US" altLang="pt-BR" sz="2800" b="1">
                <a:latin typeface="Comic Sans MS" panose="030F0702030302020204" pitchFamily="66" charset="0"/>
              </a:rPr>
              <a:t>Tiago 5:1-6</a:t>
            </a:r>
            <a:endParaRPr lang="en-US" altLang="pt-BR" sz="4800" b="1">
              <a:latin typeface="Comic Sans MS" panose="030F0702030302020204" pitchFamily="66" charset="0"/>
            </a:endParaRPr>
          </a:p>
        </p:txBody>
      </p:sp>
      <p:sp>
        <p:nvSpPr>
          <p:cNvPr id="77828" name="Text Box 1028">
            <a:extLst>
              <a:ext uri="{FF2B5EF4-FFF2-40B4-BE49-F238E27FC236}">
                <a16:creationId xmlns:a16="http://schemas.microsoft.com/office/drawing/2014/main" id="{4145E486-FA82-408A-BECC-4CE547DA8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647700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BR" sz="6600" b="1">
                <a:effectLst>
                  <a:outerShdw blurRad="38100" dist="38100" dir="2700000" algn="tl">
                    <a:srgbClr val="FFFFFF"/>
                  </a:outerShdw>
                </a:effectLst>
              </a:rPr>
              <a:t>Sinais</a:t>
            </a:r>
            <a:r>
              <a:rPr lang="en-US" altLang="pt-BR"/>
              <a:t> </a:t>
            </a: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no mundo social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Text Box 2051">
            <a:extLst>
              <a:ext uri="{FF2B5EF4-FFF2-40B4-BE49-F238E27FC236}">
                <a16:creationId xmlns:a16="http://schemas.microsoft.com/office/drawing/2014/main" id="{92E7DCF5-3F22-46F6-83D3-640461D21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52600"/>
            <a:ext cx="8534400" cy="317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>
                <a:solidFill>
                  <a:srgbClr val="A50021"/>
                </a:solidFill>
                <a:latin typeface="Arial Black" panose="020B0A04020102020204" pitchFamily="34" charset="0"/>
              </a:rPr>
              <a:t>COLAPSO          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pt-BR" sz="4800">
                <a:solidFill>
                  <a:srgbClr val="A50021"/>
                </a:solidFill>
                <a:latin typeface="Arial Black" panose="020B0A04020102020204" pitchFamily="34" charset="0"/>
              </a:rPr>
              <a:t>CRISE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altLang="pt-BR" sz="4800">
                <a:solidFill>
                  <a:srgbClr val="A50021"/>
                </a:solidFill>
                <a:latin typeface="Arial Black" panose="020B0A04020102020204" pitchFamily="34" charset="0"/>
              </a:rPr>
              <a:t>FALÊNCIA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pt-BR" sz="4800">
                <a:solidFill>
                  <a:srgbClr val="A50021"/>
                </a:solidFill>
                <a:latin typeface="Arial Black" panose="020B0A04020102020204" pitchFamily="34" charset="0"/>
              </a:rPr>
              <a:t>GREVES</a:t>
            </a:r>
            <a:endParaRPr lang="en-US" altLang="pt-BR" sz="4800">
              <a:latin typeface="Arial Black" panose="020B0A04020102020204" pitchFamily="34" charset="0"/>
            </a:endParaRPr>
          </a:p>
        </p:txBody>
      </p:sp>
      <p:sp>
        <p:nvSpPr>
          <p:cNvPr id="175108" name="WordArt 2052">
            <a:extLst>
              <a:ext uri="{FF2B5EF4-FFF2-40B4-BE49-F238E27FC236}">
                <a16:creationId xmlns:a16="http://schemas.microsoft.com/office/drawing/2014/main" id="{A0A47C52-5C59-487C-8B83-AD595F0388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28600"/>
            <a:ext cx="7162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INCERTEZA ECONÔMICA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O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extLst>
              <a:ext uri="{FF2B5EF4-FFF2-40B4-BE49-F238E27FC236}">
                <a16:creationId xmlns:a16="http://schemas.microsoft.com/office/drawing/2014/main" id="{702C37A4-4C0C-4A79-86AC-A4CCBAAF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12B7E53D-E7C3-4DB3-8E15-538DF437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981200"/>
            <a:ext cx="5943600" cy="1555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>
                <a:latin typeface="Arial Black" panose="020B0A04020102020204" pitchFamily="34" charset="0"/>
              </a:rPr>
              <a:t>COMO NOS DIAS DE NOÉ !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>
            <a:extLst>
              <a:ext uri="{FF2B5EF4-FFF2-40B4-BE49-F238E27FC236}">
                <a16:creationId xmlns:a16="http://schemas.microsoft.com/office/drawing/2014/main" id="{9AC2621C-8068-4633-A7FC-D03CA9B1D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7630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“VIU O SENHOR QUE ERA 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GRANDE A MALDADE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DO HOMEM NA TERRA, E QUE TODA A IMAGINAÇÃO DOS PENSAMENTOS DE SEU CORAÇÃO ERA MÁ CONTINUAMENTE.”</a:t>
            </a:r>
            <a:r>
              <a:rPr lang="en-US" altLang="pt-BR" b="1">
                <a:latin typeface="Comic Sans MS" panose="030F0702030302020204" pitchFamily="66" charset="0"/>
              </a:rPr>
              <a:t> </a:t>
            </a:r>
            <a:r>
              <a:rPr lang="en-US" altLang="pt-BR" sz="2400" b="1">
                <a:latin typeface="Comic Sans MS" panose="030F0702030302020204" pitchFamily="66" charset="0"/>
              </a:rPr>
              <a:t>GÊN 6:5</a:t>
            </a:r>
            <a:endParaRPr lang="en-US" altLang="pt-BR" sz="4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96F44C12-66A2-4649-BEC4-83CE5E5AF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8E60F360-12D0-4577-A67F-C0335BB3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114800"/>
            <a:ext cx="5867400" cy="155575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>
                <a:latin typeface="Arial Black" panose="020B0A04020102020204" pitchFamily="34" charset="0"/>
              </a:rPr>
              <a:t>INCREDULIDADE CETICISMO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6E96E428-C5C8-41C3-BCC6-7B204488B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>
            <a:extLst>
              <a:ext uri="{FF2B5EF4-FFF2-40B4-BE49-F238E27FC236}">
                <a16:creationId xmlns:a16="http://schemas.microsoft.com/office/drawing/2014/main" id="{DDE24EB8-0E2F-469C-8BB4-0EA638EF8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0" name="Text Box 8">
            <a:extLst>
              <a:ext uri="{FF2B5EF4-FFF2-40B4-BE49-F238E27FC236}">
                <a16:creationId xmlns:a16="http://schemas.microsoft.com/office/drawing/2014/main" id="{677D1981-FC7C-4CFC-A146-02A7D1C4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0"/>
            <a:ext cx="7543800" cy="41116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“E NÃO  PERCEBERAM,     ATÉ QUE VEIO O DILÚVIO,        E OS LEVOU A TODOS; ASSIM SERÁ TAMBÉM A VINDA DO FILHO DO HOMEM.”</a:t>
            </a:r>
            <a:r>
              <a:rPr lang="en-US" altLang="pt-BR" sz="2800" b="1">
                <a:latin typeface="Comic Sans MS" panose="030F0702030302020204" pitchFamily="66" charset="0"/>
              </a:rPr>
              <a:t> Mateus 24: 39</a:t>
            </a:r>
            <a:endParaRPr lang="en-US" altLang="pt-BR" sz="4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>
            <a:extLst>
              <a:ext uri="{FF2B5EF4-FFF2-40B4-BE49-F238E27FC236}">
                <a16:creationId xmlns:a16="http://schemas.microsoft.com/office/drawing/2014/main" id="{626BE6E7-2594-4C3A-A839-CF6D9DFD2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4B7B5B67-3D21-4F58-9633-2B3D1225B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  <a:p>
            <a:pPr>
              <a:spcBef>
                <a:spcPct val="50000"/>
              </a:spcBef>
            </a:pPr>
            <a:endParaRPr lang="en-US" altLang="pt-BR" sz="2400"/>
          </a:p>
        </p:txBody>
      </p:sp>
      <p:sp>
        <p:nvSpPr>
          <p:cNvPr id="95235" name="WordArt 3">
            <a:extLst>
              <a:ext uri="{FF2B5EF4-FFF2-40B4-BE49-F238E27FC236}">
                <a16:creationId xmlns:a16="http://schemas.microsoft.com/office/drawing/2014/main" id="{3B95D233-8658-452D-8EE6-9A674AC3F2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524000"/>
            <a:ext cx="4038600" cy="785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SINAIS </a:t>
            </a:r>
          </a:p>
        </p:txBody>
      </p:sp>
      <p:sp>
        <p:nvSpPr>
          <p:cNvPr id="95236" name="Text Box 4">
            <a:extLst>
              <a:ext uri="{FF2B5EF4-FFF2-40B4-BE49-F238E27FC236}">
                <a16:creationId xmlns:a16="http://schemas.microsoft.com/office/drawing/2014/main" id="{C7836AE9-C21C-4EA1-B7E7-F87DDC384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62400"/>
            <a:ext cx="60198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Bookman Old Style" panose="02050604050505020204" pitchFamily="18" charset="0"/>
              </a:rPr>
              <a:t>Jesus não nos deixou no escuro com respeito a ocasião da sua volta.</a:t>
            </a:r>
            <a:r>
              <a:rPr lang="pt-BR" altLang="pt-BR" sz="2400">
                <a:solidFill>
                  <a:schemeClr val="bg1"/>
                </a:solidFill>
              </a:rPr>
              <a:t>.</a:t>
            </a:r>
            <a:endParaRPr lang="pt-BR" altLang="pt-BR" sz="240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>
            <a:extLst>
              <a:ext uri="{FF2B5EF4-FFF2-40B4-BE49-F238E27FC236}">
                <a16:creationId xmlns:a16="http://schemas.microsoft.com/office/drawing/2014/main" id="{60F9FD33-6018-4C76-8EBA-7DBDA62B1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90600"/>
            <a:ext cx="8534400" cy="417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“Porquanto, assim como nos dias anteriores ao dilúvio, comiam, bebiam, casavam e davam-se em casamento, até o dia em que Noé entrou na arca.”</a:t>
            </a:r>
            <a:r>
              <a:rPr lang="en-US" altLang="pt-BR" sz="4800" b="1">
                <a:latin typeface="Comic Sans MS" panose="030F0702030302020204" pitchFamily="66" charset="0"/>
              </a:rPr>
              <a:t> </a:t>
            </a:r>
            <a:r>
              <a:rPr lang="en-US" altLang="pt-BR" sz="3200" b="1">
                <a:latin typeface="Comic Sans MS" panose="030F0702030302020204" pitchFamily="66" charset="0"/>
              </a:rPr>
              <a:t>Mateus 24:38</a:t>
            </a:r>
            <a:endParaRPr lang="en-US" altLang="pt-BR" sz="4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>
            <a:extLst>
              <a:ext uri="{FF2B5EF4-FFF2-40B4-BE49-F238E27FC236}">
                <a16:creationId xmlns:a16="http://schemas.microsoft.com/office/drawing/2014/main" id="{324C90E4-D572-493F-82BA-D2B6B745C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458200" cy="374967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“Sabendo primeiro isto, que nos últimos dias virão </a:t>
            </a:r>
            <a:r>
              <a:rPr lang="en-US" altLang="pt-BR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escarnecedores</a:t>
            </a: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com </a:t>
            </a:r>
            <a:r>
              <a:rPr lang="en-US" altLang="pt-BR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zombaria</a:t>
            </a: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, andando segundo as suas próprias concupiscências, </a:t>
            </a:r>
            <a:r>
              <a:rPr lang="en-US" altLang="pt-BR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dizendo</a:t>
            </a:r>
            <a:r>
              <a:rPr lang="en-US" alt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: Onde está a promessa da Sua vinda?“</a:t>
            </a:r>
            <a:r>
              <a:rPr lang="en-US" altLang="pt-BR" b="1">
                <a:latin typeface="Comic Sans MS" panose="030F0702030302020204" pitchFamily="66" charset="0"/>
              </a:rPr>
              <a:t>  </a:t>
            </a:r>
            <a:r>
              <a:rPr lang="en-US" altLang="pt-BR" sz="2800" b="1">
                <a:latin typeface="Comic Sans MS" panose="030F0702030302020204" pitchFamily="66" charset="0"/>
              </a:rPr>
              <a:t>II Pedro 3: 3,4</a:t>
            </a:r>
            <a:endParaRPr lang="en-US" altLang="pt-BR" sz="4800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2051">
            <a:extLst>
              <a:ext uri="{FF2B5EF4-FFF2-40B4-BE49-F238E27FC236}">
                <a16:creationId xmlns:a16="http://schemas.microsoft.com/office/drawing/2014/main" id="{7C9AF398-61FE-4CF1-B76A-DE4EDB11D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200"/>
            <a:ext cx="8229600" cy="23495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“SABE, PORÉM,ISTO QUE NOS ÚLTIMOS</a:t>
            </a:r>
            <a:r>
              <a:rPr lang="en-US" altLang="pt-BR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DIAS SOBREVIRÃO </a:t>
            </a:r>
            <a:r>
              <a:rPr lang="en-US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TEMPOS PENOSOS</a:t>
            </a:r>
            <a:r>
              <a:rPr lang="en-US" altLang="pt-BR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; POIS OS HOMENS SERÃO:</a:t>
            </a:r>
            <a:r>
              <a:rPr lang="en-US" altLang="pt-BR" b="1">
                <a:latin typeface="Comic Sans MS" panose="030F0702030302020204" pitchFamily="66" charset="0"/>
              </a:rPr>
              <a:t> </a:t>
            </a:r>
            <a:r>
              <a:rPr lang="en-US" altLang="pt-BR" sz="2400" b="1">
                <a:latin typeface="Comic Sans MS" panose="030F0702030302020204" pitchFamily="66" charset="0"/>
              </a:rPr>
              <a:t>II Timóteo 3: 1-5</a:t>
            </a:r>
            <a:endParaRPr lang="en-US" altLang="pt-BR">
              <a:latin typeface="Comic Sans MS" panose="030F0702030302020204" pitchFamily="66" charset="0"/>
            </a:endParaRPr>
          </a:p>
        </p:txBody>
      </p:sp>
      <p:sp>
        <p:nvSpPr>
          <p:cNvPr id="178180" name="WordArt 2052">
            <a:extLst>
              <a:ext uri="{FF2B5EF4-FFF2-40B4-BE49-F238E27FC236}">
                <a16:creationId xmlns:a16="http://schemas.microsoft.com/office/drawing/2014/main" id="{8CF64839-1CB0-4E2D-A4D5-57FAEEA40D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447800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TEMPOS DIFÍCEIS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>
            <a:extLst>
              <a:ext uri="{FF2B5EF4-FFF2-40B4-BE49-F238E27FC236}">
                <a16:creationId xmlns:a16="http://schemas.microsoft.com/office/drawing/2014/main" id="{0BFF2195-D25C-41CA-9A48-E63C45F48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33400"/>
            <a:ext cx="5334000" cy="61214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pt-BR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CRUÉIS                           INIMIGOS DO BEM             TRAIDORES                       ATREVIDOS                       EGOÍSTAS                         ORGULHOSOS                   FALSOS                       AMANTES DO PRAZER</a:t>
            </a:r>
            <a:endParaRPr lang="en-US" altLang="pt-BR" sz="4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>
            <a:extLst>
              <a:ext uri="{FF2B5EF4-FFF2-40B4-BE49-F238E27FC236}">
                <a16:creationId xmlns:a16="http://schemas.microsoft.com/office/drawing/2014/main" id="{31F5703C-64E2-4735-A1E6-84BE96DC0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67" name="Text Box 3">
            <a:extLst>
              <a:ext uri="{FF2B5EF4-FFF2-40B4-BE49-F238E27FC236}">
                <a16:creationId xmlns:a16="http://schemas.microsoft.com/office/drawing/2014/main" id="{3657F69D-6416-4B1E-816F-48075B559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0"/>
            <a:ext cx="586740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“E será pregado este evangelho do reino por todo o mundo, para testemunho a todas as nações. Então virá o fim.”</a:t>
            </a:r>
            <a:r>
              <a:rPr lang="pt-BR" altLang="pt-BR" b="1" i="1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pt-BR" altLang="pt-BR" sz="2800" b="1" i="1">
                <a:solidFill>
                  <a:schemeClr val="bg1"/>
                </a:solidFill>
                <a:latin typeface="Bookman Old Style" panose="02050604050505020204" pitchFamily="18" charset="0"/>
              </a:rPr>
              <a:t>Mateus 24: 14</a:t>
            </a:r>
            <a:endParaRPr lang="pt-BR" altLang="pt-BR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>
            <a:extLst>
              <a:ext uri="{FF2B5EF4-FFF2-40B4-BE49-F238E27FC236}">
                <a16:creationId xmlns:a16="http://schemas.microsoft.com/office/drawing/2014/main" id="{4F993876-FDC9-43CC-9A42-CA12B29E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Text Box 4">
            <a:extLst>
              <a:ext uri="{FF2B5EF4-FFF2-40B4-BE49-F238E27FC236}">
                <a16:creationId xmlns:a16="http://schemas.microsoft.com/office/drawing/2014/main" id="{0DE0A5C0-CC82-4D6C-BF46-5EE1171ED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762000"/>
            <a:ext cx="6705600" cy="17399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“Passará o céu e a terra, mas as minhas palavras jamais passarão.”</a:t>
            </a:r>
            <a:r>
              <a:rPr lang="en-US" altLang="pt-BR" sz="3600" b="1">
                <a:latin typeface="Arial" panose="020B0604020202020204" pitchFamily="34" charset="0"/>
              </a:rPr>
              <a:t> </a:t>
            </a:r>
            <a:r>
              <a:rPr lang="en-US" altLang="pt-BR" sz="2800" b="1">
                <a:latin typeface="Arial" panose="020B0604020202020204" pitchFamily="34" charset="0"/>
              </a:rPr>
              <a:t>Mateus 24:35</a:t>
            </a:r>
            <a:endParaRPr lang="en-US" altLang="pt-BR" sz="36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>
            <a:extLst>
              <a:ext uri="{FF2B5EF4-FFF2-40B4-BE49-F238E27FC236}">
                <a16:creationId xmlns:a16="http://schemas.microsoft.com/office/drawing/2014/main" id="{03D7B832-F32B-443A-A0FD-69B4866A0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800"/>
            <a:ext cx="8534400" cy="3937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“O SENHOR NÃO RETARDA A SUA PROMESSA, AINDA QUE ALGUNS A TEM POR TARDIA; PORÉM </a:t>
            </a:r>
            <a:r>
              <a:rPr lang="en-US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TEM PACIÊNCIA</a:t>
            </a:r>
            <a:r>
              <a:rPr lang="en-US" altLang="pt-BR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PARA CONVOSCO, NÃO QUERENDO QUE </a:t>
            </a:r>
            <a:r>
              <a:rPr lang="en-US" altLang="pt-BR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NINGUÉM SE PERCA</a:t>
            </a:r>
            <a:r>
              <a:rPr lang="en-US" altLang="pt-BR" sz="36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SENÃO QUE TODOS SE ARREPENDAM.”</a:t>
            </a:r>
            <a:r>
              <a:rPr lang="en-US" altLang="pt-BR" sz="3600" b="1">
                <a:solidFill>
                  <a:srgbClr val="000066"/>
                </a:solidFill>
                <a:latin typeface="Comic Sans MS" panose="030F0702030302020204" pitchFamily="66" charset="0"/>
              </a:rPr>
              <a:t>  </a:t>
            </a:r>
            <a:r>
              <a:rPr lang="en-US" altLang="pt-BR" sz="2800" b="1">
                <a:solidFill>
                  <a:srgbClr val="000066"/>
                </a:solidFill>
                <a:latin typeface="Comic Sans MS" panose="030F0702030302020204" pitchFamily="66" charset="0"/>
              </a:rPr>
              <a:t>II Pedro 3: 9</a:t>
            </a:r>
            <a:endParaRPr lang="en-US" altLang="pt-BR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GIT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>
            <a:extLst>
              <a:ext uri="{FF2B5EF4-FFF2-40B4-BE49-F238E27FC236}">
                <a16:creationId xmlns:a16="http://schemas.microsoft.com/office/drawing/2014/main" id="{00FA2FEF-A99C-465C-80C4-59168A52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909" name="WordArt 5">
            <a:extLst>
              <a:ext uri="{FF2B5EF4-FFF2-40B4-BE49-F238E27FC236}">
                <a16:creationId xmlns:a16="http://schemas.microsoft.com/office/drawing/2014/main" id="{26F7C147-62E3-4A0F-973C-C02E4C4EC9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990600"/>
            <a:ext cx="3962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Estarei pronto?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>
            <a:extLst>
              <a:ext uri="{FF2B5EF4-FFF2-40B4-BE49-F238E27FC236}">
                <a16:creationId xmlns:a16="http://schemas.microsoft.com/office/drawing/2014/main" id="{8F3C4AEC-9C62-4055-A8D1-942760E33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>
            <a:extLst>
              <a:ext uri="{FF2B5EF4-FFF2-40B4-BE49-F238E27FC236}">
                <a16:creationId xmlns:a16="http://schemas.microsoft.com/office/drawing/2014/main" id="{32B08F94-E531-43F8-8224-69FC0F5B3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27" name="Text Box 3">
            <a:extLst>
              <a:ext uri="{FF2B5EF4-FFF2-40B4-BE49-F238E27FC236}">
                <a16:creationId xmlns:a16="http://schemas.microsoft.com/office/drawing/2014/main" id="{4E3F53D8-AD8D-4D64-B355-6C75A3667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419600"/>
            <a:ext cx="7315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>
                <a:solidFill>
                  <a:schemeClr val="bg1"/>
                </a:solidFill>
                <a:latin typeface="Arial Black" panose="020B0A04020102020204" pitchFamily="34" charset="0"/>
              </a:rPr>
              <a:t>CRISTO DEIXOU MUITOS SINAIS</a:t>
            </a:r>
            <a:endParaRPr lang="en-US" altLang="pt-BR" sz="48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62B493E7-E4D9-433E-8F53-6374600C8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5926983A-935F-49A0-B7DD-0D3571929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19200"/>
            <a:ext cx="8153400" cy="3751263"/>
          </a:xfrm>
          <a:prstGeom prst="rect">
            <a:avLst/>
          </a:prstGeom>
          <a:solidFill>
            <a:srgbClr val="0033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800" b="1">
                <a:solidFill>
                  <a:srgbClr val="FFFF00"/>
                </a:solidFill>
                <a:latin typeface="Arial" panose="020B0604020202020204" pitchFamily="34" charset="0"/>
              </a:rPr>
              <a:t>“DECLARA-NOS QUANDO SERÃO ESSAS COISAS, E QUE SINAL HAVERÁ DA TUA VINDA E DO FIM DO MUNDO.”</a:t>
            </a:r>
            <a:r>
              <a:rPr lang="en-US" altLang="pt-BR" sz="4800">
                <a:latin typeface="Arial" panose="020B0604020202020204" pitchFamily="34" charset="0"/>
              </a:rPr>
              <a:t> </a:t>
            </a:r>
            <a:r>
              <a:rPr lang="en-US" altLang="pt-BR" sz="3600">
                <a:solidFill>
                  <a:schemeClr val="bg1"/>
                </a:solidFill>
                <a:latin typeface="Arial" panose="020B0604020202020204" pitchFamily="34" charset="0"/>
              </a:rPr>
              <a:t>Mateus 24: 3</a:t>
            </a:r>
            <a:endParaRPr lang="en-US" altLang="pt-BR" sz="4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1027">
            <a:extLst>
              <a:ext uri="{FF2B5EF4-FFF2-40B4-BE49-F238E27FC236}">
                <a16:creationId xmlns:a16="http://schemas.microsoft.com/office/drawing/2014/main" id="{3A7748AC-2ED3-47CD-8094-76BA9C47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828800"/>
            <a:ext cx="678180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“... E HAVERÁ </a:t>
            </a:r>
            <a:r>
              <a:rPr lang="en-US" altLang="pt-BR" sz="4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anose="02050604050505020204" pitchFamily="18" charset="0"/>
              </a:rPr>
              <a:t>TERREMOTOS</a:t>
            </a:r>
            <a:r>
              <a:rPr lang="en-US" altLang="pt-BR" sz="4400" b="1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anose="02050604050505020204" pitchFamily="18" charset="0"/>
              </a:rPr>
              <a:t> EM VÁRIOS LUGARES.”</a:t>
            </a:r>
            <a:endParaRPr lang="en-US" altLang="pt-BR" sz="4400" b="1">
              <a:latin typeface="Bookman Old Style" panose="020506040505050202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pt-BR" sz="3600" b="1">
                <a:latin typeface="Bookman Old Style" panose="02050604050505020204" pitchFamily="18" charset="0"/>
              </a:rPr>
              <a:t>            Mateus 24:7</a:t>
            </a:r>
            <a:endParaRPr lang="en-US" altLang="pt-BR" sz="440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REI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WordArt 3">
            <a:extLst>
              <a:ext uri="{FF2B5EF4-FFF2-40B4-BE49-F238E27FC236}">
                <a16:creationId xmlns:a16="http://schemas.microsoft.com/office/drawing/2014/main" id="{D1D43A1B-27C7-4A47-87C6-93A6F2164C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58864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 spc="-36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 O GRANDE TERREMOTO DE LISBOA</a:t>
            </a:r>
          </a:p>
        </p:txBody>
      </p:sp>
      <p:sp>
        <p:nvSpPr>
          <p:cNvPr id="152580" name="Text Box 4">
            <a:extLst>
              <a:ext uri="{FF2B5EF4-FFF2-40B4-BE49-F238E27FC236}">
                <a16:creationId xmlns:a16="http://schemas.microsoft.com/office/drawing/2014/main" id="{D146B2BE-D327-45ED-979B-A9BD52572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5400"/>
            <a:ext cx="9144000" cy="447833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200" b="1">
                <a:solidFill>
                  <a:srgbClr val="CC0000"/>
                </a:solidFill>
                <a:latin typeface="Bookman Old Style" panose="02050604050505020204" pitchFamily="18" charset="0"/>
              </a:rPr>
              <a:t>“Em cumprimento desta profecia ocorreu no ano 1755 (1º novembro)</a:t>
            </a:r>
            <a:r>
              <a:rPr lang="pt-BR" altLang="pt-BR" sz="3200" b="1">
                <a:solidFill>
                  <a:srgbClr val="663300"/>
                </a:solidFill>
                <a:latin typeface="Bookman Old Style" panose="02050604050505020204" pitchFamily="18" charset="0"/>
              </a:rPr>
              <a:t> o mais terrível terremoto que já se registrou... Estendeu-se pela maior parte da Europa, África e América. Foi sentido na Groelândia, nas Índias Ocidentais, na Ilha da Madeira, na Noruega e Suécia, Grã-Bretanha e Irlanda. Abrangeu uma extensão de mais de dez milhões de quilômetros quadrados.</a:t>
            </a:r>
            <a:endParaRPr lang="pt-BR" altLang="pt-BR" sz="3200" b="1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IX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76EDA818-5660-4A11-A2FF-A1FA7CBA6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509" name="WordArt 5">
            <a:extLst>
              <a:ext uri="{FF2B5EF4-FFF2-40B4-BE49-F238E27FC236}">
                <a16:creationId xmlns:a16="http://schemas.microsoft.com/office/drawing/2014/main" id="{90AA3745-0CFF-46CA-9E80-F1E9D3A61F2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2286000"/>
            <a:ext cx="6905625" cy="7524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TERREMOTOS CADA VEZ MAIS INTENSOS</a:t>
            </a:r>
          </a:p>
        </p:txBody>
      </p:sp>
      <p:sp>
        <p:nvSpPr>
          <p:cNvPr id="149510" name="WordArt 6">
            <a:extLst>
              <a:ext uri="{FF2B5EF4-FFF2-40B4-BE49-F238E27FC236}">
                <a16:creationId xmlns:a16="http://schemas.microsoft.com/office/drawing/2014/main" id="{6A94049B-D32B-4466-8C34-0336DB8C835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685800"/>
            <a:ext cx="6248400" cy="981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 panose="020B0806030902050204" pitchFamily="34" charset="0"/>
              </a:rPr>
              <a:t>A PARTIR DO TERREMOTO DE LISBOA</a:t>
            </a:r>
          </a:p>
        </p:txBody>
      </p:sp>
    </p:spTree>
  </p:cSld>
  <p:clrMapOvr>
    <a:masterClrMapping/>
  </p:clrMapOvr>
  <p:transition>
    <p:pull dir="ld"/>
  </p:transition>
</p:sld>
</file>

<file path=ppt/theme/theme1.xml><?xml version="1.0" encoding="utf-8"?>
<a:theme xmlns:a="http://schemas.openxmlformats.org/drawingml/2006/main" name="Apresentação em branco">
  <a:themeElements>
    <a:clrScheme name="Apresentação em br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Office\Modelos\Apresentação em branco.pot</Template>
  <TotalTime>2326</TotalTime>
  <Words>968</Words>
  <Application>Microsoft Office PowerPoint</Application>
  <PresentationFormat>Apresentação na tela (4:3)</PresentationFormat>
  <Paragraphs>91</Paragraphs>
  <Slides>48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9" baseType="lpstr">
      <vt:lpstr>Glowworm</vt:lpstr>
      <vt:lpstr>Comic Sans MS</vt:lpstr>
      <vt:lpstr>Impact</vt:lpstr>
      <vt:lpstr>Bookman Old Style</vt:lpstr>
      <vt:lpstr>Pioneer ITC</vt:lpstr>
      <vt:lpstr>Gill Sans MT Shadow</vt:lpstr>
      <vt:lpstr>Arial</vt:lpstr>
      <vt:lpstr>Times New Roman</vt:lpstr>
      <vt:lpstr>Arial Black</vt:lpstr>
      <vt:lpstr>Times</vt:lpstr>
      <vt:lpstr>Apresentação em branco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Sinais da Volta de Jesus</dc:title>
  <dc:subject>FAMÍLIA FELIZ</dc:subject>
  <dc:creator>4TONS - Pr. Marcelo Augusto de Carvalho; Armando Setembrino Nascimento</dc:creator>
  <cp:keywords>www.4tons.com.br</cp:keywords>
  <dc:description>COMÉRCIO PROIBIDO. USO PESSOAL</dc:description>
  <cp:lastModifiedBy>UCB - Marcelo Augusto de Carvalho</cp:lastModifiedBy>
  <cp:revision>183</cp:revision>
  <dcterms:created xsi:type="dcterms:W3CDTF">1998-09-18T20:51:08Z</dcterms:created>
  <dcterms:modified xsi:type="dcterms:W3CDTF">2021-01-07T08:27:26Z</dcterms:modified>
  <cp:category>EVANGELISMO</cp:category>
</cp:coreProperties>
</file>