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345" r:id="rId3"/>
    <p:sldId id="366" r:id="rId4"/>
    <p:sldId id="377" r:id="rId5"/>
    <p:sldId id="278" r:id="rId6"/>
    <p:sldId id="289" r:id="rId7"/>
    <p:sldId id="376" r:id="rId8"/>
    <p:sldId id="290" r:id="rId9"/>
    <p:sldId id="395" r:id="rId10"/>
    <p:sldId id="434" r:id="rId11"/>
    <p:sldId id="269" r:id="rId12"/>
    <p:sldId id="430" r:id="rId13"/>
    <p:sldId id="271" r:id="rId14"/>
    <p:sldId id="438" r:id="rId15"/>
    <p:sldId id="397" r:id="rId16"/>
    <p:sldId id="394" r:id="rId17"/>
    <p:sldId id="399" r:id="rId18"/>
    <p:sldId id="396" r:id="rId19"/>
    <p:sldId id="398" r:id="rId20"/>
    <p:sldId id="379" r:id="rId21"/>
    <p:sldId id="335" r:id="rId22"/>
    <p:sldId id="381" r:id="rId23"/>
    <p:sldId id="382" r:id="rId24"/>
    <p:sldId id="383" r:id="rId25"/>
    <p:sldId id="429" r:id="rId26"/>
    <p:sldId id="384" r:id="rId27"/>
    <p:sldId id="262" r:id="rId28"/>
    <p:sldId id="386" r:id="rId29"/>
    <p:sldId id="385" r:id="rId30"/>
    <p:sldId id="414" r:id="rId31"/>
    <p:sldId id="372" r:id="rId32"/>
    <p:sldId id="440" r:id="rId33"/>
    <p:sldId id="281" r:id="rId34"/>
    <p:sldId id="323" r:id="rId35"/>
    <p:sldId id="423" r:id="rId36"/>
    <p:sldId id="330" r:id="rId37"/>
    <p:sldId id="433" r:id="rId38"/>
    <p:sldId id="343" r:id="rId39"/>
    <p:sldId id="427" r:id="rId40"/>
    <p:sldId id="373" r:id="rId41"/>
    <p:sldId id="441" r:id="rId42"/>
    <p:sldId id="443" r:id="rId43"/>
    <p:sldId id="444" r:id="rId44"/>
    <p:sldId id="445" r:id="rId45"/>
  </p:sldIdLst>
  <p:sldSz cx="9144000" cy="6858000" type="screen4x3"/>
  <p:notesSz cx="9144000" cy="6858000"/>
  <p:embeddedFontLst>
    <p:embeddedFont>
      <p:font typeface="Arial Black" panose="020B0A04020102020204" pitchFamily="34" charset="0"/>
      <p:regular r:id="rId47"/>
      <p:bold r:id="rId48"/>
      <p:italic r:id="rId49"/>
    </p:embeddedFont>
    <p:embeddedFont>
      <p:font typeface="Bookman Old Style" panose="02050604050505020204" pitchFamily="18" charset="0"/>
      <p:regular r:id="rId50"/>
      <p:bold r:id="rId51"/>
      <p:italic r:id="rId52"/>
      <p:boldItalic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  <p:embeddedFont>
      <p:font typeface="Glowworm" panose="020B0604020202020204" pitchFamily="34" charset="0"/>
      <p:regular r:id="rId58"/>
    </p:embeddedFont>
    <p:embeddedFont>
      <p:font typeface="Impact" panose="020B0806030902050204" pitchFamily="34" charset="0"/>
      <p:regular r:id="rId59"/>
    </p:embeddedFont>
  </p:embeddedFont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rgbClr val="663300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FFFF"/>
    <a:srgbClr val="FFFF00"/>
    <a:srgbClr val="0000CC"/>
    <a:srgbClr val="FF0000"/>
    <a:srgbClr val="FF6600"/>
    <a:srgbClr val="00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18"/>
    </p:cViewPr>
  </p:sorterViewPr>
  <p:notesViewPr>
    <p:cSldViewPr>
      <p:cViewPr>
        <p:scale>
          <a:sx n="70" d="100"/>
          <a:sy n="70" d="100"/>
        </p:scale>
        <p:origin x="-336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B00648-19FC-4C15-B821-B34A0C9B06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891B6FA-BB2F-41C1-93B1-51331BA44A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06BA546-A4BC-42EE-96B6-D9AA649B5BF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8485AF8-1C15-4BFC-A272-3D1EBB3535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E889C98-FFC2-4DD7-9573-EDF7F62468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83A2C8F-F2E1-45A0-96C6-6C859A0B5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270039E9-D352-488B-AA41-882AA712002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4722F-A985-4259-AC28-B60AF3971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E43C3-CFCD-4E52-8A84-4B3E9C311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0F65EB-FE03-4FB4-9D9F-D314832B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F96D77-9073-42A9-B7FC-B9764C1E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14460-4424-4911-9F7F-EE698314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C6CB-4ED6-4161-8A4F-E54311F4612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6843647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58DFF-98D9-4B67-82A0-BBB990A7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BE2CB4A-858D-452B-8510-83FF8E1E7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0E9FB6-B504-41AC-B852-DD5B24F8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3DFDF1-5F66-48DE-93CE-35DE200B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19F83C-F460-4BE6-89B4-066669C1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0FEA-AF63-4C98-9F92-57AF2913498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405790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B87555-6A82-4926-91D6-7A3E0B13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1BCB99-B52B-4646-909B-A5A729B87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FCBFF6-08CD-4C1B-879A-AEEC42DA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BF3C22-E620-453F-9D8C-90C48D34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50DE02-BCFF-4593-98DD-41DA1E9C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3889D-25A3-474E-B897-846648E6A01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1626000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B7CD8-45EA-4F23-AA00-62D00B0C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D642BF-FB87-4DB9-BD74-EB7B5958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224531-06E1-4222-A6A6-E4827F92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E50BF-AB5C-4E38-85EE-AC43A4B6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9A5BA-DCA0-4619-951C-7B216588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5125-5FEA-49DA-AE4D-C125D6E9D49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8507587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BD4D9-B160-427A-8D18-075E46A0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C58899-BA77-4E34-BBBF-335611199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92A2AB-488D-48EC-8FEC-9F7E9BA9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B5CCB-12BF-49E8-B973-B440AC28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F1B2DF-CA95-4885-8A57-408B0F28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4125D-2EAC-45A3-925B-D14BAAAFCA3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408957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A63A6-B9A0-422C-BBBB-A6FDF9DA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5CAAC9-E3B2-4C5A-84A1-137CF378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D8451A-04ED-47EC-8497-F2F1A5593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ECFC1-715C-4636-8E71-AAFC1B9D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C457FE-759F-433E-BB2F-3A29560E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488E8B-1037-4A7E-A53E-36E05FEA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E08FF-34DA-466C-A285-29A5DEBCCCE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033050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A2863-3BC3-4220-A41D-0ADDB492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115746-1696-4267-BFDC-DDCBD19B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343C40-ED47-4E33-8F11-911E7825F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626138B-9DA2-4A7F-BA38-B00A220FF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95ED60-8763-49BB-BE0B-1E1DE736F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ED4246-738A-49D7-9238-A0C43A7B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499C29-5C36-4981-9512-DA0A4E81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F4D636-24D9-40D7-90DA-E6D081C4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38955-E070-4971-A882-D83C47CC031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1514641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375BB-1DE0-4C8D-B741-C3EFBC1B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32C1BB-BCAB-4009-B02B-092D976B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496996-693E-4582-B3A1-5C7A21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6A1E36-6585-479A-9B85-045D5E0B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459DA-AA9F-453D-836F-8AB319A90BB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166163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99C344-B845-4C7A-AC03-B47F5D90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E183C4-EFDE-4A97-B0B0-28ABFFD9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BF45DD-A291-4D03-B7C7-9786B0BD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863AC-6336-426E-B55C-200D2B7DCB6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92578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6543A-BBC6-4355-99D5-C4599C06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28C778-4410-4DA1-A1CE-446346BC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35DA18-65FC-4B56-92A5-34D7273E7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C6A337-6D22-4548-82BB-15E0111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3D1342-41BF-4C86-B71A-D199B229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0671C8-1E66-45BC-BB7D-152DA56F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281E-5FB6-4384-AEE9-2BA08527BB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91282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CCFCA-A0D2-4A55-8686-829CBC2F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51227C-F08B-4AEB-B0A8-FAB23B96B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187D7D-30F5-4FB9-AFCD-F12DAC85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7A53B-A5DF-4537-92FF-6F2CC10D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973908-2ED9-41B5-B25F-411985E8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1BE6A6-3CA8-4195-8DEC-2BE4FF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CB67-126B-4B1D-8461-E1ADEA08FD8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593990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D62384-C2C0-45D2-8A2C-6963255AC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7E4D0C-5FBB-4C8D-B1AF-4ADF443F3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6FC70F-1D0E-4824-A7AB-9EA9B6BC4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ABDA2C-210C-45D6-99BB-DBBEFB788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C3F086-0884-4F84-833C-590E203D14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F389DF5-8DA7-49FA-8106-B74AD280AD8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7EFF77B1-0DBC-4F32-AA6B-7CC9B7F9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2ADC21A-DBF1-4CFA-BD1E-9E1E9B38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WordArt 15">
            <a:extLst>
              <a:ext uri="{FF2B5EF4-FFF2-40B4-BE49-F238E27FC236}">
                <a16:creationId xmlns:a16="http://schemas.microsoft.com/office/drawing/2014/main" id="{E33A8453-454E-401E-A113-CE5F14D5F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5410200"/>
            <a:ext cx="73152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0000CC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Profecias do Fim do Mundo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4098">
            <a:extLst>
              <a:ext uri="{FF2B5EF4-FFF2-40B4-BE49-F238E27FC236}">
                <a16:creationId xmlns:a16="http://schemas.microsoft.com/office/drawing/2014/main" id="{7FDDA6C9-2131-41EC-848B-3E3EA14D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WordArt 4099">
            <a:extLst>
              <a:ext uri="{FF2B5EF4-FFF2-40B4-BE49-F238E27FC236}">
                <a16:creationId xmlns:a16="http://schemas.microsoft.com/office/drawing/2014/main" id="{F83EFBB9-E046-404C-841F-565CBEF7CE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246688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NENHUM CRISTÃO PERECEU </a:t>
            </a:r>
          </a:p>
        </p:txBody>
      </p:sp>
      <p:sp>
        <p:nvSpPr>
          <p:cNvPr id="192516" name="Text Box 4100">
            <a:extLst>
              <a:ext uri="{FF2B5EF4-FFF2-40B4-BE49-F238E27FC236}">
                <a16:creationId xmlns:a16="http://schemas.microsoft.com/office/drawing/2014/main" id="{62371E15-C85F-4311-BF7D-56CAA9E6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077200" cy="50355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“Quando virdes Jerusalém cercada de exércitos, sabei que está próxima a sua devastação. Então, os que estiverem na Judéia, fujam para os montes; os que se encontram dentro da cidade, retirem-se; e os que estiverem nos campos, não entrem nela.”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  <a:r>
              <a:rPr lang="pt-BR" altLang="pt-BR" sz="2400">
                <a:solidFill>
                  <a:schemeClr val="bg1"/>
                </a:solidFill>
              </a:rPr>
              <a:t>Lucas 21: 20,21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44296FA6-6670-4839-A7CD-4B3B3828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93BDB13D-B482-48B2-9142-EC767CE5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10600" cy="1555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800" b="0">
                <a:solidFill>
                  <a:schemeClr val="bg1"/>
                </a:solidFill>
                <a:latin typeface="Arial Black" panose="020B0A04020102020204" pitchFamily="34" charset="0"/>
              </a:rPr>
              <a:t>  DURANTE 7 ANOS UM     MENSAGEIRO EXORTOU</a:t>
            </a:r>
            <a:endParaRPr lang="en-US" altLang="pt-BR" sz="48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F8AF3BC3-39D8-401D-AF8E-E739CF94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24563"/>
            <a:ext cx="4343400" cy="8334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800"/>
              <a:t>JERUSALÉM</a:t>
            </a:r>
            <a:endParaRPr lang="en-US" altLang="pt-BR" sz="32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  <p:bldP spid="1639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1026">
            <a:extLst>
              <a:ext uri="{FF2B5EF4-FFF2-40B4-BE49-F238E27FC236}">
                <a16:creationId xmlns:a16="http://schemas.microsoft.com/office/drawing/2014/main" id="{E05456B8-3EA6-4BA5-91A2-3EDF0DE7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1027">
            <a:extLst>
              <a:ext uri="{FF2B5EF4-FFF2-40B4-BE49-F238E27FC236}">
                <a16:creationId xmlns:a16="http://schemas.microsoft.com/office/drawing/2014/main" id="{E2DA08F2-9C09-47DF-91BC-F2549A9A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7315200" cy="37528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“A grande porta oriental, tão pesada que dificilmente podia ser fechada por uns vinte homens... Abriu-se à meia-noite, independente de qualquer agente visível.”</a:t>
            </a:r>
            <a:r>
              <a:rPr lang="pt-BR" altLang="pt-BR" sz="3600">
                <a:solidFill>
                  <a:srgbClr val="000066"/>
                </a:solidFill>
              </a:rPr>
              <a:t>             </a:t>
            </a:r>
            <a:r>
              <a:rPr lang="pt-BR" altLang="pt-BR" sz="2400">
                <a:solidFill>
                  <a:srgbClr val="000066"/>
                </a:solidFill>
              </a:rPr>
              <a:t>O Grande Conflito, 27 EGW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7FCB1CA7-95A7-47F5-9A6C-8FB4BC31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WordArt 6">
            <a:extLst>
              <a:ext uri="{FF2B5EF4-FFF2-40B4-BE49-F238E27FC236}">
                <a16:creationId xmlns:a16="http://schemas.microsoft.com/office/drawing/2014/main" id="{2C83C760-62C3-4C08-9EDF-A21509D71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953000"/>
            <a:ext cx="6781800" cy="706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rgbClr val="00FF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 RETIRADA DE CÉSTIO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1026">
            <a:extLst>
              <a:ext uri="{FF2B5EF4-FFF2-40B4-BE49-F238E27FC236}">
                <a16:creationId xmlns:a16="http://schemas.microsoft.com/office/drawing/2014/main" id="{BB487D12-971E-4F1A-B879-4AB8E447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1" name="Text Box 1027">
            <a:extLst>
              <a:ext uri="{FF2B5EF4-FFF2-40B4-BE49-F238E27FC236}">
                <a16:creationId xmlns:a16="http://schemas.microsoft.com/office/drawing/2014/main" id="{9E187B9C-0FA7-44E0-9A4A-BF52017D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62400"/>
            <a:ext cx="7696200" cy="19208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rgbClr val="00FFFF"/>
                </a:solidFill>
              </a:rPr>
              <a:t>O CERCO FOI REASSUMIDO POR TITO E A CIDADE DESTRUÍDA NO ANO 70 DC</a:t>
            </a:r>
            <a:endParaRPr lang="pt-BR" altLang="pt-BR" sz="4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075">
            <a:extLst>
              <a:ext uri="{FF2B5EF4-FFF2-40B4-BE49-F238E27FC236}">
                <a16:creationId xmlns:a16="http://schemas.microsoft.com/office/drawing/2014/main" id="{74C2CA68-E778-4462-844A-D8FF99D7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6248400" cy="29257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“... E HAVERÁ </a:t>
            </a:r>
            <a:r>
              <a:rPr lang="en-US" altLang="pt-BR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TERREMOTOS</a:t>
            </a:r>
            <a:r>
              <a:rPr lang="en-US" altLang="pt-BR" sz="4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EM VÁRIOS LUGARES.”</a:t>
            </a:r>
            <a:endParaRPr lang="en-US" altLang="pt-BR" sz="4400">
              <a:solidFill>
                <a:schemeClr val="tx1"/>
              </a:solidFill>
            </a:endParaRPr>
          </a:p>
          <a:p>
            <a:r>
              <a:rPr lang="en-US" altLang="pt-BR" sz="3600">
                <a:solidFill>
                  <a:schemeClr val="tx1"/>
                </a:solidFill>
              </a:rPr>
              <a:t>            Mateus 24:7</a:t>
            </a:r>
            <a:endParaRPr lang="en-US" altLang="pt-BR" sz="44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0533" name="Text Box 3077">
            <a:extLst>
              <a:ext uri="{FF2B5EF4-FFF2-40B4-BE49-F238E27FC236}">
                <a16:creationId xmlns:a16="http://schemas.microsoft.com/office/drawing/2014/main" id="{03595D1E-52F6-4DFE-9903-A4EF12EC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"/>
            <a:ext cx="44196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5400" b="0">
                <a:solidFill>
                  <a:schemeClr val="tx1"/>
                </a:solidFill>
                <a:latin typeface="Times New Roman" panose="02020603050405020304" pitchFamily="18" charset="0"/>
              </a:rPr>
              <a:t>A Terra Treme</a:t>
            </a:r>
            <a:endParaRPr lang="en-US" altLang="pt-BR" sz="4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074">
            <a:extLst>
              <a:ext uri="{FF2B5EF4-FFF2-40B4-BE49-F238E27FC236}">
                <a16:creationId xmlns:a16="http://schemas.microsoft.com/office/drawing/2014/main" id="{D98F103C-E4CF-4A4C-9049-7957E299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9" name="Text Box 3075">
            <a:extLst>
              <a:ext uri="{FF2B5EF4-FFF2-40B4-BE49-F238E27FC236}">
                <a16:creationId xmlns:a16="http://schemas.microsoft.com/office/drawing/2014/main" id="{E2852A0B-2357-442C-A7EC-E1AB4C0F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1816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“Vi quando o Cordeiro abriu o sexto selo, e houve </a:t>
            </a:r>
            <a:r>
              <a:rPr lang="pt-BR" altLang="pt-BR" sz="32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 grande terremoto</a:t>
            </a:r>
            <a:r>
              <a:rPr lang="pt-BR" alt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e o Sol tornou-se negro como saco de silício, e a lua tornou-se como sangue.”               </a:t>
            </a:r>
            <a:r>
              <a:rPr lang="pt-BR" altLang="pt-BR" sz="2400" i="1">
                <a:solidFill>
                  <a:srgbClr val="00FFFF"/>
                </a:solidFill>
              </a:rPr>
              <a:t>Apocalipse 6:12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075">
            <a:extLst>
              <a:ext uri="{FF2B5EF4-FFF2-40B4-BE49-F238E27FC236}">
                <a16:creationId xmlns:a16="http://schemas.microsoft.com/office/drawing/2014/main" id="{86F72C9D-B762-4BD5-9293-F260F6E2CB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8864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 O GRANDE TERREMOTO DE LISBOA</a:t>
            </a:r>
          </a:p>
        </p:txBody>
      </p:sp>
      <p:sp>
        <p:nvSpPr>
          <p:cNvPr id="152580" name="Text Box 3076">
            <a:extLst>
              <a:ext uri="{FF2B5EF4-FFF2-40B4-BE49-F238E27FC236}">
                <a16:creationId xmlns:a16="http://schemas.microsoft.com/office/drawing/2014/main" id="{411648B1-B973-481C-94E9-FB06C970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8458200" cy="54530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CC0000"/>
                </a:solidFill>
              </a:rPr>
              <a:t>“Em cumprimento desta profecia ocorreu no ano 1755 (1º novembro) </a:t>
            </a:r>
            <a:r>
              <a:rPr lang="pt-BR" altLang="pt-BR" sz="3200"/>
              <a:t>o mais terrível terremoto que já se registrou... Estendeu-se pela maior parte da Europa, África e América. Foi sentido na Groelândia, nas Índias Ocidentais, na Ilha da Madeira, na Noruega e Suécia, Grã-Bretanha e Irlanda. Abrangeu uma extensão de mais de dez milhões de quilômetros quadrados.</a:t>
            </a:r>
            <a:endParaRPr lang="pt-BR" altLang="pt-BR" sz="32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IX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026">
            <a:extLst>
              <a:ext uri="{FF2B5EF4-FFF2-40B4-BE49-F238E27FC236}">
                <a16:creationId xmlns:a16="http://schemas.microsoft.com/office/drawing/2014/main" id="{EAA8C175-F86C-4200-94A7-8AD8570F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9" name="WordArt 1029">
            <a:extLst>
              <a:ext uri="{FF2B5EF4-FFF2-40B4-BE49-F238E27FC236}">
                <a16:creationId xmlns:a16="http://schemas.microsoft.com/office/drawing/2014/main" id="{D2EE756C-E159-4117-840F-E850F48627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286000"/>
            <a:ext cx="6905625" cy="752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TERREMOTOS CADA VEZ MAIS INTENSOS</a:t>
            </a:r>
          </a:p>
        </p:txBody>
      </p:sp>
      <p:sp>
        <p:nvSpPr>
          <p:cNvPr id="149510" name="WordArt 1030">
            <a:extLst>
              <a:ext uri="{FF2B5EF4-FFF2-40B4-BE49-F238E27FC236}">
                <a16:creationId xmlns:a16="http://schemas.microsoft.com/office/drawing/2014/main" id="{6C92E928-2CDF-4623-B165-CCD33EDEC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6248400" cy="981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 PARTIR DO TERREMOTO DE LISBOA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026">
            <a:extLst>
              <a:ext uri="{FF2B5EF4-FFF2-40B4-BE49-F238E27FC236}">
                <a16:creationId xmlns:a16="http://schemas.microsoft.com/office/drawing/2014/main" id="{C8F767AA-D0A7-44E9-A7BF-42622FB2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1027">
            <a:extLst>
              <a:ext uri="{FF2B5EF4-FFF2-40B4-BE49-F238E27FC236}">
                <a16:creationId xmlns:a16="http://schemas.microsoft.com/office/drawing/2014/main" id="{049760E9-3649-46FB-8AE9-51E8D7E5B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772400" cy="2746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pt-BR" sz="3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cada ano temos cerca 6.000         grandes  terremotos a mais no mundo.</a:t>
            </a:r>
            <a:r>
              <a:rPr lang="en-US" altLang="pt-BR" sz="3600" b="0">
                <a:solidFill>
                  <a:schemeClr val="tx1"/>
                </a:solidFill>
              </a:rPr>
              <a:t> </a:t>
            </a:r>
          </a:p>
          <a:p>
            <a:r>
              <a:rPr lang="en-US" altLang="pt-BR" sz="3600" i="1">
                <a:solidFill>
                  <a:srgbClr val="0000CC"/>
                </a:solidFill>
              </a:rPr>
              <a:t>Últimos 90 anos 1,5 milhões</a:t>
            </a:r>
            <a:endParaRPr lang="en-US" altLang="pt-BR" sz="48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F3DD37E9-D810-4865-96F3-C3235C2E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WordArt 3">
            <a:extLst>
              <a:ext uri="{FF2B5EF4-FFF2-40B4-BE49-F238E27FC236}">
                <a16:creationId xmlns:a16="http://schemas.microsoft.com/office/drawing/2014/main" id="{45C34A92-9003-4A08-A496-B9EE6F4B13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40386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SINAIS </a:t>
            </a: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32193C3A-3EAB-42B5-B9A7-3718CEA4E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6019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</a:rPr>
              <a:t>* Jesus não nos deixou no escuro com respeito a ocasião da sua volta.</a:t>
            </a:r>
            <a:r>
              <a:rPr lang="pt-BR" altLang="pt-BR" sz="2400" b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1027">
            <a:extLst>
              <a:ext uri="{FF2B5EF4-FFF2-40B4-BE49-F238E27FC236}">
                <a16:creationId xmlns:a16="http://schemas.microsoft.com/office/drawing/2014/main" id="{BB18A79C-171E-4518-8FFC-6F523F869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7924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“LOGO DEPOIS DA TRIBULAÇÃO DAQUELES DIAS, O </a:t>
            </a: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 ESCURECERÁ, E A LUA NÃO DARÁ A SUA LUZ.”</a:t>
            </a:r>
            <a:r>
              <a:rPr lang="en-US" altLang="pt-BR" sz="3600">
                <a:solidFill>
                  <a:schemeClr val="tx1"/>
                </a:solidFill>
              </a:rPr>
              <a:t> </a:t>
            </a:r>
            <a:r>
              <a:rPr lang="en-US" altLang="pt-BR" sz="3200">
                <a:solidFill>
                  <a:schemeClr val="tx1"/>
                </a:solidFill>
              </a:rPr>
              <a:t>Mateus 24:29</a:t>
            </a:r>
            <a:endParaRPr lang="en-US" altLang="pt-BR" sz="40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1078" name="Text Box 1030">
            <a:extLst>
              <a:ext uri="{FF2B5EF4-FFF2-40B4-BE49-F238E27FC236}">
                <a16:creationId xmlns:a16="http://schemas.microsoft.com/office/drawing/2014/main" id="{9AB20919-C6A8-4139-8529-0047E8DF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8153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*25 ANOS MAIS TARDE APARECE O SINAL SEGUINTE MENCIONADO NA PROFECIA. DEFINIDAMENTE INDICADO. </a:t>
            </a:r>
            <a:r>
              <a:rPr lang="pt-BR" altLang="pt-BR" sz="28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CG. 305, EGW</a:t>
            </a:r>
            <a:endParaRPr lang="pt-BR" altLang="pt-BR" sz="40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9" name="Text Box 1031">
            <a:extLst>
              <a:ext uri="{FF2B5EF4-FFF2-40B4-BE49-F238E27FC236}">
                <a16:creationId xmlns:a16="http://schemas.microsoft.com/office/drawing/2014/main" id="{52EDAB40-2480-41C2-B77B-1FA3FE493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5334000" cy="762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400" b="0">
                <a:solidFill>
                  <a:schemeClr val="tx1"/>
                </a:solidFill>
                <a:latin typeface="Times New Roman" panose="02020603050405020304" pitchFamily="18" charset="0"/>
              </a:rPr>
              <a:t>Sinais no sol e na Lua</a:t>
            </a:r>
            <a:endParaRPr lang="en-US" altLang="pt-BR" sz="4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  <p:bldP spid="13107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68EF370E-B14C-4F10-A9A9-0EEA0118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>
            <a:extLst>
              <a:ext uri="{FF2B5EF4-FFF2-40B4-BE49-F238E27FC236}">
                <a16:creationId xmlns:a16="http://schemas.microsoft.com/office/drawing/2014/main" id="{FA89A3A4-DD87-4994-83DB-9323EF607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78486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FFFF00"/>
                </a:solidFill>
              </a:rPr>
              <a:t>“Único ou quase único em sua espécie pelo misterioso e até agora inexplicado fenômeno que nele se verificou... Foi o dia escuro de 19 de maio de 1780  de inexplicável escuridão que cobriu todo o céu e atmosfera visíveis em Nova Inglaterra.” </a:t>
            </a:r>
            <a:r>
              <a:rPr lang="pt-BR" altLang="pt-BR" sz="2400" i="1">
                <a:solidFill>
                  <a:srgbClr val="FFFF00"/>
                </a:solidFill>
              </a:rPr>
              <a:t>Nosso Primeiro Século,</a:t>
            </a:r>
            <a:r>
              <a:rPr lang="pt-BR" altLang="pt-BR" sz="3200">
                <a:solidFill>
                  <a:srgbClr val="FFFF00"/>
                </a:solidFill>
              </a:rPr>
              <a:t> </a:t>
            </a:r>
            <a:r>
              <a:rPr lang="pt-BR" altLang="pt-BR" sz="2400" i="1">
                <a:solidFill>
                  <a:srgbClr val="FFFF00"/>
                </a:solidFill>
              </a:rPr>
              <a:t>R. M.</a:t>
            </a:r>
            <a:r>
              <a:rPr lang="pt-BR" altLang="pt-BR" sz="3200" i="1">
                <a:solidFill>
                  <a:srgbClr val="FFFF00"/>
                </a:solidFill>
              </a:rPr>
              <a:t> </a:t>
            </a:r>
            <a:r>
              <a:rPr lang="pt-BR" altLang="pt-BR" sz="2400" i="1">
                <a:solidFill>
                  <a:srgbClr val="FFFF00"/>
                </a:solidFill>
              </a:rPr>
              <a:t>Devens  O Grande Conflito, 306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>
            <a:extLst>
              <a:ext uri="{FF2B5EF4-FFF2-40B4-BE49-F238E27FC236}">
                <a16:creationId xmlns:a16="http://schemas.microsoft.com/office/drawing/2014/main" id="{443694FE-9F80-4BE3-934D-F4BCF241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23" name="Picture 3">
            <a:extLst>
              <a:ext uri="{FF2B5EF4-FFF2-40B4-BE49-F238E27FC236}">
                <a16:creationId xmlns:a16="http://schemas.microsoft.com/office/drawing/2014/main" id="{2884ECF7-CA6F-4F21-B3E5-805815DA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Text Box 4">
            <a:extLst>
              <a:ext uri="{FF2B5EF4-FFF2-40B4-BE49-F238E27FC236}">
                <a16:creationId xmlns:a16="http://schemas.microsoft.com/office/drawing/2014/main" id="{6FE14167-6C17-4452-AC78-CD870DD5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5344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>
                <a:solidFill>
                  <a:srgbClr val="FFFF00"/>
                </a:solidFill>
                <a:latin typeface="Comic Sans MS" panose="030F0702030302020204" pitchFamily="66" charset="0"/>
              </a:rPr>
              <a:t>O Senado Americano Estava em reunião extraordinária. O Presidente disse: se este for o último dia na terra nós estaremos trabalhando</a:t>
            </a:r>
            <a:endParaRPr lang="pt-BR" altLang="pt-BR" sz="4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3074">
            <a:extLst>
              <a:ext uri="{FF2B5EF4-FFF2-40B4-BE49-F238E27FC236}">
                <a16:creationId xmlns:a16="http://schemas.microsoft.com/office/drawing/2014/main" id="{7BEE39DA-D82F-4BBD-A6B6-5A67E066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AutoShape 3075">
            <a:extLst>
              <a:ext uri="{FF2B5EF4-FFF2-40B4-BE49-F238E27FC236}">
                <a16:creationId xmlns:a16="http://schemas.microsoft.com/office/drawing/2014/main" id="{19FD867B-DA27-4A8B-9439-F2946C63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85800"/>
            <a:ext cx="685800" cy="6858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4148" name="Text Box 3076">
            <a:extLst>
              <a:ext uri="{FF2B5EF4-FFF2-40B4-BE49-F238E27FC236}">
                <a16:creationId xmlns:a16="http://schemas.microsoft.com/office/drawing/2014/main" id="{5A4FA981-6952-4D06-9E89-D0572EDC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5943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 O sol se converterá em trevas, e a lua em sangue, antes que venha o grande        e terrível dia do Senhor.”</a:t>
            </a:r>
            <a:r>
              <a:rPr lang="pt-BR" altLang="pt-BR" sz="3200" b="0">
                <a:solidFill>
                  <a:srgbClr val="33CCFF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pt-BR" altLang="pt-BR" sz="3200" b="0">
                <a:solidFill>
                  <a:schemeClr val="bg1"/>
                </a:solidFill>
              </a:rPr>
              <a:t>   </a:t>
            </a:r>
            <a:r>
              <a:rPr lang="pt-BR" altLang="pt-BR" sz="2800">
                <a:solidFill>
                  <a:srgbClr val="FFFFCC"/>
                </a:solidFill>
              </a:rPr>
              <a:t>Joel 2: 31</a:t>
            </a:r>
            <a:endParaRPr lang="pt-BR" altLang="pt-BR" sz="32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76F65D38-63C6-43FF-B466-B0DA57A6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AutoShape 3">
            <a:extLst>
              <a:ext uri="{FF2B5EF4-FFF2-40B4-BE49-F238E27FC236}">
                <a16:creationId xmlns:a16="http://schemas.microsoft.com/office/drawing/2014/main" id="{D9137C35-6989-4060-A4AC-83E49561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85800"/>
            <a:ext cx="685800" cy="6858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F932EE84-21C2-4D39-AE17-9E82D96E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86106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00CCFF"/>
                </a:solidFill>
              </a:rPr>
              <a:t>“ Posto que às nove horas daquela noite a Lua  surgisse  cheia,  não produziu o mínimo efeito em relação àquelas sombras sepulcrais. Depois de meia-noite as trevas se desvaneceram, e a Lua, ao tornar-se visível, tinha a aparência de sangue.” </a:t>
            </a:r>
            <a:r>
              <a:rPr lang="pt-BR" altLang="pt-BR" sz="2000" i="1">
                <a:solidFill>
                  <a:srgbClr val="00CCFF"/>
                </a:solidFill>
              </a:rPr>
              <a:t>O Grande Conflito, 307</a:t>
            </a:r>
            <a:endParaRPr lang="pt-BR" altLang="pt-BR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>
            <a:extLst>
              <a:ext uri="{FF2B5EF4-FFF2-40B4-BE49-F238E27FC236}">
                <a16:creationId xmlns:a16="http://schemas.microsoft.com/office/drawing/2014/main" id="{95DFCCC5-7A2C-47F3-A7A0-4D6F9BEE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1" name="Text Box 3">
            <a:extLst>
              <a:ext uri="{FF2B5EF4-FFF2-40B4-BE49-F238E27FC236}">
                <a16:creationId xmlns:a16="http://schemas.microsoft.com/office/drawing/2014/main" id="{FD017931-0647-4B0F-8DEE-F5970C7C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86200"/>
            <a:ext cx="7620000" cy="2349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“Assim também, quando virdes acontecerem estas cousas, sabei que está próximo o reino de Deus”</a:t>
            </a:r>
            <a:r>
              <a:rPr lang="pt-BR" altLang="pt-BR" sz="4000">
                <a:solidFill>
                  <a:schemeClr val="tx1"/>
                </a:solidFill>
              </a:rPr>
              <a:t> </a:t>
            </a:r>
            <a:r>
              <a:rPr lang="pt-BR" altLang="pt-BR" sz="2800">
                <a:solidFill>
                  <a:schemeClr val="tx1"/>
                </a:solidFill>
              </a:rPr>
              <a:t>Lucas 21:31</a:t>
            </a:r>
            <a:endParaRPr lang="pt-BR" altLang="pt-BR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>
            <a:extLst>
              <a:ext uri="{FF2B5EF4-FFF2-40B4-BE49-F238E27FC236}">
                <a16:creationId xmlns:a16="http://schemas.microsoft.com/office/drawing/2014/main" id="{CAC88945-D2FA-451E-81B0-3FE0374D8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9248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ESTRELAS</a:t>
            </a:r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CAIRÃO</a:t>
            </a:r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DO CÉU E OS  PODERES  DOS CÉUS SERÃO ABALADOS.”</a:t>
            </a:r>
            <a:endParaRPr lang="en-US" altLang="pt-BR" sz="480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pt-BR" sz="3200">
                <a:solidFill>
                  <a:schemeClr val="tx1"/>
                </a:solidFill>
              </a:rPr>
              <a:t>                         Mateus 24:29</a:t>
            </a:r>
            <a:endParaRPr lang="en-US" altLang="pt-BR" sz="3200" b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454142CC-C267-4ADD-A721-8A365CD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28800"/>
            <a:ext cx="6096000" cy="8239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altLang="pt-BR" sz="4800" b="0">
                <a:solidFill>
                  <a:schemeClr val="tx1"/>
                </a:solidFill>
                <a:latin typeface="Times New Roman" panose="02020603050405020304" pitchFamily="18" charset="0"/>
              </a:rPr>
              <a:t>As Estrelas na Profecia</a:t>
            </a:r>
            <a:endParaRPr lang="en-US" altLang="pt-BR" sz="4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9" name="AutoShape 7">
            <a:extLst>
              <a:ext uri="{FF2B5EF4-FFF2-40B4-BE49-F238E27FC236}">
                <a16:creationId xmlns:a16="http://schemas.microsoft.com/office/drawing/2014/main" id="{23987D7D-CDA6-4D4A-849C-F4476277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858000"/>
            <a:ext cx="914400" cy="914400"/>
          </a:xfrm>
          <a:prstGeom prst="wave">
            <a:avLst>
              <a:gd name="adj1" fmla="val 13005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076BBEF-6910-4831-A585-1ADE8974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>
            <a:extLst>
              <a:ext uri="{FF2B5EF4-FFF2-40B4-BE49-F238E27FC236}">
                <a16:creationId xmlns:a16="http://schemas.microsoft.com/office/drawing/2014/main" id="{E5CB8EF0-2A77-4678-8605-9092A4C24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3962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13/11/1833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8944FC8-3BCC-485E-B084-A465BC03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8458200" cy="520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>
                <a:solidFill>
                  <a:srgbClr val="FFFF00"/>
                </a:solidFill>
              </a:rPr>
              <a:t>“Raras vezes caiu chuva mais densa do que caíram os meteoros em direção à Terra; Leste, Oeste, Norte e Sul, tudo era o mesmo. Em uma palavra, o céu inteiro parecia em movimento...  O espetáculo como descreveu o diário do professor Silliman, foi visto por toda a América do Norte... Desde as duas horas até pleno dia...”  </a:t>
            </a:r>
            <a:r>
              <a:rPr lang="pt-BR" altLang="pt-BR" sz="2400" i="1">
                <a:solidFill>
                  <a:srgbClr val="FFFF00"/>
                </a:solidFill>
              </a:rPr>
              <a:t>Os Grandes</a:t>
            </a:r>
            <a:r>
              <a:rPr lang="pt-BR" altLang="pt-BR" sz="3200">
                <a:solidFill>
                  <a:srgbClr val="FFFF00"/>
                </a:solidFill>
              </a:rPr>
              <a:t> </a:t>
            </a:r>
            <a:r>
              <a:rPr lang="pt-BR" altLang="pt-BR" sz="2400" i="1">
                <a:solidFill>
                  <a:srgbClr val="FFFF00"/>
                </a:solidFill>
              </a:rPr>
              <a:t>Acontecimentos do Maior dos Séculos, R. M. Devens. GC, 333</a:t>
            </a:r>
            <a:endParaRPr lang="pt-BR" altLang="pt-BR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58665AD6-17A4-47F0-B690-E6667E4D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Text Box 3">
            <a:extLst>
              <a:ext uri="{FF2B5EF4-FFF2-40B4-BE49-F238E27FC236}">
                <a16:creationId xmlns:a16="http://schemas.microsoft.com/office/drawing/2014/main" id="{C9D92C69-A285-4DC5-9298-0CB14732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7391400" cy="28384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“E as estrelas do céu caíram sobre a Terra, como quando a figueira lança de si os seus figos verdes, abalada por um vento forte.”</a:t>
            </a:r>
            <a:r>
              <a:rPr lang="pt-BR" altLang="pt-BR" sz="3600">
                <a:solidFill>
                  <a:srgbClr val="FF0000"/>
                </a:solidFill>
              </a:rPr>
              <a:t>  </a:t>
            </a:r>
            <a:r>
              <a:rPr lang="pt-BR" altLang="pt-BR" sz="2800" i="1">
                <a:solidFill>
                  <a:schemeClr val="tx1"/>
                </a:solidFill>
              </a:rPr>
              <a:t>Apoc. 6:13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1940F5D5-3042-42EA-A3E1-2CA25990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Text Box 3">
            <a:extLst>
              <a:ext uri="{FF2B5EF4-FFF2-40B4-BE49-F238E27FC236}">
                <a16:creationId xmlns:a16="http://schemas.microsoft.com/office/drawing/2014/main" id="{C2BFE3F8-BB86-4A3B-8A4F-7719BA2A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838200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rgbClr val="FFFF00"/>
                </a:solidFill>
              </a:rPr>
              <a:t>“Não era possível contemplar um quadro mais fiel de uma figueira lançando seus figos quando açoitada por um vento forte.” </a:t>
            </a:r>
            <a:r>
              <a:rPr lang="pt-BR" altLang="pt-BR" sz="2800" i="1">
                <a:solidFill>
                  <a:srgbClr val="00FF00"/>
                </a:solidFill>
              </a:rPr>
              <a:t>The Old</a:t>
            </a:r>
            <a:r>
              <a:rPr lang="pt-BR" altLang="pt-BR" sz="3600">
                <a:solidFill>
                  <a:srgbClr val="00FF00"/>
                </a:solidFill>
              </a:rPr>
              <a:t> </a:t>
            </a:r>
            <a:r>
              <a:rPr lang="pt-BR" altLang="pt-BR" sz="2800" i="1">
                <a:solidFill>
                  <a:srgbClr val="00FF00"/>
                </a:solidFill>
              </a:rPr>
              <a:t>Country-man, no Advertiser, vespertino de Portland, de 26/11/1833. GC, 333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788844B0-E5C9-4738-A657-809E4630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5DF894F9-608E-46C7-A998-CC023926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7924800" cy="1739900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“Ora, sabeis discernir o aspecto do céu, e não podeis discernir os sinais dos tempos?” </a:t>
            </a:r>
            <a:r>
              <a:rPr lang="pt-BR" altLang="pt-BR" sz="2800">
                <a:solidFill>
                  <a:schemeClr val="tx1"/>
                </a:solidFill>
              </a:rPr>
              <a:t>Mat.</a:t>
            </a:r>
            <a:r>
              <a:rPr lang="pt-BR" altLang="pt-BR" sz="3600">
                <a:solidFill>
                  <a:schemeClr val="tx1"/>
                </a:solidFill>
              </a:rPr>
              <a:t> </a:t>
            </a:r>
            <a:r>
              <a:rPr lang="pt-BR" altLang="pt-BR" sz="2800">
                <a:solidFill>
                  <a:schemeClr val="tx1"/>
                </a:solidFill>
              </a:rPr>
              <a:t>16:3</a:t>
            </a:r>
            <a:endParaRPr lang="pt-BR" altLang="pt-B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283249FC-9AF8-4395-988C-221B51FB7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76600"/>
            <a:ext cx="6858000" cy="1311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“O AMOR DE MUITOS ESFRIARÁ S. MT 24:12 “</a:t>
            </a:r>
            <a:endParaRPr lang="en-US" altLang="pt-BR" sz="44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7942" name="Text Box 1030">
            <a:extLst>
              <a:ext uri="{FF2B5EF4-FFF2-40B4-BE49-F238E27FC236}">
                <a16:creationId xmlns:a16="http://schemas.microsoft.com/office/drawing/2014/main" id="{60FB6B59-3C94-45FE-89DD-B723DC440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5791200" cy="10985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6600" b="0">
                <a:solidFill>
                  <a:schemeClr val="tx1"/>
                </a:solidFill>
                <a:latin typeface="Times New Roman" panose="02020603050405020304" pitchFamily="18" charset="0"/>
              </a:rPr>
              <a:t>A ausência Fatal</a:t>
            </a:r>
            <a:endParaRPr lang="en-US" altLang="pt-BR" sz="4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B148D6D2-3AF3-42A1-B1E7-48A52F4F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>
            <a:extLst>
              <a:ext uri="{FF2B5EF4-FFF2-40B4-BE49-F238E27FC236}">
                <a16:creationId xmlns:a16="http://schemas.microsoft.com/office/drawing/2014/main" id="{EB00534D-AD6B-448A-8674-9F285FE2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1" name="WordArt 5">
            <a:extLst>
              <a:ext uri="{FF2B5EF4-FFF2-40B4-BE49-F238E27FC236}">
                <a16:creationId xmlns:a16="http://schemas.microsoft.com/office/drawing/2014/main" id="{41AA6F92-FF28-489D-90D3-1E9A5D84CF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26670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DESEMPREGO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>
            <a:extLst>
              <a:ext uri="{FF2B5EF4-FFF2-40B4-BE49-F238E27FC236}">
                <a16:creationId xmlns:a16="http://schemas.microsoft.com/office/drawing/2014/main" id="{4F67F2FC-8ABA-4F09-9379-6830A8F1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>
            <a:extLst>
              <a:ext uri="{FF2B5EF4-FFF2-40B4-BE49-F238E27FC236}">
                <a16:creationId xmlns:a16="http://schemas.microsoft.com/office/drawing/2014/main" id="{674678B1-4847-4F53-89D3-1F3383D4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7543800" cy="41116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“E NÃO PERCEBERAM,     ATÉ QUE VEIO O DILÚVIO,        E OS LEVOU A TODOS; ASSIM SERÁ TAMBÉM A VINDA DO FILHO DO HOMEM.”</a:t>
            </a:r>
            <a:r>
              <a:rPr lang="en-US" altLang="pt-BR" sz="2800">
                <a:solidFill>
                  <a:schemeClr val="tx1"/>
                </a:solidFill>
                <a:latin typeface="Comic Sans MS" panose="030F0702030302020204" pitchFamily="66" charset="0"/>
              </a:rPr>
              <a:t> Mateus 24: 39</a:t>
            </a:r>
            <a:endParaRPr lang="en-US" altLang="pt-BR" sz="4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0509FF0A-F513-4EE4-BAE3-B1CD2C71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“Sabendo primeiro isto, que nos últimos dias virão </a:t>
            </a: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escarnecedores</a:t>
            </a:r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com </a:t>
            </a: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zombaria</a:t>
            </a:r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 andando segundo as suas próprias concupiscências, </a:t>
            </a: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dizendo</a:t>
            </a:r>
            <a:r>
              <a:rPr lang="en-US" altLang="pt-BR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: Onde está a promessa da Sua vinda? “</a:t>
            </a:r>
            <a:r>
              <a:rPr lang="en-US" altLang="pt-BR" sz="400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US" altLang="pt-BR" sz="2800">
                <a:solidFill>
                  <a:schemeClr val="tx1"/>
                </a:solidFill>
                <a:latin typeface="Comic Sans MS" panose="030F0702030302020204" pitchFamily="66" charset="0"/>
              </a:rPr>
              <a:t>II Pedro 3: 3,4</a:t>
            </a:r>
            <a:endParaRPr lang="en-US" altLang="pt-BR" sz="48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>
            <a:extLst>
              <a:ext uri="{FF2B5EF4-FFF2-40B4-BE49-F238E27FC236}">
                <a16:creationId xmlns:a16="http://schemas.microsoft.com/office/drawing/2014/main" id="{F0A824FC-FF8B-4356-A1BF-08D272C89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75438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“SABE, PORÉM,ISTO QUE NOS ÚLTIMOS</a:t>
            </a:r>
            <a:r>
              <a:rPr lang="en-US" altLang="pt-BR" sz="3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pt-BR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DIAS SOBREVIRÃO </a:t>
            </a:r>
            <a:r>
              <a:rPr lang="en-US" alt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TEMPOS PENOSOS</a:t>
            </a:r>
            <a:r>
              <a:rPr lang="en-US" altLang="pt-BR" sz="3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; POIS OS HOMENS SERÃO:</a:t>
            </a:r>
            <a:r>
              <a:rPr lang="en-US" altLang="pt-BR" sz="400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400">
                <a:solidFill>
                  <a:schemeClr val="tx1"/>
                </a:solidFill>
                <a:latin typeface="Comic Sans MS" panose="030F0702030302020204" pitchFamily="66" charset="0"/>
              </a:rPr>
              <a:t>II Timóteo 3: 1-5</a:t>
            </a:r>
            <a:endParaRPr lang="en-US" altLang="pt-BR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8180" name="WordArt 4">
            <a:extLst>
              <a:ext uri="{FF2B5EF4-FFF2-40B4-BE49-F238E27FC236}">
                <a16:creationId xmlns:a16="http://schemas.microsoft.com/office/drawing/2014/main" id="{F27AEF47-DF7C-42AB-A6C4-7210DA85AC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TEMPOS DIFÍCEIS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A135FAB6-D6F4-4AD9-A340-702F4973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"/>
            <a:ext cx="72390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pt-BR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CRUÉIS                           INIMIGOS DO BEM             TRAIDORES                       ATREVIDOS                       EGOÍSTAS                         ORGULHOSOS                   FALSOS                       AMANTES DO PRAZER</a:t>
            </a:r>
            <a:endParaRPr lang="en-US" altLang="pt-BR" sz="4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id="{51CBFBA2-2DA6-4E9C-81AD-4C692AF9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7" name="Text Box 3">
            <a:extLst>
              <a:ext uri="{FF2B5EF4-FFF2-40B4-BE49-F238E27FC236}">
                <a16:creationId xmlns:a16="http://schemas.microsoft.com/office/drawing/2014/main" id="{6BB96175-3A9E-4ABA-8FB8-4718436A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58674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 será pregado este evangelho do reino por todo o mundo, para testemunho a todas as nações. Então virá o fim.”</a:t>
            </a:r>
            <a:r>
              <a:rPr lang="pt-BR" altLang="pt-BR" sz="4000" i="1">
                <a:solidFill>
                  <a:schemeClr val="bg1"/>
                </a:solidFill>
              </a:rPr>
              <a:t> </a:t>
            </a:r>
            <a:r>
              <a:rPr lang="pt-BR" altLang="pt-BR" sz="2800" i="1">
                <a:solidFill>
                  <a:schemeClr val="bg1"/>
                </a:solidFill>
              </a:rPr>
              <a:t>Mateus 24: 14</a:t>
            </a:r>
            <a:endParaRPr lang="pt-BR" altLang="pt-BR" sz="4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4A5A991C-CE92-42D1-B444-5221FBFE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DCA6A906-AE28-47AF-85B9-C3F956299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62000"/>
            <a:ext cx="6705600" cy="17399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“Passará o céu e a terra, mas as minhas palavras jamais passarão.”</a:t>
            </a:r>
            <a:r>
              <a:rPr lang="en-US" altLang="pt-BR" sz="36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pt-BR" sz="2800">
                <a:solidFill>
                  <a:schemeClr val="tx1"/>
                </a:solidFill>
                <a:latin typeface="Arial" panose="020B0604020202020204" pitchFamily="34" charset="0"/>
              </a:rPr>
              <a:t>Mateus 24:35</a:t>
            </a:r>
            <a:endParaRPr lang="en-US" altLang="pt-BR" sz="3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>
            <a:extLst>
              <a:ext uri="{FF2B5EF4-FFF2-40B4-BE49-F238E27FC236}">
                <a16:creationId xmlns:a16="http://schemas.microsoft.com/office/drawing/2014/main" id="{6E62833D-59AF-41AB-9BDC-F9724BFBD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4582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O SENHOR NÃO RETARDA A SUA PROMESSA, AINDA QUE ALGUNS A TÊM POR TARDIA; PORÉM </a:t>
            </a:r>
            <a:r>
              <a:rPr lang="en-US" alt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 PACIÊNCIA</a:t>
            </a:r>
            <a:r>
              <a:rPr lang="en-US" altLang="pt-BR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PARA CONVOSCO, NÃO QUERENDO QUE </a:t>
            </a:r>
            <a:r>
              <a:rPr lang="en-US" alt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NINGUÉM SE PERCA</a:t>
            </a:r>
            <a:r>
              <a:rPr lang="en-US" altLang="pt-BR" sz="3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SENÃO QUE TODOS SE ARREPENDAM.”</a:t>
            </a:r>
            <a:r>
              <a:rPr lang="en-US" altLang="pt-BR" sz="3600">
                <a:solidFill>
                  <a:srgbClr val="000066"/>
                </a:solidFill>
                <a:latin typeface="Comic Sans MS" panose="030F0702030302020204" pitchFamily="66" charset="0"/>
              </a:rPr>
              <a:t>  </a:t>
            </a:r>
            <a:r>
              <a:rPr lang="en-US" altLang="pt-BR" sz="2800">
                <a:solidFill>
                  <a:srgbClr val="000066"/>
                </a:solidFill>
                <a:latin typeface="Comic Sans MS" panose="030F0702030302020204" pitchFamily="66" charset="0"/>
              </a:rPr>
              <a:t>II Pedro 3: 9</a:t>
            </a:r>
            <a:endParaRPr lang="en-US" altLang="pt-BR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026">
            <a:extLst>
              <a:ext uri="{FF2B5EF4-FFF2-40B4-BE49-F238E27FC236}">
                <a16:creationId xmlns:a16="http://schemas.microsoft.com/office/drawing/2014/main" id="{9B81C93A-0C90-45FE-AC78-7EC0B06F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Text Box 1027">
            <a:extLst>
              <a:ext uri="{FF2B5EF4-FFF2-40B4-BE49-F238E27FC236}">
                <a16:creationId xmlns:a16="http://schemas.microsoft.com/office/drawing/2014/main" id="{197B179C-6B34-4DDC-B6B7-68314D10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0"/>
            <a:ext cx="7315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CRISTO DEIXOU MUITOS SINAIS</a:t>
            </a:r>
            <a:endParaRPr lang="en-US" altLang="pt-BR" sz="48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FFBE0EBC-C332-4C98-9865-E3023CCA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Text Box 5">
            <a:extLst>
              <a:ext uri="{FF2B5EF4-FFF2-40B4-BE49-F238E27FC236}">
                <a16:creationId xmlns:a16="http://schemas.microsoft.com/office/drawing/2014/main" id="{1C4B4CC4-92D6-4FD8-9B9A-8DDDFA0B769D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0" y="57150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4400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F7CE620B-CB49-41FE-A10B-11C34C88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>
            <a:extLst>
              <a:ext uri="{FF2B5EF4-FFF2-40B4-BE49-F238E27FC236}">
                <a16:creationId xmlns:a16="http://schemas.microsoft.com/office/drawing/2014/main" id="{D05FDB02-7B32-4192-B126-0803CE61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8" name="WordArt 4">
            <a:extLst>
              <a:ext uri="{FF2B5EF4-FFF2-40B4-BE49-F238E27FC236}">
                <a16:creationId xmlns:a16="http://schemas.microsoft.com/office/drawing/2014/main" id="{4C3B3903-11AC-4E65-9C95-DDE2986AA8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124200"/>
            <a:ext cx="4800600" cy="893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VIREI OUTRA VEZ</a:t>
            </a:r>
          </a:p>
        </p:txBody>
      </p:sp>
    </p:spTree>
  </p:cSld>
  <p:clrMapOvr>
    <a:masterClrMapping/>
  </p:clrMapOvr>
  <p:transition>
    <p:wipe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>
            <a:extLst>
              <a:ext uri="{FF2B5EF4-FFF2-40B4-BE49-F238E27FC236}">
                <a16:creationId xmlns:a16="http://schemas.microsoft.com/office/drawing/2014/main" id="{0FAFB3EE-2069-4852-9AB6-9175ED41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1" name="Text Box 3">
            <a:extLst>
              <a:ext uri="{FF2B5EF4-FFF2-40B4-BE49-F238E27FC236}">
                <a16:creationId xmlns:a16="http://schemas.microsoft.com/office/drawing/2014/main" id="{9F77F115-333A-40A6-8D66-D36CBB71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39370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“O VENCEDOR SERÁ ASSIM VESTIDO DE VESTIDURAS BRANCAS, E DE MODO NENHUM RISCAREI O SEU NOME DO LIVRO DA VIDA; PELO CONTRÁRIO, CONFESSAREI O SEU NOME DIANTE DE MEU PAI E DIANTE DOS SEUS</a:t>
            </a:r>
            <a:r>
              <a:rPr lang="en-US" altLang="pt-BR" sz="3600" b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pt-BR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ANJOS.”</a:t>
            </a:r>
            <a:r>
              <a:rPr lang="en-US" altLang="pt-BR" sz="36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pt-BR" sz="3600">
                <a:solidFill>
                  <a:schemeClr val="tx1"/>
                </a:solidFill>
                <a:latin typeface="Arial" panose="020B0604020202020204" pitchFamily="34" charset="0"/>
              </a:rPr>
              <a:t>APOC. 3:5</a:t>
            </a:r>
            <a:endParaRPr lang="en-US" altLang="pt-BR" sz="4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>
            <a:extLst>
              <a:ext uri="{FF2B5EF4-FFF2-40B4-BE49-F238E27FC236}">
                <a16:creationId xmlns:a16="http://schemas.microsoft.com/office/drawing/2014/main" id="{DF69EACE-F9D8-4B6C-8EC0-BD019A69D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3529723-8458-4891-9188-62597ADB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C4AF6EED-308A-48AB-BBA1-6CA8391F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153400" cy="3751263"/>
          </a:xfrm>
          <a:prstGeom prst="rect">
            <a:avLst/>
          </a:prstGeom>
          <a:solidFill>
            <a:srgbClr val="00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800">
                <a:solidFill>
                  <a:srgbClr val="FFFF00"/>
                </a:solidFill>
                <a:latin typeface="Arial" panose="020B0604020202020204" pitchFamily="34" charset="0"/>
              </a:rPr>
              <a:t>“DECLARA-NOS QUANDO SERÃO ESSAS COISAS, E QUE SINAL HAVERÁ DA TUA VINDA E DO FIM DO MUNDO.”</a:t>
            </a:r>
            <a:r>
              <a:rPr lang="en-US" altLang="pt-BR" sz="48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pt-BR" sz="3600" b="0">
                <a:solidFill>
                  <a:schemeClr val="bg1"/>
                </a:solidFill>
                <a:latin typeface="Arial" panose="020B0604020202020204" pitchFamily="34" charset="0"/>
              </a:rPr>
              <a:t>Mateus 24: 3</a:t>
            </a:r>
            <a:endParaRPr lang="en-US" altLang="pt-BR" sz="4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58FD46F0-F171-4EC6-8A87-96F18F1A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9DBDD8DA-D077-47E8-89B1-46396367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534400" cy="32654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0">
                <a:solidFill>
                  <a:schemeClr val="tx1"/>
                </a:solidFill>
                <a:latin typeface="Arial Black" panose="020B0A04020102020204" pitchFamily="34" charset="0"/>
              </a:rPr>
              <a:t>“E te derribarão, a ti e aos teus filhos que dentro de ti estiverem; e não deixarão em ti pedra sobre pedra, porque não conheceste o tempo da tua visitação.”          </a:t>
            </a:r>
            <a:r>
              <a:rPr lang="en-US" altLang="pt-BR" sz="2800" b="0">
                <a:solidFill>
                  <a:schemeClr val="tx1"/>
                </a:solidFill>
                <a:latin typeface="Arial Black" panose="020B0A04020102020204" pitchFamily="34" charset="0"/>
              </a:rPr>
              <a:t>Mateus 19:44</a:t>
            </a:r>
            <a:endParaRPr lang="en-US" altLang="pt-BR" sz="4800" b="0">
              <a:solidFill>
                <a:schemeClr val="tx1"/>
              </a:solidFill>
              <a:latin typeface="Glowworm" panose="020B0604020202020204" pitchFamily="34" charset="0"/>
            </a:endParaRPr>
          </a:p>
        </p:txBody>
      </p:sp>
      <p:sp>
        <p:nvSpPr>
          <p:cNvPr id="36870" name="WordArt 6">
            <a:extLst>
              <a:ext uri="{FF2B5EF4-FFF2-40B4-BE49-F238E27FC236}">
                <a16:creationId xmlns:a16="http://schemas.microsoft.com/office/drawing/2014/main" id="{E2EFB004-35C9-4AD4-885B-C37F9B9319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99135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É PREDITA A DESTRUIÇÃO DE JERUSALÉM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075">
            <a:extLst>
              <a:ext uri="{FF2B5EF4-FFF2-40B4-BE49-F238E27FC236}">
                <a16:creationId xmlns:a16="http://schemas.microsoft.com/office/drawing/2014/main" id="{C596B16F-EBA5-44A3-8E5F-8E73D75B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077200" cy="50355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“Ora, Jesus tendo saído do templo, ia-se retirando, quando se aproximaram dele os seus discípulos, para lhes mostrarem os edifícios do templo. Mas Ele lhes disse: Não vedes tudo isto? Em verdade vos digo que não se deixará aqui pedra sobre pedra que não seja derribada.”</a:t>
            </a:r>
            <a:r>
              <a:rPr lang="pt-BR" altLang="pt-BR" sz="3600" i="1">
                <a:solidFill>
                  <a:schemeClr val="tx1"/>
                </a:solidFill>
              </a:rPr>
              <a:t> </a:t>
            </a:r>
            <a:r>
              <a:rPr lang="pt-BR" altLang="pt-BR" sz="2000" i="1">
                <a:solidFill>
                  <a:schemeClr val="tx1"/>
                </a:solidFill>
              </a:rPr>
              <a:t>Mat. 24: 1,2</a:t>
            </a:r>
            <a:endParaRPr lang="pt-BR" altLang="pt-BR" sz="36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D2EB9909-08BB-4454-B660-4FFE319B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29D3B8D2-9E64-470F-866D-A48EFD5A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914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5400" b="0">
                <a:solidFill>
                  <a:schemeClr val="tx1"/>
                </a:solidFill>
                <a:latin typeface="Arial Black" panose="020B0A04020102020204" pitchFamily="34" charset="0"/>
              </a:rPr>
              <a:t>DESTRUIÇÃO 70 AD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050">
            <a:extLst>
              <a:ext uri="{FF2B5EF4-FFF2-40B4-BE49-F238E27FC236}">
                <a16:creationId xmlns:a16="http://schemas.microsoft.com/office/drawing/2014/main" id="{7E589577-74FC-451C-87B5-D5F28AB5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Text Box 2051">
            <a:extLst>
              <a:ext uri="{FF2B5EF4-FFF2-40B4-BE49-F238E27FC236}">
                <a16:creationId xmlns:a16="http://schemas.microsoft.com/office/drawing/2014/main" id="{151ED326-6FC0-471B-9039-DB26E007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95800"/>
            <a:ext cx="7391400" cy="21669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tx1"/>
                </a:solidFill>
              </a:rPr>
              <a:t>“APARECERAM SINAIS E PRODÍGIOS, PRENUNCIANDO DESASTRE E CONDENAÇÃO.” </a:t>
            </a:r>
            <a:r>
              <a:rPr lang="pt-BR" altLang="pt-BR" sz="2800" i="1">
                <a:solidFill>
                  <a:schemeClr val="tx1"/>
                </a:solidFill>
              </a:rPr>
              <a:t>O Grande Conflito, pág. 27 EGW</a:t>
            </a:r>
            <a:endParaRPr lang="pt-BR" altLang="pt-BR" sz="3600">
              <a:solidFill>
                <a:schemeClr val="tx1"/>
              </a:solidFill>
            </a:endParaRPr>
          </a:p>
        </p:txBody>
      </p:sp>
      <p:sp>
        <p:nvSpPr>
          <p:cNvPr id="148484" name="WordArt 2052">
            <a:extLst>
              <a:ext uri="{FF2B5EF4-FFF2-40B4-BE49-F238E27FC236}">
                <a16:creationId xmlns:a16="http://schemas.microsoft.com/office/drawing/2014/main" id="{ABED7E65-AA56-4136-B6CD-AFB379C00C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495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EM JERUSALÉM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 autoUpdateAnimBg="0"/>
    </p:bld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1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Bookman Old Style" panose="020506040505050202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1" i="0" u="none" strike="noStrike" cap="none" normalizeH="0" baseline="0" smtClean="0">
            <a:ln>
              <a:noFill/>
            </a:ln>
            <a:solidFill>
              <a:srgbClr val="663300"/>
            </a:solidFill>
            <a:effectLst/>
            <a:latin typeface="Bookman Old Style" panose="02050604050505020204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resentação em br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2261</TotalTime>
  <Words>1134</Words>
  <Application>Microsoft Office PowerPoint</Application>
  <PresentationFormat>Apresentação na tela (4:3)</PresentationFormat>
  <Paragraphs>80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Glowworm</vt:lpstr>
      <vt:lpstr>Comic Sans MS</vt:lpstr>
      <vt:lpstr>Impact</vt:lpstr>
      <vt:lpstr>Bookman Old Style</vt:lpstr>
      <vt:lpstr>Arial Black</vt:lpstr>
      <vt:lpstr>Arial</vt:lpstr>
      <vt:lpstr>Times New Roman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Profecias do Fim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174</cp:revision>
  <dcterms:created xsi:type="dcterms:W3CDTF">1998-09-18T20:51:08Z</dcterms:created>
  <dcterms:modified xsi:type="dcterms:W3CDTF">2021-01-07T08:27:43Z</dcterms:modified>
  <cp:category>EVANGELISMO</cp:category>
</cp:coreProperties>
</file>