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51" r:id="rId1"/>
  </p:sldMasterIdLst>
  <p:notesMasterIdLst>
    <p:notesMasterId r:id="rId31"/>
  </p:notesMasterIdLst>
  <p:sldIdLst>
    <p:sldId id="347" r:id="rId2"/>
    <p:sldId id="349" r:id="rId3"/>
    <p:sldId id="344" r:id="rId4"/>
    <p:sldId id="319" r:id="rId5"/>
    <p:sldId id="302" r:id="rId6"/>
    <p:sldId id="316" r:id="rId7"/>
    <p:sldId id="323" r:id="rId8"/>
    <p:sldId id="257" r:id="rId9"/>
    <p:sldId id="310" r:id="rId10"/>
    <p:sldId id="309" r:id="rId11"/>
    <p:sldId id="321" r:id="rId12"/>
    <p:sldId id="322" r:id="rId13"/>
    <p:sldId id="334" r:id="rId14"/>
    <p:sldId id="314" r:id="rId15"/>
    <p:sldId id="313" r:id="rId16"/>
    <p:sldId id="352" r:id="rId17"/>
    <p:sldId id="353" r:id="rId18"/>
    <p:sldId id="308" r:id="rId19"/>
    <p:sldId id="327" r:id="rId20"/>
    <p:sldId id="289" r:id="rId21"/>
    <p:sldId id="311" r:id="rId22"/>
    <p:sldId id="331" r:id="rId23"/>
    <p:sldId id="332" r:id="rId24"/>
    <p:sldId id="293" r:id="rId25"/>
    <p:sldId id="351" r:id="rId26"/>
    <p:sldId id="330" r:id="rId27"/>
    <p:sldId id="292" r:id="rId28"/>
    <p:sldId id="333" r:id="rId29"/>
    <p:sldId id="283" r:id="rId30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32"/>
      <p:bold r:id="rId33"/>
      <p:italic r:id="rId34"/>
    </p:embeddedFon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Impact" panose="020B0806030902050204" pitchFamily="34" charset="0"/>
      <p:regular r:id="rId43"/>
    </p:embeddedFont>
    <p:embeddedFont>
      <p:font typeface="Monotype Sorts" panose="05000000000000000000" pitchFamily="2" charset="2"/>
      <p:regular r:id="rId4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FFFF"/>
    <a:srgbClr val="FFFF00"/>
    <a:srgbClr val="FF3300"/>
    <a:srgbClr val="0000FF"/>
    <a:srgbClr val="6E78F8"/>
    <a:srgbClr val="A9D1E7"/>
    <a:srgbClr val="85D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6" d="100"/>
        <a:sy n="36" d="100"/>
      </p:scale>
      <p:origin x="0" y="666"/>
    </p:cViewPr>
  </p:sorterViewPr>
  <p:notesViewPr>
    <p:cSldViewPr>
      <p:cViewPr>
        <p:scale>
          <a:sx n="77" d="100"/>
          <a:sy n="77" d="100"/>
        </p:scale>
        <p:origin x="-606" y="6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026">
            <a:extLst>
              <a:ext uri="{FF2B5EF4-FFF2-40B4-BE49-F238E27FC236}">
                <a16:creationId xmlns:a16="http://schemas.microsoft.com/office/drawing/2014/main" id="{24746008-8C28-41AF-B62A-EB0D096ECDB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120835" name="Rectangle 1027">
            <a:extLst>
              <a:ext uri="{FF2B5EF4-FFF2-40B4-BE49-F238E27FC236}">
                <a16:creationId xmlns:a16="http://schemas.microsoft.com/office/drawing/2014/main" id="{990235AA-10F5-4E3B-9A56-4F1478A4B60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pt-BR"/>
          </a:p>
        </p:txBody>
      </p:sp>
      <p:sp>
        <p:nvSpPr>
          <p:cNvPr id="120836" name="Rectangle 1028">
            <a:extLst>
              <a:ext uri="{FF2B5EF4-FFF2-40B4-BE49-F238E27FC236}">
                <a16:creationId xmlns:a16="http://schemas.microsoft.com/office/drawing/2014/main" id="{3FBF9B11-569F-40CC-B066-9C12BC8D660F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0837" name="Rectangle 1029">
            <a:extLst>
              <a:ext uri="{FF2B5EF4-FFF2-40B4-BE49-F238E27FC236}">
                <a16:creationId xmlns:a16="http://schemas.microsoft.com/office/drawing/2014/main" id="{191A2541-0571-4B93-B91C-099B8AC77A3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20838" name="Rectangle 1030">
            <a:extLst>
              <a:ext uri="{FF2B5EF4-FFF2-40B4-BE49-F238E27FC236}">
                <a16:creationId xmlns:a16="http://schemas.microsoft.com/office/drawing/2014/main" id="{274EA534-92CF-4945-885A-A36FD2BC771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120839" name="Rectangle 1031">
            <a:extLst>
              <a:ext uri="{FF2B5EF4-FFF2-40B4-BE49-F238E27FC236}">
                <a16:creationId xmlns:a16="http://schemas.microsoft.com/office/drawing/2014/main" id="{E179F3A2-F8AF-4BB5-BE44-EBB91786BC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ABFCAC1-5AF0-4075-B472-B4FD7409A1BF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>
            <a:extLst>
              <a:ext uri="{FF2B5EF4-FFF2-40B4-BE49-F238E27FC236}">
                <a16:creationId xmlns:a16="http://schemas.microsoft.com/office/drawing/2014/main" id="{E21406F3-7449-43D4-973F-80BD6FEBD0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493DC-9363-4375-947E-DB6E6BC1DCC9}" type="slidenum">
              <a:rPr lang="en-US" altLang="pt-BR"/>
              <a:pPr/>
              <a:t>1</a:t>
            </a:fld>
            <a:endParaRPr lang="en-US" altLang="pt-BR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FC5614C1-65DB-44F2-B38E-1956EEDAD98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BEBCAF7E-3D01-4EB4-AA96-31AD0C048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Ilustração:</a:t>
            </a:r>
          </a:p>
          <a:p>
            <a:r>
              <a:rPr lang="pt-BR" altLang="pt-BR"/>
              <a:t>Certa menina foi salva de um incêndio por um homem que passava no momento. Seus pais morreram no incêndio. Duas famílias desejaram adotá-la. Um senhor era rico e o outro pobre. Ambos foram decidir diante do juiz, junto com a menina. O juiz deixou que ela decidisse. Um disse-lhe que tinha tudo para lhe oferecer: estudos, brinquedos, conforto; o outro apresentou suas mãos queimadas, por havê-la salvo do incêndio. Ela sem hesitar, olhou para o juiz e disse: Eu quero ter como meu pai esse homem que arriscou a sua vida por mim e tem nas suas mãos, a razão pela qual estou viva.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>
            <a:extLst>
              <a:ext uri="{FF2B5EF4-FFF2-40B4-BE49-F238E27FC236}">
                <a16:creationId xmlns:a16="http://schemas.microsoft.com/office/drawing/2014/main" id="{0D595BA8-008D-4E2F-8215-7E4A6D9493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073DD5-BBC0-4CA0-84FE-161DB55727AB}" type="slidenum">
              <a:rPr lang="en-US" altLang="pt-BR"/>
              <a:pPr/>
              <a:t>8</a:t>
            </a:fld>
            <a:endParaRPr lang="en-US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>
            <a:extLst>
              <a:ext uri="{FF2B5EF4-FFF2-40B4-BE49-F238E27FC236}">
                <a16:creationId xmlns:a16="http://schemas.microsoft.com/office/drawing/2014/main" id="{A1F4BDB2-190A-4E81-9B50-BBEA335DC930}"/>
              </a:ext>
            </a:extLst>
          </p:cNvPr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163 w 4128"/>
              <a:gd name="T1" fmla="*/ 200 h 479"/>
              <a:gd name="T2" fmla="*/ 4128 w 4128"/>
              <a:gd name="T3" fmla="*/ 200 h 479"/>
              <a:gd name="T4" fmla="*/ 4128 w 4128"/>
              <a:gd name="T5" fmla="*/ 429 h 479"/>
              <a:gd name="T6" fmla="*/ 0 w 4128"/>
              <a:gd name="T7" fmla="*/ 441 h 479"/>
              <a:gd name="T8" fmla="*/ 163 w 4128"/>
              <a:gd name="T9" fmla="*/ 20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748619B6-4B1F-4030-9EC2-F6CCC178CA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117764" name="Rectangle 4">
            <a:extLst>
              <a:ext uri="{FF2B5EF4-FFF2-40B4-BE49-F238E27FC236}">
                <a16:creationId xmlns:a16="http://schemas.microsoft.com/office/drawing/2014/main" id="{4C765035-0889-48C6-9CA2-8AE58D00DF8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anose="05000000000000000000" pitchFamily="2" charset="2"/>
              <a:buNone/>
              <a:defRPr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17765" name="Rectangle 5">
            <a:extLst>
              <a:ext uri="{FF2B5EF4-FFF2-40B4-BE49-F238E27FC236}">
                <a16:creationId xmlns:a16="http://schemas.microsoft.com/office/drawing/2014/main" id="{80A937A0-7FF4-48BA-BFF5-BA27CD895FB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17766" name="Rectangle 6">
            <a:extLst>
              <a:ext uri="{FF2B5EF4-FFF2-40B4-BE49-F238E27FC236}">
                <a16:creationId xmlns:a16="http://schemas.microsoft.com/office/drawing/2014/main" id="{94C9BA92-58F5-45CA-B49E-D37E812CD4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17767" name="Rectangle 7">
            <a:extLst>
              <a:ext uri="{FF2B5EF4-FFF2-40B4-BE49-F238E27FC236}">
                <a16:creationId xmlns:a16="http://schemas.microsoft.com/office/drawing/2014/main" id="{AEB4D37F-E20D-48E2-8609-7A06E2F6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77654532-2EBE-46D4-BB5D-B57E64C15133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4F6D8-84DE-48C5-81E5-96B4E73B8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128523B-3D41-47DE-8F32-CD0CFC3C0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6346A2-F5F1-4782-BD73-180CFC833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4C37A9-2E43-4E6A-943D-489AA958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656F1E-C0E3-4C53-8CE6-026ED415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116D6-2A4D-4F49-8F72-3D1A1383F41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6853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30F2FA7-C16E-4E18-A438-D9960CBC7C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3712B22-BEB5-41C4-9276-5D0CA6457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054AB1-7F7A-4E60-A618-330E97F8D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DEA53D-8745-41EA-A502-F7E268B19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EA02D0-DF13-4109-8862-BC345870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E6F01-E26F-4109-9AC7-3346A0997BB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28608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67F66B-9387-455A-8A03-70F35C582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1EE9A6-BA76-46EA-8026-866A37870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9E9EC6-8654-4373-A228-B6371A3F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19D3AE-E360-4A84-95BE-ADDC0AF37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D6381C-4B6D-40B8-9AC5-2A69C29D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EE626-8ECF-408B-9932-C9B9E22B7F2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9913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E0D62-6A0C-4DF6-A775-7C841C14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055153-97DD-4EA2-A033-7BBB80B34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4963AD-F89E-4922-A807-C27D3E92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54FA87-F0D4-4AAC-B6D2-4D7EDF9C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F75A46-DFF8-4D8A-A27D-0F416FAF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DFD15-9A63-4C7F-A974-00D4A1379E7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52150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AF4BB-2684-4567-AFA3-B7F032AAF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4E5379-5056-431A-BFB7-3F9529C8D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4941C0-E2B4-48BE-8B58-6E70C18E0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8183464-6A45-4549-B11D-D9336F031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8F070A-E9FF-4DDA-9D93-DD9A3FB69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EFA698-DD08-4883-89D5-826040D3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211F5-8047-44B6-9863-7F473AE31B0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76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BC188-CEE4-4315-B1C7-84E85F5C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C0436C-A46D-482F-829C-98F2F91AB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AED6DB-2DE4-465F-861A-4334A691F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E2D4187-7E90-48A0-9026-12A27F1B4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1972EC-4B51-4FC1-9C91-C138A6A03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3E8FF38-DA42-4F11-BEC1-4A504754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D918405-0BF3-4CD3-BDCF-11956F5B4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399DC82-3FCE-4854-8391-F9596B5F3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60845-6311-4503-8E90-09D053335C5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404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17B5EA-A190-46F4-870A-144BB6D67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522C74C-6E83-4B1D-8564-27353E68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15C6E2-437D-4BF4-ACDD-08F7D451B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BBDC458-DE0B-488B-B368-2CB5D7EC7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49A25-1A5F-4A32-888F-ECC832850D7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53894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1726D28-BC1F-473B-938E-BE0F068B3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9D8120-E6C3-44E8-AB85-6C1DC0121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08E1EA-59CB-4979-9D3F-3476219A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59EC4-4DCE-45DE-A46C-844CDFB283B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0428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67BBA5-AD2A-4F4C-9166-913FA66D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871947-7712-4216-9BFE-E29C0D08D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976B50-ACC6-4C0F-B668-29D1D518A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4F1907F-4DCE-4291-9182-39DD7068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6A3872-3A02-47BA-8F4D-4FC8848E6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EB171C0-F0C1-48E6-AC37-28F5B3630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7545F-6B44-4335-AE0C-9E1468E200C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3675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5B28C-D451-4F2C-A709-604DA9DB0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FB45444-FD49-4B70-954E-983655DF1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E606AA-EDB5-47EF-B105-9B3C1928D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63F468-0F63-4CB7-A92B-F00647F9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26C67B-951D-4ED4-AF24-19C5D550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108A7B-18AB-4A5C-B03B-A0230A10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194F8-BE4B-4216-B8C6-69132A3FDB0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1310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A78927E9-DA57-428F-A275-D3207200C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A633B14C-D3C9-4092-ACC4-8E7C07F3F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16740" name="Rectangle 4">
            <a:extLst>
              <a:ext uri="{FF2B5EF4-FFF2-40B4-BE49-F238E27FC236}">
                <a16:creationId xmlns:a16="http://schemas.microsoft.com/office/drawing/2014/main" id="{151734E5-260F-47F8-8999-EBFEE0E88A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16741" name="Rectangle 5">
            <a:extLst>
              <a:ext uri="{FF2B5EF4-FFF2-40B4-BE49-F238E27FC236}">
                <a16:creationId xmlns:a16="http://schemas.microsoft.com/office/drawing/2014/main" id="{62D93BFC-A20C-4845-BD97-DE44DB87E6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16742" name="Rectangle 6">
            <a:extLst>
              <a:ext uri="{FF2B5EF4-FFF2-40B4-BE49-F238E27FC236}">
                <a16:creationId xmlns:a16="http://schemas.microsoft.com/office/drawing/2014/main" id="{3DE25A5D-E026-40AF-90A3-0246C38E184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D49CD65F-B5C3-4251-A9A7-A4985EA153C4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anose="05000000000000000000" pitchFamily="2" charset="2"/>
        <a:buChar char="§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anose="05000000000000000000" pitchFamily="2" charset="2"/>
        <a:buChar char="l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A60A4682-F816-4503-B18E-F2B242B24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250"/>
            <a:ext cx="807720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FBE4B02C-E968-4DF1-91AD-4507BF220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848600" cy="15652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>
                <a:solidFill>
                  <a:srgbClr val="0000CC"/>
                </a:solidFill>
                <a:latin typeface="Arial" panose="020B0604020202020204" pitchFamily="34" charset="0"/>
              </a:rPr>
              <a:t>A menina que sobreviveu ao incêndio</a:t>
            </a:r>
            <a:endParaRPr lang="en-US" altLang="pt-BR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10FF5258-B495-47EF-BC3B-5CD329C0F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>
            <a:extLst>
              <a:ext uri="{FF2B5EF4-FFF2-40B4-BE49-F238E27FC236}">
                <a16:creationId xmlns:a16="http://schemas.microsoft.com/office/drawing/2014/main" id="{D896E43E-462D-4820-A08F-8D76DEBFF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48768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“TEMEI A DEUS E DAI-LHE GLÓRIA</a:t>
            </a:r>
            <a:r>
              <a:rPr lang="en-US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, POIS É CHEGADA A </a:t>
            </a:r>
            <a:r>
              <a:rPr lang="en-US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HORA DO SEU JUÍZO;</a:t>
            </a:r>
            <a:r>
              <a:rPr lang="en-US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E ADORAI AQUELE QUE FEZ O CÉU, E A TERRA, E O MAR, E AS FONTES DAS ÁGUAS.”</a:t>
            </a:r>
            <a:r>
              <a:rPr lang="en-US" altLang="pt-BR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APOC. 14:7</a:t>
            </a:r>
            <a:endParaRPr lang="en-US" altLang="pt-BR" sz="4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373F8DC3-3DFF-4EAF-8693-47EF2DFBE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5" name="Text Box 3">
            <a:extLst>
              <a:ext uri="{FF2B5EF4-FFF2-40B4-BE49-F238E27FC236}">
                <a16:creationId xmlns:a16="http://schemas.microsoft.com/office/drawing/2014/main" id="{ACCF3923-700A-4300-84F5-D47BB4E0D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33400"/>
            <a:ext cx="8153400" cy="44180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“CONTINUEI OLHANDO, ATÉ QUE FORAM POSTOS UNS TRONOS, E O ANCIÃO DE DIAS SE ASSENTOU; SUA VESTE ERA BRANCA COMO A NEVE... MILHARES E MILHARES O SERVIAM, E MIRÍADES DE MIRÍADES ESTAVAM DIANTE DELE; ASSENTOU-SE O </a:t>
            </a:r>
            <a:r>
              <a:rPr lang="en-US" altLang="pt-BR" sz="3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TRIBUNAL, E SE ABRIRAM OS LIVROS.”</a:t>
            </a:r>
            <a:r>
              <a:rPr lang="en-US" altLang="pt-BR" sz="3200" b="1">
                <a:solidFill>
                  <a:srgbClr val="CC0000"/>
                </a:solidFill>
                <a:latin typeface="Arial" panose="020B0604020202020204" pitchFamily="34" charset="0"/>
              </a:rPr>
              <a:t>  </a:t>
            </a:r>
            <a:r>
              <a:rPr lang="en-US" altLang="pt-BR" sz="2800" b="1">
                <a:latin typeface="Arial" panose="020B0604020202020204" pitchFamily="34" charset="0"/>
              </a:rPr>
              <a:t>Daniel 7:9,10</a:t>
            </a:r>
            <a:endParaRPr lang="en-US" altLang="pt-BR" sz="4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22F8D54D-5A80-4C05-AD50-D3C6D269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Text Box 3">
            <a:extLst>
              <a:ext uri="{FF2B5EF4-FFF2-40B4-BE49-F238E27FC236}">
                <a16:creationId xmlns:a16="http://schemas.microsoft.com/office/drawing/2014/main" id="{9B2D6C18-D139-4DC6-A5A2-75929380D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00200"/>
            <a:ext cx="9144000" cy="3149600"/>
          </a:xfrm>
          <a:prstGeom prst="rect">
            <a:avLst/>
          </a:prstGeom>
          <a:solidFill>
            <a:srgbClr val="85D2E1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1. MEMORIAL :</a:t>
            </a:r>
            <a:r>
              <a:rPr lang="en-US" altLang="pt-BR" sz="3600">
                <a:latin typeface="Arial Black" panose="020B0A04020102020204" pitchFamily="34" charset="0"/>
              </a:rPr>
              <a:t>  </a:t>
            </a:r>
            <a:r>
              <a:rPr lang="en-US" altLang="pt-BR" sz="3200">
                <a:latin typeface="Arial Black" panose="020B0A04020102020204" pitchFamily="34" charset="0"/>
              </a:rPr>
              <a:t>Boas ações                 (Mal.</a:t>
            </a:r>
            <a:r>
              <a:rPr lang="en-US" altLang="pt-BR" sz="3600">
                <a:latin typeface="Arial Black" panose="020B0A04020102020204" pitchFamily="34" charset="0"/>
              </a:rPr>
              <a:t> </a:t>
            </a:r>
            <a:r>
              <a:rPr lang="en-US" altLang="pt-BR" sz="3200">
                <a:latin typeface="Arial Black" panose="020B0A04020102020204" pitchFamily="34" charset="0"/>
              </a:rPr>
              <a:t>3:16)</a:t>
            </a:r>
          </a:p>
          <a:p>
            <a:pPr>
              <a:spcBef>
                <a:spcPct val="50000"/>
              </a:spcBef>
            </a:pPr>
            <a:r>
              <a:rPr lang="en-US" altLang="pt-B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2. PECADOS :</a:t>
            </a:r>
            <a:r>
              <a:rPr lang="en-US" altLang="pt-BR" sz="3600">
                <a:latin typeface="Arial Black" panose="020B0A04020102020204" pitchFamily="34" charset="0"/>
              </a:rPr>
              <a:t> </a:t>
            </a:r>
            <a:r>
              <a:rPr lang="en-US" altLang="pt-BR" sz="3200">
                <a:latin typeface="Arial Black" panose="020B0A04020102020204" pitchFamily="34" charset="0"/>
              </a:rPr>
              <a:t>Más ações (Jer.</a:t>
            </a:r>
            <a:r>
              <a:rPr lang="en-US" altLang="pt-BR" sz="3600">
                <a:latin typeface="Arial Black" panose="020B0A04020102020204" pitchFamily="34" charset="0"/>
              </a:rPr>
              <a:t> 2</a:t>
            </a:r>
            <a:r>
              <a:rPr lang="en-US" altLang="pt-BR" sz="3200">
                <a:latin typeface="Arial Black" panose="020B0A04020102020204" pitchFamily="34" charset="0"/>
              </a:rPr>
              <a:t>:22, Mat</a:t>
            </a:r>
            <a:r>
              <a:rPr lang="en-US" altLang="pt-BR" sz="3600">
                <a:latin typeface="Arial Black" panose="020B0A04020102020204" pitchFamily="34" charset="0"/>
              </a:rPr>
              <a:t> </a:t>
            </a:r>
            <a:r>
              <a:rPr lang="en-US" altLang="pt-BR" sz="3200">
                <a:latin typeface="Arial Black" panose="020B0A04020102020204" pitchFamily="34" charset="0"/>
              </a:rPr>
              <a:t>12:36,37)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pt-BR" sz="3200">
                <a:latin typeface="Arial Black" panose="020B0A04020102020204" pitchFamily="34" charset="0"/>
              </a:rPr>
              <a:t>a Jesus (Fil 4:3, Apoc. 20:12,15)</a:t>
            </a:r>
          </a:p>
        </p:txBody>
      </p:sp>
      <p:sp>
        <p:nvSpPr>
          <p:cNvPr id="75780" name="WordArt 4">
            <a:extLst>
              <a:ext uri="{FF2B5EF4-FFF2-40B4-BE49-F238E27FC236}">
                <a16:creationId xmlns:a16="http://schemas.microsoft.com/office/drawing/2014/main" id="{E84E6F1F-A68E-4C85-82D0-791C2D7BF0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228600"/>
            <a:ext cx="3511550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LIVROS NO CÉU</a:t>
            </a:r>
          </a:p>
        </p:txBody>
      </p:sp>
      <p:sp>
        <p:nvSpPr>
          <p:cNvPr id="75781" name="Rectangle 5">
            <a:extLst>
              <a:ext uri="{FF2B5EF4-FFF2-40B4-BE49-F238E27FC236}">
                <a16:creationId xmlns:a16="http://schemas.microsoft.com/office/drawing/2014/main" id="{D06019B6-7557-4C29-AABD-8A6C471FE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800600"/>
            <a:ext cx="8942388" cy="641350"/>
          </a:xfrm>
          <a:prstGeom prst="rect">
            <a:avLst/>
          </a:prstGeom>
          <a:solidFill>
            <a:srgbClr val="85D2E1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3. VIDA :  </a:t>
            </a:r>
            <a:r>
              <a:rPr lang="en-US" altLang="pt-BR" sz="3200">
                <a:latin typeface="Arial Black" panose="020B0A04020102020204" pitchFamily="34" charset="0"/>
              </a:rPr>
              <a:t>Os nomes dos que</a:t>
            </a:r>
            <a:r>
              <a:rPr lang="en-US" altLang="pt-BR" sz="3600">
                <a:latin typeface="Arial Black" panose="020B0A04020102020204" pitchFamily="34" charset="0"/>
              </a:rPr>
              <a:t> </a:t>
            </a:r>
            <a:r>
              <a:rPr lang="en-US" altLang="pt-BR" sz="3200">
                <a:latin typeface="Arial Black" panose="020B0A04020102020204" pitchFamily="34" charset="0"/>
              </a:rPr>
              <a:t>aceitam  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 autoUpdateAnimBg="0"/>
      <p:bldP spid="75781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1980F39E-6105-4ED7-B20B-62B089A75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8" name="WordArt 4">
            <a:extLst>
              <a:ext uri="{FF2B5EF4-FFF2-40B4-BE49-F238E27FC236}">
                <a16:creationId xmlns:a16="http://schemas.microsoft.com/office/drawing/2014/main" id="{BC25690D-82E3-49DB-A4FB-E4ABE722DB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3810000"/>
            <a:ext cx="571500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Meu nome por favor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026">
            <a:extLst>
              <a:ext uri="{FF2B5EF4-FFF2-40B4-BE49-F238E27FC236}">
                <a16:creationId xmlns:a16="http://schemas.microsoft.com/office/drawing/2014/main" id="{4643FC85-0D2C-469B-B94D-F60BE72B1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1027">
            <a:extLst>
              <a:ext uri="{FF2B5EF4-FFF2-40B4-BE49-F238E27FC236}">
                <a16:creationId xmlns:a16="http://schemas.microsoft.com/office/drawing/2014/main" id="{3661B9BE-AB67-4512-89A1-A586E5469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81400"/>
            <a:ext cx="8839200" cy="8239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800">
                <a:solidFill>
                  <a:srgbClr val="FF0000"/>
                </a:solidFill>
                <a:latin typeface="Arial Black" panose="020B0A04020102020204" pitchFamily="34" charset="0"/>
              </a:rPr>
              <a:t>QUE DEVO FAZER HOJE?</a:t>
            </a:r>
            <a:endParaRPr lang="en-US" altLang="pt-BR" sz="4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D7B24998-DAD5-43FD-AB87-18F66F70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Text Box 3">
            <a:extLst>
              <a:ext uri="{FF2B5EF4-FFF2-40B4-BE49-F238E27FC236}">
                <a16:creationId xmlns:a16="http://schemas.microsoft.com/office/drawing/2014/main" id="{F5E121A3-C2DA-458C-ACC6-F7681789F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86225"/>
            <a:ext cx="8839200" cy="2771775"/>
          </a:xfrm>
          <a:prstGeom prst="rect">
            <a:avLst/>
          </a:prstGeom>
          <a:solidFill>
            <a:srgbClr val="E9E7E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>
                <a:solidFill>
                  <a:srgbClr val="0000FF"/>
                </a:solidFill>
                <a:latin typeface="Comic Sans MS" panose="030F0702030302020204" pitchFamily="66" charset="0"/>
              </a:rPr>
              <a:t>“Falai de tal maneira, procedei como aqueles que hão de ser julgados pela LEI. “              Tiago 2:12</a:t>
            </a:r>
            <a:endParaRPr lang="en-US" altLang="pt-BR" sz="440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026">
            <a:extLst>
              <a:ext uri="{FF2B5EF4-FFF2-40B4-BE49-F238E27FC236}">
                <a16:creationId xmlns:a16="http://schemas.microsoft.com/office/drawing/2014/main" id="{4E4A5344-BF30-4153-8A22-D159FFE30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37125"/>
            <a:ext cx="9144000" cy="19208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BR" sz="4000">
                <a:solidFill>
                  <a:srgbClr val="3366CC"/>
                </a:solidFill>
              </a:rPr>
              <a:t>“Se confessarmos os nossos pecados, ELE é fiel e justo para nos perdoar e nos purificar de toda injustiça.” I S. JO 1:9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026">
            <a:extLst>
              <a:ext uri="{FF2B5EF4-FFF2-40B4-BE49-F238E27FC236}">
                <a16:creationId xmlns:a16="http://schemas.microsoft.com/office/drawing/2014/main" id="{B1F3AAF6-A352-4749-87B3-14F269E05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Text Box 1027">
            <a:extLst>
              <a:ext uri="{FF2B5EF4-FFF2-40B4-BE49-F238E27FC236}">
                <a16:creationId xmlns:a16="http://schemas.microsoft.com/office/drawing/2014/main" id="{AC3B481F-8A65-461D-9CF1-F590A50C1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8458200" cy="277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“NÃO SABEMOS QUÃO BREVE NOSSO NOME PODE SER TOMADO NOS LÁBIOS DE CRISTO, E NOSSO CASO SER FINALMENTE DECIDIDO.”</a:t>
            </a:r>
            <a:r>
              <a:rPr lang="en-US" altLang="pt-BR" sz="4000">
                <a:latin typeface="Arial" panose="020B0604020202020204" pitchFamily="34" charset="0"/>
              </a:rPr>
              <a:t> </a:t>
            </a:r>
            <a:r>
              <a:rPr lang="en-US" altLang="pt-BR" sz="2800">
                <a:solidFill>
                  <a:schemeClr val="bg1"/>
                </a:solidFill>
                <a:latin typeface="Arial" panose="020B0604020202020204" pitchFamily="34" charset="0"/>
              </a:rPr>
              <a:t>(Mensagens Escolhidas EGW   vol.1 pág. 125)</a:t>
            </a:r>
            <a:endParaRPr lang="en-US" altLang="pt-BR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040BDA49-2F79-48DA-83DA-449292582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B1BDC2D6-E92F-4C5D-BE19-388B301D7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250"/>
            <a:ext cx="807720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9" name="Text Box 3">
            <a:extLst>
              <a:ext uri="{FF2B5EF4-FFF2-40B4-BE49-F238E27FC236}">
                <a16:creationId xmlns:a16="http://schemas.microsoft.com/office/drawing/2014/main" id="{429FEE37-F6F9-4320-A9E3-A0FB03A42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848600" cy="15652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>
                <a:solidFill>
                  <a:srgbClr val="0000FF"/>
                </a:solidFill>
                <a:latin typeface="Arial" panose="020B0604020202020204" pitchFamily="34" charset="0"/>
              </a:rPr>
              <a:t>A pequena menina diante do Juiz</a:t>
            </a:r>
            <a:endParaRPr lang="en-US" altLang="pt-BR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7E398DFA-12FC-4217-9777-BE8F42750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35D692C5-FE88-459C-9860-7EEEDF5E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Text Box 3">
            <a:extLst>
              <a:ext uri="{FF2B5EF4-FFF2-40B4-BE49-F238E27FC236}">
                <a16:creationId xmlns:a16="http://schemas.microsoft.com/office/drawing/2014/main" id="{CCB688B5-54F7-4B21-8598-5352B86F5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600200"/>
            <a:ext cx="6934200" cy="2838450"/>
          </a:xfrm>
          <a:prstGeom prst="rect">
            <a:avLst/>
          </a:prstGeom>
          <a:solidFill>
            <a:srgbClr val="0000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“E SE ALGUÉM NÃO FOI ACHADO INSCRITO NO LIVRO DA VIDA, ESSE FOI LANÇADO PARA DENTRO DO LAGO DE FOGO.”</a:t>
            </a:r>
            <a:r>
              <a:rPr lang="en-US" altLang="pt-BR" sz="3600">
                <a:solidFill>
                  <a:srgbClr val="CC0000"/>
                </a:solidFill>
                <a:latin typeface="Arial" panose="020B0604020202020204" pitchFamily="34" charset="0"/>
              </a:rPr>
              <a:t>  </a:t>
            </a:r>
            <a:r>
              <a:rPr lang="en-US" altLang="pt-BR" sz="2800" b="1">
                <a:solidFill>
                  <a:srgbClr val="FFFF00"/>
                </a:solidFill>
                <a:latin typeface="Arial" panose="020B0604020202020204" pitchFamily="34" charset="0"/>
              </a:rPr>
              <a:t>APOC. 20: 15</a:t>
            </a:r>
            <a:endParaRPr lang="en-US" altLang="pt-BR" sz="28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C4AB0EAC-FE7B-4482-801E-726A5942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E971DCAA-DF7E-4873-975A-DB90E8DE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3">
            <a:extLst>
              <a:ext uri="{FF2B5EF4-FFF2-40B4-BE49-F238E27FC236}">
                <a16:creationId xmlns:a16="http://schemas.microsoft.com/office/drawing/2014/main" id="{81C44779-0CB7-4220-9105-C43438CC2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487E55DB-7285-4315-AF8F-B21F89A98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C64DEBDA-FD01-415C-A2AA-B09CB04C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95613"/>
            <a:ext cx="8616950" cy="3862387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WordArt 2">
            <a:extLst>
              <a:ext uri="{FF2B5EF4-FFF2-40B4-BE49-F238E27FC236}">
                <a16:creationId xmlns:a16="http://schemas.microsoft.com/office/drawing/2014/main" id="{8E8519EA-0AFB-422F-957A-5AA2D909F9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533400"/>
            <a:ext cx="61722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ELE VEIO PARA SALVAR VOCÊ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026">
            <a:extLst>
              <a:ext uri="{FF2B5EF4-FFF2-40B4-BE49-F238E27FC236}">
                <a16:creationId xmlns:a16="http://schemas.microsoft.com/office/drawing/2014/main" id="{0D51A11D-588E-4935-A5FB-FD2E8FFE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1" name="Text Box 1027">
            <a:extLst>
              <a:ext uri="{FF2B5EF4-FFF2-40B4-BE49-F238E27FC236}">
                <a16:creationId xmlns:a16="http://schemas.microsoft.com/office/drawing/2014/main" id="{C4D3235D-B1AC-4DA1-9C24-3835471C2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70275"/>
            <a:ext cx="9144000" cy="33877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“O VENCEDOR SERÁ ASSIM VESTIDO DE VESTIDURAS BRANCAS, E DE MODO NENHUM RISCAREI O SEU NOME DO LIVRO DA VIDA; PELO CONTRÁRIO, CONFESSAREI O SEU NOME DIANTE DE MEU PAI E DIANTE DOS SEUS</a:t>
            </a:r>
            <a:r>
              <a:rPr lang="en-US" altLang="pt-BR" sz="360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pt-BR" sz="3600" b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ANJOS.”</a:t>
            </a:r>
            <a:endParaRPr lang="en-US" altLang="pt-BR" sz="4800">
              <a:latin typeface="Arial" panose="020B0604020202020204" pitchFamily="34" charset="0"/>
            </a:endParaRPr>
          </a:p>
        </p:txBody>
      </p:sp>
      <p:sp>
        <p:nvSpPr>
          <p:cNvPr id="83972" name="Text Box 1028">
            <a:extLst>
              <a:ext uri="{FF2B5EF4-FFF2-40B4-BE49-F238E27FC236}">
                <a16:creationId xmlns:a16="http://schemas.microsoft.com/office/drawing/2014/main" id="{C74A570A-1BFC-4C24-8F98-C9BE14432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971800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200" b="1">
                <a:solidFill>
                  <a:srgbClr val="3C1AE8"/>
                </a:solidFill>
                <a:latin typeface="Arial Narrow" panose="020B0606020202030204" pitchFamily="34" charset="0"/>
              </a:rPr>
              <a:t>S.JOÃO 3:5</a:t>
            </a:r>
            <a:endParaRPr lang="en-US" altLang="pt-BR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animBg="1" autoUpdateAnimBg="0"/>
      <p:bldP spid="83972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2DC231E0-1FD2-4EDF-BE1D-C0B24E92E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Rectangle 4">
            <a:extLst>
              <a:ext uri="{FF2B5EF4-FFF2-40B4-BE49-F238E27FC236}">
                <a16:creationId xmlns:a16="http://schemas.microsoft.com/office/drawing/2014/main" id="{25CAE36F-FA28-447B-86FE-032039A4D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498725"/>
            <a:ext cx="78486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“NELA, NUNCA JAMAIS PENETRARÁ COUSA ALGUMA CONTAMINADA, NEM O QUE PRATICA ABOMINAÇÃO E MENTIRA, MAS SOMENTE OS INSCRITOS NO LIVRO DA VIDA DO CORDEIRO.” </a:t>
            </a:r>
            <a:r>
              <a:rPr lang="en-US" altLang="pt-BR" sz="4000" b="1">
                <a:solidFill>
                  <a:srgbClr val="FF0000"/>
                </a:solidFill>
                <a:latin typeface="Arial" panose="020B0604020202020204" pitchFamily="34" charset="0"/>
              </a:rPr>
              <a:t>APOC. 21:27</a:t>
            </a:r>
            <a:endParaRPr lang="en-US" altLang="pt-BR" sz="40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FF147C32-11D0-4A49-9286-F7236BCC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3" name="Picture 3">
            <a:extLst>
              <a:ext uri="{FF2B5EF4-FFF2-40B4-BE49-F238E27FC236}">
                <a16:creationId xmlns:a16="http://schemas.microsoft.com/office/drawing/2014/main" id="{53CDAE1E-76B9-41FA-8C20-40F70F2A9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4800"/>
            <a:ext cx="83121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>
            <a:extLst>
              <a:ext uri="{FF2B5EF4-FFF2-40B4-BE49-F238E27FC236}">
                <a16:creationId xmlns:a16="http://schemas.microsoft.com/office/drawing/2014/main" id="{037D5833-01E4-4186-88CA-0C2BF372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Rectangle 1027">
            <a:extLst>
              <a:ext uri="{FF2B5EF4-FFF2-40B4-BE49-F238E27FC236}">
                <a16:creationId xmlns:a16="http://schemas.microsoft.com/office/drawing/2014/main" id="{48A01285-9286-4CE1-89A7-8E667527B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756150"/>
            <a:ext cx="8001000" cy="2111375"/>
          </a:xfrm>
          <a:prstGeom prst="rect">
            <a:avLst/>
          </a:prstGeom>
          <a:solidFill>
            <a:srgbClr val="36EEFC">
              <a:alpha val="50000"/>
            </a:srgbClr>
          </a:solidFill>
          <a:ln w="9525">
            <a:solidFill>
              <a:srgbClr val="FFE4C9">
                <a:alpha val="5000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Arial" panose="020B0604020202020204" pitchFamily="34" charset="0"/>
              </a:rPr>
              <a:t>Como escaparemos nós</a:t>
            </a:r>
            <a:r>
              <a:rPr lang="pt-BR" altLang="pt-BR" sz="4400" b="1">
                <a:solidFill>
                  <a:srgbClr val="FFFFFF"/>
                </a:solidFill>
                <a:latin typeface="Arial" panose="020B0604020202020204" pitchFamily="34" charset="0"/>
              </a:rPr>
              <a:t>, </a:t>
            </a:r>
            <a:r>
              <a:rPr lang="pt-BR" altLang="pt-BR" sz="4400" b="1">
                <a:solidFill>
                  <a:srgbClr val="000000"/>
                </a:solidFill>
                <a:latin typeface="Arial" panose="020B0604020202020204" pitchFamily="34" charset="0"/>
              </a:rPr>
              <a:t>se negligenciarmos tão grande salvação?...” Hebreus 2:1-3</a:t>
            </a:r>
            <a:endParaRPr lang="pt-BR" altLang="pt-BR" sz="44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16A5C325-1597-478D-8458-F6FE23754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7" name="Rectangle 3">
            <a:extLst>
              <a:ext uri="{FF2B5EF4-FFF2-40B4-BE49-F238E27FC236}">
                <a16:creationId xmlns:a16="http://schemas.microsoft.com/office/drawing/2014/main" id="{35AE6EC6-F563-48DD-9289-562436F4D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17925"/>
            <a:ext cx="9144000" cy="3140075"/>
          </a:xfrm>
          <a:prstGeom prst="rect">
            <a:avLst/>
          </a:prstGeom>
          <a:solidFill>
            <a:srgbClr val="79DDD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BR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“TU, PORÉM, POR QUE JULGAS TEU IRMÃO? E TU POR QUE DESPREZAS O TEU? </a:t>
            </a:r>
            <a:r>
              <a:rPr lang="en-US" altLang="pt-BR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POIS TODOS COMPARECEREMOS PERANTE O TRIBUNAL DE DEUS.”  </a:t>
            </a:r>
            <a:r>
              <a:rPr lang="en-US" altLang="pt-BR" sz="4000" b="1">
                <a:solidFill>
                  <a:srgbClr val="FF0000"/>
                </a:solidFill>
                <a:latin typeface="Arial" panose="020B0604020202020204" pitchFamily="34" charset="0"/>
              </a:rPr>
              <a:t>ROM. 14:10</a:t>
            </a:r>
            <a:endParaRPr lang="en-US" altLang="pt-BR" sz="4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72C83B6F-F66E-4FCC-B363-5F6E0B69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8" name="Rectangle 4">
            <a:extLst>
              <a:ext uri="{FF2B5EF4-FFF2-40B4-BE49-F238E27FC236}">
                <a16:creationId xmlns:a16="http://schemas.microsoft.com/office/drawing/2014/main" id="{48C3A961-4FAC-4BB6-960F-B3469BE9F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438400"/>
            <a:ext cx="7848600" cy="333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“NO DIA EM QUE DEUS, POR MEIO DE CRISTO JESUS, JULGAR OS SEGREDOS DOS HOMENS, DE CONFORMIDADE COM O MEU EVANGELHO.”  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                  </a:t>
            </a:r>
            <a:r>
              <a:rPr lang="en-US" altLang="pt-BR" sz="3600" b="1">
                <a:solidFill>
                  <a:srgbClr val="FFFF00"/>
                </a:solidFill>
                <a:latin typeface="Arial" panose="020B0604020202020204" pitchFamily="34" charset="0"/>
              </a:rPr>
              <a:t>ROM. 2:16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EDBCB0C1-7E57-4801-8EAF-80546B1FC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3">
            <a:extLst>
              <a:ext uri="{FF2B5EF4-FFF2-40B4-BE49-F238E27FC236}">
                <a16:creationId xmlns:a16="http://schemas.microsoft.com/office/drawing/2014/main" id="{1B83963E-3B46-4598-A3E0-35A504CBE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470275"/>
            <a:ext cx="8839200" cy="33877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“PORQUANTO ESTABELECEU UM DIA EM QUE HÁ DE </a:t>
            </a:r>
            <a:r>
              <a:rPr lang="en-US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JULGAR O</a:t>
            </a:r>
            <a:r>
              <a:rPr lang="en-US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MUNDO COM JUSTIÇA</a:t>
            </a:r>
            <a:r>
              <a:rPr lang="en-US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POR MEIO DE UM VARÃO QUE DESTINOU E ACREDITOU DIANTE DE TODOS, RESSUSCITANDO-O DENTRE OS MORTOS.”</a:t>
            </a:r>
            <a:r>
              <a:rPr lang="en-US" altLang="pt-BR" sz="3600">
                <a:solidFill>
                  <a:schemeClr val="bg1"/>
                </a:solidFill>
                <a:latin typeface="Arial" panose="020B0604020202020204" pitchFamily="34" charset="0"/>
              </a:rPr>
              <a:t>   ATOS 17:31</a:t>
            </a:r>
            <a:endParaRPr lang="en-US" altLang="pt-BR" sz="36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B6B30844-B121-4229-8084-652E1FFC1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026">
            <a:extLst>
              <a:ext uri="{FF2B5EF4-FFF2-40B4-BE49-F238E27FC236}">
                <a16:creationId xmlns:a16="http://schemas.microsoft.com/office/drawing/2014/main" id="{1D75B55E-6EA7-4851-BF46-7A8BD2C4A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4" name="Rectangle 1028">
            <a:extLst>
              <a:ext uri="{FF2B5EF4-FFF2-40B4-BE49-F238E27FC236}">
                <a16:creationId xmlns:a16="http://schemas.microsoft.com/office/drawing/2014/main" id="{2C2CF1B2-A018-40ED-9695-860195570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379663"/>
            <a:ext cx="8321675" cy="3990975"/>
          </a:xfrm>
          <a:prstGeom prst="rect">
            <a:avLst/>
          </a:prstGeom>
          <a:solidFill>
            <a:srgbClr val="53D6F5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b="1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“DE TUDO O QUE SE TEM OUVIDO, A SUMA É: TEME A DEUS, E GUARDA OS SEUS MANDAMENTOS; PORQUE ISTO É O DEVER DE TODO HOMEM. PORQUE DEUS HÁ DE TRAZER A JUÍZO TODA  OBRA, E ATÉ TUDO O QUE ESTÁ ENCOBERTO, QUER SEJA BOM, QUER SEJA MAU.”  ECLES. 12:13</a:t>
            </a:r>
            <a:endParaRPr lang="en-US" altLang="pt-BR" sz="2800">
              <a:solidFill>
                <a:srgbClr val="FFCC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F8C71D43-545A-41B3-A640-E9F0F7731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Text Box 5">
            <a:extLst>
              <a:ext uri="{FF2B5EF4-FFF2-40B4-BE49-F238E27FC236}">
                <a16:creationId xmlns:a16="http://schemas.microsoft.com/office/drawing/2014/main" id="{B44262C2-EB2D-4701-A56D-5D9EACCEA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329113"/>
            <a:ext cx="5791200" cy="25288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AS PESSOAS VIVEM DESPREOCUPADAMENTE, ACHAM QUE NUNCA TERÃO DE PRESTAR CONTAS PELOS SEUS ATOS.</a:t>
            </a:r>
            <a:endParaRPr lang="pt-BR" altLang="pt-BR" sz="3200" b="1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026">
            <a:extLst>
              <a:ext uri="{FF2B5EF4-FFF2-40B4-BE49-F238E27FC236}">
                <a16:creationId xmlns:a16="http://schemas.microsoft.com/office/drawing/2014/main" id="{65C67A5A-53D5-490E-8234-52C8A4FA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9" name="Text Box 1029">
            <a:extLst>
              <a:ext uri="{FF2B5EF4-FFF2-40B4-BE49-F238E27FC236}">
                <a16:creationId xmlns:a16="http://schemas.microsoft.com/office/drawing/2014/main" id="{64B1D47D-6E2E-481B-A4A9-A2192AB45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667375"/>
            <a:ext cx="7620000" cy="11906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solidFill>
                  <a:srgbClr val="6E78F8"/>
                </a:solidFill>
                <a:latin typeface="Arial Narrow" panose="020B0606020202030204" pitchFamily="34" charset="0"/>
              </a:rPr>
              <a:t>“VI OUTRO ANJO VOANDO PELO MEIO DO CÉU, DIZENDO, EM GRANDE VOZ:</a:t>
            </a:r>
            <a:endParaRPr lang="en-US" altLang="pt-BR" sz="3600" b="1">
              <a:solidFill>
                <a:srgbClr val="F2EF74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 animBg="1" autoUpdateAnimBg="0"/>
    </p:bldLst>
  </p:timing>
</p:sld>
</file>

<file path=ppt/theme/theme1.xml><?xml version="1.0" encoding="utf-8"?>
<a:theme xmlns:a="http://schemas.openxmlformats.org/drawingml/2006/main" name="Sereno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ereno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Office\Modelos\Estruturas de apresentação\SERENO.POT</Template>
  <TotalTime>1182</TotalTime>
  <Words>678</Words>
  <Application>Microsoft Office PowerPoint</Application>
  <PresentationFormat>Apresentação na tela (4:3)</PresentationFormat>
  <Paragraphs>31</Paragraphs>
  <Slides>29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7" baseType="lpstr">
      <vt:lpstr>Impact</vt:lpstr>
      <vt:lpstr>Monotype Sorts</vt:lpstr>
      <vt:lpstr>Comic Sans MS</vt:lpstr>
      <vt:lpstr>Arial</vt:lpstr>
      <vt:lpstr>Arial Black</vt:lpstr>
      <vt:lpstr>Arial Narrow</vt:lpstr>
      <vt:lpstr>Times New Roman</vt:lpstr>
      <vt:lpstr>Sereno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Juízo Final</dc:title>
  <dc:subject>FAMÍLIA FELIZ</dc:subject>
  <dc:creator>4TONS - Pr. Marcelo Augusto de Carvalho; Armando Setembrino Nascimento</dc:creator>
  <cp:keywords>www.4tons.com.br</cp:keywords>
  <dc:description>COMÉRCIO PROIBIDO. USO PESSOAL</dc:description>
  <cp:lastModifiedBy>UCB - Marcelo Augusto de Carvalho</cp:lastModifiedBy>
  <cp:revision>142</cp:revision>
  <dcterms:created xsi:type="dcterms:W3CDTF">1998-12-04T02:36:14Z</dcterms:created>
  <dcterms:modified xsi:type="dcterms:W3CDTF">2021-01-07T08:39:27Z</dcterms:modified>
  <cp:category>EVANGELISMO</cp:category>
</cp:coreProperties>
</file>