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8" r:id="rId3"/>
    <p:sldId id="256" r:id="rId4"/>
    <p:sldId id="259" r:id="rId5"/>
    <p:sldId id="287" r:id="rId6"/>
    <p:sldId id="346" r:id="rId7"/>
    <p:sldId id="362" r:id="rId8"/>
    <p:sldId id="363" r:id="rId9"/>
    <p:sldId id="286" r:id="rId10"/>
    <p:sldId id="347" r:id="rId11"/>
    <p:sldId id="263" r:id="rId12"/>
    <p:sldId id="349" r:id="rId13"/>
    <p:sldId id="264" r:id="rId14"/>
    <p:sldId id="265" r:id="rId15"/>
    <p:sldId id="350" r:id="rId16"/>
    <p:sldId id="266" r:id="rId17"/>
    <p:sldId id="343" r:id="rId18"/>
    <p:sldId id="267" r:id="rId19"/>
    <p:sldId id="268" r:id="rId20"/>
    <p:sldId id="342" r:id="rId21"/>
    <p:sldId id="269" r:id="rId22"/>
    <p:sldId id="351" r:id="rId23"/>
    <p:sldId id="316" r:id="rId24"/>
    <p:sldId id="270" r:id="rId25"/>
    <p:sldId id="352" r:id="rId26"/>
    <p:sldId id="272" r:id="rId27"/>
    <p:sldId id="374" r:id="rId28"/>
    <p:sldId id="372" r:id="rId29"/>
    <p:sldId id="373" r:id="rId30"/>
    <p:sldId id="371" r:id="rId31"/>
    <p:sldId id="332" r:id="rId32"/>
    <p:sldId id="273" r:id="rId33"/>
    <p:sldId id="274" r:id="rId34"/>
    <p:sldId id="330" r:id="rId35"/>
    <p:sldId id="331" r:id="rId36"/>
    <p:sldId id="328" r:id="rId37"/>
    <p:sldId id="285" r:id="rId38"/>
    <p:sldId id="329" r:id="rId39"/>
    <p:sldId id="275" r:id="rId40"/>
    <p:sldId id="334" r:id="rId41"/>
    <p:sldId id="335" r:id="rId42"/>
    <p:sldId id="333" r:id="rId43"/>
    <p:sldId id="337" r:id="rId44"/>
    <p:sldId id="375" r:id="rId45"/>
    <p:sldId id="277" r:id="rId46"/>
    <p:sldId id="278" r:id="rId47"/>
    <p:sldId id="279" r:id="rId48"/>
    <p:sldId id="338" r:id="rId49"/>
    <p:sldId id="317" r:id="rId50"/>
    <p:sldId id="280" r:id="rId51"/>
    <p:sldId id="281" r:id="rId52"/>
    <p:sldId id="318" r:id="rId53"/>
    <p:sldId id="282" r:id="rId54"/>
    <p:sldId id="283" r:id="rId55"/>
    <p:sldId id="284" r:id="rId56"/>
    <p:sldId id="288" r:id="rId57"/>
    <p:sldId id="289" r:id="rId58"/>
    <p:sldId id="290" r:id="rId59"/>
    <p:sldId id="291" r:id="rId60"/>
    <p:sldId id="292" r:id="rId61"/>
    <p:sldId id="353" r:id="rId62"/>
    <p:sldId id="293" r:id="rId63"/>
    <p:sldId id="326" r:id="rId64"/>
    <p:sldId id="354" r:id="rId65"/>
    <p:sldId id="355" r:id="rId66"/>
    <p:sldId id="356" r:id="rId67"/>
    <p:sldId id="357" r:id="rId68"/>
    <p:sldId id="358" r:id="rId69"/>
    <p:sldId id="295" r:id="rId70"/>
    <p:sldId id="296" r:id="rId71"/>
    <p:sldId id="359" r:id="rId72"/>
    <p:sldId id="360" r:id="rId73"/>
    <p:sldId id="297" r:id="rId74"/>
    <p:sldId id="298" r:id="rId75"/>
    <p:sldId id="324" r:id="rId76"/>
    <p:sldId id="299" r:id="rId77"/>
    <p:sldId id="300" r:id="rId78"/>
    <p:sldId id="301" r:id="rId79"/>
    <p:sldId id="319" r:id="rId80"/>
    <p:sldId id="302" r:id="rId81"/>
    <p:sldId id="361" r:id="rId82"/>
    <p:sldId id="303" r:id="rId83"/>
    <p:sldId id="364" r:id="rId84"/>
    <p:sldId id="320" r:id="rId85"/>
    <p:sldId id="365" r:id="rId86"/>
    <p:sldId id="304" r:id="rId87"/>
    <p:sldId id="305" r:id="rId88"/>
    <p:sldId id="306" r:id="rId89"/>
    <p:sldId id="323" r:id="rId90"/>
    <p:sldId id="307" r:id="rId91"/>
    <p:sldId id="339" r:id="rId92"/>
    <p:sldId id="366" r:id="rId93"/>
    <p:sldId id="367" r:id="rId94"/>
    <p:sldId id="327" r:id="rId95"/>
    <p:sldId id="368" r:id="rId96"/>
    <p:sldId id="309" r:id="rId97"/>
    <p:sldId id="369" r:id="rId98"/>
    <p:sldId id="322" r:id="rId99"/>
    <p:sldId id="311" r:id="rId100"/>
    <p:sldId id="312" r:id="rId101"/>
    <p:sldId id="370" r:id="rId102"/>
    <p:sldId id="313" r:id="rId103"/>
    <p:sldId id="314" r:id="rId104"/>
    <p:sldId id="315" r:id="rId10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7D6"/>
    <a:srgbClr val="DBFCCC"/>
    <a:srgbClr val="FFFF2F"/>
    <a:srgbClr val="FFFF4B"/>
    <a:srgbClr val="FFFF5B"/>
    <a:srgbClr val="FFFF37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5EC5C-E139-4FF1-BF8F-2B4BCD1B4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5C356-6160-45B9-92C0-AA2873E2C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0FFF1B-80B5-4B4C-979E-C56FC879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78A923-5310-41C4-8C96-4F3A8F3B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214D25-68D7-45A3-AAE0-A3727938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E9029-821D-4C1F-B3BF-9CF02555BF1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34505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3A4AA-7E05-4845-A8BD-533F2DF5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62F37F-8D42-4D5A-839C-A0DDAF7F3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51C30C-818F-4567-80C4-3408409F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42955A-0770-4D0B-A3A6-F01FE243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B24337-0900-47B8-9DE2-E34534E4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7B275-3622-449F-B98B-B1D3EC86BCF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6582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BAF8E2-DAF9-4545-928F-592B7C01F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4AFEA1-541D-40B3-82C9-C1A3CC3F9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62EF2D-4761-4E11-B74D-72CCC4E5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2FC5D6-6AA2-4847-B98C-0DCC27A0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46C19D-8D35-4FDC-8608-58C390CF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386AB-6DB2-4E96-8C5D-6A5D2F559AD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08791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44D1F-0380-494C-95B2-6821D204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1AE87D-7BF6-417A-A5E6-9665DF32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AC7D90-83E7-46B3-9165-1F815D38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EDB19A-62B1-4488-B827-67467A88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7F4CF2-C937-480B-9852-84826799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60123-D78F-4F66-B3DC-9D4516F52FEA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0470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B1079-D374-477A-A17C-89992AAD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185EE0-78AE-4633-8052-B40A332C2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89D3A-A85B-4DCD-BA20-83F1D289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3EA497-7D43-40E9-97E1-6B860507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41DC6C-FF78-41DF-BB31-700E27EF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6756-8B69-4F6A-A10F-7D035DDD3E6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02686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4CBBF-381C-48EF-92B1-4B8DFE97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7A19FE-D0F9-4846-BF89-F3D8D4FCB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FC1D9D-FA28-4FD3-82D0-18340EF9E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8E084E-17AC-4281-ADDF-4BBFFBE0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E6AE18-EDDA-46EE-9028-B663C4FE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4C027A-206E-4BFD-AF95-9D69AC20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DCC91-E87C-4F70-937E-BE5F68EE34C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38350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F4877-23AB-45DB-819E-24AE30B5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CF66D1-F411-45B2-B68D-8C96899F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7FEC3E-73BC-467F-8153-81D6E9D4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B4FCB2-65E5-43EB-A5A5-0677BF1EF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7BEC8E0-C298-4076-98DA-05E9A03E4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D59647E-C73F-4A7B-9FF8-837502BE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CABE26-9A78-4F2B-AC3F-6EE353E1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524C5D-DF30-42AC-B913-4AC5DB7C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7492C-643C-47C5-BE8F-2FEA35E29BC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969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F3D7F-4D9C-4303-A562-290F0B4B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E6E585-A937-4281-B9CF-BB290BFB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6C8283-AC42-40C1-93A1-13FE4638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783F76-7753-4852-98AB-7EC61E51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DF49F-4065-40CB-B8FC-5165C22ED18A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19923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84B854-DC5E-4154-A42B-794AA2FB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D6414C-1CBF-4320-9B19-BFAA809C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EFCC05-B191-4A68-9F41-05E65620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AD2F0-B0BA-47AB-8176-1504CB6779C8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33175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FE71F-CAEF-4F6E-A728-22F37D5D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2A5FC0-F0DF-402B-BD54-618C90DC9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A43F9E-452D-4143-8F04-3B6189D1D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52C20-AD8B-4C4A-BC00-BAC806AB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3DA72C-C857-4F75-AD1A-628593EB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696055-C1AC-4F04-9388-F655AB6D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418A-0883-4608-85C2-8035153DDBE8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83012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DBA4A-F806-427A-BE5A-8F969A6F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61C744-307B-4268-910F-BA750EDE1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8A8518-6450-4341-A9F5-D3BC55B3A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5F271-E487-4402-9E5F-9733BB3A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427137-B68C-4D53-82BA-8D64A63B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8CE28D-B5CF-4CF2-A3BA-95F27E9A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CE60C-8E3B-4D9E-8CE6-6E0ADEB1206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78619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64B25C-58C1-4F92-A168-FA55812A0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33896F-0850-47B7-B8CD-D4EA869A2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C82F93-3983-4C11-8BDF-41B407C67F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DD0516-6F54-4D40-A84B-77F6255EE0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AAED9F-74C4-49C0-9744-F5864C38CB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58BBC82-EA0A-4BD8-956C-0451ECF04ACF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>
            <a:extLst>
              <a:ext uri="{FF2B5EF4-FFF2-40B4-BE49-F238E27FC236}">
                <a16:creationId xmlns:a16="http://schemas.microsoft.com/office/drawing/2014/main" id="{1BCC51E8-F354-453F-A085-2B4E4FAB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>
            <a:extLst>
              <a:ext uri="{FF2B5EF4-FFF2-40B4-BE49-F238E27FC236}">
                <a16:creationId xmlns:a16="http://schemas.microsoft.com/office/drawing/2014/main" id="{78862DE4-5F34-40E2-99A7-C5E210F4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7" name="Rectangle 3">
            <a:extLst>
              <a:ext uri="{FF2B5EF4-FFF2-40B4-BE49-F238E27FC236}">
                <a16:creationId xmlns:a16="http://schemas.microsoft.com/office/drawing/2014/main" id="{14B127DA-B081-4F47-AD97-D2623FA979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295400"/>
            <a:ext cx="6934200" cy="2895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Quais os nomes dos três amigos de Daniel (verso 6).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Hananias, Misael e Azarias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>
            <a:extLst>
              <a:ext uri="{FF2B5EF4-FFF2-40B4-BE49-F238E27FC236}">
                <a16:creationId xmlns:a16="http://schemas.microsoft.com/office/drawing/2014/main" id="{214B6EA3-0C2D-46E1-8497-EB81580F1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Rectangle 8">
            <a:extLst>
              <a:ext uri="{FF2B5EF4-FFF2-40B4-BE49-F238E27FC236}">
                <a16:creationId xmlns:a16="http://schemas.microsoft.com/office/drawing/2014/main" id="{4B92F443-78DA-4105-B4A3-8D8AF30F2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114800" cy="6858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“Não se vendem dois passarinhos por um asse? E nenhum deles cairá em terra sem a vontade de vosso Pai...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>
            <a:extLst>
              <a:ext uri="{FF2B5EF4-FFF2-40B4-BE49-F238E27FC236}">
                <a16:creationId xmlns:a16="http://schemas.microsoft.com/office/drawing/2014/main" id="{631903CF-8CD9-4DBF-847F-1A9416D1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3" name="Rectangle 3">
            <a:extLst>
              <a:ext uri="{FF2B5EF4-FFF2-40B4-BE49-F238E27FC236}">
                <a16:creationId xmlns:a16="http://schemas.microsoft.com/office/drawing/2014/main" id="{0244E047-1688-40E3-AD1E-488FB07A6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4572000" cy="6858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até mesmo os cabelos da vossa cabeça estão todos contados. Não temais, pois; mais valeis vós do que muitos passarinhos.” (Mateus 10:29-31) 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>
            <a:extLst>
              <a:ext uri="{FF2B5EF4-FFF2-40B4-BE49-F238E27FC236}">
                <a16:creationId xmlns:a16="http://schemas.microsoft.com/office/drawing/2014/main" id="{C94D35B2-4F21-4138-85F5-62E719AC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9" name="Rectangle 9">
            <a:extLst>
              <a:ext uri="{FF2B5EF4-FFF2-40B4-BE49-F238E27FC236}">
                <a16:creationId xmlns:a16="http://schemas.microsoft.com/office/drawing/2014/main" id="{819F877D-BBA3-4330-A5CA-5D42720B9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1600200"/>
            <a:ext cx="4419600" cy="3429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Esperar num Deus digno de confiança pode fazer significativa diferença na vida. Jesus quer conceder-lhe fé que o acompanhará em cada tormenta da existência.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>
            <a:extLst>
              <a:ext uri="{FF2B5EF4-FFF2-40B4-BE49-F238E27FC236}">
                <a16:creationId xmlns:a16="http://schemas.microsoft.com/office/drawing/2014/main" id="{1E65DE2E-B2D5-4977-8CDD-20BC0BA2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45791" dir="3378596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Rectangle 5">
            <a:extLst>
              <a:ext uri="{FF2B5EF4-FFF2-40B4-BE49-F238E27FC236}">
                <a16:creationId xmlns:a16="http://schemas.microsoft.com/office/drawing/2014/main" id="{E2A278CA-191A-4D8E-AA58-A9C0B1918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6553200" cy="1143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i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Oração</a:t>
            </a:r>
            <a:br>
              <a:rPr lang="pt-BR" altLang="pt-BR" sz="4000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pt-BR" altLang="pt-BR" sz="4000" b="1" i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Querido Pai que estás nos céus, obrigado por Teu interesse em minha vida pessoal. Obrigado por dar-me antecipadamente respostas para minhas dúvidas com respeito ao futuro do mundo... </a:t>
            </a:r>
            <a:endParaRPr lang="pt-PT" altLang="pt-BR" sz="4000" b="1" i="1">
              <a:solidFill>
                <a:srgbClr val="FFFF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3A8D7757-088B-4FA4-B1E6-913D0A5B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>
            <a:extLst>
              <a:ext uri="{FF2B5EF4-FFF2-40B4-BE49-F238E27FC236}">
                <a16:creationId xmlns:a16="http://schemas.microsoft.com/office/drawing/2014/main" id="{C0D2100E-BFD1-439A-A9D5-4F9A38FED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0"/>
            <a:ext cx="6858000" cy="1143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i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Ajuda-me cada dia a permitir que o Senhor controle minha vida. Guia-me. Mantém-me sob Teus cuidados. Eu Te rogo em nome de Jesus. Amém.</a:t>
            </a:r>
            <a:endParaRPr lang="pt-PT" altLang="pt-BR" sz="4000" b="1" i="1">
              <a:solidFill>
                <a:srgbClr val="FFFF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38315BFC-BD9C-4F23-887D-E71F2156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>
            <a:extLst>
              <a:ext uri="{FF2B5EF4-FFF2-40B4-BE49-F238E27FC236}">
                <a16:creationId xmlns:a16="http://schemas.microsoft.com/office/drawing/2014/main" id="{FC964F52-53C8-4A7F-9AD8-AEF3FA8B43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0000" cy="144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novos nomes foram dados a Daniel e seus amigos (verso 7)?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>
            <a:extLst>
              <a:ext uri="{FF2B5EF4-FFF2-40B4-BE49-F238E27FC236}">
                <a16:creationId xmlns:a16="http://schemas.microsoft.com/office/drawing/2014/main" id="{400A95AB-228C-43C2-9F68-1CE20A78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5" name="Rectangle 3">
            <a:extLst>
              <a:ext uri="{FF2B5EF4-FFF2-40B4-BE49-F238E27FC236}">
                <a16:creationId xmlns:a16="http://schemas.microsoft.com/office/drawing/2014/main" id="{9A912096-90C4-4D16-863E-BD2FCAA63E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620000" cy="4191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novos nomes foram dados a Daniel e seus amigos (verso 7)?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Beltessazar, Sadraque, Mesaque e Abednego.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073DA671-0CA1-42D3-AF2B-8A128F20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A9249E67-CCD4-410F-A8D1-BF48E79E4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nomes de Beltessazar, Sadraque, Mesaque e Abednego estavam baseados nos nomes dos deuses babilônios. O rei Nabucodonosor estava tentando levar os três jovens a esquecerem sua herança religiosa e se tornarem servos leais dentro do sistema babilônico.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8E69E4B6-889A-4600-918C-B04FCCD5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9">
            <a:extLst>
              <a:ext uri="{FF2B5EF4-FFF2-40B4-BE49-F238E27FC236}">
                <a16:creationId xmlns:a16="http://schemas.microsoft.com/office/drawing/2014/main" id="{D18AF669-C982-43B0-A090-9A1ACED4C9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3505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Qual foi a decisão de Daniel com relação à ordem do rei (verso 8)?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>
            <a:extLst>
              <a:ext uri="{FF2B5EF4-FFF2-40B4-BE49-F238E27FC236}">
                <a16:creationId xmlns:a16="http://schemas.microsoft.com/office/drawing/2014/main" id="{E26D7156-0807-4D23-B3DF-A197F056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9" name="Rectangle 3">
            <a:extLst>
              <a:ext uri="{FF2B5EF4-FFF2-40B4-BE49-F238E27FC236}">
                <a16:creationId xmlns:a16="http://schemas.microsoft.com/office/drawing/2014/main" id="{35A9D719-B7FC-47A7-BCEC-71A8D911EB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3505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Qual foi a decisão de Daniel com relação à ordem do rei (verso 8)?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Não se contaminar com o banquete do rei.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DAA054C4-6867-41C1-B1A6-7957D444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62D150C4-8800-497E-8082-94C10C3A02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5029200" cy="4191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maioria dos adolescentes acha muito embaraçoso ser diferente. Grande parte dos adultos não acha interessante sobressaírem-se à multidão... 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>
            <a:extLst>
              <a:ext uri="{FF2B5EF4-FFF2-40B4-BE49-F238E27FC236}">
                <a16:creationId xmlns:a16="http://schemas.microsoft.com/office/drawing/2014/main" id="{269FD7AE-E9E1-4585-887D-4717AAF6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9" name="Rectangle 5">
            <a:extLst>
              <a:ext uri="{FF2B5EF4-FFF2-40B4-BE49-F238E27FC236}">
                <a16:creationId xmlns:a16="http://schemas.microsoft.com/office/drawing/2014/main" id="{2E5D961A-9A55-424F-8534-907FA4840B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4419600" cy="1143000"/>
          </a:xfrm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...Mas Daniel e seus três amigos “determinaram-se”, “propuseram-se” ou “decidiram” algo.</a:t>
            </a:r>
            <a:br>
              <a:rPr lang="pt-PT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380069D1-EE07-4437-A4C4-D8AB43DC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609600"/>
            <a:ext cx="4343400" cy="5105400"/>
          </a:xfrm>
          <a:noFill/>
          <a:ln/>
          <a:effectLst>
            <a:outerShdw dist="64758" dir="47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Eles tomaram a decisão de obedecer a Deus incondicionalmente. Daniel cria que Deus honraria sua decisão de ser fiel.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E7568A33-6558-42AC-8C6C-DC27A35D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609600"/>
            <a:ext cx="332898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3900">
                <a:gamma/>
                <a:shade val="25490"/>
                <a:invGamma/>
              </a:srgbClr>
            </a:gs>
            <a:gs pos="50000">
              <a:srgbClr val="723900"/>
            </a:gs>
            <a:gs pos="100000">
              <a:srgbClr val="723900">
                <a:gamma/>
                <a:shade val="25490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Rectangle 13">
            <a:extLst>
              <a:ext uri="{FF2B5EF4-FFF2-40B4-BE49-F238E27FC236}">
                <a16:creationId xmlns:a16="http://schemas.microsoft.com/office/drawing/2014/main" id="{25F52DF2-0C6A-4024-8876-9C27FE0DE1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533400"/>
            <a:ext cx="4419600" cy="2895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Daniel solicitou a Aspenaz, o chefe dos eunucos (versos 12 e 13)?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50" name="Picture 14">
            <a:extLst>
              <a:ext uri="{FF2B5EF4-FFF2-40B4-BE49-F238E27FC236}">
                <a16:creationId xmlns:a16="http://schemas.microsoft.com/office/drawing/2014/main" id="{678EF74E-8DDD-42C4-BDED-B86CCE54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317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A9F325C9-EB90-41AD-874B-E56696B8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CADDFA71-7E7C-4386-8C9C-07F8190656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6858000" cy="11430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 anchor="ctr"/>
          <a:lstStyle/>
          <a:p>
            <a:pPr algn="l"/>
            <a:r>
              <a:rPr lang="pt-BR" altLang="pt-BR" sz="6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Sobre Daniel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031F2FB6-0950-41AB-B794-B68D0AEFB7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0" y="4572000"/>
            <a:ext cx="5029200" cy="10668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7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1 e 2</a:t>
            </a:r>
            <a:endParaRPr lang="pt-PT" altLang="pt-BR" sz="72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3900">
                <a:gamma/>
                <a:shade val="25490"/>
                <a:invGamma/>
              </a:srgbClr>
            </a:gs>
            <a:gs pos="50000">
              <a:srgbClr val="723900"/>
            </a:gs>
            <a:gs pos="100000">
              <a:srgbClr val="723900">
                <a:gamma/>
                <a:shade val="25490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466F9994-B73D-4F6A-8DD2-779402974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533400"/>
            <a:ext cx="4419600" cy="2895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Daniel solicitou a Aspenaz, o chefe dos eunucos (versos 12 e 13)?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9139" name="Picture 3">
            <a:extLst>
              <a:ext uri="{FF2B5EF4-FFF2-40B4-BE49-F238E27FC236}">
                <a16:creationId xmlns:a16="http://schemas.microsoft.com/office/drawing/2014/main" id="{EE052519-1384-46A0-89BC-D757994B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317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>
            <a:extLst>
              <a:ext uri="{FF2B5EF4-FFF2-40B4-BE49-F238E27FC236}">
                <a16:creationId xmlns:a16="http://schemas.microsoft.com/office/drawing/2014/main" id="{E6F87362-8D18-49F7-8CAF-4EB9FB62E4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343400"/>
            <a:ext cx="8229600" cy="1752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Que durante dez dias ele e seus companheiros só comessem legumes e bebessem água e então fossem comparados aos outros mancebos.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>
            <a:extLst>
              <a:ext uri="{FF2B5EF4-FFF2-40B4-BE49-F238E27FC236}">
                <a16:creationId xmlns:a16="http://schemas.microsoft.com/office/drawing/2014/main" id="{61A93D4E-5939-4DF1-8F7F-5DB67660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Rectangle 10">
            <a:extLst>
              <a:ext uri="{FF2B5EF4-FFF2-40B4-BE49-F238E27FC236}">
                <a16:creationId xmlns:a16="http://schemas.microsoft.com/office/drawing/2014/main" id="{EA281940-E190-4507-A35D-5215ECED61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7086600" cy="1752600"/>
          </a:xfrm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Quais foram os resultados desse teste de 10 dias?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>
            <a:extLst>
              <a:ext uri="{FF2B5EF4-FFF2-40B4-BE49-F238E27FC236}">
                <a16:creationId xmlns:a16="http://schemas.microsoft.com/office/drawing/2014/main" id="{EEE279B8-36C3-4C1D-8BFE-E87D48991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3" name="Rectangle 3">
            <a:extLst>
              <a:ext uri="{FF2B5EF4-FFF2-40B4-BE49-F238E27FC236}">
                <a16:creationId xmlns:a16="http://schemas.microsoft.com/office/drawing/2014/main" id="{42EDF05A-50F6-461C-8926-FD6856CDCD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8077200" cy="1981200"/>
          </a:xfrm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Resultados físicos (verso 15):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Semblantes melhores e estavam mais fortes. 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6448EDB5-A669-414F-919D-945AAB5A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Rectangle 7">
            <a:extLst>
              <a:ext uri="{FF2B5EF4-FFF2-40B4-BE49-F238E27FC236}">
                <a16:creationId xmlns:a16="http://schemas.microsoft.com/office/drawing/2014/main" id="{CD19C32B-61A2-4B11-A650-8C17AFA9B6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1524000"/>
            <a:ext cx="6324600" cy="3581400"/>
          </a:xfrm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Resultados intelectuais (verso 17):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Mais inteligentes.</a:t>
            </a:r>
            <a:b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>
            <a:extLst>
              <a:ext uri="{FF2B5EF4-FFF2-40B4-BE49-F238E27FC236}">
                <a16:creationId xmlns:a16="http://schemas.microsoft.com/office/drawing/2014/main" id="{4AC22916-1EB9-4607-B512-E37129E4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9">
            <a:extLst>
              <a:ext uri="{FF2B5EF4-FFF2-40B4-BE49-F238E27FC236}">
                <a16:creationId xmlns:a16="http://schemas.microsoft.com/office/drawing/2014/main" id="{13139C02-D44E-4C7B-B4AE-09C061D789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191000"/>
            <a:ext cx="83820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Qual era a habilidade especial de Daniel (verso 17)? </a:t>
            </a:r>
            <a:b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PT" altLang="pt-BR" sz="4000" b="1">
                <a:solidFill>
                  <a:srgbClr val="FFFF2F"/>
                </a:solidFill>
                <a:latin typeface="Tahoma" panose="020B0604030504040204" pitchFamily="34" charset="0"/>
              </a:rPr>
            </a:br>
            <a:endParaRPr lang="pt-PT" altLang="pt-BR" sz="4000" b="1">
              <a:solidFill>
                <a:srgbClr val="FFFF2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>
            <a:extLst>
              <a:ext uri="{FF2B5EF4-FFF2-40B4-BE49-F238E27FC236}">
                <a16:creationId xmlns:a16="http://schemas.microsoft.com/office/drawing/2014/main" id="{0F1B92E2-77B9-4711-8C7D-511301F6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Rectangle 3">
            <a:extLst>
              <a:ext uri="{FF2B5EF4-FFF2-40B4-BE49-F238E27FC236}">
                <a16:creationId xmlns:a16="http://schemas.microsoft.com/office/drawing/2014/main" id="{4791E8F8-E0C0-42A4-A205-80922F02FA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495800"/>
            <a:ext cx="83820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Qual era a habilidade especial de Daniel (verso 17)? </a:t>
            </a:r>
            <a:b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2F"/>
                </a:solidFill>
                <a:latin typeface="Tahoma" panose="020B0604030504040204" pitchFamily="34" charset="0"/>
              </a:rPr>
              <a:t>Entendimento em toda visão e sonhos.</a:t>
            </a:r>
            <a:br>
              <a:rPr lang="pt-PT" altLang="pt-BR" sz="4000" b="1">
                <a:solidFill>
                  <a:srgbClr val="FFFF2F"/>
                </a:solidFill>
                <a:latin typeface="Tahoma" panose="020B0604030504040204" pitchFamily="34" charset="0"/>
              </a:rPr>
            </a:br>
            <a:endParaRPr lang="pt-PT" altLang="pt-BR" sz="4000" b="1">
              <a:solidFill>
                <a:srgbClr val="FFFF2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15686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9ACD54A-CBE4-40B5-8740-656903E26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242888"/>
            <a:ext cx="6588125" cy="6858000"/>
          </a:xfrm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William Wilberforce enfrentou a maior decisão de sua vida desde sua eleição para o parlamento inglês, em 1780. Ele havia lido a comovente narrativa de um clérigo sobre os horrores do comércio de escravos. O que ele iria fazer acerca disso? Wilberforce tinha feito um compromisso com Cristo e ansiava viver os princípios bíblicos.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644A6FD4-4197-4142-AAA3-01B3F02F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34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15686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3482701C-1971-4541-B388-4A5D665BA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629400" cy="6858000"/>
          </a:xfrm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Assim ele decidiu tomar uma posição. Passou a utilizar-se de sua vibrante oratória em favor de homens, mulheres e crianças negros que estavam sangrando, passando fome e sufocando-se até a morte nos porões dos navios britânicos.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4979" name="Picture 3">
            <a:extLst>
              <a:ext uri="{FF2B5EF4-FFF2-40B4-BE49-F238E27FC236}">
                <a16:creationId xmlns:a16="http://schemas.microsoft.com/office/drawing/2014/main" id="{945F7BAA-6560-4765-9DD6-9D5359B9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34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15686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9E1D170C-320E-4528-BC7A-8CC74BD30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413" y="315913"/>
            <a:ext cx="6705600" cy="6858000"/>
          </a:xfrm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A oposição organizou suas forças. Muitos poderosos se ergueram para atacar Wilberforce e sua posição. Eles advertiram que dois terços do comércio da Inglaterra desapareceriam se o tráfico de escravos fosse abolido. E suas vozes levaram a melhor.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2931" name="Picture 3">
            <a:extLst>
              <a:ext uri="{FF2B5EF4-FFF2-40B4-BE49-F238E27FC236}">
                <a16:creationId xmlns:a16="http://schemas.microsoft.com/office/drawing/2014/main" id="{7AD7F171-617C-4AD8-855C-7595BE2D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34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15686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3D12A75F-40FB-47EF-8EAF-D56334B10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313" y="-100013"/>
            <a:ext cx="6416675" cy="6858001"/>
          </a:xfrm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Mas Wilberforce não iria desistir. Ele distribuiu milhares de panfletos, falou em encontros públicos, fez circular petições e organizou boicotes ao açúcar produzido por escravos.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3955" name="Picture 3">
            <a:extLst>
              <a:ext uri="{FF2B5EF4-FFF2-40B4-BE49-F238E27FC236}">
                <a16:creationId xmlns:a16="http://schemas.microsoft.com/office/drawing/2014/main" id="{38198E78-097A-443E-8304-B4E577B3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34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BA3E6E5-7FC8-46FE-AAC0-5F6D9F66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A712E1A5-CC48-4324-87E9-34FFCAD15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4419600" cy="48768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Coisas Ruins Acontecem,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Deus Provê</a:t>
            </a: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15686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1A1E0F97-EEC1-4A37-B320-6C9B59F02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705600" cy="6858000"/>
          </a:xfrm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Finalmente, após anos de frustração, um decreto baixado em 4 de fevereiro de 1807 baniu o comércio escravagista. Wilberforce havia ajudado a mudar a história. Ele fez a diferença no mundo por apegar-se àquilo que sabia ser certo.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1907" name="Picture 3">
            <a:extLst>
              <a:ext uri="{FF2B5EF4-FFF2-40B4-BE49-F238E27FC236}">
                <a16:creationId xmlns:a16="http://schemas.microsoft.com/office/drawing/2014/main" id="{7C669FED-CA43-4224-9673-0FBE7443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34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F5F5F"/>
            </a:gs>
            <a:gs pos="100000">
              <a:srgbClr val="5F5F5F">
                <a:gamma/>
                <a:shade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5B6D16E6-5FAF-44EF-A6AC-822AB4A2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34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9" name="Picture 3">
            <a:extLst>
              <a:ext uri="{FF2B5EF4-FFF2-40B4-BE49-F238E27FC236}">
                <a16:creationId xmlns:a16="http://schemas.microsoft.com/office/drawing/2014/main" id="{E2A18AF1-710A-4CF4-87AD-1A96FA26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79863"/>
            <a:ext cx="5638800" cy="2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5BCA2CBC-FD64-4549-9252-CF79A9AAB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6781800" cy="27432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“A menos que Deus o tenha designado para essa questão, você será vencido por homens e demônios, mas se Ele estiver com você, quem poderá ser contra?”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>
            <a:extLst>
              <a:ext uri="{FF2B5EF4-FFF2-40B4-BE49-F238E27FC236}">
                <a16:creationId xmlns:a16="http://schemas.microsoft.com/office/drawing/2014/main" id="{788171C4-9371-447F-8D3C-01CA17EE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>
            <a:extLst>
              <a:ext uri="{FF2B5EF4-FFF2-40B4-BE49-F238E27FC236}">
                <a16:creationId xmlns:a16="http://schemas.microsoft.com/office/drawing/2014/main" id="{5ABFD6DE-16D8-4599-AED4-01234FAB7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800600" cy="50292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Wilberforce, Daniel experimentou a alegria de ver como a fidelidade a Deus produz bênçãos. Quando você escolhe seguir a Deus não importando o quanto isso custe, Ele honrará sua fidelidade!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A5A696A9-F261-4DB4-BE99-7FF9CB55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9BF4929E-3BE0-4D8E-A3B8-3B8185C3F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5867400" cy="32004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tempos podem ser dificultosos.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Daniel enfrentou dificuldades.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64CB44DB-8345-49CF-9844-82601BA1A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F64CF9BF-E689-418F-8CD4-D964CE8F0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096000" cy="28956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Pode haver preocupações, dores e sofrimentos. Daniel os vivenciou.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>
            <a:extLst>
              <a:ext uri="{FF2B5EF4-FFF2-40B4-BE49-F238E27FC236}">
                <a16:creationId xmlns:a16="http://schemas.microsoft.com/office/drawing/2014/main" id="{A9F967F7-29A0-47A0-A648-ACB87304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8" name="Rectangle 6">
            <a:extLst>
              <a:ext uri="{FF2B5EF4-FFF2-40B4-BE49-F238E27FC236}">
                <a16:creationId xmlns:a16="http://schemas.microsoft.com/office/drawing/2014/main" id="{80E311D9-B98D-40BA-ACDC-2BFDBD5B7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219200"/>
            <a:ext cx="7467600" cy="22098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se mantivermos nossos olhos e corações focados em Deus, Ele tornará nossas trevas em luz e nossa dor em alegria!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C41CD6D3-3A62-4E3B-B79F-56C8475E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>
            <a:extLst>
              <a:ext uri="{FF2B5EF4-FFF2-40B4-BE49-F238E27FC236}">
                <a16:creationId xmlns:a16="http://schemas.microsoft.com/office/drawing/2014/main" id="{E85818B3-8D91-45C4-91B9-CF4744071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895600"/>
            <a:ext cx="6324600" cy="11430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primeiro capítulo de Daniel monta o cenário para o restante do livro. De fato, ele também ajusta a rota para o livro do Apocalipse. Esse dois livros proféticos estão inseparavelmente ligados.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3FD64355-7422-43F6-A206-B31F4602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id="{F7439254-E0A9-4220-AEAE-2F85D4A8B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5105400" cy="632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Ambos nos dão um grande quadro da luta entre o bem e o mal, o conflito entre Deus e Satanás, desde a entrada do pecado até sua erradicação final.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D7461B30-B518-4704-8FF9-833BCD60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B75D2924-3BE0-41A5-A489-22A6D3263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40386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capítulo em estudo é levantada a cortina da grande controvérsia.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70B78BD8-ABC1-428A-81CC-B7E680DE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>
            <a:extLst>
              <a:ext uri="{FF2B5EF4-FFF2-40B4-BE49-F238E27FC236}">
                <a16:creationId xmlns:a16="http://schemas.microsoft.com/office/drawing/2014/main" id="{C0929420-7869-453E-ADDB-11B2D2B03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6553200" cy="32004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605 a.C., Nabucodonosor, o rei de Babilônia, desfechou um cruel ataque contra Jerusalém.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D029BE90-DA08-4EE7-8590-8DC184F5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>
            <a:extLst>
              <a:ext uri="{FF2B5EF4-FFF2-40B4-BE49-F238E27FC236}">
                <a16:creationId xmlns:a16="http://schemas.microsoft.com/office/drawing/2014/main" id="{F130F89A-B024-4078-ACCC-A60497F5F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54102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exércitos babilônicos sitiam Jerusalém e o rei Nabucodonosor tem um estranho sonho sobre um gigantesco homem de metal.</a:t>
            </a:r>
            <a: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pt-BR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Picture 7">
            <a:extLst>
              <a:ext uri="{FF2B5EF4-FFF2-40B4-BE49-F238E27FC236}">
                <a16:creationId xmlns:a16="http://schemas.microsoft.com/office/drawing/2014/main" id="{BB91CCD7-4905-4D4F-8B64-BD774532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ffectLst>
            <a:outerShdw dist="68392" dir="175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7" name="Rectangle 9">
            <a:extLst>
              <a:ext uri="{FF2B5EF4-FFF2-40B4-BE49-F238E27FC236}">
                <a16:creationId xmlns:a16="http://schemas.microsoft.com/office/drawing/2014/main" id="{9AE059DC-B7FA-4A38-8F1D-EF22CC278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-228600"/>
            <a:ext cx="4038600" cy="6400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Essas cidades representam duas ideologias. Babilônia, com suas práticas ocultistas e deuses pagãos representa um sistema de falsificação, apostasia e rebelião contra Deus.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2" name="Picture 10">
            <a:extLst>
              <a:ext uri="{FF2B5EF4-FFF2-40B4-BE49-F238E27FC236}">
                <a16:creationId xmlns:a16="http://schemas.microsoft.com/office/drawing/2014/main" id="{B55FEA05-88DA-4731-970C-3F355401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4" name="Rectangle 12">
            <a:extLst>
              <a:ext uri="{FF2B5EF4-FFF2-40B4-BE49-F238E27FC236}">
                <a16:creationId xmlns:a16="http://schemas.microsoft.com/office/drawing/2014/main" id="{6AF1A9E4-FAD1-42B1-96FF-58A001B8B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876800"/>
            <a:ext cx="7772400" cy="1143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Jerusalém, a cidade de Daniel, representa fidelidade, obediência e lealdade a Deus.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>
            <a:extLst>
              <a:ext uri="{FF2B5EF4-FFF2-40B4-BE49-F238E27FC236}">
                <a16:creationId xmlns:a16="http://schemas.microsoft.com/office/drawing/2014/main" id="{45FC54E1-29E5-45AE-A9CC-CA42F40B6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Rectangle 4">
            <a:extLst>
              <a:ext uri="{FF2B5EF4-FFF2-40B4-BE49-F238E27FC236}">
                <a16:creationId xmlns:a16="http://schemas.microsoft.com/office/drawing/2014/main" id="{4DBE173F-D398-400C-895A-C3768D649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5334000" cy="47244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 contraste entre Babilônia e o povo de Deus é repetida de várias maneiras através dos livros de Daniel e Apocalipse.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>
            <a:extLst>
              <a:ext uri="{FF2B5EF4-FFF2-40B4-BE49-F238E27FC236}">
                <a16:creationId xmlns:a16="http://schemas.microsoft.com/office/drawing/2014/main" id="{F41DA642-2546-4B66-B8AE-59550B6F1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99" name="Picture 3">
            <a:extLst>
              <a:ext uri="{FF2B5EF4-FFF2-40B4-BE49-F238E27FC236}">
                <a16:creationId xmlns:a16="http://schemas.microsoft.com/office/drawing/2014/main" id="{12852E25-01E9-4CB2-885E-C7BED30D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7777" r="48541" b="30000"/>
          <a:stretch>
            <a:fillRect/>
          </a:stretch>
        </p:blipFill>
        <p:spPr bwMode="auto">
          <a:xfrm>
            <a:off x="762000" y="3962400"/>
            <a:ext cx="39433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3" name="Picture 5">
            <a:extLst>
              <a:ext uri="{FF2B5EF4-FFF2-40B4-BE49-F238E27FC236}">
                <a16:creationId xmlns:a16="http://schemas.microsoft.com/office/drawing/2014/main" id="{0C833A88-8E72-4CEC-A0F0-2ED9AAE4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6" name="Rectangle 8">
            <a:extLst>
              <a:ext uri="{FF2B5EF4-FFF2-40B4-BE49-F238E27FC236}">
                <a16:creationId xmlns:a16="http://schemas.microsoft.com/office/drawing/2014/main" id="{0374A549-B503-4130-9A57-9F4AC511A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90825"/>
            <a:ext cx="4749800" cy="1143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Hitler provavelmente nunca estudou a profecia de Daniel 2. Se o houvesse feito, compreenderia que sua obsessão pela dominação do mundo nunca se tornaria realidade, porque Deus assim o disse.</a:t>
            </a:r>
            <a:endParaRPr lang="en-US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F97C65E3-DE23-49ED-816D-19BEFBAA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2C2B2B79-1388-4B77-AAB7-FCBD7FCCB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5334000" cy="5334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Algum tempo após a chegada de Daniel a Babilônia, o rei Nabucodonosor teve um sonho que o perturbou e assombrou muito.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>
            <a:extLst>
              <a:ext uri="{FF2B5EF4-FFF2-40B4-BE49-F238E27FC236}">
                <a16:creationId xmlns:a16="http://schemas.microsoft.com/office/drawing/2014/main" id="{8F6B7133-42D5-49CF-B7C6-B50968AE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Rectangle 9">
            <a:extLst>
              <a:ext uri="{FF2B5EF4-FFF2-40B4-BE49-F238E27FC236}">
                <a16:creationId xmlns:a16="http://schemas.microsoft.com/office/drawing/2014/main" id="{506A02FF-CA32-431D-98B4-8F46F889E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029200"/>
            <a:ext cx="8915400" cy="129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6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Nabucodonosor convocou os sábios da corte. </a:t>
            </a:r>
            <a:endParaRPr lang="pt-PT" altLang="pt-BR" sz="6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867F3195-00DA-4D06-9DAE-72CB231DC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09D40029-14B1-46EF-89E4-8E5BFF951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343400" cy="624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Esses sábios ficaram embaraçados quando tiveram que dizer a Nabucodonosor o que ele havia sonhado...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>
            <a:extLst>
              <a:ext uri="{FF2B5EF4-FFF2-40B4-BE49-F238E27FC236}">
                <a16:creationId xmlns:a16="http://schemas.microsoft.com/office/drawing/2014/main" id="{8CCD3A86-29C8-481F-A4D6-4749D068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3" name="Rectangle 3">
            <a:extLst>
              <a:ext uri="{FF2B5EF4-FFF2-40B4-BE49-F238E27FC236}">
                <a16:creationId xmlns:a16="http://schemas.microsoft.com/office/drawing/2014/main" id="{30C4BA4C-6C54-4B0B-8BAD-DB488C9CF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4495800" cy="5029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Poderiam apresentar uma interpretação rápida e satisfatória. Porém, entrar na cabeça de um homem  era impossível.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>
            <a:extLst>
              <a:ext uri="{FF2B5EF4-FFF2-40B4-BE49-F238E27FC236}">
                <a16:creationId xmlns:a16="http://schemas.microsoft.com/office/drawing/2014/main" id="{0E4095E0-F93D-4061-94D7-495350B3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E9AFA6BD-2079-4C32-B8DA-B25CD7446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64770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Assim o rei ordenou que todos eles fossem executados.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EAF7DDA7-438E-4B57-9F92-0C911874B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Text Box 9">
            <a:extLst>
              <a:ext uri="{FF2B5EF4-FFF2-40B4-BE49-F238E27FC236}">
                <a16:creationId xmlns:a16="http://schemas.microsoft.com/office/drawing/2014/main" id="{7A471D41-82D5-4532-AEED-C003F1CB8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33809" name="Rectangle 17">
            <a:extLst>
              <a:ext uri="{FF2B5EF4-FFF2-40B4-BE49-F238E27FC236}">
                <a16:creationId xmlns:a16="http://schemas.microsoft.com/office/drawing/2014/main" id="{BCFC4944-3F31-45DB-9A94-F0F2C59225BD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762000" y="1295400"/>
            <a:ext cx="8077200" cy="3962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dois países estavam envolvidos na guerra 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(versos 1 e 2)?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CCD602EA-9445-4455-9017-E38B4E1CE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1B52A5EB-F0D2-456F-8E71-BE1B3F677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4953000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novas dessa ordem chegaram até Daniel, e ele enviou uma solicitação a Nabucodonosor pedindo um retardamento na execução da sentença de morte.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66C70A60-ED7D-461B-A3EA-8E4FBF1F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179ADCDF-C81D-4886-A93A-839E6E466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419600"/>
            <a:ext cx="8915400" cy="144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Atendido em seu pedido, Daniel apressou-se a chegar em casa e reunir seus amigos para um período de oração.</a:t>
            </a:r>
            <a: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pt-PT" altLang="pt-BR" sz="4000" b="1">
              <a:solidFill>
                <a:srgbClr val="FFFF6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>
            <a:extLst>
              <a:ext uri="{FF2B5EF4-FFF2-40B4-BE49-F238E27FC236}">
                <a16:creationId xmlns:a16="http://schemas.microsoft.com/office/drawing/2014/main" id="{68A8839B-0554-4933-9CB1-16B23148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Rectangle 7">
            <a:extLst>
              <a:ext uri="{FF2B5EF4-FFF2-40B4-BE49-F238E27FC236}">
                <a16:creationId xmlns:a16="http://schemas.microsoft.com/office/drawing/2014/main" id="{60D81E01-FCFC-4D73-A524-67AD024B2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533400"/>
            <a:ext cx="4724400" cy="5638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Naquela mesma noite Deus revelou a Daniel exatamente o que o rei havia sonhado e também o que o sonho significava.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4C73E47F-11C9-476A-BE9B-7E05791E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82AA5D5B-FE0D-4AFF-8119-C87FC5F40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-76200"/>
            <a:ext cx="6096000" cy="6553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“Há um Deus no céu, o qual revela os mistérios; Ele, pois, fez saber ao rei Nabucodonosor o que há de suceder nos últimos dias.” (Daniel 2:28)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>
            <a:extLst>
              <a:ext uri="{FF2B5EF4-FFF2-40B4-BE49-F238E27FC236}">
                <a16:creationId xmlns:a16="http://schemas.microsoft.com/office/drawing/2014/main" id="{93234CB0-D097-45F7-828E-6057C0AE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DF2D1C31-487C-4CBE-BF61-4A4E02567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76200"/>
            <a:ext cx="5257800" cy="6553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Daniel procurou fazer com que o rei soubesse que o Deus do céu estava lhe revelando eventos que teriam lugar no final da história terrestre, isto é, nos “últimos dias”.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7A6FEFD5-5D32-4161-A7EE-F47C2CD0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5FB6B142-F9BE-4AF2-AB91-399F83339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6096000" cy="6096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respondeu às fervorosas orações de Daniel, Sadraque, Mesaque e Abednego de um modo dramático. Ele estava preocupado com sua difícil situação. Deus tem a mesma preocupação com você hoje.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224415A2-D680-4AC8-A33D-9A9E25C5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D2C1C415-7D17-4812-BEA2-959A39C17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381000"/>
            <a:ext cx="4572000" cy="6019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Suas necessidades, quaisquer que sejam, importam a Deus. Ele não as considera como coisa de somenos importância.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037C9980-6B79-4334-871B-E9AF4B14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E97B7459-F8F8-4974-92D2-D20394394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5720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você pranteia a perda de um parente ou amigo, Deus também derrama lágrimas.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2991F8A9-3EBD-4943-B4BF-9FE49791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FC0FB69E-8578-40ED-8B4E-CDFEBE61D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819400"/>
            <a:ext cx="7772400" cy="1143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você se sente pressionado contra o muro porque perdeu o emprego, ou não consegue dinheiro suficiente para pagar suas contas, Deus sente sua angústia. </a:t>
            </a:r>
            <a:endParaRPr lang="pt-PT" altLang="pt-BR" sz="4000" b="1">
              <a:solidFill>
                <a:srgbClr val="FFFF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719E7E60-9F41-43DC-A3E3-603CEFC4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A3B52FE5-EC5E-499F-A83D-64994789F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1752600"/>
            <a:ext cx="5105400" cy="3276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a solidão queima no fundo da alma, Deus almeja preencher esse vazio.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>
            <a:extLst>
              <a:ext uri="{FF2B5EF4-FFF2-40B4-BE49-F238E27FC236}">
                <a16:creationId xmlns:a16="http://schemas.microsoft.com/office/drawing/2014/main" id="{F93EB445-AF9A-4775-A4E9-1873A43C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Text Box 3">
            <a:extLst>
              <a:ext uri="{FF2B5EF4-FFF2-40B4-BE49-F238E27FC236}">
                <a16:creationId xmlns:a16="http://schemas.microsoft.com/office/drawing/2014/main" id="{60C406EE-C668-432A-9BB7-8D841CCF4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3AE2E337-5101-458D-924A-5F947B756A4F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762000" y="1295400"/>
            <a:ext cx="8077200" cy="3962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dois países estavam envolvidos na guerra 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(versos 1 e 2)?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Babilônia e Judá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3B36CFE5-F1C3-44BC-85A1-72E8B94E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93A2D7E1-F1E4-41C7-9064-360E666DC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4572000" cy="46482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anseia mostrar o quanto Se importa com você.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>
            <a:extLst>
              <a:ext uri="{FF2B5EF4-FFF2-40B4-BE49-F238E27FC236}">
                <a16:creationId xmlns:a16="http://schemas.microsoft.com/office/drawing/2014/main" id="{F9067147-B422-44D9-89B8-2C17D845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5" name="Rectangle 3">
            <a:extLst>
              <a:ext uri="{FF2B5EF4-FFF2-40B4-BE49-F238E27FC236}">
                <a16:creationId xmlns:a16="http://schemas.microsoft.com/office/drawing/2014/main" id="{62C1A136-54BD-48C6-868C-6FA6749971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52578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Nabucodonosor viu em seu sonho? 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31) 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8AD4AD0E-335C-46C2-A70E-86584DC4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>
            <a:extLst>
              <a:ext uri="{FF2B5EF4-FFF2-40B4-BE49-F238E27FC236}">
                <a16:creationId xmlns:a16="http://schemas.microsoft.com/office/drawing/2014/main" id="{BD555DB4-B707-46B5-BACA-8F963E5B09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52578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Nabucodonosor viu em seu sonho? 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31) 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Uma grande estátua.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D8637A4E-1BE7-40B1-AF73-186D481E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65369BA5-EEB9-4147-806C-9B52FEAAC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67" name="Text Box 7">
            <a:extLst>
              <a:ext uri="{FF2B5EF4-FFF2-40B4-BE49-F238E27FC236}">
                <a16:creationId xmlns:a16="http://schemas.microsoft.com/office/drawing/2014/main" id="{C37863D4-0FDE-4E36-9700-05F04707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>
            <a:extLst>
              <a:ext uri="{FF2B5EF4-FFF2-40B4-BE49-F238E27FC236}">
                <a16:creationId xmlns:a16="http://schemas.microsoft.com/office/drawing/2014/main" id="{C7B45696-4525-4FFD-891D-07E854E6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9" name="Rectangle 3">
            <a:extLst>
              <a:ext uri="{FF2B5EF4-FFF2-40B4-BE49-F238E27FC236}">
                <a16:creationId xmlns:a16="http://schemas.microsoft.com/office/drawing/2014/main" id="{154D6A9C-326F-4FD7-BEB9-532F1D1F2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4500" name="Text Box 4">
            <a:extLst>
              <a:ext uri="{FF2B5EF4-FFF2-40B4-BE49-F238E27FC236}">
                <a16:creationId xmlns:a16="http://schemas.microsoft.com/office/drawing/2014/main" id="{F67B0BB9-8070-4E41-9655-2773010CD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4503" name="Text Box 7">
            <a:extLst>
              <a:ext uri="{FF2B5EF4-FFF2-40B4-BE49-F238E27FC236}">
                <a16:creationId xmlns:a16="http://schemas.microsoft.com/office/drawing/2014/main" id="{9E659CC3-152C-4192-8367-42843791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>
            <a:extLst>
              <a:ext uri="{FF2B5EF4-FFF2-40B4-BE49-F238E27FC236}">
                <a16:creationId xmlns:a16="http://schemas.microsoft.com/office/drawing/2014/main" id="{E410C50D-F629-430D-9C55-5A09FCE0C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3" name="Rectangle 3">
            <a:extLst>
              <a:ext uri="{FF2B5EF4-FFF2-40B4-BE49-F238E27FC236}">
                <a16:creationId xmlns:a16="http://schemas.microsoft.com/office/drawing/2014/main" id="{C304E7A7-2C10-4FCB-B997-70B9DCD96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24" name="Text Box 4">
            <a:extLst>
              <a:ext uri="{FF2B5EF4-FFF2-40B4-BE49-F238E27FC236}">
                <a16:creationId xmlns:a16="http://schemas.microsoft.com/office/drawing/2014/main" id="{51296505-28B0-4C99-8CF4-E129FE35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5525" name="Text Box 5">
            <a:extLst>
              <a:ext uri="{FF2B5EF4-FFF2-40B4-BE49-F238E27FC236}">
                <a16:creationId xmlns:a16="http://schemas.microsoft.com/office/drawing/2014/main" id="{7FFA5407-354F-4F08-9663-CEA829F16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2565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Prata     Peito e braços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5527" name="Text Box 7">
            <a:extLst>
              <a:ext uri="{FF2B5EF4-FFF2-40B4-BE49-F238E27FC236}">
                <a16:creationId xmlns:a16="http://schemas.microsoft.com/office/drawing/2014/main" id="{ED77D743-87DF-423E-82A0-084561E3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>
            <a:extLst>
              <a:ext uri="{FF2B5EF4-FFF2-40B4-BE49-F238E27FC236}">
                <a16:creationId xmlns:a16="http://schemas.microsoft.com/office/drawing/2014/main" id="{FC751FF4-7928-4B0C-8339-FF497C66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>
            <a:extLst>
              <a:ext uri="{FF2B5EF4-FFF2-40B4-BE49-F238E27FC236}">
                <a16:creationId xmlns:a16="http://schemas.microsoft.com/office/drawing/2014/main" id="{5320744E-E1A8-4EA0-A1AB-07AA157D6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63224092-4A23-4E0E-89D6-90CA4E985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F58EA931-2A02-474B-B9A0-885FAB657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2565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Prata     Peito e braços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0B2DDCAD-A543-4C74-AB36-8BA6A1D5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16250"/>
            <a:ext cx="5943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Cobre    Ventre e coxas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3DDEEAD1-55ED-4AC1-8A8A-CD485B4F6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>
            <a:extLst>
              <a:ext uri="{FF2B5EF4-FFF2-40B4-BE49-F238E27FC236}">
                <a16:creationId xmlns:a16="http://schemas.microsoft.com/office/drawing/2014/main" id="{ADF45127-59E1-4546-9876-DBE8B180E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1" name="Rectangle 3">
            <a:extLst>
              <a:ext uri="{FF2B5EF4-FFF2-40B4-BE49-F238E27FC236}">
                <a16:creationId xmlns:a16="http://schemas.microsoft.com/office/drawing/2014/main" id="{D9B2FDE9-0847-4192-8BA0-3800DFDBD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7572" name="Text Box 4">
            <a:extLst>
              <a:ext uri="{FF2B5EF4-FFF2-40B4-BE49-F238E27FC236}">
                <a16:creationId xmlns:a16="http://schemas.microsoft.com/office/drawing/2014/main" id="{4B426A1F-A22D-42CD-842D-F3C59CBA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7573" name="Text Box 5">
            <a:extLst>
              <a:ext uri="{FF2B5EF4-FFF2-40B4-BE49-F238E27FC236}">
                <a16:creationId xmlns:a16="http://schemas.microsoft.com/office/drawing/2014/main" id="{26BCBB5B-CDBB-4B65-8EF3-6F954ED3E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2565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Prata     Peito e braços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7574" name="Text Box 6">
            <a:extLst>
              <a:ext uri="{FF2B5EF4-FFF2-40B4-BE49-F238E27FC236}">
                <a16:creationId xmlns:a16="http://schemas.microsoft.com/office/drawing/2014/main" id="{806661DD-CDED-4C10-8B3B-AE8B92593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16250"/>
            <a:ext cx="5943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Cobre    Ventre e coxas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7575" name="Text Box 7">
            <a:extLst>
              <a:ext uri="{FF2B5EF4-FFF2-40B4-BE49-F238E27FC236}">
                <a16:creationId xmlns:a16="http://schemas.microsoft.com/office/drawing/2014/main" id="{DEE8E136-1889-471A-8962-86771FEA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37576" name="Text Box 8">
            <a:extLst>
              <a:ext uri="{FF2B5EF4-FFF2-40B4-BE49-F238E27FC236}">
                <a16:creationId xmlns:a16="http://schemas.microsoft.com/office/drawing/2014/main" id="{EEE3BAAF-453F-400F-8372-52E59191C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62400"/>
            <a:ext cx="4419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Ferro      Pernas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>
            <a:extLst>
              <a:ext uri="{FF2B5EF4-FFF2-40B4-BE49-F238E27FC236}">
                <a16:creationId xmlns:a16="http://schemas.microsoft.com/office/drawing/2014/main" id="{1C7A1ADE-3534-49AE-9532-F3730C4E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5" name="Rectangle 3">
            <a:extLst>
              <a:ext uri="{FF2B5EF4-FFF2-40B4-BE49-F238E27FC236}">
                <a16:creationId xmlns:a16="http://schemas.microsoft.com/office/drawing/2014/main" id="{483CFE8E-EC41-480C-91A8-D94904D6F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295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Identifique que metal corresponde a cada parte da estátua. (versos 32 e 33)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596" name="Text Box 4">
            <a:extLst>
              <a:ext uri="{FF2B5EF4-FFF2-40B4-BE49-F238E27FC236}">
                <a16:creationId xmlns:a16="http://schemas.microsoft.com/office/drawing/2014/main" id="{88E2E21A-0873-4FDC-80D0-567DE6E0C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11250"/>
            <a:ext cx="60198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Ouro     Cabeça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8597" name="Text Box 5">
            <a:extLst>
              <a:ext uri="{FF2B5EF4-FFF2-40B4-BE49-F238E27FC236}">
                <a16:creationId xmlns:a16="http://schemas.microsoft.com/office/drawing/2014/main" id="{04038D01-C3BF-43D1-BF95-38371ACE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2565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Prata     Peito e braços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8598" name="Text Box 6">
            <a:extLst>
              <a:ext uri="{FF2B5EF4-FFF2-40B4-BE49-F238E27FC236}">
                <a16:creationId xmlns:a16="http://schemas.microsoft.com/office/drawing/2014/main" id="{97688AC6-9A3C-4C29-969E-83274E5E5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16250"/>
            <a:ext cx="5943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Cobre    Ventre e coxas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8599" name="Text Box 7">
            <a:extLst>
              <a:ext uri="{FF2B5EF4-FFF2-40B4-BE49-F238E27FC236}">
                <a16:creationId xmlns:a16="http://schemas.microsoft.com/office/drawing/2014/main" id="{B9E07765-7180-44EE-B1FD-AFB74EF5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419600"/>
            <a:ext cx="477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38600" name="Text Box 8">
            <a:extLst>
              <a:ext uri="{FF2B5EF4-FFF2-40B4-BE49-F238E27FC236}">
                <a16:creationId xmlns:a16="http://schemas.microsoft.com/office/drawing/2014/main" id="{14E40A47-BD85-4F98-845B-89D1F43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62400"/>
            <a:ext cx="4419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Ferro      Pernas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8601" name="Text Box 9">
            <a:extLst>
              <a:ext uri="{FF2B5EF4-FFF2-40B4-BE49-F238E27FC236}">
                <a16:creationId xmlns:a16="http://schemas.microsoft.com/office/drawing/2014/main" id="{DC5812F2-9744-48CB-B0EB-2BDC24B05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76800"/>
            <a:ext cx="6324600" cy="6413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0">
                <a:solidFill>
                  <a:schemeClr val="bg1"/>
                </a:solidFill>
                <a:cs typeface="Times New Roman" panose="02020603050405020304" pitchFamily="18" charset="0"/>
              </a:rPr>
              <a:t>Ferro\Barro    Pés e dedos</a:t>
            </a:r>
            <a:endParaRPr lang="pt-PT" altLang="pt-BR" sz="36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>
            <a:extLst>
              <a:ext uri="{FF2B5EF4-FFF2-40B4-BE49-F238E27FC236}">
                <a16:creationId xmlns:a16="http://schemas.microsoft.com/office/drawing/2014/main" id="{17E2163E-FFC7-4D74-9BFF-FC06F944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AC80994D-76B6-4C6C-A4E7-764A4481C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6553200" cy="160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“Este é o sonho; agora diremos ao rei a sua interpretação.” (verso 36)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>
            <a:extLst>
              <a:ext uri="{FF2B5EF4-FFF2-40B4-BE49-F238E27FC236}">
                <a16:creationId xmlns:a16="http://schemas.microsoft.com/office/drawing/2014/main" id="{E6E43986-4896-4383-A786-6E95B2FD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1" name="Rectangle 3">
            <a:extLst>
              <a:ext uri="{FF2B5EF4-FFF2-40B4-BE49-F238E27FC236}">
                <a16:creationId xmlns:a16="http://schemas.microsoft.com/office/drawing/2014/main" id="{6B428772-9FCD-4D90-A8C7-A1A43DE603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124200"/>
            <a:ext cx="8915400" cy="2667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Por que Daniel e seus amigos foram levados cativos (versos 3 e 4)?</a:t>
            </a: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4C969783-EDE3-4D3E-B5D3-8E6FFA6E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Rectangle 7">
            <a:extLst>
              <a:ext uri="{FF2B5EF4-FFF2-40B4-BE49-F238E27FC236}">
                <a16:creationId xmlns:a16="http://schemas.microsoft.com/office/drawing/2014/main" id="{451591ED-2E40-4C37-B750-4D65165399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4191000" cy="5638800"/>
          </a:xfrm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Cabeça de Ouro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Quem era a cabeça de ouro? (versos 37 e 38)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>
            <a:extLst>
              <a:ext uri="{FF2B5EF4-FFF2-40B4-BE49-F238E27FC236}">
                <a16:creationId xmlns:a16="http://schemas.microsoft.com/office/drawing/2014/main" id="{AC9128BC-4D71-4FA4-A484-22E58D38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9" name="Rectangle 3">
            <a:extLst>
              <a:ext uri="{FF2B5EF4-FFF2-40B4-BE49-F238E27FC236}">
                <a16:creationId xmlns:a16="http://schemas.microsoft.com/office/drawing/2014/main" id="{F90A7591-5F9C-4F0D-8411-607CB0C6A4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4191000" cy="5638800"/>
          </a:xfrm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Cabeça de Ouro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Quem era a cabeça de ouro? (versos 37 e 38)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 Babilônia 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>
            <a:extLst>
              <a:ext uri="{FF2B5EF4-FFF2-40B4-BE49-F238E27FC236}">
                <a16:creationId xmlns:a16="http://schemas.microsoft.com/office/drawing/2014/main" id="{72994880-CB94-40CB-8E32-75F67F81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3" name="Rectangle 3">
            <a:extLst>
              <a:ext uri="{FF2B5EF4-FFF2-40B4-BE49-F238E27FC236}">
                <a16:creationId xmlns:a16="http://schemas.microsoft.com/office/drawing/2014/main" id="{EEF63F49-1282-4EF7-ADDD-FF8E82746C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-685800"/>
            <a:ext cx="4495800" cy="6096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Peito e Braços de Prata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Depois de Babilônia, o que surgiria?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>
            <a:extLst>
              <a:ext uri="{FF2B5EF4-FFF2-40B4-BE49-F238E27FC236}">
                <a16:creationId xmlns:a16="http://schemas.microsoft.com/office/drawing/2014/main" id="{07280095-3B7C-4A55-84EC-3F46A07B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CCBCC087-EA18-4472-9E99-A9610475BB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4495800" cy="6096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Peito e Braços de Prata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Depois de Babilônia, o que surgiria?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“Depois de ti se levantará outro reino.” (verso 39)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Medo-Pérsia</a:t>
            </a:r>
            <a:b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>
            <a:extLst>
              <a:ext uri="{FF2B5EF4-FFF2-40B4-BE49-F238E27FC236}">
                <a16:creationId xmlns:a16="http://schemas.microsoft.com/office/drawing/2014/main" id="{C7D108EF-CFD6-45A7-85E8-00B41CFC3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Rectangle 11">
            <a:extLst>
              <a:ext uri="{FF2B5EF4-FFF2-40B4-BE49-F238E27FC236}">
                <a16:creationId xmlns:a16="http://schemas.microsoft.com/office/drawing/2014/main" id="{A688B04B-FAB0-4CEE-A9A7-5B9E73F30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257800" cy="624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cumprimento à divina predição, o reino de Nabucodonosor seria feito em ruínas quando Ciro, um general persa, subjugasse Babilônia em 539 a.C.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>
            <a:extLst>
              <a:ext uri="{FF2B5EF4-FFF2-40B4-BE49-F238E27FC236}">
                <a16:creationId xmlns:a16="http://schemas.microsoft.com/office/drawing/2014/main" id="{C03D044E-4201-400B-A34E-47D18760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Rectangle 6">
            <a:extLst>
              <a:ext uri="{FF2B5EF4-FFF2-40B4-BE49-F238E27FC236}">
                <a16:creationId xmlns:a16="http://schemas.microsoft.com/office/drawing/2014/main" id="{466652FD-13EF-42AC-BDDE-C649CC629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914400"/>
            <a:ext cx="6248400" cy="2743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É interessante que 150 anos antes disso acontecer, o profeta Isaías predisse que um homem chamado Ciro subverteria Babilônia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(Isaías 44:28 e 45:1).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>
            <a:extLst>
              <a:ext uri="{FF2B5EF4-FFF2-40B4-BE49-F238E27FC236}">
                <a16:creationId xmlns:a16="http://schemas.microsoft.com/office/drawing/2014/main" id="{132ADEA2-42AD-453C-A0CB-5B4286F1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B7BBCCA9-0E92-4D7A-AEBD-A139A52E5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3246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Posteriormente em seu livro, Daniel deu o nome dos dois reinos que sucederiam Babilônia: Medo-Pérsia e Grécia (Daniel 8:20 e 21). Os medo-persas governaram o mundo de 539 a 331 a.C.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>
            <a:extLst>
              <a:ext uri="{FF2B5EF4-FFF2-40B4-BE49-F238E27FC236}">
                <a16:creationId xmlns:a16="http://schemas.microsoft.com/office/drawing/2014/main" id="{D32ADF62-C210-4F8D-ABB3-55941599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>
            <a:extLst>
              <a:ext uri="{FF2B5EF4-FFF2-40B4-BE49-F238E27FC236}">
                <a16:creationId xmlns:a16="http://schemas.microsoft.com/office/drawing/2014/main" id="{397C2A6D-9FA0-4569-9FDD-DBC6B5F0A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44958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Ventre e Coxas de Bronze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Então um terceiro </a:t>
            </a:r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reino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de bronze dominaria o mundo (verso 39).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>
            <a:extLst>
              <a:ext uri="{FF2B5EF4-FFF2-40B4-BE49-F238E27FC236}">
                <a16:creationId xmlns:a16="http://schemas.microsoft.com/office/drawing/2014/main" id="{EBE48F99-C16F-437E-9F63-D1BF846C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Rectangle 8">
            <a:extLst>
              <a:ext uri="{FF2B5EF4-FFF2-40B4-BE49-F238E27FC236}">
                <a16:creationId xmlns:a16="http://schemas.microsoft.com/office/drawing/2014/main" id="{B782B4AF-D841-45DB-A624-AD5115531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419600"/>
            <a:ext cx="7772400" cy="1143000"/>
          </a:xfrm>
          <a:noFill/>
          <a:ln/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 ventre e as coxas de bronze representam o reino da Grécia, que derrotou os persas na batalha de Arbela, em 331 a.C. </a:t>
            </a:r>
            <a:endParaRPr lang="pt-PT" altLang="pt-BR" sz="36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EF144BCC-3802-4472-B375-48948E969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E9148779-7544-4CEC-A532-E02DB109F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49530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Alexandre Magno conquistou os medos e persas, tornando a Grécia o terceiro grande império universal. A Grécia reinou de 331 a 168 a.C.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>
            <a:extLst>
              <a:ext uri="{FF2B5EF4-FFF2-40B4-BE49-F238E27FC236}">
                <a16:creationId xmlns:a16="http://schemas.microsoft.com/office/drawing/2014/main" id="{9C1F6612-61A5-4DCF-99BD-8B9868E29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5" name="Rectangle 3">
            <a:extLst>
              <a:ext uri="{FF2B5EF4-FFF2-40B4-BE49-F238E27FC236}">
                <a16:creationId xmlns:a16="http://schemas.microsoft.com/office/drawing/2014/main" id="{634B1F35-E074-43DF-B490-FDB7569384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8915400" cy="2667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Por que Daniel e seus amigos foram levados cativos (versos 3 e 4)?</a:t>
            </a: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Porque faziam parte da nobreza de Israel.</a:t>
            </a:r>
            <a:b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>
            <a:extLst>
              <a:ext uri="{FF2B5EF4-FFF2-40B4-BE49-F238E27FC236}">
                <a16:creationId xmlns:a16="http://schemas.microsoft.com/office/drawing/2014/main" id="{1E7033BE-6879-4F11-BE89-FB889B4D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>
            <a:extLst>
              <a:ext uri="{FF2B5EF4-FFF2-40B4-BE49-F238E27FC236}">
                <a16:creationId xmlns:a16="http://schemas.microsoft.com/office/drawing/2014/main" id="{F151A2DA-E55F-489D-8DFE-E980F39C4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4267200" cy="60198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Pernas de Ferro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Após a morte de Alexandre Magno, seu império se enfraqueceu e dividiu-se em facções rivais.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9" name="Picture 5">
            <a:extLst>
              <a:ext uri="{FF2B5EF4-FFF2-40B4-BE49-F238E27FC236}">
                <a16:creationId xmlns:a16="http://schemas.microsoft.com/office/drawing/2014/main" id="{8CB370D7-43D3-4561-BDAF-5D6DCC45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1" name="Rectangle 7">
            <a:extLst>
              <a:ext uri="{FF2B5EF4-FFF2-40B4-BE49-F238E27FC236}">
                <a16:creationId xmlns:a16="http://schemas.microsoft.com/office/drawing/2014/main" id="{DC4B3342-B42E-481A-B383-4D7413720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953000"/>
            <a:ext cx="7772400" cy="1143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Na batalha de Pidna, em 168 a.C., o férreo império romano esmagou a Grécia. 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>
            <a:extLst>
              <a:ext uri="{FF2B5EF4-FFF2-40B4-BE49-F238E27FC236}">
                <a16:creationId xmlns:a16="http://schemas.microsoft.com/office/drawing/2014/main" id="{7040FF82-7705-426B-A7E3-AE353EE8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40DC8099-CF88-4267-B8A4-E13555ED4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4572000" cy="632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Pés e Dedos de Ferro Misturados com Barro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O que a Bíblia diz que aconteceria a Roma? (versos 41 e 42)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>
            <a:extLst>
              <a:ext uri="{FF2B5EF4-FFF2-40B4-BE49-F238E27FC236}">
                <a16:creationId xmlns:a16="http://schemas.microsoft.com/office/drawing/2014/main" id="{07C3F8A3-4C10-4781-AA03-146978E5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9" name="Rectangle 3">
            <a:extLst>
              <a:ext uri="{FF2B5EF4-FFF2-40B4-BE49-F238E27FC236}">
                <a16:creationId xmlns:a16="http://schemas.microsoft.com/office/drawing/2014/main" id="{354E7198-2C81-4D3C-81E5-710DDCC16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572000" cy="632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Pés e Dedos de Ferro Misturados com Barro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O que a Bíblia diz que aconteceria a Roma? (versos 41 e 42)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Seu reino seria dividido.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6061CE7B-C8FF-4A84-A801-E90102C7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A13492EF-C8AF-45DB-A2ED-6E97F6C67D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56388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Assim como os pés e os dedos da estátua eram constituídos em parte de ferro e em parte de barro de oleiro, de que jeito seria o reino por eles representado?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>
            <a:extLst>
              <a:ext uri="{FF2B5EF4-FFF2-40B4-BE49-F238E27FC236}">
                <a16:creationId xmlns:a16="http://schemas.microsoft.com/office/drawing/2014/main" id="{095D467E-2D8C-4A32-9F95-591D04EA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3" name="Rectangle 3">
            <a:extLst>
              <a:ext uri="{FF2B5EF4-FFF2-40B4-BE49-F238E27FC236}">
                <a16:creationId xmlns:a16="http://schemas.microsoft.com/office/drawing/2014/main" id="{793DC729-FA56-4CF1-8447-7ECBF8D7C4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56388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Assim como os pés e os dedos da estátua eram constituídos em parte de ferro e em parte de barro de oleiro, de que jeito seria o reino por eles representado?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Um reino dividido. Em parte forte, em parte frágil.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>
            <a:extLst>
              <a:ext uri="{FF2B5EF4-FFF2-40B4-BE49-F238E27FC236}">
                <a16:creationId xmlns:a16="http://schemas.microsoft.com/office/drawing/2014/main" id="{0FA199A1-6E72-49D0-8963-630E1AE9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5">
            <a:extLst>
              <a:ext uri="{FF2B5EF4-FFF2-40B4-BE49-F238E27FC236}">
                <a16:creationId xmlns:a16="http://schemas.microsoft.com/office/drawing/2014/main" id="{0EEF5FF8-A418-4567-A8CB-F933BB77F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4419600" cy="3200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império romano se fragmentaria em vários reinos simbolizados pelos dez dedos dos pés da estátua.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>
            <a:extLst>
              <a:ext uri="{FF2B5EF4-FFF2-40B4-BE49-F238E27FC236}">
                <a16:creationId xmlns:a16="http://schemas.microsoft.com/office/drawing/2014/main" id="{158D525C-0F88-4396-9FB0-56678AA7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Rectangle 6">
            <a:extLst>
              <a:ext uri="{FF2B5EF4-FFF2-40B4-BE49-F238E27FC236}">
                <a16:creationId xmlns:a16="http://schemas.microsoft.com/office/drawing/2014/main" id="{7C8014F0-5E2F-491F-B5E9-DA0D5B2B4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590800"/>
            <a:ext cx="7010400" cy="1143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pés da estátua, de ferro misturado com barro, representam as modernas nações da Europa.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>
            <a:extLst>
              <a:ext uri="{FF2B5EF4-FFF2-40B4-BE49-F238E27FC236}">
                <a16:creationId xmlns:a16="http://schemas.microsoft.com/office/drawing/2014/main" id="{EEED4471-BAC7-451C-AA0B-1031AF57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8" name="Rectangle 10">
            <a:extLst>
              <a:ext uri="{FF2B5EF4-FFF2-40B4-BE49-F238E27FC236}">
                <a16:creationId xmlns:a16="http://schemas.microsoft.com/office/drawing/2014/main" id="{209A666E-F00A-45A6-B410-DC0C4BD88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4191000" cy="65532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43 fala-nos dos esforços que seriam feitos para unir as nações européias pós-Roma sob um só governo...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:a16="http://schemas.microsoft.com/office/drawing/2014/main" id="{46F47958-958E-46B1-969E-B9D0A3FB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875D2FCF-8F05-4347-9BCE-BA3E6F8B8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0" y="152400"/>
            <a:ext cx="4191000" cy="65532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Deus, todavia, disse que isso simplesmente não ocorreria: “Mas não se ligarão um ao outro.”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5DF7B083-3277-416E-9BCF-D783BA48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Rectangle 7">
            <a:extLst>
              <a:ext uri="{FF2B5EF4-FFF2-40B4-BE49-F238E27FC236}">
                <a16:creationId xmlns:a16="http://schemas.microsoft.com/office/drawing/2014/main" id="{15AC24CF-72EC-421F-8209-598FD5468C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295400"/>
            <a:ext cx="6934200" cy="2895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Quais os nomes dos três amigos de Daniel (verso 6).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42D39655-155C-42FE-8EF9-213FC3AE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6531384C-95AB-473B-A204-91B6BC2BA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105400" cy="65532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u="sng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Pedra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Após o período em que muitas nações governaram em separado –  contrariamente à pretensão de um só poder mundial – outro grande evento interrompe a história...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>
            <a:extLst>
              <a:ext uri="{FF2B5EF4-FFF2-40B4-BE49-F238E27FC236}">
                <a16:creationId xmlns:a16="http://schemas.microsoft.com/office/drawing/2014/main" id="{4A242769-EAEF-4BFD-BE1B-C67BAC52F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BCA7EDC1-5AE0-4F40-9811-8A5046215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4724400" cy="3200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“Mas nos dias desses reis, o Deus do céu suscitará um reino que não será jamais destruído; nem passará a soberania deste reino a outro povo...” (verso 44)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>
            <a:extLst>
              <a:ext uri="{FF2B5EF4-FFF2-40B4-BE49-F238E27FC236}">
                <a16:creationId xmlns:a16="http://schemas.microsoft.com/office/drawing/2014/main" id="{9D3DEDE9-21DE-484B-86C2-E2EC9DAC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7" name="Rectangle 3">
            <a:extLst>
              <a:ext uri="{FF2B5EF4-FFF2-40B4-BE49-F238E27FC236}">
                <a16:creationId xmlns:a16="http://schemas.microsoft.com/office/drawing/2014/main" id="{EAA62CE4-9AA7-48D1-ADB8-3E6840584C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4114800" cy="3810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esse reino fará aos outros? (verso 44)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6788" name="Text Box 4">
            <a:extLst>
              <a:ext uri="{FF2B5EF4-FFF2-40B4-BE49-F238E27FC236}">
                <a16:creationId xmlns:a16="http://schemas.microsoft.com/office/drawing/2014/main" id="{A1BDB1DF-2173-420B-AE3C-EC72357C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D9B17824-F2E1-43CD-8524-06C74AC2D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br>
              <a:rPr lang="pt-BR" altLang="pt-BR" sz="400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>
            <a:extLst>
              <a:ext uri="{FF2B5EF4-FFF2-40B4-BE49-F238E27FC236}">
                <a16:creationId xmlns:a16="http://schemas.microsoft.com/office/drawing/2014/main" id="{881E3E53-F173-45AD-9BD0-1476F107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1" name="Rectangle 3">
            <a:extLst>
              <a:ext uri="{FF2B5EF4-FFF2-40B4-BE49-F238E27FC236}">
                <a16:creationId xmlns:a16="http://schemas.microsoft.com/office/drawing/2014/main" id="{3C088F5C-12FA-4BF5-8C4D-878BE33F9F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4114800" cy="3810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esse reino fará aos outros? (verso 44)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Esmiuçará e consumirá.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7812" name="Text Box 4">
            <a:extLst>
              <a:ext uri="{FF2B5EF4-FFF2-40B4-BE49-F238E27FC236}">
                <a16:creationId xmlns:a16="http://schemas.microsoft.com/office/drawing/2014/main" id="{AE123344-92D3-4362-A915-3EBA6C76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/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F5F57FD2-A56B-4C0B-9EDC-FFCBB473B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br>
              <a:rPr lang="pt-BR" altLang="pt-BR" sz="400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B5FA1E81-7031-4541-BEE6-1D5F069E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E4D31238-28EA-4C7A-817A-3A16C59760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5181600" cy="3200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Quanto tempo ele durará?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44)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>
            <a:extLst>
              <a:ext uri="{FF2B5EF4-FFF2-40B4-BE49-F238E27FC236}">
                <a16:creationId xmlns:a16="http://schemas.microsoft.com/office/drawing/2014/main" id="{50C90780-21E5-4159-8906-1991DD9A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5" name="Rectangle 3">
            <a:extLst>
              <a:ext uri="{FF2B5EF4-FFF2-40B4-BE49-F238E27FC236}">
                <a16:creationId xmlns:a16="http://schemas.microsoft.com/office/drawing/2014/main" id="{DE042E95-371F-42D2-978A-BDC51FFF84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5181600" cy="32004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Quanto tempo ele durará?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44)</a:t>
            </a: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</a:rPr>
              <a:t>Durará para sempre.</a:t>
            </a:r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>
            <a:extLst>
              <a:ext uri="{FF2B5EF4-FFF2-40B4-BE49-F238E27FC236}">
                <a16:creationId xmlns:a16="http://schemas.microsoft.com/office/drawing/2014/main" id="{7FC4E710-25C9-408F-9015-93C29DFF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4F750F81-64C7-40FD-8508-E053F5C71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508500"/>
            <a:ext cx="7656512" cy="1747838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 rocha cortada sem o auxílio de mãos representa a vinda do reino de Deus. A Escritura nos fala que Jesus é a Rocha </a:t>
            </a:r>
            <a:b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(I Cor. 10:4). </a:t>
            </a:r>
            <a:endParaRPr lang="pt-PT" altLang="pt-BR" sz="3600" b="1">
              <a:solidFill>
                <a:srgbClr val="FFFF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>
            <a:extLst>
              <a:ext uri="{FF2B5EF4-FFF2-40B4-BE49-F238E27FC236}">
                <a16:creationId xmlns:a16="http://schemas.microsoft.com/office/drawing/2014/main" id="{8002CB8A-C1AD-4759-9E6A-380961E9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>
            <a:extLst>
              <a:ext uri="{FF2B5EF4-FFF2-40B4-BE49-F238E27FC236}">
                <a16:creationId xmlns:a16="http://schemas.microsoft.com/office/drawing/2014/main" id="{1B44A0FD-B62E-48FA-9632-42D3319B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6" name="Rectangle 6">
            <a:extLst>
              <a:ext uri="{FF2B5EF4-FFF2-40B4-BE49-F238E27FC236}">
                <a16:creationId xmlns:a16="http://schemas.microsoft.com/office/drawing/2014/main" id="{42DD739F-7587-4372-8753-0B6E4241F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4114800" cy="51054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 segunda vinda de Cristo o pecado será esmagado por toda a eternidade. O reino de Cristo será estabelecido para sempre.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>
            <a:extLst>
              <a:ext uri="{FF2B5EF4-FFF2-40B4-BE49-F238E27FC236}">
                <a16:creationId xmlns:a16="http://schemas.microsoft.com/office/drawing/2014/main" id="{A7078FBD-411A-4CAE-8FFF-845AA1F8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3" name="Rectangle 11">
            <a:extLst>
              <a:ext uri="{FF2B5EF4-FFF2-40B4-BE49-F238E27FC236}">
                <a16:creationId xmlns:a16="http://schemas.microsoft.com/office/drawing/2014/main" id="{E003B3F3-CF9A-4CF6-99D0-7B251DFAC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5181600" cy="6019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Estamos nos aproximando do grande clímax, o retorno de Cristo ao nosso mundo. Ele ocorrerá de acordo com a agenda divina. Jesus está prestes a pôr um fim na longa e sangrenta luta da história humana, e levar-nos a viver com Ele eternamente.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BR" sz="4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altLang="pt-BR" sz="4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2429</Words>
  <Application>Microsoft Office PowerPoint</Application>
  <PresentationFormat>Apresentação na tela (4:3)</PresentationFormat>
  <Paragraphs>120</Paragraphs>
  <Slides>104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104</vt:i4>
      </vt:variant>
    </vt:vector>
  </HeadingPairs>
  <TitlesOfParts>
    <vt:vector size="108" baseType="lpstr">
      <vt:lpstr>Times New Roman</vt:lpstr>
      <vt:lpstr>Arial Narrow</vt:lpstr>
      <vt:lpstr>Tahoma</vt:lpstr>
      <vt:lpstr>Estrutura padrão</vt:lpstr>
      <vt:lpstr>Apresentação do PowerPoint</vt:lpstr>
      <vt:lpstr>Foco Sobre Daniel</vt:lpstr>
      <vt:lpstr>As Coisas Ruins Acontecem, Mas Deus Provê </vt:lpstr>
      <vt:lpstr>Os exércitos babilônicos sitiam Jerusalém e o rei Nabucodonosor tem um estranho sonho sobre um gigantesco homem de metal. </vt:lpstr>
      <vt:lpstr>Que dois países estavam envolvidos na guerra  (versos 1 e 2)?  </vt:lpstr>
      <vt:lpstr>Que dois países estavam envolvidos na guerra  (versos 1 e 2)?   Babilônia e Judá</vt:lpstr>
      <vt:lpstr> Por que Daniel e seus amigos foram levados cativos (versos 3 e 4)?   </vt:lpstr>
      <vt:lpstr> Por que Daniel e seus amigos foram levados cativos (versos 3 e 4)?  Porque faziam parte da nobreza de Israel. </vt:lpstr>
      <vt:lpstr>Quais os nomes dos três amigos de Daniel (verso 6).  </vt:lpstr>
      <vt:lpstr>Quais os nomes dos três amigos de Daniel (verso 6).   Hananias, Misael e Azarias</vt:lpstr>
      <vt:lpstr>Que novos nomes foram dados a Daniel e seus amigos (verso 7)?  </vt:lpstr>
      <vt:lpstr>Que novos nomes foram dados a Daniel e seus amigos (verso 7)?   Beltessazar, Sadraque, Mesaque e Abednego.</vt:lpstr>
      <vt:lpstr>Os nomes de Beltessazar, Sadraque, Mesaque e Abednego estavam baseados nos nomes dos deuses babilônios. O rei Nabucodonosor estava tentando levar os três jovens a esquecerem sua herança religiosa e se tornarem servos leais dentro do sistema babilônico. </vt:lpstr>
      <vt:lpstr>Qual foi a decisão de Daniel com relação à ordem do rei (verso 8)?  </vt:lpstr>
      <vt:lpstr>Qual foi a decisão de Daniel com relação à ordem do rei (verso 8)?   Não se contaminar com o banquete do rei.</vt:lpstr>
      <vt:lpstr>A maioria dos adolescentes acha muito embaraçoso ser diferente. Grande parte dos adultos não acha interessante sobressaírem-se à multidão... </vt:lpstr>
      <vt:lpstr>...Mas Daniel e seus três amigos “determinaram-se”, “propuseram-se” ou “decidiram” algo. </vt:lpstr>
      <vt:lpstr>Eles tomaram a decisão de obedecer a Deus incondicionalmente. Daniel cria que Deus honraria sua decisão de ser fiel.</vt:lpstr>
      <vt:lpstr>O que Daniel solicitou a Aspenaz, o chefe dos eunucos (versos 12 e 13)?</vt:lpstr>
      <vt:lpstr>O que Daniel solicitou a Aspenaz, o chefe dos eunucos (versos 12 e 13)?</vt:lpstr>
      <vt:lpstr>Quais foram os resultados desse teste de 10 dias?</vt:lpstr>
      <vt:lpstr>Resultados físicos (verso 15): Semblantes melhores e estavam mais fortes. </vt:lpstr>
      <vt:lpstr>Resultados intelectuais (verso 17):  Mais inteligentes. </vt:lpstr>
      <vt:lpstr>Qual era a habilidade especial de Daniel (verso 17)?    </vt:lpstr>
      <vt:lpstr>Qual era a habilidade especial de Daniel (verso 17)?   Entendimento em toda visão e sonhos. </vt:lpstr>
      <vt:lpstr>William Wilberforce enfrentou a maior decisão de sua vida desde sua eleição para o parlamento inglês, em 1780. Ele havia lido a comovente narrativa de um clérigo sobre os horrores do comércio de escravos. O que ele iria fazer acerca disso? Wilberforce tinha feito um compromisso com Cristo e ansiava viver os princípios bíblicos.  </vt:lpstr>
      <vt:lpstr>Assim ele decidiu tomar uma posição. Passou a utilizar-se de sua vibrante oratória em favor de homens, mulheres e crianças negros que estavam sangrando, passando fome e sufocando-se até a morte nos porões dos navios britânicos. </vt:lpstr>
      <vt:lpstr>A oposição organizou suas forças. Muitos poderosos se ergueram para atacar Wilberforce e sua posição. Eles advertiram que dois terços do comércio da Inglaterra desapareceriam se o tráfico de escravos fosse abolido. E suas vozes levaram a melhor. </vt:lpstr>
      <vt:lpstr>Mas Wilberforce não iria desistir. Ele distribuiu milhares de panfletos, falou em encontros públicos, fez circular petições e organizou boicotes ao açúcar produzido por escravos. </vt:lpstr>
      <vt:lpstr>Finalmente, após anos de frustração, um decreto baixado em 4 de fevereiro de 1807 baniu o comércio escravagista. Wilberforce havia ajudado a mudar a história. Ele fez a diferença no mundo por apegar-se àquilo que sabia ser certo. </vt:lpstr>
      <vt:lpstr>“A menos que Deus o tenha designado para essa questão, você será vencido por homens e demônios, mas se Ele estiver com você, quem poderá ser contra?”</vt:lpstr>
      <vt:lpstr>Como Wilberforce, Daniel experimentou a alegria de ver como a fidelidade a Deus produz bênçãos. Quando você escolhe seguir a Deus não importando o quanto isso custe, Ele honrará sua fidelidade! </vt:lpstr>
      <vt:lpstr>Os tempos podem ser dificultosos.  Daniel enfrentou dificuldades. </vt:lpstr>
      <vt:lpstr>Pode haver preocupações, dores e sofrimentos. Daniel os vivenciou.</vt:lpstr>
      <vt:lpstr>Mas se mantivermos nossos olhos e corações focados em Deus, Ele tornará nossas trevas em luz e nossa dor em alegria!</vt:lpstr>
      <vt:lpstr>O primeiro capítulo de Daniel monta o cenário para o restante do livro. De fato, ele também ajusta a rota para o livro do Apocalipse. Esse dois livros proféticos estão inseparavelmente ligados.</vt:lpstr>
      <vt:lpstr>Ambos nos dão um grande quadro da luta entre o bem e o mal, o conflito entre Deus e Satanás, desde a entrada do pecado até sua erradicação final. </vt:lpstr>
      <vt:lpstr>No capítulo em estudo é levantada a cortina da grande controvérsia.</vt:lpstr>
      <vt:lpstr>Em 605 a.C., Nabucodonosor, o rei de Babilônia, desfechou um cruel ataque contra Jerusalém. </vt:lpstr>
      <vt:lpstr>Essas cidades representam duas ideologias. Babilônia, com suas práticas ocultistas e deuses pagãos representa um sistema de falsificação, apostasia e rebelião contra Deus. </vt:lpstr>
      <vt:lpstr>Jerusalém, a cidade de Daniel, representa fidelidade, obediência e lealdade a Deus.</vt:lpstr>
      <vt:lpstr>Esse contraste entre Babilônia e o povo de Deus é repetida de várias maneiras através dos livros de Daniel e Apocalipse.</vt:lpstr>
      <vt:lpstr>Apresentação do PowerPoint</vt:lpstr>
      <vt:lpstr>Hitler provavelmente nunca estudou a profecia de Daniel 2. Se o houvesse feito, compreenderia que sua obsessão pela dominação do mundo nunca se tornaria realidade, porque Deus assim o disse.</vt:lpstr>
      <vt:lpstr>Algum tempo após a chegada de Daniel a Babilônia, o rei Nabucodonosor teve um sonho que o perturbou e assombrou muito. </vt:lpstr>
      <vt:lpstr>Nabucodonosor convocou os sábios da corte. </vt:lpstr>
      <vt:lpstr> Esses sábios ficaram embaraçados quando tiveram que dizer a Nabucodonosor o que ele havia sonhado... </vt:lpstr>
      <vt:lpstr>Poderiam apresentar uma interpretação rápida e satisfatória. Porém, entrar na cabeça de um homem  era impossível. </vt:lpstr>
      <vt:lpstr>Assim o rei ordenou que todos eles fossem executados. </vt:lpstr>
      <vt:lpstr>As novas dessa ordem chegaram até Daniel, e ele enviou uma solicitação a Nabucodonosor pedindo um retardamento na execução da sentença de morte. </vt:lpstr>
      <vt:lpstr>Atendido em seu pedido, Daniel apressou-se a chegar em casa e reunir seus amigos para um período de oração. </vt:lpstr>
      <vt:lpstr>Naquela mesma noite Deus revelou a Daniel exatamente o que o rei havia sonhado e também o que o sonho significava.</vt:lpstr>
      <vt:lpstr>“Há um Deus no céu, o qual revela os mistérios; Ele, pois, fez saber ao rei Nabucodonosor o que há de suceder nos últimos dias.” (Daniel 2:28) </vt:lpstr>
      <vt:lpstr> Daniel procurou fazer com que o rei soubesse que o Deus do céu estava lhe revelando eventos que teriam lugar no final da história terrestre, isto é, nos “últimos dias”. </vt:lpstr>
      <vt:lpstr>Deus respondeu às fervorosas orações de Daniel, Sadraque, Mesaque e Abednego de um modo dramático. Ele estava preocupado com sua difícil situação. Deus tem a mesma preocupação com você hoje. </vt:lpstr>
      <vt:lpstr>Suas necessidades, quaisquer que sejam, importam a Deus. Ele não as considera como coisa de somenos importância. </vt:lpstr>
      <vt:lpstr>Quando você pranteia a perda de um parente ou amigo, Deus também derrama lágrimas. </vt:lpstr>
      <vt:lpstr>Quando você se sente pressionado contra o muro porque perdeu o emprego, ou não consegue dinheiro suficiente para pagar suas contas, Deus sente sua angústia. </vt:lpstr>
      <vt:lpstr>Quando a solidão queima no fundo da alma, Deus almeja preencher esse vazio. </vt:lpstr>
      <vt:lpstr>Jesus anseia mostrar o quanto Se importa com você.</vt:lpstr>
      <vt:lpstr>O que Nabucodonosor viu em seu sonho?  (verso 31)   </vt:lpstr>
      <vt:lpstr>O que Nabucodonosor viu em seu sonho?  (verso 31)   Uma grande estátua.</vt:lpstr>
      <vt:lpstr>Identifique que metal corresponde a cada parte da estátua. (versos 32 e 33)</vt:lpstr>
      <vt:lpstr>Identifique que metal corresponde a cada parte da estátua. (versos 32 e 33)</vt:lpstr>
      <vt:lpstr>Identifique que metal corresponde a cada parte da estátua. (versos 32 e 33)</vt:lpstr>
      <vt:lpstr>Identifique que metal corresponde a cada parte da estátua. (versos 32 e 33)</vt:lpstr>
      <vt:lpstr>Identifique que metal corresponde a cada parte da estátua. (versos 32 e 33)</vt:lpstr>
      <vt:lpstr>Identifique que metal corresponde a cada parte da estátua. (versos 32 e 33)</vt:lpstr>
      <vt:lpstr>“Este é o sonho; agora diremos ao rei a sua interpretação.” (verso 36)</vt:lpstr>
      <vt:lpstr>Cabeça de Ouro  Quem era a cabeça de ouro? (versos 37 e 38)  </vt:lpstr>
      <vt:lpstr>Cabeça de Ouro  Quem era a cabeça de ouro? (versos 37 e 38)   Babilônia </vt:lpstr>
      <vt:lpstr>Peito e Braços de Prata   Depois de Babilônia, o que surgiria?  </vt:lpstr>
      <vt:lpstr>Peito e Braços de Prata   Depois de Babilônia, o que surgiria?  “Depois de ti se levantará outro reino.” (verso 39) Medo-Pérsia </vt:lpstr>
      <vt:lpstr>Em cumprimento à divina predição, o reino de Nabucodonosor seria feito em ruínas quando Ciro, um general persa, subjugasse Babilônia em 539 a.C. </vt:lpstr>
      <vt:lpstr>É interessante que 150 anos antes disso acontecer, o profeta Isaías predisse que um homem chamado Ciro subverteria Babilônia  (Isaías 44:28 e 45:1). </vt:lpstr>
      <vt:lpstr>Posteriormente em seu livro, Daniel deu o nome dos dois reinos que sucederiam Babilônia: Medo-Pérsia e Grécia (Daniel 8:20 e 21). Os medo-persas governaram o mundo de 539 a 331 a.C. </vt:lpstr>
      <vt:lpstr>Ventre e Coxas de Bronze       Então um terceiro reino de bronze dominaria o mundo (verso 39).</vt:lpstr>
      <vt:lpstr>O ventre e as coxas de bronze representam o reino da Grécia, que derrotou os persas na batalha de Arbela, em 331 a.C. </vt:lpstr>
      <vt:lpstr>Alexandre Magno conquistou os medos e persas, tornando a Grécia o terceiro grande império universal. A Grécia reinou de 331 a 168 a.C. </vt:lpstr>
      <vt:lpstr>Pernas de Ferro  Após a morte de Alexandre Magno, seu império se enfraqueceu e dividiu-se em facções rivais. </vt:lpstr>
      <vt:lpstr>Na batalha de Pidna, em 168 a.C., o férreo império romano esmagou a Grécia. </vt:lpstr>
      <vt:lpstr>Pés e Dedos de Ferro Misturados com Barro                                                    O que a Bíblia diz que aconteceria a Roma? (versos 41 e 42)  </vt:lpstr>
      <vt:lpstr>Pés e Dedos de Ferro Misturados com Barro                                                    O que a Bíblia diz que aconteceria a Roma? (versos 41 e 42)  Seu reino seria dividido. </vt:lpstr>
      <vt:lpstr>Assim como os pés e os dedos da estátua eram constituídos em parte de ferro e em parte de barro de oleiro, de que jeito seria o reino por eles representado?   </vt:lpstr>
      <vt:lpstr>Assim como os pés e os dedos da estátua eram constituídos em parte de ferro e em parte de barro de oleiro, de que jeito seria o reino por eles representado?   Um reino dividido. Em parte forte, em parte frágil.</vt:lpstr>
      <vt:lpstr>O império romano se fragmentaria em vários reinos simbolizados pelos dez dedos dos pés da estátua. </vt:lpstr>
      <vt:lpstr>Os pés da estátua, de ferro misturado com barro, representam as modernas nações da Europa. </vt:lpstr>
      <vt:lpstr>O verso 43 fala-nos dos esforços que seriam feitos para unir as nações européias pós-Roma sob um só governo... </vt:lpstr>
      <vt:lpstr>Deus, todavia, disse que isso simplesmente não ocorreria: “Mas não se ligarão um ao outro.”</vt:lpstr>
      <vt:lpstr>A Pedra Após o período em que muitas nações governaram em separado –  contrariamente à pretensão de um só poder mundial – outro grande evento interrompe a história... </vt:lpstr>
      <vt:lpstr>“Mas nos dias desses reis, o Deus do céu suscitará um reino que não será jamais destruído; nem passará a soberania deste reino a outro povo...” (verso 44) </vt:lpstr>
      <vt:lpstr>O que esse reino fará aos outros? (verso 44)  </vt:lpstr>
      <vt:lpstr>O que esse reino fará aos outros? (verso 44)   Esmiuçará e consumirá.</vt:lpstr>
      <vt:lpstr>Quanto tempo ele durará? (verso 44)  </vt:lpstr>
      <vt:lpstr>Quanto tempo ele durará? (verso 44)   Durará para sempre. </vt:lpstr>
      <vt:lpstr>A rocha cortada sem o auxílio de mãos representa a vinda do reino de Deus. A Escritura nos fala que Jesus é a Rocha  (I Cor. 10:4). </vt:lpstr>
      <vt:lpstr>Apresentação do PowerPoint</vt:lpstr>
      <vt:lpstr>Na segunda vinda de Cristo o pecado será esmagado por toda a eternidade. O reino de Cristo será estabelecido para sempre. </vt:lpstr>
      <vt:lpstr>Estamos nos aproximando do grande clímax, o retorno de Cristo ao nosso mundo. Ele ocorrerá de acordo com a agenda divina. Jesus está prestes a pôr um fim na longa e sangrenta luta da história humana, e levar-nos a viver com Ele eternamente.</vt:lpstr>
      <vt:lpstr>“Não se vendem dois passarinhos por um asse? E nenhum deles cairá em terra sem a vontade de vosso Pai... </vt:lpstr>
      <vt:lpstr>E até mesmo os cabelos da vossa cabeça estão todos contados. Não temais, pois; mais valeis vós do que muitos passarinhos.” (Mateus 10:29-31) </vt:lpstr>
      <vt:lpstr>Esperar num Deus digno de confiança pode fazer significativa diferença na vida. Jesus quer conceder-lhe fé que o acompanhará em cada tormenta da existência.</vt:lpstr>
      <vt:lpstr>Oração  Querido Pai que estás nos céus, obrigado por Teu interesse em minha vida pessoal. Obrigado por dar-me antecipadamente respostas para minhas dúvidas com respeito ao futuro do mundo... </vt:lpstr>
      <vt:lpstr>Ajuda-me cada dia a permitir que o Senhor controle minha vida. Guia-me. Mantém-me sob Teus cuidados. Eu Te rogo em nome de Jesus. Amém.</vt:lpstr>
    </vt:vector>
  </TitlesOfParts>
  <Company>Associação Paulistana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Foco na Profecia - 1 </dc:title>
  <dc:subject>FOCO NA PROFECIA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19</cp:revision>
  <dcterms:created xsi:type="dcterms:W3CDTF">2002-12-26T16:44:41Z</dcterms:created>
  <dcterms:modified xsi:type="dcterms:W3CDTF">2021-01-08T06:16:23Z</dcterms:modified>
  <cp:category>EVANGELISMO</cp:category>
</cp:coreProperties>
</file>