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  <p:sldId id="257" r:id="rId3"/>
    <p:sldId id="258" r:id="rId4"/>
    <p:sldId id="259" r:id="rId5"/>
    <p:sldId id="385" r:id="rId6"/>
    <p:sldId id="302" r:id="rId7"/>
    <p:sldId id="262" r:id="rId8"/>
    <p:sldId id="263" r:id="rId9"/>
    <p:sldId id="354" r:id="rId10"/>
    <p:sldId id="292" r:id="rId11"/>
    <p:sldId id="305" r:id="rId12"/>
    <p:sldId id="306" r:id="rId13"/>
    <p:sldId id="350" r:id="rId14"/>
    <p:sldId id="307" r:id="rId15"/>
    <p:sldId id="351" r:id="rId16"/>
    <p:sldId id="308" r:id="rId17"/>
    <p:sldId id="365" r:id="rId18"/>
    <p:sldId id="295" r:id="rId19"/>
    <p:sldId id="309" r:id="rId20"/>
    <p:sldId id="310" r:id="rId21"/>
    <p:sldId id="366" r:id="rId22"/>
    <p:sldId id="318" r:id="rId23"/>
    <p:sldId id="367" r:id="rId24"/>
    <p:sldId id="319" r:id="rId25"/>
    <p:sldId id="368" r:id="rId26"/>
    <p:sldId id="369" r:id="rId27"/>
    <p:sldId id="370" r:id="rId28"/>
    <p:sldId id="312" r:id="rId29"/>
    <p:sldId id="313" r:id="rId30"/>
    <p:sldId id="386" r:id="rId31"/>
    <p:sldId id="314" r:id="rId32"/>
    <p:sldId id="387" r:id="rId33"/>
    <p:sldId id="315" r:id="rId34"/>
    <p:sldId id="316" r:id="rId35"/>
    <p:sldId id="352" r:id="rId36"/>
    <p:sldId id="371" r:id="rId37"/>
    <p:sldId id="372" r:id="rId38"/>
    <p:sldId id="321" r:id="rId39"/>
    <p:sldId id="353" r:id="rId40"/>
    <p:sldId id="373" r:id="rId41"/>
    <p:sldId id="374" r:id="rId42"/>
    <p:sldId id="317" r:id="rId43"/>
    <p:sldId id="322" r:id="rId44"/>
    <p:sldId id="356" r:id="rId45"/>
    <p:sldId id="355" r:id="rId46"/>
    <p:sldId id="331" r:id="rId47"/>
    <p:sldId id="323" r:id="rId48"/>
    <p:sldId id="358" r:id="rId49"/>
    <p:sldId id="359" r:id="rId50"/>
    <p:sldId id="360" r:id="rId51"/>
    <p:sldId id="361" r:id="rId52"/>
    <p:sldId id="324" r:id="rId53"/>
    <p:sldId id="325" r:id="rId54"/>
    <p:sldId id="326" r:id="rId55"/>
    <p:sldId id="357" r:id="rId56"/>
    <p:sldId id="327" r:id="rId57"/>
    <p:sldId id="375" r:id="rId58"/>
    <p:sldId id="376" r:id="rId59"/>
    <p:sldId id="328" r:id="rId60"/>
    <p:sldId id="329" r:id="rId61"/>
    <p:sldId id="330" r:id="rId62"/>
    <p:sldId id="332" r:id="rId63"/>
    <p:sldId id="377" r:id="rId64"/>
    <p:sldId id="333" r:id="rId65"/>
    <p:sldId id="378" r:id="rId66"/>
    <p:sldId id="362" r:id="rId67"/>
    <p:sldId id="334" r:id="rId68"/>
    <p:sldId id="335" r:id="rId69"/>
    <p:sldId id="336" r:id="rId70"/>
    <p:sldId id="379" r:id="rId71"/>
    <p:sldId id="380" r:id="rId72"/>
    <p:sldId id="338" r:id="rId73"/>
    <p:sldId id="381" r:id="rId74"/>
    <p:sldId id="339" r:id="rId75"/>
    <p:sldId id="382" r:id="rId76"/>
    <p:sldId id="340" r:id="rId77"/>
    <p:sldId id="383" r:id="rId78"/>
    <p:sldId id="341" r:id="rId79"/>
    <p:sldId id="344" r:id="rId80"/>
    <p:sldId id="364" r:id="rId81"/>
    <p:sldId id="345" r:id="rId82"/>
    <p:sldId id="342" r:id="rId83"/>
    <p:sldId id="343" r:id="rId84"/>
    <p:sldId id="363" r:id="rId85"/>
    <p:sldId id="346" r:id="rId86"/>
    <p:sldId id="347" r:id="rId87"/>
    <p:sldId id="348" r:id="rId88"/>
    <p:sldId id="349" r:id="rId8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8F8F8"/>
    <a:srgbClr val="996633"/>
    <a:srgbClr val="336600"/>
    <a:srgbClr val="006600"/>
    <a:srgbClr val="CC00CC"/>
    <a:srgbClr val="CC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56C1D-100E-4330-A1E4-BB43B4AB7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2A783E-8018-4371-907E-8FDFA116F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B9CB4A-56F9-4EA1-8375-D01FD5FD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5B8F22-92DB-466A-BC93-BD67E485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361C0-411F-48EC-8622-82521F29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3D0BF-6822-431C-93D7-5AC0C66009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285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96364-8972-493A-B26D-C14CC7C2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185002-DA80-4023-AE66-B6A140E96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458327-4910-4480-B3DC-ECE0E49C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B1423-4685-4C83-83EB-8D228848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F7A42E-ABC9-407C-8DD5-FE75E497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4FE50-E839-4B62-9801-5DC902039D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150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08C923-FEA1-44B7-9E1C-6E3F0010C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C0D7BE-42C6-4E70-943C-637721373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F4C96B-4296-4452-BEAF-CEFF50CC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B79FC7-1157-42F2-9C1E-5AC5CDFF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9A0EFA-5B87-4CF3-BE9F-7920B63D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8102-B483-430E-9493-5EBF03D21A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006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C219F-8C55-4651-8855-28FA7BC1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0181E-7C19-4151-B98E-CE9C8CCC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FBE14F-CCD7-499A-B1C1-A6FF3429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AE1270-67C3-4B7B-BCB2-62364D29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ADE72-34BC-4D5C-918C-1E01D9D9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74523-D8B6-42F0-BB8D-F8081EEEDA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951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C1B92-40F5-4F5F-A1F3-A72AE59A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A74695-25B8-4580-BE15-7D14D7C9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AA6E1A-67A8-4FF4-B563-E4C00DF1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B8721-4BB4-487F-9EE0-E8F5B3EB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E4B253-AF0D-4E33-A864-EBCFBE2E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B0C80-8E80-40C2-AE06-FB199047F5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82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AD890-FA55-4201-B6DD-63ED8D33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185D98-11C7-4421-A6A7-98446B3B3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EFFCA-C56B-4F66-9FBD-F1F98BCCA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8B90E2-2F61-4623-8F1B-BE98A253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EF7F47-F452-45C4-8DB7-952FAB1A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77D6BB-C1DA-4C3A-8FA1-A68FFA81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8FDC2-F755-4A2E-BB49-638AB74872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411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6323B-CF16-4345-8E41-8B8535BA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F4589E-BB6B-42D1-988C-96FEF47AE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8D7AA1-8A2A-41A2-9E20-536970E11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36F3D7-B19F-4874-8902-7DC23EE0C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664B57-D497-42CF-98A8-9858EF269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B71A5F-73D4-476B-80AF-DE237841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A572BF-EF32-4378-B156-FB8F3301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2B4458-A64B-41AD-A124-CAB4CB6D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8FB11-FDA9-4F62-ACF4-FB2415B937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629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993D3-85E6-4C4D-9F35-AE02CC07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17086B-36B6-45DA-84CD-790345A0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1CF7CC-77EA-421C-A8D9-BB3F1DD5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AF7109-B1BE-449A-B911-351A2DA4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4751-24A9-43A1-A5CD-9D11A2584B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68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3FAF509-DB56-44FB-8F92-9C70174E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70E52B-BFA4-4B7B-850F-F086366D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993C76-0971-48EB-A4D2-0A023374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78CB-64C6-4A66-A94F-DFA218AE9E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790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7C79B-9054-4CBE-B10B-82E9DE70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3C81BC-556F-4023-BCF3-7BEFBE102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31651A-3EE6-4222-B4E9-DA4A4B759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1C1C0E-EB09-451C-BCA8-B378A0ED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59489B-C2EF-4E58-BBE2-6165F762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AFB16D-56B1-49D6-A594-78916DD7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F073E-E2F6-4AFF-855F-E4A1985956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87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B43E2-C016-4CEE-BD83-E6D67F82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0B2C29-E29E-42CD-A96A-B610C7A23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6BA068-F6BB-442C-BC1A-19521410B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D1044C-0E5C-42FB-A821-E0EBFBFA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ED7A83-85FD-439D-BF61-D3C4B379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A928BC-C436-410A-B1D6-18BB4B08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EA1B6-0247-4CAD-BAF4-07FE5066E7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849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2F6546-305E-41A3-8BC0-5976B8E44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11FAC8-B508-416F-B2BC-C3C0AEC3F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A00589-18C1-4D23-81E6-2A854FD70E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939AC9-B9EB-40C9-87A4-25A2D122D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859C44-C400-408B-A6E0-9FCC455E4C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D9EBEF8-FF4B-4076-A60C-D0286935819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5C59276B-E1F5-4952-85A1-9382E6C5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>
            <a:extLst>
              <a:ext uri="{FF2B5EF4-FFF2-40B4-BE49-F238E27FC236}">
                <a16:creationId xmlns:a16="http://schemas.microsoft.com/office/drawing/2014/main" id="{E13132A6-E89E-4641-B91C-28100F0C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2" name="Rectangle 10">
            <a:extLst>
              <a:ext uri="{FF2B5EF4-FFF2-40B4-BE49-F238E27FC236}">
                <a16:creationId xmlns:a16="http://schemas.microsoft.com/office/drawing/2014/main" id="{24BBB7B6-4069-4CA2-A384-3C3501A3F4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0772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 anchor="ctr"/>
          <a:lstStyle/>
          <a:p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Belsazar, um parente de Nabucodonosor, reinou em Babilônia. Em 12 de outubro de 539 a.C., ele decidiu dar uma festa em seu palácio.</a:t>
            </a: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>
                <a:gamma/>
                <a:shade val="0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>
            <a:extLst>
              <a:ext uri="{FF2B5EF4-FFF2-40B4-BE49-F238E27FC236}">
                <a16:creationId xmlns:a16="http://schemas.microsoft.com/office/drawing/2014/main" id="{4B1EA363-A693-44D0-B68F-1C1BB322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Rectangle 5">
            <a:extLst>
              <a:ext uri="{FF2B5EF4-FFF2-40B4-BE49-F238E27FC236}">
                <a16:creationId xmlns:a16="http://schemas.microsoft.com/office/drawing/2014/main" id="{64635FEA-5B18-4482-8B5C-AFD5151D6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76200"/>
            <a:ext cx="4800600" cy="6705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Haviam-se passado trinta e três anos desde a morte de Nabucodonosor. A idade de ouro de Babilônia estava declinando sob seu incompetente sucessor. Agora, para esse império, a areia da ampulheta estava quase se esgotando.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4CCABA72-6B9B-4FC5-859C-0A4DABEC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0D08F7F6-EEDD-4D8D-97E3-DBC085F67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5029200" cy="6096000"/>
          </a:xfrm>
          <a:noFill/>
          <a:ln/>
          <a:effectLst>
            <a:outerShdw dist="381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Belsazar e seus convidados cambaleavam embriagados, algo horrendo estava acontecendo do lado de fora da cidade. Dario, o medo, sob o manto da escuridão, cercou Babilônia com seu exército. A capital estava em suas mãos.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154DD995-6827-4BD2-B243-831A1B97B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5F328AB5-1538-4F54-A4D0-4130A2925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762000"/>
            <a:ext cx="4419600" cy="5334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 seria a conquista final na campanha que os medos e persas empreenderam por algum tempo. Além disso, o colaborador mais direto de Dario, Ciro o grande, estava conquistando mais e mais territórios babilônicos.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>
            <a:extLst>
              <a:ext uri="{FF2B5EF4-FFF2-40B4-BE49-F238E27FC236}">
                <a16:creationId xmlns:a16="http://schemas.microsoft.com/office/drawing/2014/main" id="{04216B7A-D6BE-4A7B-978A-538C8179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Rectangle 8">
            <a:extLst>
              <a:ext uri="{FF2B5EF4-FFF2-40B4-BE49-F238E27FC236}">
                <a16:creationId xmlns:a16="http://schemas.microsoft.com/office/drawing/2014/main" id="{062FE9B2-F092-451A-924D-C306983C2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4876800" cy="3886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8F8F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Belsazar continuava festejando nesse momento de grande perigo, porque achava que sua cidade era inexpugnável. Ninguém poderia penetrar os poderosos muros de Babilônia...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>
            <a:extLst>
              <a:ext uri="{FF2B5EF4-FFF2-40B4-BE49-F238E27FC236}">
                <a16:creationId xmlns:a16="http://schemas.microsoft.com/office/drawing/2014/main" id="{6309A10E-320C-4B5B-B3BA-9AF527C3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909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Rectangle 6">
            <a:extLst>
              <a:ext uri="{FF2B5EF4-FFF2-40B4-BE49-F238E27FC236}">
                <a16:creationId xmlns:a16="http://schemas.microsoft.com/office/drawing/2014/main" id="{8AC5A90C-0D0B-458C-AEA2-BF4ED1C6A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267200" cy="5181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8F8F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Seus portões elevavam-se bem acima no nível do chão; seus armazéns estavam abarrotados de alimentos, e o rio Eufrates, fluindo pelo meio da cidade, provia suplemento certo de água.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>
            <a:extLst>
              <a:ext uri="{FF2B5EF4-FFF2-40B4-BE49-F238E27FC236}">
                <a16:creationId xmlns:a16="http://schemas.microsoft.com/office/drawing/2014/main" id="{74A1A3BB-8F58-48FA-B072-DFCF364E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Rectangle 7">
            <a:extLst>
              <a:ext uri="{FF2B5EF4-FFF2-40B4-BE49-F238E27FC236}">
                <a16:creationId xmlns:a16="http://schemas.microsoft.com/office/drawing/2014/main" id="{03F08E72-75C8-4503-94A6-AF2B4CB9F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5943600" cy="3200400"/>
          </a:xfrm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  Em meio às festividades de Belsazar, o que ele ordenou que seus servos fizessem? (Daniel 5:2)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8F05BA51-8BCC-483D-929D-D33AC802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FB501F94-21DE-4E30-ADBE-8CE068BD9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685800"/>
            <a:ext cx="5943600" cy="3200400"/>
          </a:xfrm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  Em meio às festividades de Belsazar, o que ele ordenou que seus servos fizessem? (Daniel 5:2)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Mandou trazer os utensílios de ouro e prata do templo.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2C7EB233-F9FD-4084-931C-1D9FA623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>
            <a:extLst>
              <a:ext uri="{FF2B5EF4-FFF2-40B4-BE49-F238E27FC236}">
                <a16:creationId xmlns:a16="http://schemas.microsoft.com/office/drawing/2014/main" id="{4A559D2F-B238-450C-9871-2F7BDBFF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Rectangle 8">
            <a:extLst>
              <a:ext uri="{FF2B5EF4-FFF2-40B4-BE49-F238E27FC236}">
                <a16:creationId xmlns:a16="http://schemas.microsoft.com/office/drawing/2014/main" id="{BCE033AD-6567-4C36-AE64-B25F02695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953000"/>
            <a:ext cx="79248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Belsazar sabia o que era certo. Ele voltou as costas para Deus e escolheu correr para o lado errado na vida. Correu para longe de Deus.</a:t>
            </a:r>
            <a:r>
              <a:rPr lang="pt-BR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6FB17648-688E-49AF-97C6-ABC5E6A9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86E02654-7EAB-4CDD-9845-0B3A52BA5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1143000"/>
            <a:ext cx="6858000" cy="4191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6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na Profecia – 3</a:t>
            </a:r>
            <a:br>
              <a:rPr lang="pt-BR" altLang="pt-BR" sz="6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6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6000" b="1">
                <a:solidFill>
                  <a:schemeClr val="bg1"/>
                </a:solidFill>
                <a:latin typeface="Arial Narrow" panose="020B0606020202030204" pitchFamily="34" charset="0"/>
              </a:rPr>
              <a:t> Foco Sobre Daniel</a:t>
            </a:r>
            <a:endParaRPr lang="pt-BR" altLang="pt-BR" sz="6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59E26F9-8453-497A-A7A8-D3B82C997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pt-PT" altLang="pt-BR" sz="44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>
            <a:extLst>
              <a:ext uri="{FF2B5EF4-FFF2-40B4-BE49-F238E27FC236}">
                <a16:creationId xmlns:a16="http://schemas.microsoft.com/office/drawing/2014/main" id="{60142BC3-ACA4-4D44-BA9F-9CB6D905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Rectangle 6">
            <a:extLst>
              <a:ext uri="{FF2B5EF4-FFF2-40B4-BE49-F238E27FC236}">
                <a16:creationId xmlns:a16="http://schemas.microsoft.com/office/drawing/2014/main" id="{8D327AB7-4BCF-4DD6-A473-C27E7AFA6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1371600"/>
            <a:ext cx="4648200" cy="4038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5 nos diz que algo apareceu naquela mesma hora. O que foi?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4393A3F3-D56A-44A2-A3C5-D1E735A83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Rectangle 3">
            <a:extLst>
              <a:ext uri="{FF2B5EF4-FFF2-40B4-BE49-F238E27FC236}">
                <a16:creationId xmlns:a16="http://schemas.microsoft.com/office/drawing/2014/main" id="{009D2D11-68DF-4320-9E3B-C768CD89B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1371600"/>
            <a:ext cx="4648200" cy="4038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5 nos diz que algo apareceu naquela mesma hora. O que foi?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Dedos de mão.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>
            <a:extLst>
              <a:ext uri="{FF2B5EF4-FFF2-40B4-BE49-F238E27FC236}">
                <a16:creationId xmlns:a16="http://schemas.microsoft.com/office/drawing/2014/main" id="{C51642C2-9750-4413-8E48-B5D2D4BE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>
            <a:extLst>
              <a:ext uri="{FF2B5EF4-FFF2-40B4-BE49-F238E27FC236}">
                <a16:creationId xmlns:a16="http://schemas.microsoft.com/office/drawing/2014/main" id="{FC1BA6CD-5415-4D91-BBA4-83076C4E8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3048000"/>
            <a:ext cx="5105400" cy="2743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aquilo fez?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5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C5628316-C9F0-4B18-BDF2-9D2E209E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Rectangle 3">
            <a:extLst>
              <a:ext uri="{FF2B5EF4-FFF2-40B4-BE49-F238E27FC236}">
                <a16:creationId xmlns:a16="http://schemas.microsoft.com/office/drawing/2014/main" id="{DA3DBEB9-2DB2-42BE-A4CE-19DDC9647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3429000"/>
            <a:ext cx="5105400" cy="2743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aquilo fez?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  <a:t>Escreveu na parede.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>
            <a:extLst>
              <a:ext uri="{FF2B5EF4-FFF2-40B4-BE49-F238E27FC236}">
                <a16:creationId xmlns:a16="http://schemas.microsoft.com/office/drawing/2014/main" id="{B3C6F0ED-ACB1-4E77-8338-DA00ADA2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9530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Rectangle 6">
            <a:extLst>
              <a:ext uri="{FF2B5EF4-FFF2-40B4-BE49-F238E27FC236}">
                <a16:creationId xmlns:a16="http://schemas.microsoft.com/office/drawing/2014/main" id="{376B2455-45DF-4F4B-A5EB-BD96F561F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505200"/>
            <a:ext cx="8763000" cy="11430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reação física do rei?  (verso 6)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A7914E4A-7105-447C-89D5-30615122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9530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>
            <a:extLst>
              <a:ext uri="{FF2B5EF4-FFF2-40B4-BE49-F238E27FC236}">
                <a16:creationId xmlns:a16="http://schemas.microsoft.com/office/drawing/2014/main" id="{667A53E7-D07E-42F9-B78B-01157939D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724400"/>
            <a:ext cx="8763000" cy="11430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reação física do rei?  (verso 6)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“Se mudou o semblante, os seus pensamentos o turbaram, as juntas dos seus lombos se relaxaram e os seus joelhos  batiam uns nos outros.”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B05E1754-4233-4EB7-B8AA-DD61703E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4940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Rectangle 3">
            <a:extLst>
              <a:ext uri="{FF2B5EF4-FFF2-40B4-BE49-F238E27FC236}">
                <a16:creationId xmlns:a16="http://schemas.microsoft.com/office/drawing/2014/main" id="{72F284CF-47D9-41E9-AE6E-EADD9A454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5257800" cy="48768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Belsazar chamou os sábios para interpretar o que estava escrito na parede. Mas eles não puderam explicar a estranha inscrição. Relatos do que estava ocorrendo se espalharam pelo palácio...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45773249-08B0-4225-B183-DBCBF5DB2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4940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CB611495-34CA-4CCA-B570-F47C69A61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066800"/>
            <a:ext cx="5334000" cy="48006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...Quando as novas chegaram ao conhecimento da rainha, ela se dirigiu rapidamente ao salão onde antes a ruidosa festa havia cessado. Avaliando rapidamente a situação, ela aconselhou que Belsazar chamasse Daniel para interpretar o texto.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>
            <a:extLst>
              <a:ext uri="{FF2B5EF4-FFF2-40B4-BE49-F238E27FC236}">
                <a16:creationId xmlns:a16="http://schemas.microsoft.com/office/drawing/2014/main" id="{7402D91F-1EB5-453B-A4F5-7BE7C27C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0ECD7D76-B498-45BC-AEE4-2B2A87C04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267200" cy="57150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Quando Daniel chegou, o rei prometeu cobri-lo de presentes e torná-lo o terceiro homem no comando de seu reino, se ele pudesse revelar o que aquelas palavras significavam.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>
            <a:extLst>
              <a:ext uri="{FF2B5EF4-FFF2-40B4-BE49-F238E27FC236}">
                <a16:creationId xmlns:a16="http://schemas.microsoft.com/office/drawing/2014/main" id="{B7A4094E-B42E-45A4-8BD6-180545FD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Rectangle 5">
            <a:extLst>
              <a:ext uri="{FF2B5EF4-FFF2-40B4-BE49-F238E27FC236}">
                <a16:creationId xmlns:a16="http://schemas.microsoft.com/office/drawing/2014/main" id="{3C5B3DCC-82A5-415C-87A3-6577C144E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505200"/>
            <a:ext cx="8153400" cy="1600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Daniel respondeu? (verso 17)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49E5DE5A-DDEB-4D8E-9CAA-D41CEA009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950" y="1228725"/>
            <a:ext cx="5334000" cy="33528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Correndo Para o Lado Errado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5 e 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D1B041A7-41A2-4946-99F7-4614B6C5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7" name="Rectangle 3">
            <a:extLst>
              <a:ext uri="{FF2B5EF4-FFF2-40B4-BE49-F238E27FC236}">
                <a16:creationId xmlns:a16="http://schemas.microsoft.com/office/drawing/2014/main" id="{2833C9C1-0A49-484B-8AF8-22C67821B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0"/>
            <a:ext cx="8153400" cy="1600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Daniel respondeu? (verso 17)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Não aceitou os presentes, mas interpretou a escrita...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>
            <a:extLst>
              <a:ext uri="{FF2B5EF4-FFF2-40B4-BE49-F238E27FC236}">
                <a16:creationId xmlns:a16="http://schemas.microsoft.com/office/drawing/2014/main" id="{E1AF247C-A652-4B12-B3DB-C60D0F46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Rectangle 7">
            <a:extLst>
              <a:ext uri="{FF2B5EF4-FFF2-40B4-BE49-F238E27FC236}">
                <a16:creationId xmlns:a16="http://schemas.microsoft.com/office/drawing/2014/main" id="{2AFF782C-D668-4FE2-961D-B7903E317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696200" cy="3048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o erro fatal de Belsazar?  (verso 22)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extLst>
              <a:ext uri="{FF2B5EF4-FFF2-40B4-BE49-F238E27FC236}">
                <a16:creationId xmlns:a16="http://schemas.microsoft.com/office/drawing/2014/main" id="{28BCF4D2-4FC1-4820-816C-B67C7735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1" name="Rectangle 3">
            <a:extLst>
              <a:ext uri="{FF2B5EF4-FFF2-40B4-BE49-F238E27FC236}">
                <a16:creationId xmlns:a16="http://schemas.microsoft.com/office/drawing/2014/main" id="{2814AA51-065D-4F05-8CBB-594693C4F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696200" cy="3048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o erro fatal de Belsazar?  (verso 22)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orgulho.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>
            <a:extLst>
              <a:ext uri="{FF2B5EF4-FFF2-40B4-BE49-F238E27FC236}">
                <a16:creationId xmlns:a16="http://schemas.microsoft.com/office/drawing/2014/main" id="{3F3A2D0A-AFE4-4C4F-8A5D-E04862D5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Rectangle 5">
            <a:extLst>
              <a:ext uri="{FF2B5EF4-FFF2-40B4-BE49-F238E27FC236}">
                <a16:creationId xmlns:a16="http://schemas.microsoft.com/office/drawing/2014/main" id="{2457080A-E697-4385-8720-55093EC15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724400"/>
            <a:ext cx="8839200" cy="11430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Há uma linha invisível que não podemos cruzar sem sofrer sérias conseqüências. Vem o tempo quando todos os seres humanos terão decidido seus destinos.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>
            <a:extLst>
              <a:ext uri="{FF2B5EF4-FFF2-40B4-BE49-F238E27FC236}">
                <a16:creationId xmlns:a16="http://schemas.microsoft.com/office/drawing/2014/main" id="{A754887E-20D4-407D-9D3B-E4B9DBFC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>
            <a:extLst>
              <a:ext uri="{FF2B5EF4-FFF2-40B4-BE49-F238E27FC236}">
                <a16:creationId xmlns:a16="http://schemas.microsoft.com/office/drawing/2014/main" id="{CE3DCBAE-CB77-4D26-B55B-28E206A84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458200" cy="4267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os versos 25-28.</a:t>
            </a:r>
            <a:br>
              <a:rPr lang="pt-BR" altLang="pt-BR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Qual era o significado da mensagem gravada na parede do palácio, enviada diretamente da parte de Deus?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E7422636-F691-4954-82E5-14AF3C35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>
            <a:extLst>
              <a:ext uri="{FF2B5EF4-FFF2-40B4-BE49-F238E27FC236}">
                <a16:creationId xmlns:a16="http://schemas.microsoft.com/office/drawing/2014/main" id="{1986298B-50D3-4A13-8C57-086E342E7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458200" cy="25908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MENE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>
            <a:extLst>
              <a:ext uri="{FF2B5EF4-FFF2-40B4-BE49-F238E27FC236}">
                <a16:creationId xmlns:a16="http://schemas.microsoft.com/office/drawing/2014/main" id="{7A2AF9C0-DA44-4BC1-ADFC-C1DB64BA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>
            <a:extLst>
              <a:ext uri="{FF2B5EF4-FFF2-40B4-BE49-F238E27FC236}">
                <a16:creationId xmlns:a16="http://schemas.microsoft.com/office/drawing/2014/main" id="{AA4C0DFD-C6C9-4F81-873D-6DA84CEFE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8458200" cy="25908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MENE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“Contou Deus o teu reino e deu cabo dele.” 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2097EA89-B2BD-4770-B5DA-DDA736D1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98AC0B9B-A3C1-41B8-805E-64DFB7EA3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TEKEL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5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>
            <a:extLst>
              <a:ext uri="{FF2B5EF4-FFF2-40B4-BE49-F238E27FC236}">
                <a16:creationId xmlns:a16="http://schemas.microsoft.com/office/drawing/2014/main" id="{3AC10C0B-F88B-4BB6-AF7F-0A8CBFF2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Rectangle 5">
            <a:extLst>
              <a:ext uri="{FF2B5EF4-FFF2-40B4-BE49-F238E27FC236}">
                <a16:creationId xmlns:a16="http://schemas.microsoft.com/office/drawing/2014/main" id="{6247D856-3A12-4652-829D-D6328FD28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819400"/>
            <a:ext cx="77724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TEKEL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“Pesado foste na balança e achado em falta.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>
            <a:extLst>
              <a:ext uri="{FF2B5EF4-FFF2-40B4-BE49-F238E27FC236}">
                <a16:creationId xmlns:a16="http://schemas.microsoft.com/office/drawing/2014/main" id="{4AE6B4A9-17C3-4C60-ABE4-3F3C8A76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007725BC-E030-43AF-AB76-637EF534E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PERES (UFARSIN)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5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6502195B-9CD1-4722-BB4F-09A3A2D5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>
            <a:extLst>
              <a:ext uri="{FF2B5EF4-FFF2-40B4-BE49-F238E27FC236}">
                <a16:creationId xmlns:a16="http://schemas.microsoft.com/office/drawing/2014/main" id="{1352D294-3C6D-463F-B2BE-58E9CE2D9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990600"/>
            <a:ext cx="4038600" cy="4038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</a:rPr>
              <a:t>Um transigente rei está festejando animadamente durante uma noite, mas uma estranha mensagem interrompe a festança...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F0AF3D3F-9D28-4DA0-9891-3CB8AE51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Rectangle 3">
            <a:extLst>
              <a:ext uri="{FF2B5EF4-FFF2-40B4-BE49-F238E27FC236}">
                <a16:creationId xmlns:a16="http://schemas.microsoft.com/office/drawing/2014/main" id="{448DE29D-CF24-4AC7-8D6C-55757EF99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PERES (UFARSIN)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“Dividido foi o teu reino e dado aos medos e aos persas.”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1064F053-95BA-4C17-BF40-E4A5F3D9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>
            <a:extLst>
              <a:ext uri="{FF2B5EF4-FFF2-40B4-BE49-F238E27FC236}">
                <a16:creationId xmlns:a16="http://schemas.microsoft.com/office/drawing/2014/main" id="{9C3D986D-12EB-4553-879E-79A52CCD4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286000"/>
            <a:ext cx="6248400" cy="11430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aconteceu mais tarde, naquela noite? (verso 30)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>
            <a:extLst>
              <a:ext uri="{FF2B5EF4-FFF2-40B4-BE49-F238E27FC236}">
                <a16:creationId xmlns:a16="http://schemas.microsoft.com/office/drawing/2014/main" id="{FE6512D9-C7AD-4186-9664-CD981A94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>
            <a:extLst>
              <a:ext uri="{FF2B5EF4-FFF2-40B4-BE49-F238E27FC236}">
                <a16:creationId xmlns:a16="http://schemas.microsoft.com/office/drawing/2014/main" id="{70CC7DC4-C03C-4C3D-8857-CC8033BCC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286000"/>
            <a:ext cx="6248400" cy="11430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aconteceu mais tarde, naquela noite? (verso 30)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Belsazar foi morto.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>
            <a:extLst>
              <a:ext uri="{FF2B5EF4-FFF2-40B4-BE49-F238E27FC236}">
                <a16:creationId xmlns:a16="http://schemas.microsoft.com/office/drawing/2014/main" id="{4E95CC48-BCAE-4131-8AD5-A462DF150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Rectangle 5">
            <a:extLst>
              <a:ext uri="{FF2B5EF4-FFF2-40B4-BE49-F238E27FC236}">
                <a16:creationId xmlns:a16="http://schemas.microsoft.com/office/drawing/2014/main" id="{B5543042-7D8E-4CC7-BB08-55D83758C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4572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historiadores nos contam que na mesma noite da festa, os medos sitiaram Babilônia e reduziram o nível das águas do Eufrates. Eles desviaram seu fluxo para um canal que haviam cavado silenciosamente... 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8C6EE762-AD1D-4A5E-96A6-38063A3C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Rectangle 3">
            <a:extLst>
              <a:ext uri="{FF2B5EF4-FFF2-40B4-BE49-F238E27FC236}">
                <a16:creationId xmlns:a16="http://schemas.microsoft.com/office/drawing/2014/main" id="{5B033729-0C17-482E-A16B-1BF327D6B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620000" cy="28194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soldados de Dario caminharam pelo leito do rio, passando sob os muros da cidade e espalhando-se pelas ruas. 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B4063F85-1649-43C3-B3A4-A167BE80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>
            <a:extLst>
              <a:ext uri="{FF2B5EF4-FFF2-40B4-BE49-F238E27FC236}">
                <a16:creationId xmlns:a16="http://schemas.microsoft.com/office/drawing/2014/main" id="{95810851-FEE8-4FDE-B220-9F4A9FB5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5">
            <a:extLst>
              <a:ext uri="{FF2B5EF4-FFF2-40B4-BE49-F238E27FC236}">
                <a16:creationId xmlns:a16="http://schemas.microsoft.com/office/drawing/2014/main" id="{2793D521-02C4-4147-A39D-B968D9AA9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105400" cy="62484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Rapidamente eles dominaram os guardas e a Medo-Pérsia substituiu Babilônia como o próximo império mundial. Isso aconteceu justamente como delineado na profecia de Daniel capítulo dois. A cabeça de ouro deu lugar ao peito e braços de prata.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>
            <a:extLst>
              <a:ext uri="{FF2B5EF4-FFF2-40B4-BE49-F238E27FC236}">
                <a16:creationId xmlns:a16="http://schemas.microsoft.com/office/drawing/2014/main" id="{B77E9D1A-F1B1-4660-95D2-CE35219F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Rectangle 5">
            <a:extLst>
              <a:ext uri="{FF2B5EF4-FFF2-40B4-BE49-F238E27FC236}">
                <a16:creationId xmlns:a16="http://schemas.microsoft.com/office/drawing/2014/main" id="{88A22E9E-B9BC-4C25-8E20-36D72A9C2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029200"/>
            <a:ext cx="77724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Há uma linha invisível que não podemos cruzar sem sofrer sérias conseqüências. Algumas vezes Deus é obrigado a dizer: Basta! A Bíblia nos dá exemplos: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>
            <a:extLst>
              <a:ext uri="{FF2B5EF4-FFF2-40B4-BE49-F238E27FC236}">
                <a16:creationId xmlns:a16="http://schemas.microsoft.com/office/drawing/2014/main" id="{86D1093C-F022-42A0-8052-BB4F75EF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Rectangle 5">
            <a:extLst>
              <a:ext uri="{FF2B5EF4-FFF2-40B4-BE49-F238E27FC236}">
                <a16:creationId xmlns:a16="http://schemas.microsoft.com/office/drawing/2014/main" id="{066FE715-B606-4A24-A56D-2C7AAD2BC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5029200" cy="4267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Isso ocorreu nos dias de Noé, quando um dilúvio varreu o mundo.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>
            <a:extLst>
              <a:ext uri="{FF2B5EF4-FFF2-40B4-BE49-F238E27FC236}">
                <a16:creationId xmlns:a16="http://schemas.microsoft.com/office/drawing/2014/main" id="{66CA0CC2-28BB-450B-AC98-DE90B378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2" name="Rectangle 8">
            <a:extLst>
              <a:ext uri="{FF2B5EF4-FFF2-40B4-BE49-F238E27FC236}">
                <a16:creationId xmlns:a16="http://schemas.microsoft.com/office/drawing/2014/main" id="{0A71D1B5-2370-4DC8-B645-610DDC455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3657600" cy="5410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Aconteceu nos dias de Ló, quando Sodoma e Gomorra foram destruídas por fogo e enxofre.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>
            <a:extLst>
              <a:ext uri="{FF2B5EF4-FFF2-40B4-BE49-F238E27FC236}">
                <a16:creationId xmlns:a16="http://schemas.microsoft.com/office/drawing/2014/main" id="{B5D07264-6929-41F6-B45F-7E833ADF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5" name="Rectangle 5">
            <a:extLst>
              <a:ext uri="{FF2B5EF4-FFF2-40B4-BE49-F238E27FC236}">
                <a16:creationId xmlns:a16="http://schemas.microsoft.com/office/drawing/2014/main" id="{7A531F5B-CF28-40F3-95F4-0AAE737E4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24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</a:rPr>
              <a:t>...Posteriormente Daniel é sentenciado a perecer na cova dos leões.</a:t>
            </a:r>
            <a:endParaRPr lang="pt-PT" altLang="pt-BR" b="1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>
            <a:extLst>
              <a:ext uri="{FF2B5EF4-FFF2-40B4-BE49-F238E27FC236}">
                <a16:creationId xmlns:a16="http://schemas.microsoft.com/office/drawing/2014/main" id="{111046FA-D66F-4807-A98E-047E837E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Rectangle 5">
            <a:extLst>
              <a:ext uri="{FF2B5EF4-FFF2-40B4-BE49-F238E27FC236}">
                <a16:creationId xmlns:a16="http://schemas.microsoft.com/office/drawing/2014/main" id="{EB8EF964-DC5E-4642-954D-66B38277D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18025"/>
            <a:ext cx="77724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6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terá lugar novamente nos últimos dias da história terrena.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>
            <a:extLst>
              <a:ext uri="{FF2B5EF4-FFF2-40B4-BE49-F238E27FC236}">
                <a16:creationId xmlns:a16="http://schemas.microsoft.com/office/drawing/2014/main" id="{BCB7550E-EB0E-43FF-ACE5-1B4A0CC2B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Rectangle 5">
            <a:extLst>
              <a:ext uri="{FF2B5EF4-FFF2-40B4-BE49-F238E27FC236}">
                <a16:creationId xmlns:a16="http://schemas.microsoft.com/office/drawing/2014/main" id="{AEBAE733-1DC0-4C82-8915-55928F419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24200"/>
            <a:ext cx="8382000" cy="32004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Vem o tempo quando todos os seres humanos terão decidido seus destinos... e essas decisões serão confirmadas para sempre.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>
            <a:extLst>
              <a:ext uri="{FF2B5EF4-FFF2-40B4-BE49-F238E27FC236}">
                <a16:creationId xmlns:a16="http://schemas.microsoft.com/office/drawing/2014/main" id="{D5638BE3-3CAA-4FFB-B30C-1DF21ABC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6" name="Rectangle 8">
            <a:extLst>
              <a:ext uri="{FF2B5EF4-FFF2-40B4-BE49-F238E27FC236}">
                <a16:creationId xmlns:a16="http://schemas.microsoft.com/office/drawing/2014/main" id="{EF5326EF-0FDD-419D-A1BC-B63DB9DF6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685800"/>
            <a:ext cx="4648200" cy="52578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Belsazar tomou a decisão de seguir um caminho distante de Deus. Mas em Daniel, capítulo 6, encontramos uma história diferente – a corajosa lealdade de Daniel a Deus.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>
            <a:extLst>
              <a:ext uri="{FF2B5EF4-FFF2-40B4-BE49-F238E27FC236}">
                <a16:creationId xmlns:a16="http://schemas.microsoft.com/office/drawing/2014/main" id="{695ADB11-4735-4119-90FA-FAB82066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Rectangle 5">
            <a:extLst>
              <a:ext uri="{FF2B5EF4-FFF2-40B4-BE49-F238E27FC236}">
                <a16:creationId xmlns:a16="http://schemas.microsoft.com/office/drawing/2014/main" id="{32E29A62-1B18-4609-A1F1-C44C6222F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533400"/>
            <a:ext cx="7239000" cy="4038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Tentações e provas não devem oprimir nosso espírito. Elas podem fazer-nos crescer e tornar-nos mais semelhantes a Cristo.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>
            <a:extLst>
              <a:ext uri="{FF2B5EF4-FFF2-40B4-BE49-F238E27FC236}">
                <a16:creationId xmlns:a16="http://schemas.microsoft.com/office/drawing/2014/main" id="{A92124B8-ADC1-4221-AB77-54C4ED2F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5005ACB9-A3D3-4803-B404-572AD3EDC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457200"/>
            <a:ext cx="4648200" cy="5943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Ao tempo dos eventos do capítulo 6, Daniel contava cerca de oitenta anos de idade. Eis um homem cuja frutífera existência demonstrou que Deus pode ser uma fiel fonte de apoio.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>
            <a:extLst>
              <a:ext uri="{FF2B5EF4-FFF2-40B4-BE49-F238E27FC236}">
                <a16:creationId xmlns:a16="http://schemas.microsoft.com/office/drawing/2014/main" id="{25BB953C-AABC-4671-8196-63888E9E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Rectangle 6">
            <a:extLst>
              <a:ext uri="{FF2B5EF4-FFF2-40B4-BE49-F238E27FC236}">
                <a16:creationId xmlns:a16="http://schemas.microsoft.com/office/drawing/2014/main" id="{CCB8571A-F196-4132-A167-F153EF12A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5943600"/>
          </a:xfrm>
          <a:noFill/>
          <a:ln/>
          <a:effectLst>
            <a:outerShdw dist="63500" dir="221219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palavras do profeta Isaías estavam evidentes em sua vida: “Até à vossa velhice Eu Sou o mesmo, e ainda até as cãs Eu vos carregarei; Eu vos criei e vos levarei; sim, Eu vos carregarei e vos livrarei.” (Isaías 46:4)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>
            <a:extLst>
              <a:ext uri="{FF2B5EF4-FFF2-40B4-BE49-F238E27FC236}">
                <a16:creationId xmlns:a16="http://schemas.microsoft.com/office/drawing/2014/main" id="{5AD72A26-C03C-49EB-8BD1-65851AB3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Rectangle 7">
            <a:extLst>
              <a:ext uri="{FF2B5EF4-FFF2-40B4-BE49-F238E27FC236}">
                <a16:creationId xmlns:a16="http://schemas.microsoft.com/office/drawing/2014/main" id="{BDEF09E8-D897-4EEB-8ABE-B4309EB3B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990600"/>
            <a:ext cx="5334000" cy="37338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“... Os presidentes e os sátrapas procuraram achar ocasião contra Daniel a respeito do reino.”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O que eles descobriram? (Daniel 6:4)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D21490A0-0610-46CA-88EA-27DB74A6A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Rectangle 3">
            <a:extLst>
              <a:ext uri="{FF2B5EF4-FFF2-40B4-BE49-F238E27FC236}">
                <a16:creationId xmlns:a16="http://schemas.microsoft.com/office/drawing/2014/main" id="{8FE35555-F1F9-4C0B-97AF-688EEC267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1295400"/>
            <a:ext cx="5334000" cy="37338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“... Os presidentes e os sátrapas procuraram achar ocasião contra Daniel a respeito do reino.”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O que eles descobriram? (Daniel 6:4)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“Que não se achava nele nenhum erro nem culpa.”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:a16="http://schemas.microsoft.com/office/drawing/2014/main" id="{00E2850E-6FAB-4A16-A336-8E4D3CAD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7" name="Rectangle 3">
            <a:extLst>
              <a:ext uri="{FF2B5EF4-FFF2-40B4-BE49-F238E27FC236}">
                <a16:creationId xmlns:a16="http://schemas.microsoft.com/office/drawing/2014/main" id="{94D89BE8-994F-4F34-A0B9-697D5F786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609600"/>
            <a:ext cx="4572000" cy="32766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que não puderam encontrar acusações  válidas contra Daniel?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A7D424B0-A322-427F-98CF-98598DF9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B87D4FF5-F78C-4171-A772-A92F5A83D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914400"/>
            <a:ext cx="4572000" cy="32766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que não puderam encontrar acusações  válidas contra Daniel?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Porque ele era fiel. (verso 4)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76181C32-728F-4868-816B-75E20DD6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>
            <a:extLst>
              <a:ext uri="{FF2B5EF4-FFF2-40B4-BE49-F238E27FC236}">
                <a16:creationId xmlns:a16="http://schemas.microsoft.com/office/drawing/2014/main" id="{8AA7CBB3-630F-4431-84B0-4ADA7E034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43400"/>
            <a:ext cx="8305800" cy="1752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campo da vida, há somente dois caminhos. Corremos rumo à redenção ou à destruição eterna.</a:t>
            </a:r>
            <a:r>
              <a:rPr lang="pt-BR" altLang="pt-BR" sz="4800" b="1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AE165F0D-CBF0-4FC1-B661-5FEFB4AF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>
            <a:extLst>
              <a:ext uri="{FF2B5EF4-FFF2-40B4-BE49-F238E27FC236}">
                <a16:creationId xmlns:a16="http://schemas.microsoft.com/office/drawing/2014/main" id="{CA66D22C-DCE6-4F44-A7A3-6996B74C0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0" y="990600"/>
            <a:ext cx="4572000" cy="44958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área da vida de Daniel os conspiradores sentiram que podiam usar contra ele? (verso 5).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“Na lei do seu Deus.”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>
            <a:extLst>
              <a:ext uri="{FF2B5EF4-FFF2-40B4-BE49-F238E27FC236}">
                <a16:creationId xmlns:a16="http://schemas.microsoft.com/office/drawing/2014/main" id="{3740FB3A-F8B9-4D6F-A6EA-498C86C4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0"/>
            <a:ext cx="4906962" cy="6858000"/>
          </a:xfrm>
          <a:prstGeom prst="rect">
            <a:avLst/>
          </a:prstGeom>
          <a:noFill/>
          <a:effectLst>
            <a:outerShdw dist="80322" dir="96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>
            <a:extLst>
              <a:ext uri="{FF2B5EF4-FFF2-40B4-BE49-F238E27FC236}">
                <a16:creationId xmlns:a16="http://schemas.microsoft.com/office/drawing/2014/main" id="{6F103A2E-CC81-4C40-9F9F-7F120B6D7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3657600" cy="52578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armadilha que eles prepararam para Daniel? (versos 6—9)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Fizeram o rei Dario promulgar uma lei onde apenas ele poderia ser adorado.</a:t>
            </a: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>
            <a:extLst>
              <a:ext uri="{FF2B5EF4-FFF2-40B4-BE49-F238E27FC236}">
                <a16:creationId xmlns:a16="http://schemas.microsoft.com/office/drawing/2014/main" id="{9AFC366E-EEA3-4410-BC8F-1AE3E27A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Rectangle 5">
            <a:extLst>
              <a:ext uri="{FF2B5EF4-FFF2-40B4-BE49-F238E27FC236}">
                <a16:creationId xmlns:a16="http://schemas.microsoft.com/office/drawing/2014/main" id="{F7C114BA-BA88-44EE-BA92-596B1C951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4648200" cy="30480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resposta de Daniel ao decreto do rei? (versos 10 e 11).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4DD25854-0D95-4F52-B0E2-B12C9488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>
            <a:extLst>
              <a:ext uri="{FF2B5EF4-FFF2-40B4-BE49-F238E27FC236}">
                <a16:creationId xmlns:a16="http://schemas.microsoft.com/office/drawing/2014/main" id="{AD327E00-30D1-43A8-9768-C6D8D3DD1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4648200" cy="30480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resposta de Daniel ao decreto do rei? (versos 10 e 11).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Orava três vezes ao dia ao seu Deus.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1" name="Picture 7">
            <a:extLst>
              <a:ext uri="{FF2B5EF4-FFF2-40B4-BE49-F238E27FC236}">
                <a16:creationId xmlns:a16="http://schemas.microsoft.com/office/drawing/2014/main" id="{B26957E0-6EB6-4615-BE98-39A0F0D9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Rectangle 9">
            <a:extLst>
              <a:ext uri="{FF2B5EF4-FFF2-40B4-BE49-F238E27FC236}">
                <a16:creationId xmlns:a16="http://schemas.microsoft.com/office/drawing/2014/main" id="{03BC4877-08CA-48BB-BB7E-0EC1DC10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962400"/>
            <a:ext cx="7010400" cy="22860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conspiradores não perderam tempo em delatar Daniel ao rei. Ele havia violado o decreto real por orar ao Deus do Céu...</a:t>
            </a: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B80D9243-20FC-4122-A0BB-8653816E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5" name="Rectangle 3">
            <a:extLst>
              <a:ext uri="{FF2B5EF4-FFF2-40B4-BE49-F238E27FC236}">
                <a16:creationId xmlns:a16="http://schemas.microsoft.com/office/drawing/2014/main" id="{5C4EDEAB-A89C-40EE-808E-9C5452C3E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38600"/>
            <a:ext cx="6934200" cy="20574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...A penalidade: ser jogado vivo na cova de leões vorazes. O rei sentiu que não tinha escolha; ele tinha de cumprir sua ordem. </a:t>
            </a: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6633"/>
            </a:gs>
            <a:gs pos="100000">
              <a:srgbClr val="996633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>
            <a:extLst>
              <a:ext uri="{FF2B5EF4-FFF2-40B4-BE49-F238E27FC236}">
                <a16:creationId xmlns:a16="http://schemas.microsoft.com/office/drawing/2014/main" id="{011FF177-E31F-457F-A177-DD55B25D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206875" cy="5410200"/>
          </a:xfrm>
          <a:prstGeom prst="rect">
            <a:avLst/>
          </a:prstGeom>
          <a:noFill/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Rectangle 5">
            <a:extLst>
              <a:ext uri="{FF2B5EF4-FFF2-40B4-BE49-F238E27FC236}">
                <a16:creationId xmlns:a16="http://schemas.microsoft.com/office/drawing/2014/main" id="{7B64EACE-8ACB-46C3-9B78-F2D768540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609600"/>
            <a:ext cx="4648200" cy="5181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Enquanto a sentença era cumprida e Daniel lançado na cova dos leões, o rei pronunciou notáveis palavras de fé: “O teu Deus, a quem tu continuamente serves, Ele te livrará.” (verso 16)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>
            <a:extLst>
              <a:ext uri="{FF2B5EF4-FFF2-40B4-BE49-F238E27FC236}">
                <a16:creationId xmlns:a16="http://schemas.microsoft.com/office/drawing/2014/main" id="{91BAF0D5-FA04-46F5-AC46-379389B0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>
            <a:extLst>
              <a:ext uri="{FF2B5EF4-FFF2-40B4-BE49-F238E27FC236}">
                <a16:creationId xmlns:a16="http://schemas.microsoft.com/office/drawing/2014/main" id="{1953B71C-B3C2-4A9D-B17A-F920BDA19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905000"/>
            <a:ext cx="4724400" cy="25146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você acha que o rei deve ter se sentido por ter sido manipulado por sua própria equipe de governo?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>
            <a:extLst>
              <a:ext uri="{FF2B5EF4-FFF2-40B4-BE49-F238E27FC236}">
                <a16:creationId xmlns:a16="http://schemas.microsoft.com/office/drawing/2014/main" id="{E85FAE7D-8332-4F86-AC64-EF0A62D5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0" name="Rectangle 8">
            <a:extLst>
              <a:ext uri="{FF2B5EF4-FFF2-40B4-BE49-F238E27FC236}">
                <a16:creationId xmlns:a16="http://schemas.microsoft.com/office/drawing/2014/main" id="{CAC690FD-8670-4E31-A8A5-A8C6DC7A9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381000"/>
            <a:ext cx="3886200" cy="51816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Culpa e ansiedade por causa de ações erradas sabotam nossa felicidade. Seguir a Deus proporciona paz, mesmo em meio aos momentos mais atrozes da vida.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4293F65E-4C17-4D6C-8D1A-98A5AAA1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D1E080D9-C547-44E4-B07C-C8D0CF1FE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495800" cy="51816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Dario condenou alguém que não queria condenar. Porque o rei sabia ser tremendamente injusto lançar Daniel na cova dos leões, ele passou a noite em claro no palácio.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>
            <a:extLst>
              <a:ext uri="{FF2B5EF4-FFF2-40B4-BE49-F238E27FC236}">
                <a16:creationId xmlns:a16="http://schemas.microsoft.com/office/drawing/2014/main" id="{68E796A7-98B8-434D-B08A-950DB34A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9">
            <a:extLst>
              <a:ext uri="{FF2B5EF4-FFF2-40B4-BE49-F238E27FC236}">
                <a16:creationId xmlns:a16="http://schemas.microsoft.com/office/drawing/2014/main" id="{0B72B213-C52A-42E3-9664-49EC0542C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685800"/>
            <a:ext cx="4876800" cy="5943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quão terrível será chegar ao fim e descobrir que fizemos tudo por nada; que corremos para o lado errado, longe de Jesus e de Sua cruz.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>
            <a:extLst>
              <a:ext uri="{FF2B5EF4-FFF2-40B4-BE49-F238E27FC236}">
                <a16:creationId xmlns:a16="http://schemas.microsoft.com/office/drawing/2014/main" id="{F739CDCD-DE7E-4FAD-92F1-2020F338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Rectangle 3">
            <a:extLst>
              <a:ext uri="{FF2B5EF4-FFF2-40B4-BE49-F238E27FC236}">
                <a16:creationId xmlns:a16="http://schemas.microsoft.com/office/drawing/2014/main" id="{0FA85FFF-42B1-47FC-AB87-987ACCA47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981200"/>
            <a:ext cx="6172200" cy="11430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 rei descobriu quando foi à cova dos leões cedo de manhã? (versos 19 a 22)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>
            <a:extLst>
              <a:ext uri="{FF2B5EF4-FFF2-40B4-BE49-F238E27FC236}">
                <a16:creationId xmlns:a16="http://schemas.microsoft.com/office/drawing/2014/main" id="{CB7914EB-7FA3-41C3-B0C6-5EC9695F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Rectangle 3">
            <a:extLst>
              <a:ext uri="{FF2B5EF4-FFF2-40B4-BE49-F238E27FC236}">
                <a16:creationId xmlns:a16="http://schemas.microsoft.com/office/drawing/2014/main" id="{C0841D7B-596E-469D-B1E0-2E67EBB2B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981200"/>
            <a:ext cx="6172200" cy="11430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 rei descobriu quando foi à cova dos leões cedo de manhã? (versos 19 a 22)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Que Daniel estava vivo!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>
            <a:extLst>
              <a:ext uri="{FF2B5EF4-FFF2-40B4-BE49-F238E27FC236}">
                <a16:creationId xmlns:a16="http://schemas.microsoft.com/office/drawing/2014/main" id="{B181E04E-269B-401B-A09D-20A0C85B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6C66A6AB-1D62-4AF4-8921-95518383A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52800"/>
            <a:ext cx="5410200" cy="2743200"/>
          </a:xfrm>
          <a:noFill/>
          <a:ln/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Daniel disse ao rei que Deus havia feito?  (verso 22)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0F61F643-0508-4D95-A115-10651FA3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AAF7E904-C022-4FAE-9C67-FE3B5AD75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57600"/>
            <a:ext cx="5410200" cy="27432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Daniel disse ao rei que Deus havia feito?  (verso 22)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“Deus enviou o seu anjo e fechou a boca dos leões.”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>
            <a:extLst>
              <a:ext uri="{FF2B5EF4-FFF2-40B4-BE49-F238E27FC236}">
                <a16:creationId xmlns:a16="http://schemas.microsoft.com/office/drawing/2014/main" id="{EAB17ACB-B9C5-42A6-9ACD-A8DD1849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28825"/>
            <a:ext cx="4953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Rectangle 6">
            <a:extLst>
              <a:ext uri="{FF2B5EF4-FFF2-40B4-BE49-F238E27FC236}">
                <a16:creationId xmlns:a16="http://schemas.microsoft.com/office/drawing/2014/main" id="{6480B3AF-610E-434A-AB0D-0429C473F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3733800" cy="3657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razão a Bíblia dá para o fato de Daniel não ter sido ferido? (verso 22)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C7DDF261-186D-4B1B-A326-3B9DED4B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28825"/>
            <a:ext cx="4953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56F9C635-02A4-455B-AA8F-E8A338B4F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3733800" cy="3657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razão a Bíblia dá para o fato de Daniel não ter sido ferido? (verso 22)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era inocente.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>
            <a:extLst>
              <a:ext uri="{FF2B5EF4-FFF2-40B4-BE49-F238E27FC236}">
                <a16:creationId xmlns:a16="http://schemas.microsoft.com/office/drawing/2014/main" id="{3A27C1C7-81E7-4C6D-8BE6-A6C34290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Rectangle 5">
            <a:extLst>
              <a:ext uri="{FF2B5EF4-FFF2-40B4-BE49-F238E27FC236}">
                <a16:creationId xmlns:a16="http://schemas.microsoft.com/office/drawing/2014/main" id="{E21B0589-EE8F-4F2C-8F0A-4673574A1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057400"/>
            <a:ext cx="4724400" cy="3124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aconteceu aos conspiradores? (verso 24)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>
            <a:extLst>
              <a:ext uri="{FF2B5EF4-FFF2-40B4-BE49-F238E27FC236}">
                <a16:creationId xmlns:a16="http://schemas.microsoft.com/office/drawing/2014/main" id="{FA396F70-6E50-457D-949C-4CED86D0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3">
            <a:extLst>
              <a:ext uri="{FF2B5EF4-FFF2-40B4-BE49-F238E27FC236}">
                <a16:creationId xmlns:a16="http://schemas.microsoft.com/office/drawing/2014/main" id="{1FA13388-245F-42E8-AEC6-7AC604476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362200"/>
            <a:ext cx="4724400" cy="3124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aconteceu aos conspiradores? (verso 24)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Foram lançados na cova dos leões.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>
            <a:extLst>
              <a:ext uri="{FF2B5EF4-FFF2-40B4-BE49-F238E27FC236}">
                <a16:creationId xmlns:a16="http://schemas.microsoft.com/office/drawing/2014/main" id="{7BFAA198-4232-4203-A72B-1985AE22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3" name="Rectangle 7">
            <a:extLst>
              <a:ext uri="{FF2B5EF4-FFF2-40B4-BE49-F238E27FC236}">
                <a16:creationId xmlns:a16="http://schemas.microsoft.com/office/drawing/2014/main" id="{B34B2120-AAB9-4E0C-8273-8F40FDE12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495800"/>
            <a:ext cx="8839200" cy="1143000"/>
          </a:xfrm>
          <a:noFill/>
          <a:ln/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Que poderosa mensagem! Daniel tivera de fazer uma escolha muito difícil. Se ele orasse publicamente ao Deus do Céu, acabaria na cova dos leões. Mas ele fez a decisão de orar de qualquer modo.  </a:t>
            </a:r>
            <a:endParaRPr lang="pt-BR" altLang="pt-BR" sz="3600" b="1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>
            <a:extLst>
              <a:ext uri="{FF2B5EF4-FFF2-40B4-BE49-F238E27FC236}">
                <a16:creationId xmlns:a16="http://schemas.microsoft.com/office/drawing/2014/main" id="{906C5EB9-B892-4D3C-AEC5-C26571068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Rectangle 5">
            <a:extLst>
              <a:ext uri="{FF2B5EF4-FFF2-40B4-BE49-F238E27FC236}">
                <a16:creationId xmlns:a16="http://schemas.microsoft.com/office/drawing/2014/main" id="{D47EA1F2-2F05-401D-A052-A314F4518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800600" cy="5791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não ocultou sua fé. Não mudou seus hábitos devocionais ou ajustou seu estilo de vida; não se acomodou, mas confiou em Deus... 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AE9A5DFD-8ECE-42C6-AA55-0D987707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CF651007-8677-46C7-8ECF-6F15BC1C1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382000" cy="41148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Daniel, capítulo 5, versos 5 e 6, nos conta a história de dois indivíduos correndo na vida em direções opostas. Daniel corria continuamente na direção de Deus, com quem estava comprometido. 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F3B48F3B-7E51-4282-88DA-F1A899DFA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Rectangle 3">
            <a:extLst>
              <a:ext uri="{FF2B5EF4-FFF2-40B4-BE49-F238E27FC236}">
                <a16:creationId xmlns:a16="http://schemas.microsoft.com/office/drawing/2014/main" id="{35DEC32C-E7CE-41AC-A9D6-4CA2E6DE6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4876800" cy="5943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...O verso 10 nos diz que ele “dava graças”, como era seu costume. Mesmo diante da perspectiva de ser feito em pedaços pelos leões, Daniel ainda era capaz de agradecer. 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33"/>
            </a:gs>
            <a:gs pos="100000">
              <a:srgbClr val="996633">
                <a:gamma/>
                <a:shade val="0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>
            <a:extLst>
              <a:ext uri="{FF2B5EF4-FFF2-40B4-BE49-F238E27FC236}">
                <a16:creationId xmlns:a16="http://schemas.microsoft.com/office/drawing/2014/main" id="{0A7C53C0-9954-43E2-A26A-0F0E038D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8713" cy="6858000"/>
          </a:xfrm>
          <a:prstGeom prst="rect">
            <a:avLst/>
          </a:prstGeom>
          <a:noFill/>
          <a:effectLst>
            <a:outerShdw dist="92457" dir="95672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Rectangle 5">
            <a:extLst>
              <a:ext uri="{FF2B5EF4-FFF2-40B4-BE49-F238E27FC236}">
                <a16:creationId xmlns:a16="http://schemas.microsoft.com/office/drawing/2014/main" id="{F229E395-B862-405F-997F-7D3B5749C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609600"/>
            <a:ext cx="3962400" cy="525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não estava olhando para o perigo, mas para as promessas de Deus. Essas mesmas promessas nos pertencem. Elas nos haverão de capacitar assim como fizeram a Daniel.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>
            <a:extLst>
              <a:ext uri="{FF2B5EF4-FFF2-40B4-BE49-F238E27FC236}">
                <a16:creationId xmlns:a16="http://schemas.microsoft.com/office/drawing/2014/main" id="{A95A3F5A-3A61-4503-B7FD-6AC706A1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FFA01573-F83B-4308-9072-E87BE7A98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477000" cy="55626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“Deus é o nosso refúgio e fortaleza, socorro bem presente na angústia. Pelo que não temeremos...” (Sal. 46:1 e 2)</a:t>
            </a: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C43A076A-5E74-4825-A970-7D5B68F7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BE364802-ECB1-46CC-9070-F5E9A2418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4724400" cy="61722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“Não andeis ansiosos por coisa alguma; antes em tudo sejam os vossos pedidos conhecidos diante de Deus pela oração e suplica com ações de graças... 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09E038DE-449D-4256-82D9-EB4AFF89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6F4C033A-E603-47D5-A895-7865E9104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4724400" cy="66294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...E a paz de Deus, que excede todo o entendimento, guardará os vossos corações e os vossos pensamentos em Cristo Jesus.”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(Filip. 4:6 e 7)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>
            <a:extLst>
              <a:ext uri="{FF2B5EF4-FFF2-40B4-BE49-F238E27FC236}">
                <a16:creationId xmlns:a16="http://schemas.microsoft.com/office/drawing/2014/main" id="{C0A8CB37-2001-4FC5-AA97-A539AB2AF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5">
            <a:extLst>
              <a:ext uri="{FF2B5EF4-FFF2-40B4-BE49-F238E27FC236}">
                <a16:creationId xmlns:a16="http://schemas.microsoft.com/office/drawing/2014/main" id="{1EC0C17E-0E78-45A1-A76C-04BD36A07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876800" cy="5715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Lembre-se: Há dois caminhos a percorrer no campo da vida. Ou você corre na direção de Deus ou para longe dEle.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7" name="Picture 15">
            <a:extLst>
              <a:ext uri="{FF2B5EF4-FFF2-40B4-BE49-F238E27FC236}">
                <a16:creationId xmlns:a16="http://schemas.microsoft.com/office/drawing/2014/main" id="{0D73FF99-AA25-4C39-80B2-138B185B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72" name="Rectangle 20">
            <a:extLst>
              <a:ext uri="{FF2B5EF4-FFF2-40B4-BE49-F238E27FC236}">
                <a16:creationId xmlns:a16="http://schemas.microsoft.com/office/drawing/2014/main" id="{D35D49D4-2044-4557-B3C2-39B8999C6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838200"/>
            <a:ext cx="3962400" cy="51054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é especializado naquilo que pensamos ser impossível. Ele pode nos ajudar a superar qualquer obstáculo. Jesus veio para nos conceder paz em meio às tormentas da vida.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>
            <a:extLst>
              <a:ext uri="{FF2B5EF4-FFF2-40B4-BE49-F238E27FC236}">
                <a16:creationId xmlns:a16="http://schemas.microsoft.com/office/drawing/2014/main" id="{2729B9D9-8506-426D-BD89-B3B8F2241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EDBC235C-4A13-4823-87B6-E1671328D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76200"/>
            <a:ext cx="4724400" cy="6096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prometeu que atenderia às nossas necessidades se primeiro buscássemos o reino de Deus e um viver justo, e confiássemos plenamente nEle. O que você gostaria de dizer agora a Jesus?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>
            <a:extLst>
              <a:ext uri="{FF2B5EF4-FFF2-40B4-BE49-F238E27FC236}">
                <a16:creationId xmlns:a16="http://schemas.microsoft.com/office/drawing/2014/main" id="{70B19C90-EA6C-4098-998C-3142F40C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6" name="Rectangle 6">
            <a:extLst>
              <a:ext uri="{FF2B5EF4-FFF2-40B4-BE49-F238E27FC236}">
                <a16:creationId xmlns:a16="http://schemas.microsoft.com/office/drawing/2014/main" id="{D6C2565B-D124-4855-B352-4EA3C39F7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315200" cy="52578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Oração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Pai, obrigado por me amares e desejares ser parte de minha vida. Por favor, ajuda-me a compreender a Tua vontade para minha vida. Necessito que me dês fidelidade e confiança. Obrigado, em nome de Jesus. Amém.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13B1D887-9CBA-4CBF-B104-E1D17293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2FB07787-DAC7-475E-A7D2-93B8816A1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362200"/>
            <a:ext cx="8763000" cy="19812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Um rei por nome Belsazar estava deslizando e escorregando na direção de Satanás. Os resultados dessas duas escolhas nos provêem lições sobre as quais meditar.</a:t>
            </a: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2121</Words>
  <Application>Microsoft Office PowerPoint</Application>
  <PresentationFormat>Apresentação na tela (4:3)</PresentationFormat>
  <Paragraphs>85</Paragraphs>
  <Slides>88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92" baseType="lpstr">
      <vt:lpstr>Times New Roman</vt:lpstr>
      <vt:lpstr>Arial Narrow</vt:lpstr>
      <vt:lpstr>Tahoma</vt:lpstr>
      <vt:lpstr>Estrutura padrão</vt:lpstr>
      <vt:lpstr>Apresentação do PowerPoint</vt:lpstr>
      <vt:lpstr>Foco na Profecia – 3   Foco Sobre Daniel</vt:lpstr>
      <vt:lpstr>Correndo Para o Lado Errado    Daniel 5 e 6</vt:lpstr>
      <vt:lpstr>Um transigente rei está festejando animadamente durante uma noite, mas uma estranha mensagem interrompe a festança... </vt:lpstr>
      <vt:lpstr>...Posteriormente Daniel é sentenciado a perecer na cova dos leões.</vt:lpstr>
      <vt:lpstr>No campo da vida, há somente dois caminhos. Corremos rumo à redenção ou à destruição eterna. </vt:lpstr>
      <vt:lpstr>Mas quão terrível será chegar ao fim e descobrir que fizemos tudo por nada; que corremos para o lado errado, longe de Jesus e de Sua cruz. </vt:lpstr>
      <vt:lpstr>Daniel, capítulo 5, versos 5 e 6, nos conta a história de dois indivíduos correndo na vida em direções opostas. Daniel corria continuamente na direção de Deus, com quem estava comprometido. </vt:lpstr>
      <vt:lpstr>Um rei por nome Belsazar estava deslizando e escorregando na direção de Satanás. Os resultados dessas duas escolhas nos provêem lições sobre as quais meditar. </vt:lpstr>
      <vt:lpstr>Belsazar, um parente de Nabucodonosor, reinou em Babilônia. Em 12 de outubro de 539 a.C., ele decidiu dar uma festa em seu palácio. </vt:lpstr>
      <vt:lpstr>Haviam-se passado trinta e três anos desde a morte de Nabucodonosor. A idade de ouro de Babilônia estava declinando sob seu incompetente sucessor. Agora, para esse império, a areia da ampulheta estava quase se esgotando. </vt:lpstr>
      <vt:lpstr>Quando Belsazar e seus convidados cambaleavam embriagados, algo horrendo estava acontecendo do lado de fora da cidade. Dario, o medo, sob o manto da escuridão, cercou Babilônia com seu exército. A capital estava em suas mãos. </vt:lpstr>
      <vt:lpstr>Essa seria a conquista final na campanha que os medos e persas empreenderam por algum tempo. Além disso, o colaborador mais direto de Dario, Ciro o grande, estava conquistando mais e mais territórios babilônicos. </vt:lpstr>
      <vt:lpstr>Belsazar continuava festejando nesse momento de grande perigo, porque achava que sua cidade era inexpugnável. Ninguém poderia penetrar os poderosos muros de Babilônia... </vt:lpstr>
      <vt:lpstr>Seus portões elevavam-se bem acima no nível do chão; seus armazéns estavam abarrotados de alimentos, e o rio Eufrates, fluindo pelo meio da cidade, provia suplemento certo de água. </vt:lpstr>
      <vt:lpstr>  Em meio às festividades de Belsazar, o que ele ordenou que seus servos fizessem? (Daniel 5:2) </vt:lpstr>
      <vt:lpstr>  Em meio às festividades de Belsazar, o que ele ordenou que seus servos fizessem? (Daniel 5:2)  Mandou trazer os utensílios de ouro e prata do templo. </vt:lpstr>
      <vt:lpstr>Apresentação do PowerPoint</vt:lpstr>
      <vt:lpstr>Belsazar sabia o que era certo. Ele voltou as costas para Deus e escolheu correr para o lado errado na vida. Correu para longe de Deus. </vt:lpstr>
      <vt:lpstr>O verso 5 nos diz que algo apareceu naquela mesma hora. O que foi?  </vt:lpstr>
      <vt:lpstr>O verso 5 nos diz que algo apareceu naquela mesma hora. O que foi?  Dedos de mão. </vt:lpstr>
      <vt:lpstr>O que aquilo fez?  </vt:lpstr>
      <vt:lpstr>O que aquilo fez?  Escreveu na parede.</vt:lpstr>
      <vt:lpstr>Qual foi a reação física do rei?  (verso 6)</vt:lpstr>
      <vt:lpstr>Qual foi a reação física do rei?  (verso 6) “Se mudou o semblante, os seus pensamentos o turbaram, as juntas dos seus lombos se relaxaram e os seus joelhos  batiam uns nos outros.”</vt:lpstr>
      <vt:lpstr>Belsazar chamou os sábios para interpretar o que estava escrito na parede. Mas eles não puderam explicar a estranha inscrição. Relatos do que estava ocorrendo se espalharam pelo palácio... </vt:lpstr>
      <vt:lpstr>...Quando as novas chegaram ao conhecimento da rainha, ela se dirigiu rapidamente ao salão onde antes a ruidosa festa havia cessado. Avaliando rapidamente a situação, ela aconselhou que Belsazar chamasse Daniel para interpretar o texto. </vt:lpstr>
      <vt:lpstr> Quando Daniel chegou, o rei prometeu cobri-lo de presentes e torná-lo o terceiro homem no comando de seu reino, se ele pudesse revelar o que aquelas palavras significavam. </vt:lpstr>
      <vt:lpstr>Como Daniel respondeu? (verso 17)  </vt:lpstr>
      <vt:lpstr>Como Daniel respondeu? (verso 17)  Não aceitou os presentes, mas interpretou a escrita...</vt:lpstr>
      <vt:lpstr>Qual foi o erro fatal de Belsazar?  (verso 22)  </vt:lpstr>
      <vt:lpstr>Qual foi o erro fatal de Belsazar?  (verso 22)  O orgulho.</vt:lpstr>
      <vt:lpstr>Há uma linha invisível que não podemos cruzar sem sofrer sérias conseqüências. Vem o tempo quando todos os seres humanos terão decidido seus destinos. </vt:lpstr>
      <vt:lpstr>Leia os versos 25-28.  Qual era o significado da mensagem gravada na parede do palácio, enviada diretamente da parte de Deus?</vt:lpstr>
      <vt:lpstr> MENE</vt:lpstr>
      <vt:lpstr> MENE “Contou Deus o teu reino e deu cabo dele.” </vt:lpstr>
      <vt:lpstr> TEKEL </vt:lpstr>
      <vt:lpstr> TEKEL “Pesado foste na balança e achado em falta. </vt:lpstr>
      <vt:lpstr>PERES (UFARSIN) </vt:lpstr>
      <vt:lpstr>PERES (UFARSIN) “Dividido foi o teu reino e dado aos medos e aos persas.”</vt:lpstr>
      <vt:lpstr>O que aconteceu mais tarde, naquela noite? (verso 30)  </vt:lpstr>
      <vt:lpstr>O que aconteceu mais tarde, naquela noite? (verso 30)  Belsazar foi morto.</vt:lpstr>
      <vt:lpstr>Os historiadores nos contam que na mesma noite da festa, os medos sitiaram Babilônia e reduziram o nível das águas do Eufrates. Eles desviaram seu fluxo para um canal que haviam cavado silenciosamente... </vt:lpstr>
      <vt:lpstr>Os soldados de Dario caminharam pelo leito do rio, passando sob os muros da cidade e espalhando-se pelas ruas. </vt:lpstr>
      <vt:lpstr>Apresentação do PowerPoint</vt:lpstr>
      <vt:lpstr>Rapidamente eles dominaram os guardas e a Medo-Pérsia substituiu Babilônia como o próximo império mundial. Isso aconteceu justamente como delineado na profecia de Daniel capítulo dois. A cabeça de ouro deu lugar ao peito e braços de prata. </vt:lpstr>
      <vt:lpstr>Há uma linha invisível que não podemos cruzar sem sofrer sérias conseqüências. Algumas vezes Deus é obrigado a dizer: Basta! A Bíblia nos dá exemplos: </vt:lpstr>
      <vt:lpstr>Isso ocorreu nos dias de Noé, quando um dilúvio varreu o mundo. </vt:lpstr>
      <vt:lpstr>Aconteceu nos dias de Ló, quando Sodoma e Gomorra foram destruídas por fogo e enxofre. </vt:lpstr>
      <vt:lpstr>E terá lugar novamente nos últimos dias da história terrena. </vt:lpstr>
      <vt:lpstr>Vem o tempo quando todos os seres humanos terão decidido seus destinos... e essas decisões serão confirmadas para sempre. </vt:lpstr>
      <vt:lpstr>Belsazar tomou a decisão de seguir um caminho distante de Deus. Mas em Daniel, capítulo 6, encontramos uma história diferente – a corajosa lealdade de Daniel a Deus. </vt:lpstr>
      <vt:lpstr>Tentações e provas não devem oprimir nosso espírito. Elas podem fazer-nos crescer e tornar-nos mais semelhantes a Cristo. </vt:lpstr>
      <vt:lpstr>Ao tempo dos eventos do capítulo 6, Daniel contava cerca de oitenta anos de idade. Eis um homem cuja frutífera existência demonstrou que Deus pode ser uma fiel fonte de apoio. </vt:lpstr>
      <vt:lpstr>As palavras do profeta Isaías estavam evidentes em sua vida: “Até à vossa velhice Eu Sou o mesmo, e ainda até as cãs Eu vos carregarei; Eu vos criei e vos levarei; sim, Eu vos carregarei e vos livrarei.” (Isaías 46:4) </vt:lpstr>
      <vt:lpstr>“... Os presidentes e os sátrapas procuraram achar ocasião contra Daniel a respeito do reino.”  O que eles descobriram? (Daniel 6:4)  </vt:lpstr>
      <vt:lpstr>“... Os presidentes e os sátrapas procuraram achar ocasião contra Daniel a respeito do reino.”  O que eles descobriram? (Daniel 6:4)  “Que não se achava nele nenhum erro nem culpa.”</vt:lpstr>
      <vt:lpstr>Por que não puderam encontrar acusações  válidas contra Daniel?  </vt:lpstr>
      <vt:lpstr>Por que não puderam encontrar acusações  válidas contra Daniel?   Porque ele era fiel. (verso 4) </vt:lpstr>
      <vt:lpstr>Que área da vida de Daniel os conspiradores sentiram que podiam usar contra ele? (verso 5). “Na lei do seu Deus.”</vt:lpstr>
      <vt:lpstr>Qual foi a armadilha que eles prepararam para Daniel? (versos 6—9) Fizeram o rei Dario promulgar uma lei onde apenas ele poderia ser adorado.</vt:lpstr>
      <vt:lpstr>Qual foi a resposta de Daniel ao decreto do rei? (versos 10 e 11).   </vt:lpstr>
      <vt:lpstr>Qual foi a resposta de Daniel ao decreto do rei? (versos 10 e 11).   Orava três vezes ao dia ao seu Deus.</vt:lpstr>
      <vt:lpstr>Os conspiradores não perderam tempo em delatar Daniel ao rei. Ele havia violado o decreto real por orar ao Deus do Céu...</vt:lpstr>
      <vt:lpstr>...A penalidade: ser jogado vivo na cova de leões vorazes. O rei sentiu que não tinha escolha; ele tinha de cumprir sua ordem. </vt:lpstr>
      <vt:lpstr>Enquanto a sentença era cumprida e Daniel lançado na cova dos leões, o rei pronunciou notáveis palavras de fé: “O teu Deus, a quem tu continuamente serves, Ele te livrará.” (verso 16) </vt:lpstr>
      <vt:lpstr>Como você acha que o rei deve ter se sentido por ter sido manipulado por sua própria equipe de governo?</vt:lpstr>
      <vt:lpstr>Culpa e ansiedade por causa de ações erradas sabotam nossa felicidade. Seguir a Deus proporciona paz, mesmo em meio aos momentos mais atrozes da vida. </vt:lpstr>
      <vt:lpstr>Dario condenou alguém que não queria condenar. Porque o rei sabia ser tremendamente injusto lançar Daniel na cova dos leões, ele passou a noite em claro no palácio. </vt:lpstr>
      <vt:lpstr>O que o rei descobriu quando foi à cova dos leões cedo de manhã? (versos 19 a 22)  </vt:lpstr>
      <vt:lpstr>O que o rei descobriu quando foi à cova dos leões cedo de manhã? (versos 19 a 22)   Que Daniel estava vivo!</vt:lpstr>
      <vt:lpstr>O que Daniel disse ao rei que Deus havia feito?  (verso 22)  </vt:lpstr>
      <vt:lpstr>O que Daniel disse ao rei que Deus havia feito?  (verso 22)  “Deus enviou o seu anjo e fechou a boca dos leões.”</vt:lpstr>
      <vt:lpstr>Que razão a Bíblia dá para o fato de Daniel não ter sido ferido? (verso 22)   </vt:lpstr>
      <vt:lpstr>Que razão a Bíblia dá para o fato de Daniel não ter sido ferido? (verso 22)   Daniel era inocente. </vt:lpstr>
      <vt:lpstr>O que aconteceu aos conspiradores? (verso 24)  </vt:lpstr>
      <vt:lpstr>O que aconteceu aos conspiradores? (verso 24)  Foram lançados na cova dos leões.</vt:lpstr>
      <vt:lpstr>Que poderosa mensagem! Daniel tivera de fazer uma escolha muito difícil. Se ele orasse publicamente ao Deus do Céu, acabaria na cova dos leões. Mas ele fez a decisão de orar de qualquer modo.  </vt:lpstr>
      <vt:lpstr>Ele não ocultou sua fé. Não mudou seus hábitos devocionais ou ajustou seu estilo de vida; não se acomodou, mas confiou em Deus... </vt:lpstr>
      <vt:lpstr>...O verso 10 nos diz que ele “dava graças”, como era seu costume. Mesmo diante da perspectiva de ser feito em pedaços pelos leões, Daniel ainda era capaz de agradecer. </vt:lpstr>
      <vt:lpstr>Ele não estava olhando para o perigo, mas para as promessas de Deus. Essas mesmas promessas nos pertencem. Elas nos haverão de capacitar assim como fizeram a Daniel. </vt:lpstr>
      <vt:lpstr>“Deus é o nosso refúgio e fortaleza, socorro bem presente na angústia. Pelo que não temeremos...” (Sal. 46:1 e 2) </vt:lpstr>
      <vt:lpstr>“Não andeis ansiosos por coisa alguma; antes em tudo sejam os vossos pedidos conhecidos diante de Deus pela oração e suplica com ações de graças... </vt:lpstr>
      <vt:lpstr>...E a paz de Deus, que excede todo o entendimento, guardará os vossos corações e os vossos pensamentos em Cristo Jesus.”  (Filip. 4:6 e 7) </vt:lpstr>
      <vt:lpstr>Lembre-se: Há dois caminhos a percorrer no campo da vida. Ou você corre na direção de Deus ou para longe dEle. </vt:lpstr>
      <vt:lpstr>Deus é especializado naquilo que pensamos ser impossível. Ele pode nos ajudar a superar qualquer obstáculo. Jesus veio para nos conceder paz em meio às tormentas da vida. </vt:lpstr>
      <vt:lpstr>Jesus prometeu que atenderia às nossas necessidades se primeiro buscássemos o reino de Deus e um viver justo, e confiássemos plenamente nEle. O que você gostaria de dizer agora a Jesus? </vt:lpstr>
      <vt:lpstr>Oração  Pai, obrigado por me amares e desejares ser parte de minha vida. Por favor, ajuda-me a compreender a Tua vontade para minha vida. Necessito que me dês fidelidade e confiança. Obrigado, em nome de Jesus. Amém. </vt:lpstr>
    </vt:vector>
  </TitlesOfParts>
  <Company>M &amp; M 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Foco na Profecia – 3 </dc:title>
  <dc:subject>FOCO NA PROFECIA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14</cp:revision>
  <dcterms:created xsi:type="dcterms:W3CDTF">2003-01-01T12:58:08Z</dcterms:created>
  <dcterms:modified xsi:type="dcterms:W3CDTF">2021-01-08T06:16:59Z</dcterms:modified>
  <cp:category>EVANGELISMO</cp:category>
</cp:coreProperties>
</file>