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11" r:id="rId3"/>
    <p:sldId id="257" r:id="rId4"/>
    <p:sldId id="258" r:id="rId5"/>
    <p:sldId id="259" r:id="rId6"/>
    <p:sldId id="261" r:id="rId7"/>
    <p:sldId id="262" r:id="rId8"/>
    <p:sldId id="263" r:id="rId9"/>
    <p:sldId id="264" r:id="rId10"/>
    <p:sldId id="265" r:id="rId11"/>
    <p:sldId id="266" r:id="rId12"/>
    <p:sldId id="267" r:id="rId13"/>
    <p:sldId id="268" r:id="rId14"/>
    <p:sldId id="329" r:id="rId15"/>
    <p:sldId id="269" r:id="rId16"/>
    <p:sldId id="270" r:id="rId17"/>
    <p:sldId id="271" r:id="rId18"/>
    <p:sldId id="312" r:id="rId19"/>
    <p:sldId id="272" r:id="rId20"/>
    <p:sldId id="313" r:id="rId21"/>
    <p:sldId id="273" r:id="rId22"/>
    <p:sldId id="330" r:id="rId23"/>
    <p:sldId id="274" r:id="rId24"/>
    <p:sldId id="331" r:id="rId25"/>
    <p:sldId id="275" r:id="rId26"/>
    <p:sldId id="276" r:id="rId27"/>
    <p:sldId id="332" r:id="rId28"/>
    <p:sldId id="277" r:id="rId29"/>
    <p:sldId id="314" r:id="rId30"/>
    <p:sldId id="315" r:id="rId31"/>
    <p:sldId id="278" r:id="rId32"/>
    <p:sldId id="279" r:id="rId33"/>
    <p:sldId id="280" r:id="rId34"/>
    <p:sldId id="316" r:id="rId35"/>
    <p:sldId id="281" r:id="rId36"/>
    <p:sldId id="282" r:id="rId37"/>
    <p:sldId id="317" r:id="rId38"/>
    <p:sldId id="283" r:id="rId39"/>
    <p:sldId id="318" r:id="rId40"/>
    <p:sldId id="284" r:id="rId41"/>
    <p:sldId id="285" r:id="rId42"/>
    <p:sldId id="286" r:id="rId43"/>
    <p:sldId id="333" r:id="rId44"/>
    <p:sldId id="287" r:id="rId45"/>
    <p:sldId id="289" r:id="rId46"/>
    <p:sldId id="290" r:id="rId47"/>
    <p:sldId id="291" r:id="rId48"/>
    <p:sldId id="292" r:id="rId49"/>
    <p:sldId id="293" r:id="rId50"/>
    <p:sldId id="320" r:id="rId51"/>
    <p:sldId id="294" r:id="rId52"/>
    <p:sldId id="295" r:id="rId53"/>
    <p:sldId id="296" r:id="rId54"/>
    <p:sldId id="297" r:id="rId55"/>
    <p:sldId id="334" r:id="rId56"/>
    <p:sldId id="298" r:id="rId57"/>
    <p:sldId id="322" r:id="rId58"/>
    <p:sldId id="299" r:id="rId59"/>
    <p:sldId id="300" r:id="rId60"/>
    <p:sldId id="301" r:id="rId61"/>
    <p:sldId id="302" r:id="rId62"/>
    <p:sldId id="335" r:id="rId63"/>
    <p:sldId id="303" r:id="rId64"/>
    <p:sldId id="319" r:id="rId65"/>
    <p:sldId id="304" r:id="rId66"/>
    <p:sldId id="306" r:id="rId67"/>
    <p:sldId id="327" r:id="rId68"/>
    <p:sldId id="307" r:id="rId69"/>
    <p:sldId id="325" r:id="rId70"/>
    <p:sldId id="305" r:id="rId71"/>
    <p:sldId id="323" r:id="rId72"/>
    <p:sldId id="326" r:id="rId73"/>
    <p:sldId id="324" r:id="rId74"/>
    <p:sldId id="308" r:id="rId75"/>
  </p:sldIdLst>
  <p:sldSz cx="9144000" cy="6858000" type="screen4x3"/>
  <p:notesSz cx="6858000" cy="9144000"/>
  <p:defaultTextStyle>
    <a:defPPr>
      <a:defRPr lang="pt-PT"/>
    </a:defPPr>
    <a:lvl1pPr algn="l" rtl="0" fontAlgn="base">
      <a:spcBef>
        <a:spcPct val="0"/>
      </a:spcBef>
      <a:spcAft>
        <a:spcPct val="0"/>
      </a:spcAft>
      <a:defRPr sz="3200" kern="1200">
        <a:solidFill>
          <a:schemeClr val="bg1"/>
        </a:solidFill>
        <a:latin typeface="Tahoma" panose="020B0604030504040204" pitchFamily="34" charset="0"/>
        <a:ea typeface="+mn-ea"/>
        <a:cs typeface="+mn-cs"/>
      </a:defRPr>
    </a:lvl1pPr>
    <a:lvl2pPr marL="457200" algn="l" rtl="0" fontAlgn="base">
      <a:spcBef>
        <a:spcPct val="0"/>
      </a:spcBef>
      <a:spcAft>
        <a:spcPct val="0"/>
      </a:spcAft>
      <a:defRPr sz="3200" kern="1200">
        <a:solidFill>
          <a:schemeClr val="bg1"/>
        </a:solidFill>
        <a:latin typeface="Tahoma" panose="020B0604030504040204" pitchFamily="34" charset="0"/>
        <a:ea typeface="+mn-ea"/>
        <a:cs typeface="+mn-cs"/>
      </a:defRPr>
    </a:lvl2pPr>
    <a:lvl3pPr marL="914400" algn="l" rtl="0" fontAlgn="base">
      <a:spcBef>
        <a:spcPct val="0"/>
      </a:spcBef>
      <a:spcAft>
        <a:spcPct val="0"/>
      </a:spcAft>
      <a:defRPr sz="3200" kern="1200">
        <a:solidFill>
          <a:schemeClr val="bg1"/>
        </a:solidFill>
        <a:latin typeface="Tahoma" panose="020B0604030504040204" pitchFamily="34" charset="0"/>
        <a:ea typeface="+mn-ea"/>
        <a:cs typeface="+mn-cs"/>
      </a:defRPr>
    </a:lvl3pPr>
    <a:lvl4pPr marL="1371600" algn="l" rtl="0" fontAlgn="base">
      <a:spcBef>
        <a:spcPct val="0"/>
      </a:spcBef>
      <a:spcAft>
        <a:spcPct val="0"/>
      </a:spcAft>
      <a:defRPr sz="3200" kern="1200">
        <a:solidFill>
          <a:schemeClr val="bg1"/>
        </a:solidFill>
        <a:latin typeface="Tahoma" panose="020B0604030504040204" pitchFamily="34" charset="0"/>
        <a:ea typeface="+mn-ea"/>
        <a:cs typeface="+mn-cs"/>
      </a:defRPr>
    </a:lvl4pPr>
    <a:lvl5pPr marL="1828800" algn="l" rtl="0" fontAlgn="base">
      <a:spcBef>
        <a:spcPct val="0"/>
      </a:spcBef>
      <a:spcAft>
        <a:spcPct val="0"/>
      </a:spcAft>
      <a:defRPr sz="3200" kern="1200">
        <a:solidFill>
          <a:schemeClr val="bg1"/>
        </a:solidFill>
        <a:latin typeface="Tahoma" panose="020B0604030504040204" pitchFamily="34" charset="0"/>
        <a:ea typeface="+mn-ea"/>
        <a:cs typeface="+mn-cs"/>
      </a:defRPr>
    </a:lvl5pPr>
    <a:lvl6pPr marL="2286000" algn="l" defTabSz="914400" rtl="0" eaLnBrk="1" latinLnBrk="0" hangingPunct="1">
      <a:defRPr sz="3200" kern="1200">
        <a:solidFill>
          <a:schemeClr val="bg1"/>
        </a:solidFill>
        <a:latin typeface="Tahoma" panose="020B0604030504040204" pitchFamily="34" charset="0"/>
        <a:ea typeface="+mn-ea"/>
        <a:cs typeface="+mn-cs"/>
      </a:defRPr>
    </a:lvl6pPr>
    <a:lvl7pPr marL="2743200" algn="l" defTabSz="914400" rtl="0" eaLnBrk="1" latinLnBrk="0" hangingPunct="1">
      <a:defRPr sz="3200" kern="1200">
        <a:solidFill>
          <a:schemeClr val="bg1"/>
        </a:solidFill>
        <a:latin typeface="Tahoma" panose="020B0604030504040204" pitchFamily="34" charset="0"/>
        <a:ea typeface="+mn-ea"/>
        <a:cs typeface="+mn-cs"/>
      </a:defRPr>
    </a:lvl7pPr>
    <a:lvl8pPr marL="3200400" algn="l" defTabSz="914400" rtl="0" eaLnBrk="1" latinLnBrk="0" hangingPunct="1">
      <a:defRPr sz="3200" kern="1200">
        <a:solidFill>
          <a:schemeClr val="bg1"/>
        </a:solidFill>
        <a:latin typeface="Tahoma" panose="020B0604030504040204" pitchFamily="34" charset="0"/>
        <a:ea typeface="+mn-ea"/>
        <a:cs typeface="+mn-cs"/>
      </a:defRPr>
    </a:lvl8pPr>
    <a:lvl9pPr marL="3657600" algn="l" defTabSz="914400" rtl="0" eaLnBrk="1" latinLnBrk="0" hangingPunct="1">
      <a:defRPr sz="3200" kern="1200">
        <a:solidFill>
          <a:schemeClr val="bg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FF99"/>
    <a:srgbClr val="FFFFCC"/>
    <a:srgbClr val="FFFF66"/>
    <a:srgbClr val="FF66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82DEF5-C70D-4725-BBB4-254F1EFD4695}"/>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7B9F719-2D1D-41E7-B076-4D5B6287BC5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448F356-FE72-4B6F-BC11-50CE0ED096CE}"/>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2024E8D6-D1E5-43BC-9733-87C2D5802130}"/>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574369E8-396B-4FD3-88F3-9E55A1583A34}"/>
              </a:ext>
            </a:extLst>
          </p:cNvPr>
          <p:cNvSpPr>
            <a:spLocks noGrp="1"/>
          </p:cNvSpPr>
          <p:nvPr>
            <p:ph type="sldNum" sz="quarter" idx="12"/>
          </p:nvPr>
        </p:nvSpPr>
        <p:spPr/>
        <p:txBody>
          <a:bodyPr/>
          <a:lstStyle>
            <a:lvl1pPr>
              <a:defRPr/>
            </a:lvl1pPr>
          </a:lstStyle>
          <a:p>
            <a:fld id="{B2E1EAE4-2128-431E-A7A1-8041FEF87FBB}" type="slidenum">
              <a:rPr lang="pt-PT" altLang="pt-BR"/>
              <a:pPr/>
              <a:t>‹nº›</a:t>
            </a:fld>
            <a:endParaRPr lang="pt-PT" altLang="pt-BR"/>
          </a:p>
        </p:txBody>
      </p:sp>
    </p:spTree>
    <p:extLst>
      <p:ext uri="{BB962C8B-B14F-4D97-AF65-F5344CB8AC3E}">
        <p14:creationId xmlns:p14="http://schemas.microsoft.com/office/powerpoint/2010/main" val="392452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061CD-5783-4BFC-B989-B627D9B5FE6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CA973E2-E741-461E-B4C8-F1B86293ED3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99A95CB-7F50-4F8B-9898-C9C7E562E9D8}"/>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4A46964E-0D4C-4D26-B455-60A12C91824C}"/>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216BCC73-3ED1-42E7-A2F8-7D6CC79F0F84}"/>
              </a:ext>
            </a:extLst>
          </p:cNvPr>
          <p:cNvSpPr>
            <a:spLocks noGrp="1"/>
          </p:cNvSpPr>
          <p:nvPr>
            <p:ph type="sldNum" sz="quarter" idx="12"/>
          </p:nvPr>
        </p:nvSpPr>
        <p:spPr/>
        <p:txBody>
          <a:bodyPr/>
          <a:lstStyle>
            <a:lvl1pPr>
              <a:defRPr/>
            </a:lvl1pPr>
          </a:lstStyle>
          <a:p>
            <a:fld id="{CFB05D3F-E06B-4103-9A4A-200D04DCC6DA}" type="slidenum">
              <a:rPr lang="pt-PT" altLang="pt-BR"/>
              <a:pPr/>
              <a:t>‹nº›</a:t>
            </a:fld>
            <a:endParaRPr lang="pt-PT" altLang="pt-BR"/>
          </a:p>
        </p:txBody>
      </p:sp>
    </p:spTree>
    <p:extLst>
      <p:ext uri="{BB962C8B-B14F-4D97-AF65-F5344CB8AC3E}">
        <p14:creationId xmlns:p14="http://schemas.microsoft.com/office/powerpoint/2010/main" val="9403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CB22EFD-B8DB-4EB2-9B6A-FE4338A5888F}"/>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7F436EE-0896-4851-B8D3-CE64933D8EF1}"/>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200CCB7-5DC4-42F6-AFCA-F114A93876DC}"/>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D44FB7F1-9F62-4217-BF48-391B6467B8D1}"/>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1F5EAF03-615A-4507-B5A1-B0C2CF3E251F}"/>
              </a:ext>
            </a:extLst>
          </p:cNvPr>
          <p:cNvSpPr>
            <a:spLocks noGrp="1"/>
          </p:cNvSpPr>
          <p:nvPr>
            <p:ph type="sldNum" sz="quarter" idx="12"/>
          </p:nvPr>
        </p:nvSpPr>
        <p:spPr/>
        <p:txBody>
          <a:bodyPr/>
          <a:lstStyle>
            <a:lvl1pPr>
              <a:defRPr/>
            </a:lvl1pPr>
          </a:lstStyle>
          <a:p>
            <a:fld id="{EDD972F8-C9AE-4B20-9040-45962D136263}" type="slidenum">
              <a:rPr lang="pt-PT" altLang="pt-BR"/>
              <a:pPr/>
              <a:t>‹nº›</a:t>
            </a:fld>
            <a:endParaRPr lang="pt-PT" altLang="pt-BR"/>
          </a:p>
        </p:txBody>
      </p:sp>
    </p:spTree>
    <p:extLst>
      <p:ext uri="{BB962C8B-B14F-4D97-AF65-F5344CB8AC3E}">
        <p14:creationId xmlns:p14="http://schemas.microsoft.com/office/powerpoint/2010/main" val="427284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AC8B7-3AE6-4034-82DA-CD4A77944AE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B2B691-F067-4F46-9AF7-F6572BD576A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0884ED-E960-4987-98AD-F37CC70C2715}"/>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33743233-876D-4E97-A89D-6D1A72B284F4}"/>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8E79B9C3-DFC7-47E4-92F8-7E097EAC8340}"/>
              </a:ext>
            </a:extLst>
          </p:cNvPr>
          <p:cNvSpPr>
            <a:spLocks noGrp="1"/>
          </p:cNvSpPr>
          <p:nvPr>
            <p:ph type="sldNum" sz="quarter" idx="12"/>
          </p:nvPr>
        </p:nvSpPr>
        <p:spPr/>
        <p:txBody>
          <a:bodyPr/>
          <a:lstStyle>
            <a:lvl1pPr>
              <a:defRPr/>
            </a:lvl1pPr>
          </a:lstStyle>
          <a:p>
            <a:fld id="{B36752EF-A6C1-4A15-8660-50FF9B6910C6}" type="slidenum">
              <a:rPr lang="pt-PT" altLang="pt-BR"/>
              <a:pPr/>
              <a:t>‹nº›</a:t>
            </a:fld>
            <a:endParaRPr lang="pt-PT" altLang="pt-BR"/>
          </a:p>
        </p:txBody>
      </p:sp>
    </p:spTree>
    <p:extLst>
      <p:ext uri="{BB962C8B-B14F-4D97-AF65-F5344CB8AC3E}">
        <p14:creationId xmlns:p14="http://schemas.microsoft.com/office/powerpoint/2010/main" val="271394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F2563-5557-47B2-8297-4631479E2C9A}"/>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6F7A917-588B-4364-A1BB-15711D6F490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E7777A1-787A-4159-BA7A-957E4E800402}"/>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F9C3DE8D-C00A-413E-A576-F48AABA7C219}"/>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CCDE32A7-7556-4E2D-8221-729631DA5009}"/>
              </a:ext>
            </a:extLst>
          </p:cNvPr>
          <p:cNvSpPr>
            <a:spLocks noGrp="1"/>
          </p:cNvSpPr>
          <p:nvPr>
            <p:ph type="sldNum" sz="quarter" idx="12"/>
          </p:nvPr>
        </p:nvSpPr>
        <p:spPr/>
        <p:txBody>
          <a:bodyPr/>
          <a:lstStyle>
            <a:lvl1pPr>
              <a:defRPr/>
            </a:lvl1pPr>
          </a:lstStyle>
          <a:p>
            <a:fld id="{842297A6-FB53-42AD-A039-D045560BDCBF}" type="slidenum">
              <a:rPr lang="pt-PT" altLang="pt-BR"/>
              <a:pPr/>
              <a:t>‹nº›</a:t>
            </a:fld>
            <a:endParaRPr lang="pt-PT" altLang="pt-BR"/>
          </a:p>
        </p:txBody>
      </p:sp>
    </p:spTree>
    <p:extLst>
      <p:ext uri="{BB962C8B-B14F-4D97-AF65-F5344CB8AC3E}">
        <p14:creationId xmlns:p14="http://schemas.microsoft.com/office/powerpoint/2010/main" val="311920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E69AE-FF0B-4F60-A264-D176040325E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252FE36-21FA-4DAB-89C9-AB8A5212D0A6}"/>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9505F07-EE38-4EDA-9DB3-F13FE9CAE637}"/>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6E19E3B-B629-407F-9992-1E28034E50D8}"/>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16088605-CECD-491D-9129-45CF4BB8E45E}"/>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BC581F60-EB25-4233-A8C7-6A0F31A1797A}"/>
              </a:ext>
            </a:extLst>
          </p:cNvPr>
          <p:cNvSpPr>
            <a:spLocks noGrp="1"/>
          </p:cNvSpPr>
          <p:nvPr>
            <p:ph type="sldNum" sz="quarter" idx="12"/>
          </p:nvPr>
        </p:nvSpPr>
        <p:spPr/>
        <p:txBody>
          <a:bodyPr/>
          <a:lstStyle>
            <a:lvl1pPr>
              <a:defRPr/>
            </a:lvl1pPr>
          </a:lstStyle>
          <a:p>
            <a:fld id="{5414131B-1993-4E2A-AD5C-8500BAA58923}" type="slidenum">
              <a:rPr lang="pt-PT" altLang="pt-BR"/>
              <a:pPr/>
              <a:t>‹nº›</a:t>
            </a:fld>
            <a:endParaRPr lang="pt-PT" altLang="pt-BR"/>
          </a:p>
        </p:txBody>
      </p:sp>
    </p:spTree>
    <p:extLst>
      <p:ext uri="{BB962C8B-B14F-4D97-AF65-F5344CB8AC3E}">
        <p14:creationId xmlns:p14="http://schemas.microsoft.com/office/powerpoint/2010/main" val="205122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85E7F-E68A-453B-A80F-3DF025AB21C1}"/>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918D642-70DD-4670-A094-7454C6C1E5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642CAE55-EEED-407C-8DAB-4603D0D489D0}"/>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876DD5-5961-4EFA-848D-219295CC55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CC852F7-6BE9-44A1-9B87-128377342114}"/>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0ADB7BA-3C74-4705-AFC2-840036D69BAC}"/>
              </a:ext>
            </a:extLst>
          </p:cNvPr>
          <p:cNvSpPr>
            <a:spLocks noGrp="1"/>
          </p:cNvSpPr>
          <p:nvPr>
            <p:ph type="dt" sz="half" idx="10"/>
          </p:nvPr>
        </p:nvSpPr>
        <p:spPr/>
        <p:txBody>
          <a:bodyPr/>
          <a:lstStyle>
            <a:lvl1pPr>
              <a:defRPr/>
            </a:lvl1pPr>
          </a:lstStyle>
          <a:p>
            <a:endParaRPr lang="pt-PT" altLang="pt-BR"/>
          </a:p>
        </p:txBody>
      </p:sp>
      <p:sp>
        <p:nvSpPr>
          <p:cNvPr id="8" name="Espaço Reservado para Rodapé 7">
            <a:extLst>
              <a:ext uri="{FF2B5EF4-FFF2-40B4-BE49-F238E27FC236}">
                <a16:creationId xmlns:a16="http://schemas.microsoft.com/office/drawing/2014/main" id="{816DB64F-7A48-4F0C-9629-FC249D605ADD}"/>
              </a:ext>
            </a:extLst>
          </p:cNvPr>
          <p:cNvSpPr>
            <a:spLocks noGrp="1"/>
          </p:cNvSpPr>
          <p:nvPr>
            <p:ph type="ftr" sz="quarter" idx="11"/>
          </p:nvPr>
        </p:nvSpPr>
        <p:spPr/>
        <p:txBody>
          <a:bodyPr/>
          <a:lstStyle>
            <a:lvl1pPr>
              <a:defRPr/>
            </a:lvl1pPr>
          </a:lstStyle>
          <a:p>
            <a:endParaRPr lang="pt-PT" altLang="pt-BR"/>
          </a:p>
        </p:txBody>
      </p:sp>
      <p:sp>
        <p:nvSpPr>
          <p:cNvPr id="9" name="Espaço Reservado para Número de Slide 8">
            <a:extLst>
              <a:ext uri="{FF2B5EF4-FFF2-40B4-BE49-F238E27FC236}">
                <a16:creationId xmlns:a16="http://schemas.microsoft.com/office/drawing/2014/main" id="{084B1696-A2FE-43F9-AEA2-B9E3CAE00113}"/>
              </a:ext>
            </a:extLst>
          </p:cNvPr>
          <p:cNvSpPr>
            <a:spLocks noGrp="1"/>
          </p:cNvSpPr>
          <p:nvPr>
            <p:ph type="sldNum" sz="quarter" idx="12"/>
          </p:nvPr>
        </p:nvSpPr>
        <p:spPr/>
        <p:txBody>
          <a:bodyPr/>
          <a:lstStyle>
            <a:lvl1pPr>
              <a:defRPr/>
            </a:lvl1pPr>
          </a:lstStyle>
          <a:p>
            <a:fld id="{41119A56-C182-40F1-8FD1-ABE06A5C9A8F}" type="slidenum">
              <a:rPr lang="pt-PT" altLang="pt-BR"/>
              <a:pPr/>
              <a:t>‹nº›</a:t>
            </a:fld>
            <a:endParaRPr lang="pt-PT" altLang="pt-BR"/>
          </a:p>
        </p:txBody>
      </p:sp>
    </p:spTree>
    <p:extLst>
      <p:ext uri="{BB962C8B-B14F-4D97-AF65-F5344CB8AC3E}">
        <p14:creationId xmlns:p14="http://schemas.microsoft.com/office/powerpoint/2010/main" val="57095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80475-3628-41F7-9027-BC238A09A9B1}"/>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4654B01-8F9F-4DA4-A5B3-04E4B0AAB687}"/>
              </a:ext>
            </a:extLst>
          </p:cNvPr>
          <p:cNvSpPr>
            <a:spLocks noGrp="1"/>
          </p:cNvSpPr>
          <p:nvPr>
            <p:ph type="dt" sz="half" idx="10"/>
          </p:nvPr>
        </p:nvSpPr>
        <p:spPr/>
        <p:txBody>
          <a:bodyPr/>
          <a:lstStyle>
            <a:lvl1pPr>
              <a:defRPr/>
            </a:lvl1pPr>
          </a:lstStyle>
          <a:p>
            <a:endParaRPr lang="pt-PT" altLang="pt-BR"/>
          </a:p>
        </p:txBody>
      </p:sp>
      <p:sp>
        <p:nvSpPr>
          <p:cNvPr id="4" name="Espaço Reservado para Rodapé 3">
            <a:extLst>
              <a:ext uri="{FF2B5EF4-FFF2-40B4-BE49-F238E27FC236}">
                <a16:creationId xmlns:a16="http://schemas.microsoft.com/office/drawing/2014/main" id="{59A54875-7751-4BFB-A1FC-497A7F006324}"/>
              </a:ext>
            </a:extLst>
          </p:cNvPr>
          <p:cNvSpPr>
            <a:spLocks noGrp="1"/>
          </p:cNvSpPr>
          <p:nvPr>
            <p:ph type="ftr" sz="quarter" idx="11"/>
          </p:nvPr>
        </p:nvSpPr>
        <p:spPr/>
        <p:txBody>
          <a:bodyPr/>
          <a:lstStyle>
            <a:lvl1pPr>
              <a:defRPr/>
            </a:lvl1pPr>
          </a:lstStyle>
          <a:p>
            <a:endParaRPr lang="pt-PT" altLang="pt-BR"/>
          </a:p>
        </p:txBody>
      </p:sp>
      <p:sp>
        <p:nvSpPr>
          <p:cNvPr id="5" name="Espaço Reservado para Número de Slide 4">
            <a:extLst>
              <a:ext uri="{FF2B5EF4-FFF2-40B4-BE49-F238E27FC236}">
                <a16:creationId xmlns:a16="http://schemas.microsoft.com/office/drawing/2014/main" id="{CD6D08D8-9222-43E8-B7BF-2120E77B5F8D}"/>
              </a:ext>
            </a:extLst>
          </p:cNvPr>
          <p:cNvSpPr>
            <a:spLocks noGrp="1"/>
          </p:cNvSpPr>
          <p:nvPr>
            <p:ph type="sldNum" sz="quarter" idx="12"/>
          </p:nvPr>
        </p:nvSpPr>
        <p:spPr/>
        <p:txBody>
          <a:bodyPr/>
          <a:lstStyle>
            <a:lvl1pPr>
              <a:defRPr/>
            </a:lvl1pPr>
          </a:lstStyle>
          <a:p>
            <a:fld id="{C036FFA8-8F1B-4976-9CD5-5240454D2F4F}" type="slidenum">
              <a:rPr lang="pt-PT" altLang="pt-BR"/>
              <a:pPr/>
              <a:t>‹nº›</a:t>
            </a:fld>
            <a:endParaRPr lang="pt-PT" altLang="pt-BR"/>
          </a:p>
        </p:txBody>
      </p:sp>
    </p:spTree>
    <p:extLst>
      <p:ext uri="{BB962C8B-B14F-4D97-AF65-F5344CB8AC3E}">
        <p14:creationId xmlns:p14="http://schemas.microsoft.com/office/powerpoint/2010/main" val="164997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1693B23-EAE8-410A-8BAF-7D23BACA78FE}"/>
              </a:ext>
            </a:extLst>
          </p:cNvPr>
          <p:cNvSpPr>
            <a:spLocks noGrp="1"/>
          </p:cNvSpPr>
          <p:nvPr>
            <p:ph type="dt" sz="half" idx="10"/>
          </p:nvPr>
        </p:nvSpPr>
        <p:spPr/>
        <p:txBody>
          <a:bodyPr/>
          <a:lstStyle>
            <a:lvl1pPr>
              <a:defRPr/>
            </a:lvl1pPr>
          </a:lstStyle>
          <a:p>
            <a:endParaRPr lang="pt-PT" altLang="pt-BR"/>
          </a:p>
        </p:txBody>
      </p:sp>
      <p:sp>
        <p:nvSpPr>
          <p:cNvPr id="3" name="Espaço Reservado para Rodapé 2">
            <a:extLst>
              <a:ext uri="{FF2B5EF4-FFF2-40B4-BE49-F238E27FC236}">
                <a16:creationId xmlns:a16="http://schemas.microsoft.com/office/drawing/2014/main" id="{B4C6A70A-E577-4A02-8654-0331D5CBD657}"/>
              </a:ext>
            </a:extLst>
          </p:cNvPr>
          <p:cNvSpPr>
            <a:spLocks noGrp="1"/>
          </p:cNvSpPr>
          <p:nvPr>
            <p:ph type="ftr" sz="quarter" idx="11"/>
          </p:nvPr>
        </p:nvSpPr>
        <p:spPr/>
        <p:txBody>
          <a:bodyPr/>
          <a:lstStyle>
            <a:lvl1pPr>
              <a:defRPr/>
            </a:lvl1pPr>
          </a:lstStyle>
          <a:p>
            <a:endParaRPr lang="pt-PT" altLang="pt-BR"/>
          </a:p>
        </p:txBody>
      </p:sp>
      <p:sp>
        <p:nvSpPr>
          <p:cNvPr id="4" name="Espaço Reservado para Número de Slide 3">
            <a:extLst>
              <a:ext uri="{FF2B5EF4-FFF2-40B4-BE49-F238E27FC236}">
                <a16:creationId xmlns:a16="http://schemas.microsoft.com/office/drawing/2014/main" id="{3418C1DF-872E-41B6-B70A-0DF271BBC272}"/>
              </a:ext>
            </a:extLst>
          </p:cNvPr>
          <p:cNvSpPr>
            <a:spLocks noGrp="1"/>
          </p:cNvSpPr>
          <p:nvPr>
            <p:ph type="sldNum" sz="quarter" idx="12"/>
          </p:nvPr>
        </p:nvSpPr>
        <p:spPr/>
        <p:txBody>
          <a:bodyPr/>
          <a:lstStyle>
            <a:lvl1pPr>
              <a:defRPr/>
            </a:lvl1pPr>
          </a:lstStyle>
          <a:p>
            <a:fld id="{F87E82EB-4093-4B52-B485-35B36BD064A4}" type="slidenum">
              <a:rPr lang="pt-PT" altLang="pt-BR"/>
              <a:pPr/>
              <a:t>‹nº›</a:t>
            </a:fld>
            <a:endParaRPr lang="pt-PT" altLang="pt-BR"/>
          </a:p>
        </p:txBody>
      </p:sp>
    </p:spTree>
    <p:extLst>
      <p:ext uri="{BB962C8B-B14F-4D97-AF65-F5344CB8AC3E}">
        <p14:creationId xmlns:p14="http://schemas.microsoft.com/office/powerpoint/2010/main" val="63727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82DA2-FB60-4F8A-9E14-531814F2C09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7287077-680F-446D-9C49-291CC0E8CAF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B5DC9E5-5968-4B95-9B17-9B297FD6CE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368ED4-F003-4CC9-9F70-BACA720B68DF}"/>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292C4E8B-389F-432F-A053-BC00099E6DEA}"/>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D2FC8525-8BB6-4D9F-AD40-6A6A3F4F882D}"/>
              </a:ext>
            </a:extLst>
          </p:cNvPr>
          <p:cNvSpPr>
            <a:spLocks noGrp="1"/>
          </p:cNvSpPr>
          <p:nvPr>
            <p:ph type="sldNum" sz="quarter" idx="12"/>
          </p:nvPr>
        </p:nvSpPr>
        <p:spPr/>
        <p:txBody>
          <a:bodyPr/>
          <a:lstStyle>
            <a:lvl1pPr>
              <a:defRPr/>
            </a:lvl1pPr>
          </a:lstStyle>
          <a:p>
            <a:fld id="{3FFFBA7F-D9E4-4B14-BFF4-C7CE7ABB4FDE}" type="slidenum">
              <a:rPr lang="pt-PT" altLang="pt-BR"/>
              <a:pPr/>
              <a:t>‹nº›</a:t>
            </a:fld>
            <a:endParaRPr lang="pt-PT" altLang="pt-BR"/>
          </a:p>
        </p:txBody>
      </p:sp>
    </p:spTree>
    <p:extLst>
      <p:ext uri="{BB962C8B-B14F-4D97-AF65-F5344CB8AC3E}">
        <p14:creationId xmlns:p14="http://schemas.microsoft.com/office/powerpoint/2010/main" val="1892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B313A-1A79-4338-8A29-C99030D84DB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8BFA6317-643F-4BC4-9E1D-75AC98F14F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1F0A811-D6F8-4C3D-8DEA-488FB80045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F15875C-9CAB-4309-8251-D72EA12D7FB8}"/>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31B9E670-CC3E-49ED-8B95-6B041F93FB62}"/>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742BC8A1-DBA2-4D4C-893B-1FDF08F85F93}"/>
              </a:ext>
            </a:extLst>
          </p:cNvPr>
          <p:cNvSpPr>
            <a:spLocks noGrp="1"/>
          </p:cNvSpPr>
          <p:nvPr>
            <p:ph type="sldNum" sz="quarter" idx="12"/>
          </p:nvPr>
        </p:nvSpPr>
        <p:spPr/>
        <p:txBody>
          <a:bodyPr/>
          <a:lstStyle>
            <a:lvl1pPr>
              <a:defRPr/>
            </a:lvl1pPr>
          </a:lstStyle>
          <a:p>
            <a:fld id="{BD0A4528-85F0-4FC1-90C5-F47208B18BD1}" type="slidenum">
              <a:rPr lang="pt-PT" altLang="pt-BR"/>
              <a:pPr/>
              <a:t>‹nº›</a:t>
            </a:fld>
            <a:endParaRPr lang="pt-PT" altLang="pt-BR"/>
          </a:p>
        </p:txBody>
      </p:sp>
    </p:spTree>
    <p:extLst>
      <p:ext uri="{BB962C8B-B14F-4D97-AF65-F5344CB8AC3E}">
        <p14:creationId xmlns:p14="http://schemas.microsoft.com/office/powerpoint/2010/main" val="87976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ACB39A-030A-4E3B-9D8B-195336CA72B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PT" altLang="pt-BR"/>
              <a:t>Clique para editar o estilo do título mestre</a:t>
            </a:r>
          </a:p>
        </p:txBody>
      </p:sp>
      <p:sp>
        <p:nvSpPr>
          <p:cNvPr id="1027" name="Rectangle 3">
            <a:extLst>
              <a:ext uri="{FF2B5EF4-FFF2-40B4-BE49-F238E27FC236}">
                <a16:creationId xmlns:a16="http://schemas.microsoft.com/office/drawing/2014/main" id="{1727AFFF-CCED-46A4-8FDE-A3027970D8D7}"/>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PT" altLang="pt-BR"/>
              <a:t>Clique para editar os estilos do texto mestre</a:t>
            </a:r>
          </a:p>
          <a:p>
            <a:pPr lvl="1"/>
            <a:r>
              <a:rPr lang="pt-PT" altLang="pt-BR"/>
              <a:t>Segundo nível</a:t>
            </a:r>
          </a:p>
          <a:p>
            <a:pPr lvl="2"/>
            <a:r>
              <a:rPr lang="pt-PT" altLang="pt-BR"/>
              <a:t>Terceiro nível</a:t>
            </a:r>
          </a:p>
          <a:p>
            <a:pPr lvl="3"/>
            <a:r>
              <a:rPr lang="pt-PT" altLang="pt-BR"/>
              <a:t>Quarto nível</a:t>
            </a:r>
          </a:p>
          <a:p>
            <a:pPr lvl="4"/>
            <a:r>
              <a:rPr lang="pt-PT" altLang="pt-BR"/>
              <a:t>Quinto nível</a:t>
            </a:r>
          </a:p>
        </p:txBody>
      </p:sp>
      <p:sp>
        <p:nvSpPr>
          <p:cNvPr id="1028" name="Rectangle 4">
            <a:extLst>
              <a:ext uri="{FF2B5EF4-FFF2-40B4-BE49-F238E27FC236}">
                <a16:creationId xmlns:a16="http://schemas.microsoft.com/office/drawing/2014/main" id="{89FD4168-38CF-4F1A-8F33-3F0B5FE0DC1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pt-PT" altLang="pt-BR"/>
          </a:p>
        </p:txBody>
      </p:sp>
      <p:sp>
        <p:nvSpPr>
          <p:cNvPr id="1029" name="Rectangle 5">
            <a:extLst>
              <a:ext uri="{FF2B5EF4-FFF2-40B4-BE49-F238E27FC236}">
                <a16:creationId xmlns:a16="http://schemas.microsoft.com/office/drawing/2014/main" id="{E3EEBE96-84DA-4728-B485-AB15BB12EB3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pt-PT" altLang="pt-BR"/>
          </a:p>
        </p:txBody>
      </p:sp>
      <p:sp>
        <p:nvSpPr>
          <p:cNvPr id="1030" name="Rectangle 6">
            <a:extLst>
              <a:ext uri="{FF2B5EF4-FFF2-40B4-BE49-F238E27FC236}">
                <a16:creationId xmlns:a16="http://schemas.microsoft.com/office/drawing/2014/main" id="{C561E7E5-297C-453A-AB48-E3621966D20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762E2C5C-9CBF-4F21-A222-25A79C2AF681}" type="slidenum">
              <a:rPr lang="pt-PT" altLang="pt-BR"/>
              <a:pPr/>
              <a:t>‹nº›</a:t>
            </a:fld>
            <a:endParaRPr lang="pt-PT"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1B59AFA3-0225-41E6-9EEA-77C3F0E30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F5FF187F-71D7-4F12-9FC6-01F085BD8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5">
            <a:extLst>
              <a:ext uri="{FF2B5EF4-FFF2-40B4-BE49-F238E27FC236}">
                <a16:creationId xmlns:a16="http://schemas.microsoft.com/office/drawing/2014/main" id="{179EA1A8-86F7-4C13-9C37-0CBBC67B5D31}"/>
              </a:ext>
            </a:extLst>
          </p:cNvPr>
          <p:cNvSpPr>
            <a:spLocks noGrp="1" noChangeArrowheads="1"/>
          </p:cNvSpPr>
          <p:nvPr>
            <p:ph type="title"/>
          </p:nvPr>
        </p:nvSpPr>
        <p:spPr>
          <a:xfrm>
            <a:off x="381000" y="1295400"/>
            <a:ext cx="4800600" cy="41148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 Seu [de Jesus] domínio é um domínio eterno, que não passará e o Seu reino tal, que não será destruído.”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(Daniel 7:14).</a:t>
            </a:r>
            <a:r>
              <a:rPr lang="pt-PT" altLang="pt-BR" b="1">
                <a:solidFill>
                  <a:schemeClr val="bg1"/>
                </a:solidFill>
                <a:latin typeface="Arial Narrow" panose="020B060602020203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318F8EA8-76DD-4D5D-8C18-7857D520A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5">
            <a:extLst>
              <a:ext uri="{FF2B5EF4-FFF2-40B4-BE49-F238E27FC236}">
                <a16:creationId xmlns:a16="http://schemas.microsoft.com/office/drawing/2014/main" id="{6A1CE115-8753-4AE0-8F12-DDC15C97C358}"/>
              </a:ext>
            </a:extLst>
          </p:cNvPr>
          <p:cNvSpPr>
            <a:spLocks noGrp="1" noChangeArrowheads="1"/>
          </p:cNvSpPr>
          <p:nvPr>
            <p:ph type="title"/>
          </p:nvPr>
        </p:nvSpPr>
        <p:spPr>
          <a:xfrm>
            <a:off x="152400" y="304800"/>
            <a:ext cx="4724400" cy="6324600"/>
          </a:xfrm>
          <a:noFill/>
          <a:ln/>
          <a:effectLst>
            <a:outerShdw dist="53882" dir="2700000" algn="ctr" rotWithShape="0">
              <a:schemeClr val="tx1"/>
            </a:outerShdw>
          </a:effectLst>
        </p:spPr>
        <p:txBody>
          <a:bodyPr/>
          <a:lstStyle/>
          <a:p>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“Mas os santos do Altíssimo receberão o reino e o possuirão para todo o sempre, sim, para todo o sempre.” (verso 18)</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a:extLst>
              <a:ext uri="{FF2B5EF4-FFF2-40B4-BE49-F238E27FC236}">
                <a16:creationId xmlns:a16="http://schemas.microsoft.com/office/drawing/2014/main" id="{18171C90-9497-41EC-810A-2776E5BFE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9">
            <a:extLst>
              <a:ext uri="{FF2B5EF4-FFF2-40B4-BE49-F238E27FC236}">
                <a16:creationId xmlns:a16="http://schemas.microsoft.com/office/drawing/2014/main" id="{D56CAC33-0ADB-4C3B-89E9-0C0180A97E4C}"/>
              </a:ext>
            </a:extLst>
          </p:cNvPr>
          <p:cNvSpPr>
            <a:spLocks noGrp="1" noChangeArrowheads="1"/>
          </p:cNvSpPr>
          <p:nvPr>
            <p:ph type="title"/>
          </p:nvPr>
        </p:nvSpPr>
        <p:spPr>
          <a:xfrm>
            <a:off x="762000" y="-152400"/>
            <a:ext cx="7772400" cy="54864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“Mas o tribunal se assentará em juízo, e lhe (a Satanás) tirará o domínio... O reino, e o domínio, e a grandeza dos reinos debaixo de todo o céu serão dados ao povo dos santos do Altíssimo...” (versos 26 e 27)</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C06E17B1-6E07-49F6-BBBD-5BF2ECC4C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a:extLst>
              <a:ext uri="{FF2B5EF4-FFF2-40B4-BE49-F238E27FC236}">
                <a16:creationId xmlns:a16="http://schemas.microsoft.com/office/drawing/2014/main" id="{75972C79-F31D-4240-8342-09F46B00DA6B}"/>
              </a:ext>
            </a:extLst>
          </p:cNvPr>
          <p:cNvSpPr>
            <a:spLocks noGrp="1" noChangeArrowheads="1"/>
          </p:cNvSpPr>
          <p:nvPr>
            <p:ph type="title"/>
          </p:nvPr>
        </p:nvSpPr>
        <p:spPr>
          <a:xfrm>
            <a:off x="228600" y="228600"/>
            <a:ext cx="5029200" cy="6324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As promessas convergem para um ponto forte: Deus será vitorioso. Seu povo será vitorioso. Satanás e o pecado serão derrotados e irão desaparecer...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20A2E5E2-26E2-4006-90E0-1B4E25387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1" name="Rectangle 3">
            <a:extLst>
              <a:ext uri="{FF2B5EF4-FFF2-40B4-BE49-F238E27FC236}">
                <a16:creationId xmlns:a16="http://schemas.microsoft.com/office/drawing/2014/main" id="{C54D9D4D-2ED4-47BC-B004-6367544F8D23}"/>
              </a:ext>
            </a:extLst>
          </p:cNvPr>
          <p:cNvSpPr>
            <a:spLocks noGrp="1" noChangeArrowheads="1"/>
          </p:cNvSpPr>
          <p:nvPr>
            <p:ph type="title"/>
          </p:nvPr>
        </p:nvSpPr>
        <p:spPr>
          <a:xfrm>
            <a:off x="228600" y="228600"/>
            <a:ext cx="4800600" cy="6324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Às vezes isso pode parecer difícil, à medida que o plano definitivo se desenvolve, mas seu final é digno de ser aguardado!</a:t>
            </a:r>
            <a:r>
              <a:rPr lang="pt-PT" altLang="pt-BR" sz="4000" b="1">
                <a:solidFill>
                  <a:schemeClr val="bg1"/>
                </a:solidFill>
                <a:latin typeface="Arial Narrow" panose="020B0606020202030204" pitchFamily="34"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3C3681D2-4D7A-4930-88CB-21B482EE9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CBF1EFCA-0A9A-48EA-BA68-1534B46304AC}"/>
              </a:ext>
            </a:extLst>
          </p:cNvPr>
          <p:cNvSpPr>
            <a:spLocks noGrp="1" noChangeArrowheads="1"/>
          </p:cNvSpPr>
          <p:nvPr>
            <p:ph type="title"/>
          </p:nvPr>
        </p:nvSpPr>
        <p:spPr>
          <a:xfrm>
            <a:off x="457200" y="76200"/>
            <a:ext cx="6705600" cy="4343400"/>
          </a:xfrm>
          <a:noFill/>
          <a:ln/>
          <a:effectLst>
            <a:outerShdw dist="5388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Imagine Daniel em seu leito</a:t>
            </a:r>
            <a:r>
              <a:rPr lang="pt-PT" altLang="pt-BR" sz="4800" b="1">
                <a:solidFill>
                  <a:schemeClr val="bg1"/>
                </a:solidFill>
                <a:latin typeface="Arial Narrow" panose="020B0606020202030204" pitchFamily="34" charset="0"/>
              </a:rPr>
              <a:t> </a:t>
            </a:r>
            <a:r>
              <a:rPr lang="pt-BR" altLang="pt-BR" sz="4800" b="1">
                <a:solidFill>
                  <a:schemeClr val="bg1"/>
                </a:solidFill>
                <a:latin typeface="Arial Narrow" panose="020B0606020202030204" pitchFamily="34" charset="0"/>
              </a:rPr>
              <a:t>...</a:t>
            </a:r>
            <a:endParaRPr lang="pt-PT" altLang="pt-BR" sz="4800" b="1">
              <a:solidFill>
                <a:schemeClr val="bg1"/>
              </a:solidFill>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a:extLst>
              <a:ext uri="{FF2B5EF4-FFF2-40B4-BE49-F238E27FC236}">
                <a16:creationId xmlns:a16="http://schemas.microsoft.com/office/drawing/2014/main" id="{98EB80C1-D479-4F36-9834-667AD63C2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a:extLst>
              <a:ext uri="{FF2B5EF4-FFF2-40B4-BE49-F238E27FC236}">
                <a16:creationId xmlns:a16="http://schemas.microsoft.com/office/drawing/2014/main" id="{27E7C5AD-B610-498D-973F-2B1C060C8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5">
            <a:extLst>
              <a:ext uri="{FF2B5EF4-FFF2-40B4-BE49-F238E27FC236}">
                <a16:creationId xmlns:a16="http://schemas.microsoft.com/office/drawing/2014/main" id="{4F7BF393-2AA8-47AE-B092-70B2E150C418}"/>
              </a:ext>
            </a:extLst>
          </p:cNvPr>
          <p:cNvSpPr>
            <a:spLocks noGrp="1" noChangeArrowheads="1"/>
          </p:cNvSpPr>
          <p:nvPr>
            <p:ph type="title"/>
          </p:nvPr>
        </p:nvSpPr>
        <p:spPr>
          <a:xfrm>
            <a:off x="4191000" y="152400"/>
            <a:ext cx="4724400" cy="6705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mistério das bestas é resolvido em Daniel 7:17: “Estes grandes animais, que são quatro, são quatro reis, que se levantarão da terra.”</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a:extLst>
              <a:ext uri="{FF2B5EF4-FFF2-40B4-BE49-F238E27FC236}">
                <a16:creationId xmlns:a16="http://schemas.microsoft.com/office/drawing/2014/main" id="{345FB30D-1002-4FA7-865D-2266115A2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21" name="Rectangle 5">
            <a:extLst>
              <a:ext uri="{FF2B5EF4-FFF2-40B4-BE49-F238E27FC236}">
                <a16:creationId xmlns:a16="http://schemas.microsoft.com/office/drawing/2014/main" id="{3DCBE385-7AA8-42FC-A03D-2C6E28578F0F}"/>
              </a:ext>
            </a:extLst>
          </p:cNvPr>
          <p:cNvSpPr>
            <a:spLocks noGrp="1" noChangeArrowheads="1"/>
          </p:cNvSpPr>
          <p:nvPr>
            <p:ph type="title"/>
          </p:nvPr>
        </p:nvSpPr>
        <p:spPr>
          <a:xfrm>
            <a:off x="457200" y="1600200"/>
            <a:ext cx="3962400" cy="4267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Os versos 18 a 22 nos falam que depois desses quatro reinos haverem governado o mundo, o reino celestial de Deus seria estabelecido.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a:extLst>
              <a:ext uri="{FF2B5EF4-FFF2-40B4-BE49-F238E27FC236}">
                <a16:creationId xmlns:a16="http://schemas.microsoft.com/office/drawing/2014/main" id="{107A9390-A231-441A-9200-B878C3C0A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83068DBE-3AA2-438D-B648-B9A9226CF671}"/>
              </a:ext>
            </a:extLst>
          </p:cNvPr>
          <p:cNvSpPr>
            <a:spLocks noGrp="1" noChangeArrowheads="1"/>
          </p:cNvSpPr>
          <p:nvPr>
            <p:ph type="title"/>
          </p:nvPr>
        </p:nvSpPr>
        <p:spPr>
          <a:xfrm>
            <a:off x="2133600" y="609600"/>
            <a:ext cx="4724400" cy="5867400"/>
          </a:xfrm>
          <a:noFill/>
          <a:ln/>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Você se lembra do sonho de Nabucodonosor em Daniel 2, acerca da estátua feita de quatro metais? Deus agora está dizendo a mesma coisa de um modo diferente.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a:extLst>
              <a:ext uri="{FF2B5EF4-FFF2-40B4-BE49-F238E27FC236}">
                <a16:creationId xmlns:a16="http://schemas.microsoft.com/office/drawing/2014/main" id="{2CAEA196-3EDD-40B5-8EC9-E93A4AD7C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7" name="Rectangle 5">
            <a:extLst>
              <a:ext uri="{FF2B5EF4-FFF2-40B4-BE49-F238E27FC236}">
                <a16:creationId xmlns:a16="http://schemas.microsoft.com/office/drawing/2014/main" id="{76DE0A80-BD0A-4188-A606-FDE90EED1C3C}"/>
              </a:ext>
            </a:extLst>
          </p:cNvPr>
          <p:cNvSpPr>
            <a:spLocks noGrp="1" noChangeArrowheads="1"/>
          </p:cNvSpPr>
          <p:nvPr>
            <p:ph type="title"/>
          </p:nvPr>
        </p:nvSpPr>
        <p:spPr>
          <a:xfrm>
            <a:off x="1600200" y="685800"/>
            <a:ext cx="6858000" cy="4953000"/>
          </a:xfrm>
          <a:noFill/>
          <a:ln/>
          <a:effectLst>
            <a:outerShdw dist="53882" dir="2700000" algn="ctr" rotWithShape="0">
              <a:schemeClr val="tx1"/>
            </a:outerShdw>
          </a:effectLst>
        </p:spPr>
        <p:txBody>
          <a:bodyPr/>
          <a:lstStyle/>
          <a:p>
            <a:r>
              <a:rPr lang="pt-BR" altLang="pt-BR" sz="5400" b="1">
                <a:solidFill>
                  <a:schemeClr val="bg1"/>
                </a:solidFill>
                <a:latin typeface="Arial Narrow" panose="020B0606020202030204" pitchFamily="34" charset="0"/>
              </a:rPr>
              <a:t> Foco Sobre Daniel</a:t>
            </a:r>
            <a:br>
              <a:rPr lang="pt-BR" altLang="pt-BR" sz="5400" b="1">
                <a:solidFill>
                  <a:schemeClr val="bg1"/>
                </a:solidFill>
                <a:latin typeface="Arial Narrow" panose="020B0606020202030204" pitchFamily="34" charset="0"/>
              </a:rPr>
            </a:br>
            <a:br>
              <a:rPr lang="pt-BR" altLang="pt-BR" sz="5400" b="1">
                <a:solidFill>
                  <a:schemeClr val="bg1"/>
                </a:solidFill>
                <a:latin typeface="Arial Narrow" panose="020B0606020202030204" pitchFamily="34" charset="0"/>
              </a:rPr>
            </a:br>
            <a:r>
              <a:rPr lang="pt-BR" altLang="pt-BR" sz="5400" b="1">
                <a:solidFill>
                  <a:schemeClr val="bg1"/>
                </a:solidFill>
                <a:latin typeface="Arial Narrow" panose="020B0606020202030204" pitchFamily="34" charset="0"/>
                <a:cs typeface="Times New Roman" panose="02020603050405020304" pitchFamily="18" charset="0"/>
              </a:rPr>
              <a:t>  </a:t>
            </a:r>
            <a:br>
              <a:rPr lang="pt-BR" altLang="pt-BR" sz="5400" b="1">
                <a:solidFill>
                  <a:schemeClr val="bg1"/>
                </a:solidFill>
                <a:latin typeface="Arial Narrow" panose="020B0606020202030204" pitchFamily="34" charset="0"/>
                <a:cs typeface="Times New Roman" panose="02020603050405020304" pitchFamily="18" charset="0"/>
              </a:rPr>
            </a:br>
            <a:br>
              <a:rPr lang="pt-BR" altLang="pt-BR" sz="5400" b="1">
                <a:solidFill>
                  <a:schemeClr val="bg1"/>
                </a:solidFill>
                <a:latin typeface="Arial Narrow" panose="020B0606020202030204" pitchFamily="34" charset="0"/>
              </a:rPr>
            </a:br>
            <a:r>
              <a:rPr lang="pt-BR" altLang="pt-BR" sz="5400" b="1">
                <a:solidFill>
                  <a:schemeClr val="bg1"/>
                </a:solidFill>
                <a:latin typeface="Arial Narrow" panose="020B0606020202030204" pitchFamily="34" charset="0"/>
              </a:rPr>
              <a:t> </a:t>
            </a:r>
            <a:r>
              <a:rPr lang="pt-BR" altLang="pt-BR" sz="5400" b="1">
                <a:solidFill>
                  <a:schemeClr val="bg1"/>
                </a:solidFill>
                <a:latin typeface="Arial Narrow" panose="020B0606020202030204" pitchFamily="34" charset="0"/>
                <a:cs typeface="Times New Roman" panose="02020603050405020304" pitchFamily="18" charset="0"/>
              </a:rPr>
              <a:t>Daniel 7</a:t>
            </a:r>
            <a:r>
              <a:rPr lang="pt-PT" altLang="pt-BR" sz="5400" b="1">
                <a:solidFill>
                  <a:schemeClr val="bg1"/>
                </a:solidFill>
                <a:latin typeface="Arial Narrow" panose="020B060602020203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BD26FBD2-5381-4382-A336-5EBAD7C56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a:extLst>
              <a:ext uri="{FF2B5EF4-FFF2-40B4-BE49-F238E27FC236}">
                <a16:creationId xmlns:a16="http://schemas.microsoft.com/office/drawing/2014/main" id="{3A22E20A-E066-462B-91FB-0D596E753684}"/>
              </a:ext>
            </a:extLst>
          </p:cNvPr>
          <p:cNvSpPr>
            <a:spLocks noGrp="1" noChangeArrowheads="1"/>
          </p:cNvSpPr>
          <p:nvPr>
            <p:ph type="title"/>
          </p:nvPr>
        </p:nvSpPr>
        <p:spPr>
          <a:xfrm>
            <a:off x="2362200" y="381000"/>
            <a:ext cx="4343400" cy="6096000"/>
          </a:xfrm>
          <a:noFill/>
          <a:ln/>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Ele quer dar-nos mais informações sobre esses reinos e o fluxo da história. Deseja “preencher os espaços em branco”. Vamos descobrir que novas informações Deus está revelando.</a:t>
            </a:r>
            <a:r>
              <a:rPr lang="pt-PT" altLang="pt-BR" sz="3600" b="1">
                <a:solidFill>
                  <a:schemeClr val="bg1"/>
                </a:solidFill>
                <a:latin typeface="Arial Narrow" panose="020B0606020202030204"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a16="http://schemas.microsoft.com/office/drawing/2014/main" id="{C93401F1-96B5-49D2-A61C-714107FBB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C5A9FF92-A2ED-411B-B455-8A3C0D09E407}"/>
              </a:ext>
            </a:extLst>
          </p:cNvPr>
          <p:cNvSpPr>
            <a:spLocks noGrp="1" noChangeArrowheads="1"/>
          </p:cNvSpPr>
          <p:nvPr>
            <p:ph type="title"/>
          </p:nvPr>
        </p:nvSpPr>
        <p:spPr>
          <a:xfrm>
            <a:off x="4267200" y="304800"/>
            <a:ext cx="4495800" cy="4724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Qual foi o animal que primeiramente saiu do mar?  (Daniel 7:4)</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A97E52AE-9C6E-4D17-AA5B-3FA29DF70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5" name="Rectangle 3">
            <a:extLst>
              <a:ext uri="{FF2B5EF4-FFF2-40B4-BE49-F238E27FC236}">
                <a16:creationId xmlns:a16="http://schemas.microsoft.com/office/drawing/2014/main" id="{C2B416C3-0BC9-4E3D-9A4A-EA2A113C9FB6}"/>
              </a:ext>
            </a:extLst>
          </p:cNvPr>
          <p:cNvSpPr>
            <a:spLocks noGrp="1" noChangeArrowheads="1"/>
          </p:cNvSpPr>
          <p:nvPr>
            <p:ph type="title"/>
          </p:nvPr>
        </p:nvSpPr>
        <p:spPr>
          <a:xfrm>
            <a:off x="4267200" y="609600"/>
            <a:ext cx="4495800" cy="4724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Qual foi o animal que primeiramente saiu do mar?  (Daniel 7:4)</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r>
              <a:rPr lang="pt-BR" altLang="pt-BR" b="1">
                <a:solidFill>
                  <a:schemeClr val="bg1"/>
                </a:solidFill>
                <a:latin typeface="Arial Narrow" panose="020B0606020202030204" pitchFamily="34" charset="0"/>
              </a:rPr>
              <a:t>Leão com asas de águia.</a:t>
            </a: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490F0EAC-394D-4468-8A94-D245F3B74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6" name="Rectangle 6">
            <a:extLst>
              <a:ext uri="{FF2B5EF4-FFF2-40B4-BE49-F238E27FC236}">
                <a16:creationId xmlns:a16="http://schemas.microsoft.com/office/drawing/2014/main" id="{57A6477A-2608-4EA2-A111-3FC769EE12CE}"/>
              </a:ext>
            </a:extLst>
          </p:cNvPr>
          <p:cNvSpPr>
            <a:spLocks noGrp="1" noChangeArrowheads="1"/>
          </p:cNvSpPr>
          <p:nvPr>
            <p:ph type="title"/>
          </p:nvPr>
        </p:nvSpPr>
        <p:spPr>
          <a:xfrm>
            <a:off x="3581400" y="609600"/>
            <a:ext cx="5257800" cy="47244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segundo animal é um urso que se arrasta para fora do mar. Ele se ergue de um lado. O que ele trazia em sua boca? (verso 5)</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3F26BCA7-E837-4BE7-A009-C90A0D979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a:extLst>
              <a:ext uri="{FF2B5EF4-FFF2-40B4-BE49-F238E27FC236}">
                <a16:creationId xmlns:a16="http://schemas.microsoft.com/office/drawing/2014/main" id="{5FB9C034-3520-4B2B-93E9-9354014B6760}"/>
              </a:ext>
            </a:extLst>
          </p:cNvPr>
          <p:cNvSpPr>
            <a:spLocks noGrp="1" noChangeArrowheads="1"/>
          </p:cNvSpPr>
          <p:nvPr>
            <p:ph type="title"/>
          </p:nvPr>
        </p:nvSpPr>
        <p:spPr>
          <a:xfrm>
            <a:off x="3581400" y="609600"/>
            <a:ext cx="5257800" cy="47244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segundo animal é um urso que se arrasta para fora do mar. Ele se ergue de um lado. O que ele trazia em sua boca? (verso 5)</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r>
              <a:rPr lang="pt-BR" altLang="pt-BR" sz="4000" b="1">
                <a:solidFill>
                  <a:schemeClr val="bg1"/>
                </a:solidFill>
                <a:latin typeface="Arial Narrow" panose="020B0606020202030204" pitchFamily="34" charset="0"/>
              </a:rPr>
              <a:t>Três costelas.</a:t>
            </a:r>
            <a:r>
              <a:rPr lang="pt-BR" altLang="pt-BR" sz="4000" b="1">
                <a:solidFill>
                  <a:schemeClr val="bg1"/>
                </a:solidFill>
                <a:latin typeface="Arial Narrow" panose="020B0606020202030204" pitchFamily="34" charset="0"/>
                <a:cs typeface="Times New Roman" panose="02020603050405020304" pitchFamily="18" charset="0"/>
              </a:rPr>
              <a:t>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264CA9E5-09DA-44C5-80ED-BC1C31515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9" name="Rectangle 5">
            <a:extLst>
              <a:ext uri="{FF2B5EF4-FFF2-40B4-BE49-F238E27FC236}">
                <a16:creationId xmlns:a16="http://schemas.microsoft.com/office/drawing/2014/main" id="{77D6F168-3921-496F-BCD6-94AB17E64223}"/>
              </a:ext>
            </a:extLst>
          </p:cNvPr>
          <p:cNvSpPr>
            <a:spLocks noGrp="1" noChangeArrowheads="1"/>
          </p:cNvSpPr>
          <p:nvPr>
            <p:ph type="title"/>
          </p:nvPr>
        </p:nvSpPr>
        <p:spPr>
          <a:xfrm>
            <a:off x="3733800" y="609600"/>
            <a:ext cx="5029200" cy="5486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 próximo animal a subir do escuro mar, com algas e água salgada escorrendo de seu corpo, foi um leopardo (verso 6).</a:t>
            </a:r>
            <a:r>
              <a:rPr lang="pt-PT" altLang="pt-BR" b="1">
                <a:solidFill>
                  <a:schemeClr val="bg1"/>
                </a:solidFill>
                <a:latin typeface="Arial Narrow" panose="020B060602020203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78B81C36-3E97-4154-A8CB-96EFC00C9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a:extLst>
              <a:ext uri="{FF2B5EF4-FFF2-40B4-BE49-F238E27FC236}">
                <a16:creationId xmlns:a16="http://schemas.microsoft.com/office/drawing/2014/main" id="{6A3CE3BF-713B-4213-8E69-BCD982E22ADB}"/>
              </a:ext>
            </a:extLst>
          </p:cNvPr>
          <p:cNvSpPr>
            <a:spLocks noGrp="1" noChangeArrowheads="1"/>
          </p:cNvSpPr>
          <p:nvPr>
            <p:ph type="title"/>
          </p:nvPr>
        </p:nvSpPr>
        <p:spPr>
          <a:xfrm>
            <a:off x="381000" y="-228600"/>
            <a:ext cx="4648200" cy="5410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Depois do leopardo, que tipo de animal surgiria do mar? (verso 7)</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4EC38C21-7F27-4154-8DC4-27F0D3390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Rectangle 3">
            <a:extLst>
              <a:ext uri="{FF2B5EF4-FFF2-40B4-BE49-F238E27FC236}">
                <a16:creationId xmlns:a16="http://schemas.microsoft.com/office/drawing/2014/main" id="{463FE0EB-1863-441D-8D96-692AD376D556}"/>
              </a:ext>
            </a:extLst>
          </p:cNvPr>
          <p:cNvSpPr>
            <a:spLocks noGrp="1" noChangeArrowheads="1"/>
          </p:cNvSpPr>
          <p:nvPr>
            <p:ph type="title"/>
          </p:nvPr>
        </p:nvSpPr>
        <p:spPr>
          <a:xfrm>
            <a:off x="381000" y="685800"/>
            <a:ext cx="4648200" cy="5410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Depois do leopardo, que tipo de animal surgiria do mar? (verso 7)</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rPr>
              <a:t>Terrível, espantoso e sobremodo forte, tinha dentes de ferro e dez chifres...</a:t>
            </a:r>
            <a:br>
              <a:rPr lang="pt-BR" altLang="pt-BR" sz="4000" b="1">
                <a:solidFill>
                  <a:schemeClr val="bg1"/>
                </a:solidFill>
                <a:latin typeface="Arial Narrow" panose="020B0606020202030204" pitchFamily="34"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a:extLst>
              <a:ext uri="{FF2B5EF4-FFF2-40B4-BE49-F238E27FC236}">
                <a16:creationId xmlns:a16="http://schemas.microsoft.com/office/drawing/2014/main" id="{53561105-B550-4666-A7B7-2C78BAB83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5">
            <a:extLst>
              <a:ext uri="{FF2B5EF4-FFF2-40B4-BE49-F238E27FC236}">
                <a16:creationId xmlns:a16="http://schemas.microsoft.com/office/drawing/2014/main" id="{E245031A-BCF6-4ABA-9193-0EA359333E77}"/>
              </a:ext>
            </a:extLst>
          </p:cNvPr>
          <p:cNvSpPr>
            <a:spLocks noGrp="1" noChangeArrowheads="1"/>
          </p:cNvSpPr>
          <p:nvPr>
            <p:ph type="title"/>
          </p:nvPr>
        </p:nvSpPr>
        <p:spPr>
          <a:xfrm>
            <a:off x="685800" y="1447800"/>
            <a:ext cx="7924800" cy="4648200"/>
          </a:xfrm>
          <a:noFill/>
          <a:ln/>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Podemos também observar outro detalhe em Daniel 7 – uma nova peça da pintura profética que não estava ali antes. O verso 8 nos diz que uma ponta  pequena surgiu entre os dez chifres. Enquanto subia, essa ponta derruba três  dos dez chifres da cabeça da besta.</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a:extLst>
              <a:ext uri="{FF2B5EF4-FFF2-40B4-BE49-F238E27FC236}">
                <a16:creationId xmlns:a16="http://schemas.microsoft.com/office/drawing/2014/main" id="{F5A648E6-E9CF-4CBE-B592-61B1FEF21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9" name="Rectangle 5">
            <a:extLst>
              <a:ext uri="{FF2B5EF4-FFF2-40B4-BE49-F238E27FC236}">
                <a16:creationId xmlns:a16="http://schemas.microsoft.com/office/drawing/2014/main" id="{D61E3402-03BE-4AD5-B41D-AE1C56E46C68}"/>
              </a:ext>
            </a:extLst>
          </p:cNvPr>
          <p:cNvSpPr>
            <a:spLocks noGrp="1" noChangeArrowheads="1"/>
          </p:cNvSpPr>
          <p:nvPr>
            <p:ph type="title"/>
          </p:nvPr>
        </p:nvSpPr>
        <p:spPr>
          <a:xfrm>
            <a:off x="152400" y="609600"/>
            <a:ext cx="5943600" cy="5943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 história demonstra que os três chifres abatidos representam três tribos – hérulos, ostrogodos e vândalos – os quais foram derrotados por um poder surgido de Roma. </a:t>
            </a:r>
            <a:endParaRPr lang="pt-PT" altLang="pt-BR" b="1">
              <a:solidFill>
                <a:schemeClr val="bg1"/>
              </a:solidFill>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a:extLst>
              <a:ext uri="{FF2B5EF4-FFF2-40B4-BE49-F238E27FC236}">
                <a16:creationId xmlns:a16="http://schemas.microsoft.com/office/drawing/2014/main" id="{4917BC6C-3A33-49DE-897C-008C1BC0B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a:extLst>
              <a:ext uri="{FF2B5EF4-FFF2-40B4-BE49-F238E27FC236}">
                <a16:creationId xmlns:a16="http://schemas.microsoft.com/office/drawing/2014/main" id="{13B60B18-1CBA-48B1-9BCB-9E98E6301950}"/>
              </a:ext>
            </a:extLst>
          </p:cNvPr>
          <p:cNvSpPr>
            <a:spLocks noGrp="1" noChangeArrowheads="1"/>
          </p:cNvSpPr>
          <p:nvPr>
            <p:ph type="title"/>
          </p:nvPr>
        </p:nvSpPr>
        <p:spPr>
          <a:xfrm>
            <a:off x="1219200" y="1219200"/>
            <a:ext cx="7086600" cy="4495800"/>
          </a:xfrm>
          <a:noFill/>
          <a:ln/>
          <a:effectLst>
            <a:outerShdw dist="7184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Cortina Para o Futuro </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rPr>
              <a:t>Quatro incríveis animais surgem do mar, abrindo uma profecia que inclui a Grécia e Alexandre o Grande.</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a:extLst>
              <a:ext uri="{FF2B5EF4-FFF2-40B4-BE49-F238E27FC236}">
                <a16:creationId xmlns:a16="http://schemas.microsoft.com/office/drawing/2014/main" id="{C83717F1-24ED-4EEA-A7DE-E0244A8A4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3" name="Rectangle 5">
            <a:extLst>
              <a:ext uri="{FF2B5EF4-FFF2-40B4-BE49-F238E27FC236}">
                <a16:creationId xmlns:a16="http://schemas.microsoft.com/office/drawing/2014/main" id="{218B4F6D-B8EC-4F2F-A1B0-D1863B234FEA}"/>
              </a:ext>
            </a:extLst>
          </p:cNvPr>
          <p:cNvSpPr>
            <a:spLocks noGrp="1" noChangeArrowheads="1"/>
          </p:cNvSpPr>
          <p:nvPr>
            <p:ph type="title"/>
          </p:nvPr>
        </p:nvSpPr>
        <p:spPr>
          <a:xfrm>
            <a:off x="381000" y="2133600"/>
            <a:ext cx="5715000" cy="4191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Daniel descreve esse poder, o chifre pequeno ou a ponta pequena, como tendo olhos de homem e uma boca que fala palavras imponentes (verso 25)</a:t>
            </a:r>
            <a:r>
              <a:rPr lang="pt-PT" altLang="pt-BR" sz="4000" b="1">
                <a:solidFill>
                  <a:schemeClr val="bg1"/>
                </a:solidFill>
                <a:latin typeface="Arial Narrow" panose="020B0606020202030204" pitchFamily="34" charset="0"/>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a:extLst>
              <a:ext uri="{FF2B5EF4-FFF2-40B4-BE49-F238E27FC236}">
                <a16:creationId xmlns:a16="http://schemas.microsoft.com/office/drawing/2014/main" id="{601A0974-9F10-452E-89B4-14F4D1466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a:extLst>
              <a:ext uri="{FF2B5EF4-FFF2-40B4-BE49-F238E27FC236}">
                <a16:creationId xmlns:a16="http://schemas.microsoft.com/office/drawing/2014/main" id="{32BE99E6-D344-420A-9497-9CEB437AC2E2}"/>
              </a:ext>
            </a:extLst>
          </p:cNvPr>
          <p:cNvSpPr>
            <a:spLocks noGrp="1" noChangeArrowheads="1"/>
          </p:cNvSpPr>
          <p:nvPr>
            <p:ph type="title"/>
          </p:nvPr>
        </p:nvSpPr>
        <p:spPr>
          <a:xfrm>
            <a:off x="685800" y="2667000"/>
            <a:ext cx="77724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Daniel ficou muito curioso para conhecer a identidade do “pequeno chifre”. No verso 19 ele declara querer saber a verdade sobre o quarto animal e o pequeno chifre. Vamos dar uma olhada no sumário das características do chifre pequeno.</a:t>
            </a:r>
            <a:r>
              <a:rPr lang="pt-PT" altLang="pt-BR" b="1">
                <a:solidFill>
                  <a:schemeClr val="bg1"/>
                </a:solidFill>
                <a:latin typeface="Arial Narrow" panose="020B0606020202030204"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id="{D108FBCF-952A-44B5-B3E1-FCBAE3583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6" name="Rectangle 6">
            <a:extLst>
              <a:ext uri="{FF2B5EF4-FFF2-40B4-BE49-F238E27FC236}">
                <a16:creationId xmlns:a16="http://schemas.microsoft.com/office/drawing/2014/main" id="{7630A853-6BA1-40B2-AA7D-224825304BA8}"/>
              </a:ext>
            </a:extLst>
          </p:cNvPr>
          <p:cNvSpPr>
            <a:spLocks noGrp="1" noChangeArrowheads="1"/>
          </p:cNvSpPr>
          <p:nvPr>
            <p:ph type="title"/>
          </p:nvPr>
        </p:nvSpPr>
        <p:spPr>
          <a:xfrm>
            <a:off x="381000" y="4419600"/>
            <a:ext cx="8458200" cy="1371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Exibe olhos humanos (verso 8).</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·Tem uma boca que fala palavras imponentes (verso 8).</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·Removeu três dos dez chifres ou reis (verso 8).</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35883D15-8FA0-4DBD-97A1-4E0871F17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a:extLst>
              <a:ext uri="{FF2B5EF4-FFF2-40B4-BE49-F238E27FC236}">
                <a16:creationId xmlns:a16="http://schemas.microsoft.com/office/drawing/2014/main" id="{5913CAE9-16A5-403C-9A89-1D5DE815612F}"/>
              </a:ext>
            </a:extLst>
          </p:cNvPr>
          <p:cNvSpPr>
            <a:spLocks noGrp="1" noChangeArrowheads="1"/>
          </p:cNvSpPr>
          <p:nvPr>
            <p:ph type="title"/>
          </p:nvPr>
        </p:nvSpPr>
        <p:spPr>
          <a:xfrm>
            <a:off x="762000" y="3276600"/>
            <a:ext cx="77724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Pareceu mais imponente que os outros chifres (verso 20).</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Fez guerra contra o povo de Deus e prevaleceu contra ele por certo período de tempo (verso 21).</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a:extLst>
              <a:ext uri="{FF2B5EF4-FFF2-40B4-BE49-F238E27FC236}">
                <a16:creationId xmlns:a16="http://schemas.microsoft.com/office/drawing/2014/main" id="{2E8748E9-5AA3-407A-AA3A-504B3E421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7" name="Rectangle 5">
            <a:extLst>
              <a:ext uri="{FF2B5EF4-FFF2-40B4-BE49-F238E27FC236}">
                <a16:creationId xmlns:a16="http://schemas.microsoft.com/office/drawing/2014/main" id="{245D329D-47B5-49DF-9BAC-247ADC56EEAA}"/>
              </a:ext>
            </a:extLst>
          </p:cNvPr>
          <p:cNvSpPr>
            <a:spLocks noGrp="1" noChangeArrowheads="1"/>
          </p:cNvSpPr>
          <p:nvPr>
            <p:ph type="title"/>
          </p:nvPr>
        </p:nvSpPr>
        <p:spPr>
          <a:xfrm>
            <a:off x="685800" y="3657600"/>
            <a:ext cx="7772400" cy="1143000"/>
          </a:xfrm>
          <a:noFill/>
          <a:ln/>
          <a:effectLst>
            <a:outerShdw dist="63500" dir="221219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Perseguiu o povo de Deus (verso 25).</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Tentou mudar os tempos e a lei (verso 25).</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a:extLst>
              <a:ext uri="{FF2B5EF4-FFF2-40B4-BE49-F238E27FC236}">
                <a16:creationId xmlns:a16="http://schemas.microsoft.com/office/drawing/2014/main" id="{2CB315DD-EA86-4A75-A17A-0FA96B7D7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3" name="Rectangle 5">
            <a:extLst>
              <a:ext uri="{FF2B5EF4-FFF2-40B4-BE49-F238E27FC236}">
                <a16:creationId xmlns:a16="http://schemas.microsoft.com/office/drawing/2014/main" id="{FD5E20A1-4953-40B4-9FBA-61201410A593}"/>
              </a:ext>
            </a:extLst>
          </p:cNvPr>
          <p:cNvSpPr>
            <a:spLocks noGrp="1" noChangeArrowheads="1"/>
          </p:cNvSpPr>
          <p:nvPr>
            <p:ph type="title"/>
          </p:nvPr>
        </p:nvSpPr>
        <p:spPr>
          <a:xfrm>
            <a:off x="685800" y="2743200"/>
            <a:ext cx="77724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 Prevaleceu contra o povo de Deus por um tempo, dois tempos e metade de um tempo (verso 25).</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  Seu domínio e poder serão destruídos (verso 26).</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 Seu reino e domínio serão dados ao povo de Deus (versos 26 e 27).</a:t>
            </a:r>
            <a:r>
              <a:rPr lang="pt-PT" altLang="pt-BR" b="1">
                <a:solidFill>
                  <a:schemeClr val="bg1"/>
                </a:solidFill>
                <a:latin typeface="Arial Narrow" panose="020B0606020202030204" pitchFamily="34"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a:extLst>
              <a:ext uri="{FF2B5EF4-FFF2-40B4-BE49-F238E27FC236}">
                <a16:creationId xmlns:a16="http://schemas.microsoft.com/office/drawing/2014/main" id="{9333539B-EF39-40B4-900B-91E634297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a:extLst>
              <a:ext uri="{FF2B5EF4-FFF2-40B4-BE49-F238E27FC236}">
                <a16:creationId xmlns:a16="http://schemas.microsoft.com/office/drawing/2014/main" id="{3E447035-9B0F-4821-AA7B-357780434C73}"/>
              </a:ext>
            </a:extLst>
          </p:cNvPr>
          <p:cNvSpPr>
            <a:spLocks noGrp="1" noChangeArrowheads="1"/>
          </p:cNvSpPr>
          <p:nvPr>
            <p:ph type="title"/>
          </p:nvPr>
        </p:nvSpPr>
        <p:spPr>
          <a:xfrm>
            <a:off x="685800" y="1524000"/>
            <a:ext cx="7848600" cy="3657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fato de o “pequeno chifre” ser basicamente um chifre como os demais, sugere que ele era um poder político. Mas suas características singulares sugerem que ele era mais do que uma entidade política. Esse poder tem muito a ver com religião...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90E3A7C7-C1F4-456F-86A6-249131AE3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5539" name="Rectangle 3">
            <a:extLst>
              <a:ext uri="{FF2B5EF4-FFF2-40B4-BE49-F238E27FC236}">
                <a16:creationId xmlns:a16="http://schemas.microsoft.com/office/drawing/2014/main" id="{B468F380-7EA1-4DF2-B766-117D430E7A3C}"/>
              </a:ext>
            </a:extLst>
          </p:cNvPr>
          <p:cNvSpPr>
            <a:spLocks noGrp="1" noChangeArrowheads="1"/>
          </p:cNvSpPr>
          <p:nvPr>
            <p:ph type="title"/>
          </p:nvPr>
        </p:nvSpPr>
        <p:spPr>
          <a:xfrm>
            <a:off x="609600" y="1447800"/>
            <a:ext cx="7848600" cy="3657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 tenta mudar a lei de Deus e perseguir Seu povo. Os povos mudam leis governamentais todo o tempo. Mas esse poder faz algo mais. O fato de o “pequeno chifre” atacar o povo de Deus sugere que a lei que ele busca alterar é a divina.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a:extLst>
              <a:ext uri="{FF2B5EF4-FFF2-40B4-BE49-F238E27FC236}">
                <a16:creationId xmlns:a16="http://schemas.microsoft.com/office/drawing/2014/main" id="{725B4011-C66B-4FA6-A2A6-12F28ECD5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701" name="Rectangle 5">
            <a:extLst>
              <a:ext uri="{FF2B5EF4-FFF2-40B4-BE49-F238E27FC236}">
                <a16:creationId xmlns:a16="http://schemas.microsoft.com/office/drawing/2014/main" id="{806D8DCE-383C-4EB4-B4BE-906510579CBB}"/>
              </a:ext>
            </a:extLst>
          </p:cNvPr>
          <p:cNvSpPr>
            <a:spLocks noGrp="1" noChangeArrowheads="1"/>
          </p:cNvSpPr>
          <p:nvPr>
            <p:ph type="title"/>
          </p:nvPr>
        </p:nvSpPr>
        <p:spPr>
          <a:xfrm>
            <a:off x="2895600" y="152400"/>
            <a:ext cx="5562600" cy="6553200"/>
          </a:xfrm>
          <a:noFill/>
          <a:ln/>
          <a:effectLst>
            <a:outerShdw dist="63500" dir="221219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Existe evidência histórica que define a identidade do “chifre pequeno”? Precisamos descobrir  o poder político-religioso que surgiu com o declínio do império romano.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A44BF656-26DE-4535-9BDD-338572F6D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a:extLst>
              <a:ext uri="{FF2B5EF4-FFF2-40B4-BE49-F238E27FC236}">
                <a16:creationId xmlns:a16="http://schemas.microsoft.com/office/drawing/2014/main" id="{FD684583-9C73-464E-B189-7756A39CB6F9}"/>
              </a:ext>
            </a:extLst>
          </p:cNvPr>
          <p:cNvSpPr>
            <a:spLocks noGrp="1" noChangeArrowheads="1"/>
          </p:cNvSpPr>
          <p:nvPr>
            <p:ph type="title"/>
          </p:nvPr>
        </p:nvSpPr>
        <p:spPr>
          <a:xfrm>
            <a:off x="1066800" y="381000"/>
            <a:ext cx="7467600" cy="6019800"/>
          </a:xfrm>
          <a:noFill/>
          <a:ln/>
          <a:effectLst>
            <a:outerShdw dist="63500" dir="221219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Precisamos encontrar o poder que derrotou três das dez tribos européias (três chifres arrancados dentre os dez). Ele precisa ser o que usa a força do Estado bem como a autoridade da igreja.Ele persegue aqueles que desafiam seus decretos.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961B69BE-0ECB-4DAE-A7D9-E92F97FFA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a:extLst>
              <a:ext uri="{FF2B5EF4-FFF2-40B4-BE49-F238E27FC236}">
                <a16:creationId xmlns:a16="http://schemas.microsoft.com/office/drawing/2014/main" id="{A16E1D92-BC46-4295-83D8-0E4EF4B17238}"/>
              </a:ext>
            </a:extLst>
          </p:cNvPr>
          <p:cNvSpPr>
            <a:spLocks noGrp="1" noChangeArrowheads="1"/>
          </p:cNvSpPr>
          <p:nvPr>
            <p:ph type="title"/>
          </p:nvPr>
        </p:nvSpPr>
        <p:spPr>
          <a:xfrm>
            <a:off x="228600" y="1143000"/>
            <a:ext cx="8001000" cy="4191000"/>
          </a:xfrm>
          <a:noFill/>
          <a:ln/>
          <a:effectLst>
            <a:outerShdw dist="5388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Deus está desenvolvendo Seu plano de dar uma solução definitiva  para o horror do pecado, a fim de que ele nunca mais se levante.</a:t>
            </a:r>
            <a:r>
              <a:rPr lang="pt-PT" altLang="pt-BR" sz="4800" b="1">
                <a:solidFill>
                  <a:schemeClr val="bg1"/>
                </a:solidFill>
                <a:latin typeface="Arial Narrow" panose="020B060602020203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a:extLst>
              <a:ext uri="{FF2B5EF4-FFF2-40B4-BE49-F238E27FC236}">
                <a16:creationId xmlns:a16="http://schemas.microsoft.com/office/drawing/2014/main" id="{EA833EE9-4372-43A7-9EDE-EDC66CCE99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a:extLst>
              <a:ext uri="{FF2B5EF4-FFF2-40B4-BE49-F238E27FC236}">
                <a16:creationId xmlns:a16="http://schemas.microsoft.com/office/drawing/2014/main" id="{7DE704E0-E1E4-4539-A299-7AE83CE42E41}"/>
              </a:ext>
            </a:extLst>
          </p:cNvPr>
          <p:cNvSpPr>
            <a:spLocks noGrp="1" noChangeArrowheads="1"/>
          </p:cNvSpPr>
          <p:nvPr>
            <p:ph type="title"/>
          </p:nvPr>
        </p:nvSpPr>
        <p:spPr>
          <a:xfrm>
            <a:off x="914400" y="609600"/>
            <a:ext cx="7467600" cy="5562600"/>
          </a:xfrm>
          <a:noFill/>
          <a:ln/>
          <a:effectLst>
            <a:outerShdw dist="7184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Será que podemos encontrá-lo nas páginas da história? Os historiadores nos afiançam: “Das ruínas de Roma política, surge o grande império moral na “forma agigantada” da Igreja Romana.”  A. C. Flick, O Surgimento da Igreja Medieval, (1900), pág. 150.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a:extLst>
              <a:ext uri="{FF2B5EF4-FFF2-40B4-BE49-F238E27FC236}">
                <a16:creationId xmlns:a16="http://schemas.microsoft.com/office/drawing/2014/main" id="{D7D1D7A1-DAF9-4F8B-80BF-8BD388E9D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a:extLst>
              <a:ext uri="{FF2B5EF4-FFF2-40B4-BE49-F238E27FC236}">
                <a16:creationId xmlns:a16="http://schemas.microsoft.com/office/drawing/2014/main" id="{0E910EBB-6258-4999-B946-F6C4B6D885B5}"/>
              </a:ext>
            </a:extLst>
          </p:cNvPr>
          <p:cNvSpPr>
            <a:spLocks noGrp="1" noChangeArrowheads="1"/>
          </p:cNvSpPr>
          <p:nvPr>
            <p:ph type="title"/>
          </p:nvPr>
        </p:nvSpPr>
        <p:spPr>
          <a:xfrm>
            <a:off x="609600" y="1219200"/>
            <a:ext cx="7772400" cy="5257800"/>
          </a:xfrm>
          <a:noFill/>
          <a:ln/>
          <a:effectLst>
            <a:outerShdw dist="7184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Ela comprometeria a verdade. A tradição humana, os concílios eclesiásticos e  os decretos humanos, tomariam o lugar da autoridade da Palavra de Deus.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a:extLst>
              <a:ext uri="{FF2B5EF4-FFF2-40B4-BE49-F238E27FC236}">
                <a16:creationId xmlns:a16="http://schemas.microsoft.com/office/drawing/2014/main" id="{FF7C9D80-114E-4DED-98D0-B38184AB8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3" name="Rectangle 5">
            <a:extLst>
              <a:ext uri="{FF2B5EF4-FFF2-40B4-BE49-F238E27FC236}">
                <a16:creationId xmlns:a16="http://schemas.microsoft.com/office/drawing/2014/main" id="{9480AF1D-A36B-416D-AD2D-A65C979DBD4B}"/>
              </a:ext>
            </a:extLst>
          </p:cNvPr>
          <p:cNvSpPr>
            <a:spLocks noGrp="1" noChangeArrowheads="1"/>
          </p:cNvSpPr>
          <p:nvPr>
            <p:ph type="title"/>
          </p:nvPr>
        </p:nvSpPr>
        <p:spPr>
          <a:xfrm>
            <a:off x="533400" y="457200"/>
            <a:ext cx="8077200" cy="4876800"/>
          </a:xfrm>
          <a:noFill/>
          <a:ln/>
          <a:effectLst>
            <a:outerShdw dist="81320" dir="2319588"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 Por quanto tempo o “chifre pequeno” reinaria? (Daniel 7:25)</a:t>
            </a:r>
            <a:br>
              <a:rPr lang="pt-BR" altLang="pt-BR" sz="4800" b="1">
                <a:solidFill>
                  <a:schemeClr val="bg1"/>
                </a:solidFill>
                <a:latin typeface="Arial Narrow" panose="020B0606020202030204" pitchFamily="34" charset="0"/>
                <a:cs typeface="Times New Roman" panose="02020603050405020304" pitchFamily="18" charset="0"/>
              </a:rPr>
            </a:br>
            <a:br>
              <a:rPr lang="pt-BR" altLang="pt-BR" sz="4800" b="1">
                <a:solidFill>
                  <a:schemeClr val="bg1"/>
                </a:solidFill>
                <a:latin typeface="Arial Narrow" panose="020B0606020202030204" pitchFamily="34" charset="0"/>
                <a:cs typeface="Times New Roman" panose="02020603050405020304" pitchFamily="18" charset="0"/>
              </a:rPr>
            </a:b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D802D3E6-E3B6-41F4-924D-BEC8DD1C3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a:extLst>
              <a:ext uri="{FF2B5EF4-FFF2-40B4-BE49-F238E27FC236}">
                <a16:creationId xmlns:a16="http://schemas.microsoft.com/office/drawing/2014/main" id="{EAD1D438-F848-4BB7-BB7C-A1BFB7DCC9B1}"/>
              </a:ext>
            </a:extLst>
          </p:cNvPr>
          <p:cNvSpPr>
            <a:spLocks noGrp="1" noChangeArrowheads="1"/>
          </p:cNvSpPr>
          <p:nvPr>
            <p:ph type="title"/>
          </p:nvPr>
        </p:nvSpPr>
        <p:spPr>
          <a:xfrm>
            <a:off x="533400" y="838200"/>
            <a:ext cx="8077200" cy="4876800"/>
          </a:xfrm>
          <a:noFill/>
          <a:ln/>
          <a:effectLst>
            <a:outerShdw dist="81320" dir="2319588"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 Por quanto tempo o “chifre pequeno” reinaria? (Daniel 7:25)</a:t>
            </a:r>
            <a:br>
              <a:rPr lang="pt-BR" altLang="pt-BR" sz="4800" b="1">
                <a:solidFill>
                  <a:schemeClr val="bg1"/>
                </a:solidFill>
                <a:latin typeface="Arial Narrow" panose="020B0606020202030204" pitchFamily="34" charset="0"/>
                <a:cs typeface="Times New Roman" panose="02020603050405020304" pitchFamily="18" charset="0"/>
              </a:rPr>
            </a:b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rPr>
              <a:t>“Um tempo, dois tempos e metade de um tempo.”</a:t>
            </a:r>
            <a:r>
              <a:rPr lang="pt-BR" altLang="pt-BR" sz="4800" b="1">
                <a:solidFill>
                  <a:schemeClr val="bg1"/>
                </a:solidFill>
                <a:latin typeface="Arial Narrow" panose="020B0606020202030204" pitchFamily="34" charset="0"/>
                <a:cs typeface="Times New Roman" panose="02020603050405020304" pitchFamily="18" charset="0"/>
              </a:rPr>
              <a:t>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92E6CF86-BDB0-4FBC-BE50-6C92BB464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a:extLst>
              <a:ext uri="{FF2B5EF4-FFF2-40B4-BE49-F238E27FC236}">
                <a16:creationId xmlns:a16="http://schemas.microsoft.com/office/drawing/2014/main" id="{120C4F83-2931-43CE-8E3A-453092B173A1}"/>
              </a:ext>
            </a:extLst>
          </p:cNvPr>
          <p:cNvSpPr>
            <a:spLocks noGrp="1" noChangeArrowheads="1"/>
          </p:cNvSpPr>
          <p:nvPr>
            <p:ph type="title"/>
          </p:nvPr>
        </p:nvSpPr>
        <p:spPr>
          <a:xfrm>
            <a:off x="685800" y="1981200"/>
            <a:ext cx="7848600" cy="38862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Esse mesmo período é referido como 1.260 dias proféticos em Apocalipse 12:6 e 14. Quando juntamos todos os textos que mencionam esse período de tempo, podemos calcular sua duração deste modo: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984FE94A-B12F-4813-AC0D-C1FC5269D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6" name="Rectangle 6">
            <a:extLst>
              <a:ext uri="{FF2B5EF4-FFF2-40B4-BE49-F238E27FC236}">
                <a16:creationId xmlns:a16="http://schemas.microsoft.com/office/drawing/2014/main" id="{A66219D3-1199-4EAF-9A8C-FEB47CC30A01}"/>
              </a:ext>
            </a:extLst>
          </p:cNvPr>
          <p:cNvSpPr>
            <a:spLocks noGrp="1" noChangeArrowheads="1"/>
          </p:cNvSpPr>
          <p:nvPr>
            <p:ph type="title"/>
          </p:nvPr>
        </p:nvSpPr>
        <p:spPr>
          <a:xfrm>
            <a:off x="457200" y="1143000"/>
            <a:ext cx="8077200" cy="4495800"/>
          </a:xfrm>
          <a:effectLst>
            <a:outerShdw dist="53882" dir="2700000" algn="ctr" rotWithShape="0">
              <a:schemeClr val="tx1"/>
            </a:outerShdw>
          </a:effectLst>
        </p:spPr>
        <p:txBody>
          <a:bodyPr/>
          <a:lstStyle/>
          <a:p>
            <a:r>
              <a:rPr lang="pt-BR" altLang="pt-BR" sz="5400" b="1">
                <a:solidFill>
                  <a:schemeClr val="bg1"/>
                </a:solidFill>
                <a:latin typeface="Arial Narrow" panose="020B0606020202030204" pitchFamily="34" charset="0"/>
              </a:rPr>
              <a:t>UM TEMPO = UM ANO</a:t>
            </a:r>
            <a:br>
              <a:rPr lang="pt-BR" altLang="pt-BR" sz="5400" b="1">
                <a:solidFill>
                  <a:schemeClr val="bg1"/>
                </a:solidFill>
                <a:latin typeface="Arial Narrow" panose="020B0606020202030204" pitchFamily="34" charset="0"/>
              </a:rPr>
            </a:br>
            <a:r>
              <a:rPr lang="pt-BR" altLang="pt-BR" sz="5400" b="1">
                <a:solidFill>
                  <a:schemeClr val="bg1"/>
                </a:solidFill>
                <a:latin typeface="Arial Narrow" panose="020B0606020202030204" pitchFamily="34" charset="0"/>
              </a:rPr>
              <a:t>DOIS TEMPOS = DOIS ANOS</a:t>
            </a:r>
            <a:br>
              <a:rPr lang="pt-BR" altLang="pt-BR" sz="5400" b="1">
                <a:solidFill>
                  <a:schemeClr val="bg1"/>
                </a:solidFill>
                <a:latin typeface="Arial Narrow" panose="020B0606020202030204" pitchFamily="34" charset="0"/>
              </a:rPr>
            </a:br>
            <a:r>
              <a:rPr lang="pt-BR" altLang="pt-BR" sz="5400" b="1">
                <a:solidFill>
                  <a:schemeClr val="bg1"/>
                </a:solidFill>
                <a:latin typeface="Arial Narrow" panose="020B0606020202030204" pitchFamily="34" charset="0"/>
              </a:rPr>
              <a:t>METADE DE UM TEMPO = MEIO ANO</a:t>
            </a:r>
            <a:br>
              <a:rPr lang="pt-BR" altLang="pt-BR" sz="5400" b="1">
                <a:solidFill>
                  <a:schemeClr val="bg1"/>
                </a:solidFill>
                <a:latin typeface="Arial Narrow" panose="020B0606020202030204" pitchFamily="34" charset="0"/>
              </a:rPr>
            </a:br>
            <a:br>
              <a:rPr lang="pt-BR" altLang="pt-BR" sz="5400" b="1">
                <a:solidFill>
                  <a:schemeClr val="bg1"/>
                </a:solidFill>
                <a:latin typeface="Arial Narrow" panose="020B0606020202030204" pitchFamily="34" charset="0"/>
              </a:rPr>
            </a:br>
            <a:r>
              <a:rPr lang="pt-BR" altLang="pt-BR" sz="5400" b="1">
                <a:solidFill>
                  <a:schemeClr val="bg1"/>
                </a:solidFill>
                <a:latin typeface="Arial Narrow" panose="020B0606020202030204" pitchFamily="34" charset="0"/>
              </a:rPr>
              <a:t>TOTAL = TRÊS ANOS E MEIO</a:t>
            </a:r>
            <a:endParaRPr lang="pt-PT" altLang="pt-BR" sz="5400" b="1">
              <a:solidFill>
                <a:schemeClr val="bg1"/>
              </a:solidFill>
              <a:latin typeface="Arial Narrow" panose="020B0606020202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7F0192AD-F32A-4BF4-8179-E1A8071D8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FC062F43-48F1-4735-93BD-4B37AB2AD3EE}"/>
              </a:ext>
            </a:extLst>
          </p:cNvPr>
          <p:cNvSpPr>
            <a:spLocks noGrp="1" noChangeArrowheads="1"/>
          </p:cNvSpPr>
          <p:nvPr>
            <p:ph type="title"/>
          </p:nvPr>
        </p:nvSpPr>
        <p:spPr>
          <a:xfrm>
            <a:off x="381000" y="304800"/>
            <a:ext cx="7239000" cy="6096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Na profecia bíblica, um dia profético é igual a um ano literal (Números 14:34; Ezequiel 4:6). Em Daniel 4:23 aprendemos que os “sete tempos” profetizados para a perturbação de Nabucodonosor eram iguais a sete anos. Um tempo é igual a um ano.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2" name="Picture 10">
            <a:extLst>
              <a:ext uri="{FF2B5EF4-FFF2-40B4-BE49-F238E27FC236}">
                <a16:creationId xmlns:a16="http://schemas.microsoft.com/office/drawing/2014/main" id="{05C291AA-986E-47FB-B609-07E1FD732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24" name="Rectangle 12">
            <a:extLst>
              <a:ext uri="{FF2B5EF4-FFF2-40B4-BE49-F238E27FC236}">
                <a16:creationId xmlns:a16="http://schemas.microsoft.com/office/drawing/2014/main" id="{A1960596-69F1-4271-BB0B-4435203A67AC}"/>
              </a:ext>
            </a:extLst>
          </p:cNvPr>
          <p:cNvSpPr>
            <a:spLocks noGrp="1" noChangeArrowheads="1"/>
          </p:cNvSpPr>
          <p:nvPr>
            <p:ph type="title"/>
          </p:nvPr>
        </p:nvSpPr>
        <p:spPr>
          <a:xfrm>
            <a:off x="152400" y="609600"/>
            <a:ext cx="4953000" cy="5715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Há 360 dias num ano do calendário hebraico. Tomando todas essas informações em conta podemos decifrar a profecia. O “pequeno chifre” ou o poder Igreja/Estado reinaria por 1.260 anos.</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a:extLst>
              <a:ext uri="{FF2B5EF4-FFF2-40B4-BE49-F238E27FC236}">
                <a16:creationId xmlns:a16="http://schemas.microsoft.com/office/drawing/2014/main" id="{F93EEDF1-CDCD-4605-A5A5-2E1BD516A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86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a:extLst>
              <a:ext uri="{FF2B5EF4-FFF2-40B4-BE49-F238E27FC236}">
                <a16:creationId xmlns:a16="http://schemas.microsoft.com/office/drawing/2014/main" id="{61069225-EB21-461D-AA16-12C72DFEA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40968" name="Rectangle 8">
            <a:extLst>
              <a:ext uri="{FF2B5EF4-FFF2-40B4-BE49-F238E27FC236}">
                <a16:creationId xmlns:a16="http://schemas.microsoft.com/office/drawing/2014/main" id="{801A9E90-C82C-4613-B852-A5861D720170}"/>
              </a:ext>
            </a:extLst>
          </p:cNvPr>
          <p:cNvSpPr>
            <a:spLocks noGrp="1" noChangeArrowheads="1"/>
          </p:cNvSpPr>
          <p:nvPr>
            <p:ph type="title"/>
          </p:nvPr>
        </p:nvSpPr>
        <p:spPr>
          <a:xfrm>
            <a:off x="533400" y="3962400"/>
            <a:ext cx="7543800" cy="3124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Quando o império romano governava o mundo, havia somente uma igreja cristã. Isso foi verdadeiro por séculos após a morte de Jesus.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19CADCC4-3A9A-4CA7-B027-B7CFA7D3D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a:extLst>
              <a:ext uri="{FF2B5EF4-FFF2-40B4-BE49-F238E27FC236}">
                <a16:creationId xmlns:a16="http://schemas.microsoft.com/office/drawing/2014/main" id="{906C4583-33FE-4B99-95BD-65F4DAB52320}"/>
              </a:ext>
            </a:extLst>
          </p:cNvPr>
          <p:cNvSpPr>
            <a:spLocks noGrp="1" noChangeArrowheads="1"/>
          </p:cNvSpPr>
          <p:nvPr>
            <p:ph type="title"/>
          </p:nvPr>
        </p:nvSpPr>
        <p:spPr>
          <a:xfrm>
            <a:off x="609600" y="2743200"/>
            <a:ext cx="70866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Deus pode atuar em nosso favor através de meios sobrenaturais. Ele Se preocupa com você e comigo e anseia usar Seu poder para o nosso bem.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BC9D9118-730A-44D3-A7F4-860FC3263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a:extLst>
              <a:ext uri="{FF2B5EF4-FFF2-40B4-BE49-F238E27FC236}">
                <a16:creationId xmlns:a16="http://schemas.microsoft.com/office/drawing/2014/main" id="{FED5B189-D813-43A0-8733-340338C5678D}"/>
              </a:ext>
            </a:extLst>
          </p:cNvPr>
          <p:cNvSpPr>
            <a:spLocks noGrp="1" noChangeArrowheads="1"/>
          </p:cNvSpPr>
          <p:nvPr>
            <p:ph type="title"/>
          </p:nvPr>
        </p:nvSpPr>
        <p:spPr>
          <a:xfrm>
            <a:off x="685800" y="914400"/>
            <a:ext cx="7924800" cy="5181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Quando o imperador Constantino aceitou o cristianismo, ele declarou que a fé cristã tinha de ser a religião oficial do Estado. Como Roma era a rainha do mundo, o cristianismo tornou-se uma espécie de “religião universal”.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id="{A26E92F8-6C32-43E3-BAE2-378564CD3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9" name="Rectangle 5">
            <a:extLst>
              <a:ext uri="{FF2B5EF4-FFF2-40B4-BE49-F238E27FC236}">
                <a16:creationId xmlns:a16="http://schemas.microsoft.com/office/drawing/2014/main" id="{D1DEF005-D659-4EA8-8948-AF8F6709AF78}"/>
              </a:ext>
            </a:extLst>
          </p:cNvPr>
          <p:cNvSpPr>
            <a:spLocks noGrp="1" noChangeArrowheads="1"/>
          </p:cNvSpPr>
          <p:nvPr>
            <p:ph type="title"/>
          </p:nvPr>
        </p:nvSpPr>
        <p:spPr>
          <a:xfrm>
            <a:off x="685800" y="2819400"/>
            <a:ext cx="7772400" cy="1143000"/>
          </a:xfrm>
          <a:noFill/>
          <a:ln/>
          <a:effectLst>
            <a:outerShdw dist="63500" dir="221219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Mas, como vimos, essa igreja se corrompeu. Daniel 7 revela – e a história comprova – que a autoridade e o poder da igreja tomou conta da vida de todos. Por causa disso, muitos crentes sinceros clamaram por reformas.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a:extLst>
              <a:ext uri="{FF2B5EF4-FFF2-40B4-BE49-F238E27FC236}">
                <a16:creationId xmlns:a16="http://schemas.microsoft.com/office/drawing/2014/main" id="{37F8EEDE-1957-4A21-BB94-C7063D27C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3" name="Rectangle 5">
            <a:extLst>
              <a:ext uri="{FF2B5EF4-FFF2-40B4-BE49-F238E27FC236}">
                <a16:creationId xmlns:a16="http://schemas.microsoft.com/office/drawing/2014/main" id="{A49FFDE1-45E8-439C-BEE2-9643F2818326}"/>
              </a:ext>
            </a:extLst>
          </p:cNvPr>
          <p:cNvSpPr>
            <a:spLocks noGrp="1" noChangeArrowheads="1"/>
          </p:cNvSpPr>
          <p:nvPr>
            <p:ph type="title"/>
          </p:nvPr>
        </p:nvSpPr>
        <p:spPr>
          <a:xfrm>
            <a:off x="76200" y="533400"/>
            <a:ext cx="6172200" cy="5715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 Por causa dos excessos, Martinho Lutero pregou sua lista de 95 pontos (descrevendo como os ensinos da “igreja oficial” estavam biblicamente errados) na porta da igreja de Wittenberg, Alemanha.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a:extLst>
              <a:ext uri="{FF2B5EF4-FFF2-40B4-BE49-F238E27FC236}">
                <a16:creationId xmlns:a16="http://schemas.microsoft.com/office/drawing/2014/main" id="{513F9025-A977-43FB-8198-CD3AD04F9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7" name="Rectangle 5">
            <a:extLst>
              <a:ext uri="{FF2B5EF4-FFF2-40B4-BE49-F238E27FC236}">
                <a16:creationId xmlns:a16="http://schemas.microsoft.com/office/drawing/2014/main" id="{E2FE2A65-0649-448C-A85C-781E8B90EE2F}"/>
              </a:ext>
            </a:extLst>
          </p:cNvPr>
          <p:cNvSpPr>
            <a:spLocks noGrp="1" noChangeArrowheads="1"/>
          </p:cNvSpPr>
          <p:nvPr>
            <p:ph type="title"/>
          </p:nvPr>
        </p:nvSpPr>
        <p:spPr>
          <a:xfrm>
            <a:off x="304800" y="457200"/>
            <a:ext cx="8458200" cy="5715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 profecia do “chifre pequeno focaliza a corrupção dos altos escalões e a distorção da verdade de Deus, que transformaram a igreja num poder opressor. A Escritura adverte contra essa parte da igreja que traiu os princípios divinos.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a:extLst>
              <a:ext uri="{FF2B5EF4-FFF2-40B4-BE49-F238E27FC236}">
                <a16:creationId xmlns:a16="http://schemas.microsoft.com/office/drawing/2014/main" id="{689F5DEE-B22A-4F12-AD44-E8616CE5F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4800" cy="6934200"/>
          </a:xfrm>
          <a:prstGeom prst="rect">
            <a:avLst/>
          </a:prstGeom>
          <a:noFill/>
          <a:extLst>
            <a:ext uri="{909E8E84-426E-40DD-AFC4-6F175D3DCCD1}">
              <a14:hiddenFill xmlns:a14="http://schemas.microsoft.com/office/drawing/2010/main">
                <a:solidFill>
                  <a:srgbClr val="FFFFFF"/>
                </a:solidFill>
              </a14:hiddenFill>
            </a:ext>
          </a:extLst>
        </p:spPr>
      </p:pic>
      <p:sp>
        <p:nvSpPr>
          <p:cNvPr id="45061" name="Rectangle 5">
            <a:extLst>
              <a:ext uri="{FF2B5EF4-FFF2-40B4-BE49-F238E27FC236}">
                <a16:creationId xmlns:a16="http://schemas.microsoft.com/office/drawing/2014/main" id="{B926D8A0-8452-4E92-9C0D-7D2ADE4538D6}"/>
              </a:ext>
            </a:extLst>
          </p:cNvPr>
          <p:cNvSpPr>
            <a:spLocks noGrp="1" noChangeArrowheads="1"/>
          </p:cNvSpPr>
          <p:nvPr>
            <p:ph type="title"/>
          </p:nvPr>
        </p:nvSpPr>
        <p:spPr>
          <a:xfrm>
            <a:off x="762000" y="1676400"/>
            <a:ext cx="7848600" cy="5181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 acordo com Daniel 7:26,  o que teria lugar no final dos 1.260 dias/anos?</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BR" altLang="pt-BR" b="1">
              <a:solidFill>
                <a:schemeClr val="bg1"/>
              </a:solidFill>
              <a:latin typeface="Arial Narrow" panose="020B0606020202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18D0F2DB-2C6E-4A0B-A217-98EF44190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4800" cy="69342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a:extLst>
              <a:ext uri="{FF2B5EF4-FFF2-40B4-BE49-F238E27FC236}">
                <a16:creationId xmlns:a16="http://schemas.microsoft.com/office/drawing/2014/main" id="{8229944D-0B72-4DE0-841A-374D95AB25AF}"/>
              </a:ext>
            </a:extLst>
          </p:cNvPr>
          <p:cNvSpPr>
            <a:spLocks noGrp="1" noChangeArrowheads="1"/>
          </p:cNvSpPr>
          <p:nvPr>
            <p:ph type="title"/>
          </p:nvPr>
        </p:nvSpPr>
        <p:spPr>
          <a:xfrm>
            <a:off x="762000" y="1676400"/>
            <a:ext cx="7848600" cy="5181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 acordo com Daniel 7:26,  o que teria lugar no final dos 1.260 dias/anos?</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r>
              <a:rPr lang="pt-BR" altLang="pt-BR" b="1">
                <a:solidFill>
                  <a:schemeClr val="bg1"/>
                </a:solidFill>
                <a:latin typeface="Arial Narrow" panose="020B0606020202030204" pitchFamily="34" charset="0"/>
              </a:rPr>
              <a:t>Se assentará o tribunal.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DAE45B0C-EAC2-4EB5-B4CE-2EA6B28A3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6085" name="Rectangle 5">
            <a:extLst>
              <a:ext uri="{FF2B5EF4-FFF2-40B4-BE49-F238E27FC236}">
                <a16:creationId xmlns:a16="http://schemas.microsoft.com/office/drawing/2014/main" id="{2AB12AFF-F119-4571-A894-5F2B43777522}"/>
              </a:ext>
            </a:extLst>
          </p:cNvPr>
          <p:cNvSpPr>
            <a:spLocks noGrp="1" noChangeArrowheads="1"/>
          </p:cNvSpPr>
          <p:nvPr>
            <p:ph type="title"/>
          </p:nvPr>
        </p:nvSpPr>
        <p:spPr>
          <a:xfrm>
            <a:off x="4427538" y="1627188"/>
            <a:ext cx="4648200" cy="3962400"/>
          </a:xfrm>
          <a:noFill/>
          <a:ln/>
          <a:effectLst>
            <a:outerShdw dist="63500" dir="221219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No meio da carreira do pequeno chifre, Daniel viu uma reunião da corte celestial (versos 9-14, 22, 26-28). Essa nova característica refere-se ao julgamento final ocorrente no Céu.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a:extLst>
              <a:ext uri="{FF2B5EF4-FFF2-40B4-BE49-F238E27FC236}">
                <a16:creationId xmlns:a16="http://schemas.microsoft.com/office/drawing/2014/main" id="{15D22461-2C6B-4504-A471-1546AB58E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a:extLst>
              <a:ext uri="{FF2B5EF4-FFF2-40B4-BE49-F238E27FC236}">
                <a16:creationId xmlns:a16="http://schemas.microsoft.com/office/drawing/2014/main" id="{6D0B9D32-1E36-4316-8507-A95FFE484ED7}"/>
              </a:ext>
            </a:extLst>
          </p:cNvPr>
          <p:cNvSpPr>
            <a:spLocks noGrp="1" noChangeArrowheads="1"/>
          </p:cNvSpPr>
          <p:nvPr>
            <p:ph type="title"/>
          </p:nvPr>
        </p:nvSpPr>
        <p:spPr>
          <a:xfrm>
            <a:off x="4537075" y="585788"/>
            <a:ext cx="4572000" cy="5867400"/>
          </a:xfrm>
          <a:noFill/>
          <a:ln/>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Após o encerramento do período de 1.260 anos referido no verso 25, o grande tribunal se assenta e uma investigação na vida dos habitantes da Terra é procedida.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a:extLst>
              <a:ext uri="{FF2B5EF4-FFF2-40B4-BE49-F238E27FC236}">
                <a16:creationId xmlns:a16="http://schemas.microsoft.com/office/drawing/2014/main" id="{29E0D8B4-D0B9-490F-A771-FA8B342B6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9" name="Rectangle 5">
            <a:extLst>
              <a:ext uri="{FF2B5EF4-FFF2-40B4-BE49-F238E27FC236}">
                <a16:creationId xmlns:a16="http://schemas.microsoft.com/office/drawing/2014/main" id="{90DD9320-3ADC-4DA4-AD17-6FD56B55919B}"/>
              </a:ext>
            </a:extLst>
          </p:cNvPr>
          <p:cNvSpPr>
            <a:spLocks noGrp="1" noChangeArrowheads="1"/>
          </p:cNvSpPr>
          <p:nvPr>
            <p:ph type="title"/>
          </p:nvPr>
        </p:nvSpPr>
        <p:spPr>
          <a:xfrm>
            <a:off x="533400" y="609600"/>
            <a:ext cx="5715000" cy="5562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Qual é a questão? Antes do retorno de Jesus à Terra, precisa ser revelado quem O aceitou em sua vida e quem não o fez. Essa é a grande questão: O que você fez com Jesus?</a:t>
            </a:r>
            <a:r>
              <a:rPr lang="pt-BR" altLang="pt-BR" b="1">
                <a:solidFill>
                  <a:schemeClr val="bg1"/>
                </a:solidFill>
                <a:latin typeface="Arial Narrow" panose="020B0606020202030204" pitchFamily="34"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a:extLst>
              <a:ext uri="{FF2B5EF4-FFF2-40B4-BE49-F238E27FC236}">
                <a16:creationId xmlns:a16="http://schemas.microsoft.com/office/drawing/2014/main" id="{B2D022AC-E12E-4B8F-8A3A-658655A4C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6" name="Rectangle 8">
            <a:extLst>
              <a:ext uri="{FF2B5EF4-FFF2-40B4-BE49-F238E27FC236}">
                <a16:creationId xmlns:a16="http://schemas.microsoft.com/office/drawing/2014/main" id="{216F2518-408F-4C04-9FC5-132622162261}"/>
              </a:ext>
            </a:extLst>
          </p:cNvPr>
          <p:cNvSpPr>
            <a:spLocks noGrp="1" noChangeArrowheads="1"/>
          </p:cNvSpPr>
          <p:nvPr>
            <p:ph type="title"/>
          </p:nvPr>
        </p:nvSpPr>
        <p:spPr>
          <a:xfrm>
            <a:off x="3352800" y="152400"/>
            <a:ext cx="5638800" cy="60198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Esse tribunal tem sido chamado de Juízo Investigativo, porque livros celestiais de registro são examinados e todos podem ver que aqueles que são salvos, ou não, fizeram a escolha própria.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4EF935B9-3E20-4536-B3B3-2DF06206F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0B20492F-0993-45A3-B175-A95E600F3C32}"/>
              </a:ext>
            </a:extLst>
          </p:cNvPr>
          <p:cNvSpPr>
            <a:spLocks noGrp="1" noChangeArrowheads="1"/>
          </p:cNvSpPr>
          <p:nvPr>
            <p:ph type="title"/>
          </p:nvPr>
        </p:nvSpPr>
        <p:spPr>
          <a:xfrm>
            <a:off x="304800" y="3429000"/>
            <a:ext cx="8763000" cy="29718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Em Daniel 7, Deus nos dá um vislumbre dos eventos futuros que conduzem ao divino clímax da história. O amante Pai celestial deseja que saibamos para onde estamos indo.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8" name="Picture 6">
            <a:extLst>
              <a:ext uri="{FF2B5EF4-FFF2-40B4-BE49-F238E27FC236}">
                <a16:creationId xmlns:a16="http://schemas.microsoft.com/office/drawing/2014/main" id="{E700F48A-F05C-428B-BC9E-37C5D5C3F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62" name="Rectangle 10">
            <a:extLst>
              <a:ext uri="{FF2B5EF4-FFF2-40B4-BE49-F238E27FC236}">
                <a16:creationId xmlns:a16="http://schemas.microsoft.com/office/drawing/2014/main" id="{C8944E8D-B044-4C18-988C-1BFCA265D32E}"/>
              </a:ext>
            </a:extLst>
          </p:cNvPr>
          <p:cNvSpPr>
            <a:spLocks noChangeArrowheads="1"/>
          </p:cNvSpPr>
          <p:nvPr>
            <p:ph type="title"/>
          </p:nvPr>
        </p:nvSpPr>
        <p:spPr>
          <a:xfrm>
            <a:off x="304800" y="1371600"/>
            <a:ext cx="4648200" cy="4191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verso 27 nos diz que quando o tribunal se assentou, o domínio do poder perseguidor chegou ao seu final. E o próximo reino que se levantar será o de Deus.</a:t>
            </a:r>
            <a:r>
              <a:rPr lang="pt-BR" altLang="pt-BR" sz="4000" b="1">
                <a:solidFill>
                  <a:schemeClr val="bg1"/>
                </a:solidFill>
                <a:latin typeface="Arial Narrow" panose="020B0606020202030204" pitchFamily="34"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a:extLst>
              <a:ext uri="{FF2B5EF4-FFF2-40B4-BE49-F238E27FC236}">
                <a16:creationId xmlns:a16="http://schemas.microsoft.com/office/drawing/2014/main" id="{6799DE71-1B1F-4105-B295-D5674D283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5">
            <a:extLst>
              <a:ext uri="{FF2B5EF4-FFF2-40B4-BE49-F238E27FC236}">
                <a16:creationId xmlns:a16="http://schemas.microsoft.com/office/drawing/2014/main" id="{59AA1581-F5C6-401C-912C-F2C21BEFC0B3}"/>
              </a:ext>
            </a:extLst>
          </p:cNvPr>
          <p:cNvSpPr>
            <a:spLocks noGrp="1" noChangeArrowheads="1"/>
          </p:cNvSpPr>
          <p:nvPr>
            <p:ph type="title"/>
          </p:nvPr>
        </p:nvSpPr>
        <p:spPr>
          <a:xfrm>
            <a:off x="381000" y="685800"/>
            <a:ext cx="3733800" cy="41148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Por quanto tempo durará o reino de Deus? (versos 14 e 27) </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BR" altLang="pt-BR" b="1">
              <a:solidFill>
                <a:schemeClr val="bg1"/>
              </a:solidFill>
              <a:latin typeface="Arial Narrow" panose="020B0606020202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F77C6E8C-9401-499C-BD88-8ADEF3BDC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5" name="Rectangle 3">
            <a:extLst>
              <a:ext uri="{FF2B5EF4-FFF2-40B4-BE49-F238E27FC236}">
                <a16:creationId xmlns:a16="http://schemas.microsoft.com/office/drawing/2014/main" id="{CDB09629-E8AE-456F-8843-6B431962F1BE}"/>
              </a:ext>
            </a:extLst>
          </p:cNvPr>
          <p:cNvSpPr>
            <a:spLocks noGrp="1" noChangeArrowheads="1"/>
          </p:cNvSpPr>
          <p:nvPr>
            <p:ph type="title"/>
          </p:nvPr>
        </p:nvSpPr>
        <p:spPr>
          <a:xfrm>
            <a:off x="381000" y="1066800"/>
            <a:ext cx="3733800" cy="41148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Por quanto tempo durará o reino de Deus? (versos 14 e 27) </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rPr>
              <a:t>Por toda a eternidade.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a:extLst>
              <a:ext uri="{FF2B5EF4-FFF2-40B4-BE49-F238E27FC236}">
                <a16:creationId xmlns:a16="http://schemas.microsoft.com/office/drawing/2014/main" id="{876968CD-51B5-4248-B250-10C7811F1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7" name="Rectangle 7">
            <a:extLst>
              <a:ext uri="{FF2B5EF4-FFF2-40B4-BE49-F238E27FC236}">
                <a16:creationId xmlns:a16="http://schemas.microsoft.com/office/drawing/2014/main" id="{F5B26B85-8682-49BE-9FD7-9955987685A4}"/>
              </a:ext>
            </a:extLst>
          </p:cNvPr>
          <p:cNvSpPr>
            <a:spLocks noGrp="1" noChangeArrowheads="1"/>
          </p:cNvSpPr>
          <p:nvPr>
            <p:ph type="title"/>
          </p:nvPr>
        </p:nvSpPr>
        <p:spPr>
          <a:xfrm>
            <a:off x="457200" y="914400"/>
            <a:ext cx="8153400" cy="5105400"/>
          </a:xfrm>
          <a:noFill/>
          <a:ln/>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As Datas Iniciais e Finais da Profecia dos 1.260 Anos</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 última das três tribos (três chifres) a ser desarraigada foi a dos ostrogodos, em 538 a.D. Isso marcou o surgimento do chifre pequeno e a data inicial dos 1.260 anos da profecia. </a:t>
            </a:r>
            <a:endParaRPr lang="pt-BR" altLang="pt-BR" sz="3600" b="1">
              <a:solidFill>
                <a:schemeClr val="bg1"/>
              </a:solidFill>
              <a:latin typeface="Arial Narrow" panose="020B060602020203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74C46DFF-6CAA-4E63-BE6F-35AA61DC8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7" name="Rectangle 3">
            <a:extLst>
              <a:ext uri="{FF2B5EF4-FFF2-40B4-BE49-F238E27FC236}">
                <a16:creationId xmlns:a16="http://schemas.microsoft.com/office/drawing/2014/main" id="{DBEA3398-935B-4B7B-BA59-49EB27C1D269}"/>
              </a:ext>
            </a:extLst>
          </p:cNvPr>
          <p:cNvSpPr>
            <a:spLocks noGrp="1" noChangeArrowheads="1"/>
          </p:cNvSpPr>
          <p:nvPr>
            <p:ph type="title"/>
          </p:nvPr>
        </p:nvSpPr>
        <p:spPr>
          <a:xfrm>
            <a:off x="685800" y="1143000"/>
            <a:ext cx="7772400" cy="4343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Acrescentando 1.260 anos a 538 a.D., chegamos a 1798 a.D. Esse ano assinala o declínio do poder do “chifre pequeno”. (Mais detalhes sobre o tema estão inclusos em lição posterior).</a:t>
            </a:r>
            <a:r>
              <a:rPr lang="pt-BR" altLang="pt-BR" b="1">
                <a:solidFill>
                  <a:schemeClr val="bg1"/>
                </a:solidFill>
                <a:latin typeface="Arial Narrow" panose="020B0606020202030204" pitchFamily="34"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a:extLst>
              <a:ext uri="{FF2B5EF4-FFF2-40B4-BE49-F238E27FC236}">
                <a16:creationId xmlns:a16="http://schemas.microsoft.com/office/drawing/2014/main" id="{B41D07C9-F9E6-42D8-8942-E335AAFA7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9" name="Rectangle 5">
            <a:extLst>
              <a:ext uri="{FF2B5EF4-FFF2-40B4-BE49-F238E27FC236}">
                <a16:creationId xmlns:a16="http://schemas.microsoft.com/office/drawing/2014/main" id="{BC317A36-6452-405A-AE94-42226D832EC6}"/>
              </a:ext>
            </a:extLst>
          </p:cNvPr>
          <p:cNvSpPr>
            <a:spLocks noGrp="1" noChangeArrowheads="1"/>
          </p:cNvSpPr>
          <p:nvPr>
            <p:ph type="title"/>
          </p:nvPr>
        </p:nvSpPr>
        <p:spPr>
          <a:xfrm>
            <a:off x="228600" y="3352800"/>
            <a:ext cx="8686800" cy="3276600"/>
          </a:xfrm>
          <a:noFill/>
          <a:ln/>
          <a:effectLst>
            <a:outerShdw dist="53882" dir="2700000" algn="ctr" rotWithShape="0">
              <a:schemeClr val="tx1"/>
            </a:outerShdw>
          </a:effectLst>
        </p:spPr>
        <p:txBody>
          <a:bodyPr/>
          <a:lstStyle/>
          <a:p>
            <a:r>
              <a:rPr lang="pt-BR" altLang="pt-BR" sz="3600" b="1">
                <a:solidFill>
                  <a:srgbClr val="FFFF99"/>
                </a:solidFill>
                <a:latin typeface="Tahoma" panose="020B0604030504040204" pitchFamily="34" charset="0"/>
                <a:cs typeface="Times New Roman" panose="02020603050405020304" pitchFamily="18" charset="0"/>
              </a:rPr>
              <a:t>A Inquisição permanece como um monumento à intolerância religiosa e nos lembra o que pode acontecer quando igreja e Estado partilham total autoridade.</a:t>
            </a:r>
            <a:r>
              <a:rPr lang="pt-BR" altLang="pt-BR" sz="3600" b="1">
                <a:solidFill>
                  <a:srgbClr val="FFFF99"/>
                </a:solidFill>
                <a:latin typeface="Tahoma" panose="020B0604030504040204" pitchFamily="34"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a:extLst>
              <a:ext uri="{FF2B5EF4-FFF2-40B4-BE49-F238E27FC236}">
                <a16:creationId xmlns:a16="http://schemas.microsoft.com/office/drawing/2014/main" id="{D08C4656-2C8F-4CF1-B70F-0B684E1DF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80" name="Rectangle 8">
            <a:extLst>
              <a:ext uri="{FF2B5EF4-FFF2-40B4-BE49-F238E27FC236}">
                <a16:creationId xmlns:a16="http://schemas.microsoft.com/office/drawing/2014/main" id="{09F7DE93-5B7B-4676-B894-2C686B010C8C}"/>
              </a:ext>
            </a:extLst>
          </p:cNvPr>
          <p:cNvSpPr>
            <a:spLocks noGrp="1" noChangeArrowheads="1"/>
          </p:cNvSpPr>
          <p:nvPr>
            <p:ph type="title"/>
          </p:nvPr>
        </p:nvSpPr>
        <p:spPr>
          <a:xfrm>
            <a:off x="228600" y="228600"/>
            <a:ext cx="4724400" cy="64008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Quando pensamos sobre as declarações históricas, é importante compreender que as profecias bíblicas acerca do “chifre pequeno” são dirigidas a um sistema religioso...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94525CA7-1906-427C-B38B-69B9DE1AE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a:extLst>
              <a:ext uri="{FF2B5EF4-FFF2-40B4-BE49-F238E27FC236}">
                <a16:creationId xmlns:a16="http://schemas.microsoft.com/office/drawing/2014/main" id="{A68D65EB-1792-45F3-AB30-30FA45E0FE18}"/>
              </a:ext>
            </a:extLst>
          </p:cNvPr>
          <p:cNvSpPr>
            <a:spLocks noGrp="1" noChangeArrowheads="1"/>
          </p:cNvSpPr>
          <p:nvPr>
            <p:ph type="title"/>
          </p:nvPr>
        </p:nvSpPr>
        <p:spPr>
          <a:xfrm>
            <a:off x="304800" y="685800"/>
            <a:ext cx="4648200" cy="5867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 não a crentes individuais ou líderes que foram fiéis a Jesus e O seguiram segundo seu melhor conhecimento.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a:extLst>
              <a:ext uri="{FF2B5EF4-FFF2-40B4-BE49-F238E27FC236}">
                <a16:creationId xmlns:a16="http://schemas.microsoft.com/office/drawing/2014/main" id="{1B5E51B6-4E69-4EBB-A3C5-6A2A7C697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5" name="Rectangle 9">
            <a:extLst>
              <a:ext uri="{FF2B5EF4-FFF2-40B4-BE49-F238E27FC236}">
                <a16:creationId xmlns:a16="http://schemas.microsoft.com/office/drawing/2014/main" id="{083486CF-ABED-4405-8967-7AAB64887445}"/>
              </a:ext>
            </a:extLst>
          </p:cNvPr>
          <p:cNvSpPr>
            <a:spLocks noGrp="1" noChangeArrowheads="1"/>
          </p:cNvSpPr>
          <p:nvPr>
            <p:ph type="title"/>
          </p:nvPr>
        </p:nvSpPr>
        <p:spPr>
          <a:xfrm>
            <a:off x="304800" y="1066800"/>
            <a:ext cx="5105400" cy="5029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Os versos 26 e 27 enfatizam o fato de que esse poder dominante chegará ao fim. Que grande evento vem em seguida ao “chifre pequeno”? O estabelecimento do “eterno reino” de Deus.</a:t>
            </a:r>
            <a:br>
              <a:rPr lang="pt-BR" altLang="pt-BR" sz="4000" b="1">
                <a:solidFill>
                  <a:schemeClr val="bg1"/>
                </a:solidFill>
                <a:latin typeface="Arial Narrow" panose="020B0606020202030204" pitchFamily="34" charset="0"/>
                <a:cs typeface="Times New Roman" panose="02020603050405020304" pitchFamily="18" charset="0"/>
              </a:rPr>
            </a:br>
            <a:endParaRPr lang="pt-BR"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A343415B-30A4-4C9A-A0C2-8D19AB84F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547688"/>
            <a:ext cx="4948237" cy="5905500"/>
          </a:xfrm>
          <a:prstGeom prst="rect">
            <a:avLst/>
          </a:prstGeom>
          <a:noFill/>
          <a:extLst>
            <a:ext uri="{909E8E84-426E-40DD-AFC4-6F175D3DCCD1}">
              <a14:hiddenFill xmlns:a14="http://schemas.microsoft.com/office/drawing/2010/main">
                <a:solidFill>
                  <a:srgbClr val="FFFFFF"/>
                </a:solidFill>
              </a14:hiddenFill>
            </a:ext>
          </a:extLst>
        </p:spPr>
      </p:pic>
      <p:sp>
        <p:nvSpPr>
          <p:cNvPr id="73731" name="Rectangle 3">
            <a:extLst>
              <a:ext uri="{FF2B5EF4-FFF2-40B4-BE49-F238E27FC236}">
                <a16:creationId xmlns:a16="http://schemas.microsoft.com/office/drawing/2014/main" id="{4557274E-20FA-447E-A3C6-C4E605D9FFA0}"/>
              </a:ext>
            </a:extLst>
          </p:cNvPr>
          <p:cNvSpPr>
            <a:spLocks noGrp="1" noChangeArrowheads="1"/>
          </p:cNvSpPr>
          <p:nvPr>
            <p:ph type="title"/>
          </p:nvPr>
        </p:nvSpPr>
        <p:spPr>
          <a:xfrm>
            <a:off x="5292725" y="1363663"/>
            <a:ext cx="3600450" cy="4152900"/>
          </a:xfrm>
          <a:noFill/>
          <a:ln/>
          <a:effectLst>
            <a:outerShdw dist="53882" dir="2700000" algn="ctr" rotWithShape="0">
              <a:schemeClr val="tx1"/>
            </a:outerShdw>
          </a:effectLst>
        </p:spPr>
        <p:txBody>
          <a:bodyPr/>
          <a:lstStyle/>
          <a:p>
            <a:r>
              <a:rPr lang="pt-BR" altLang="pt-BR" sz="3600" b="1">
                <a:solidFill>
                  <a:schemeClr val="bg1"/>
                </a:solidFill>
                <a:latin typeface="Tahoma" panose="020B0604030504040204" pitchFamily="34" charset="0"/>
                <a:cs typeface="Times New Roman" panose="02020603050405020304" pitchFamily="18" charset="0"/>
              </a:rPr>
              <a:t>O verso 27 nos diz: “E todos os domínios O servirão.”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FF2B5EF4-FFF2-40B4-BE49-F238E27FC236}">
                <a16:creationId xmlns:a16="http://schemas.microsoft.com/office/drawing/2014/main" id="{F9E26CE6-D27C-4A32-ADC3-7B27D168F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a:extLst>
              <a:ext uri="{FF2B5EF4-FFF2-40B4-BE49-F238E27FC236}">
                <a16:creationId xmlns:a16="http://schemas.microsoft.com/office/drawing/2014/main" id="{DCA0D953-AAB1-4A16-953C-121A5269F785}"/>
              </a:ext>
            </a:extLst>
          </p:cNvPr>
          <p:cNvSpPr>
            <a:spLocks noGrp="1" noChangeArrowheads="1"/>
          </p:cNvSpPr>
          <p:nvPr>
            <p:ph type="title"/>
          </p:nvPr>
        </p:nvSpPr>
        <p:spPr>
          <a:xfrm>
            <a:off x="3429000" y="-228600"/>
            <a:ext cx="4648200" cy="35052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Sim, por vezes é difícil ver a mão guiadora de Deus</a:t>
            </a:r>
            <a:r>
              <a:rPr lang="pt-PT" altLang="pt-BR" b="1">
                <a:solidFill>
                  <a:schemeClr val="bg1"/>
                </a:solidFill>
                <a:latin typeface="Arial Narrow" panose="020B0606020202030204" pitchFamily="34" charset="0"/>
              </a:rPr>
              <a:t> </a:t>
            </a:r>
            <a:r>
              <a:rPr lang="pt-BR" altLang="pt-BR" b="1">
                <a:solidFill>
                  <a:schemeClr val="bg1"/>
                </a:solidFill>
                <a:latin typeface="Arial Narrow" panose="020B0606020202030204" pitchFamily="34" charset="0"/>
              </a:rPr>
              <a:t>...</a:t>
            </a:r>
            <a:endParaRPr lang="pt-PT" altLang="pt-BR" b="1">
              <a:solidFill>
                <a:schemeClr val="bg1"/>
              </a:solidFill>
              <a:latin typeface="Arial Narrow" panose="020B0606020202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a:extLst>
              <a:ext uri="{FF2B5EF4-FFF2-40B4-BE49-F238E27FC236}">
                <a16:creationId xmlns:a16="http://schemas.microsoft.com/office/drawing/2014/main" id="{D7E0F9C9-9C62-4636-AA7E-FB9CA5E82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4" name="Rectangle 6">
            <a:extLst>
              <a:ext uri="{FF2B5EF4-FFF2-40B4-BE49-F238E27FC236}">
                <a16:creationId xmlns:a16="http://schemas.microsoft.com/office/drawing/2014/main" id="{972A830A-C9E7-4A3F-9556-958747DDAE37}"/>
              </a:ext>
            </a:extLst>
          </p:cNvPr>
          <p:cNvSpPr>
            <a:spLocks noGrp="1" noChangeArrowheads="1"/>
          </p:cNvSpPr>
          <p:nvPr>
            <p:ph type="title"/>
          </p:nvPr>
        </p:nvSpPr>
        <p:spPr>
          <a:xfrm>
            <a:off x="152400" y="381000"/>
            <a:ext cx="4267200" cy="5943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No verso 28, Daniel diz que ficou tão perturbado pelos detalhes de seu sonho, que sua face empalideceu. </a:t>
            </a:r>
            <a:endParaRPr lang="pt-BR" altLang="pt-BR" sz="4000" b="1">
              <a:solidFill>
                <a:schemeClr val="bg1"/>
              </a:solidFill>
              <a:latin typeface="Arial Narrow" panose="020B0606020202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0" name="Picture 10">
            <a:extLst>
              <a:ext uri="{FF2B5EF4-FFF2-40B4-BE49-F238E27FC236}">
                <a16:creationId xmlns:a16="http://schemas.microsoft.com/office/drawing/2014/main" id="{A7FDA8E8-E991-4DA0-8CE1-39F343F24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92" name="Rectangle 12">
            <a:extLst>
              <a:ext uri="{FF2B5EF4-FFF2-40B4-BE49-F238E27FC236}">
                <a16:creationId xmlns:a16="http://schemas.microsoft.com/office/drawing/2014/main" id="{73348BFC-B2A1-49D9-A007-7DA2251A384D}"/>
              </a:ext>
            </a:extLst>
          </p:cNvPr>
          <p:cNvSpPr>
            <a:spLocks noGrp="1" noChangeArrowheads="1"/>
          </p:cNvSpPr>
          <p:nvPr>
            <p:ph type="title"/>
          </p:nvPr>
        </p:nvSpPr>
        <p:spPr>
          <a:xfrm>
            <a:off x="4267200" y="0"/>
            <a:ext cx="4724400" cy="6858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Ninguém gosta de testemunhar sofrimento e perseguição ocorrentes no mundo. É difícil imaginar cristãos oprimindo e lutando uns contra os outros. </a:t>
            </a:r>
            <a:endParaRPr lang="pt-BR" altLang="pt-BR" sz="4000" b="1">
              <a:solidFill>
                <a:schemeClr val="bg1"/>
              </a:solidFill>
              <a:latin typeface="Arial Narrow" panose="020B060602020203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a:extLst>
              <a:ext uri="{FF2B5EF4-FFF2-40B4-BE49-F238E27FC236}">
                <a16:creationId xmlns:a16="http://schemas.microsoft.com/office/drawing/2014/main" id="{8C7A917C-635A-486F-84A8-C86D4C68D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3">
            <a:extLst>
              <a:ext uri="{FF2B5EF4-FFF2-40B4-BE49-F238E27FC236}">
                <a16:creationId xmlns:a16="http://schemas.microsoft.com/office/drawing/2014/main" id="{318B4138-4C56-45A0-AE9C-B1825883BF50}"/>
              </a:ext>
            </a:extLst>
          </p:cNvPr>
          <p:cNvSpPr>
            <a:spLocks noGrp="1" noChangeArrowheads="1"/>
          </p:cNvSpPr>
          <p:nvPr>
            <p:ph type="title"/>
          </p:nvPr>
        </p:nvSpPr>
        <p:spPr>
          <a:xfrm>
            <a:off x="4191000" y="0"/>
            <a:ext cx="4876800" cy="6858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Mas isso faz parte do desastre que o pecado causa; esse é o legado da rebelião contra Deus. </a:t>
            </a:r>
            <a:endParaRPr lang="pt-BR" altLang="pt-BR" b="1">
              <a:solidFill>
                <a:schemeClr val="bg1"/>
              </a:solidFill>
              <a:latin typeface="Arial Narrow" panose="020B060602020203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a:extLst>
              <a:ext uri="{FF2B5EF4-FFF2-40B4-BE49-F238E27FC236}">
                <a16:creationId xmlns:a16="http://schemas.microsoft.com/office/drawing/2014/main" id="{9DB941FF-ABC3-49E3-A8A7-CD1EC715B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10" name="Rectangle 6">
            <a:extLst>
              <a:ext uri="{FF2B5EF4-FFF2-40B4-BE49-F238E27FC236}">
                <a16:creationId xmlns:a16="http://schemas.microsoft.com/office/drawing/2014/main" id="{335468FA-55D6-4124-BB76-F6B30B7D6163}"/>
              </a:ext>
            </a:extLst>
          </p:cNvPr>
          <p:cNvSpPr>
            <a:spLocks noGrp="1" noChangeArrowheads="1"/>
          </p:cNvSpPr>
          <p:nvPr>
            <p:ph type="title"/>
          </p:nvPr>
        </p:nvSpPr>
        <p:spPr>
          <a:xfrm>
            <a:off x="152400" y="76200"/>
            <a:ext cx="5486400" cy="6629400"/>
          </a:xfrm>
          <a:noFill/>
          <a:ln/>
          <a:effectLst>
            <a:outerShdw dist="35921"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Satanás é o poder por trás de toda animosidade humana. Mas é Deus quem trabalha incansavelmente pela unidade e paz</a:t>
            </a:r>
            <a:r>
              <a:rPr lang="pt-BR" altLang="pt-BR" sz="4800" b="1">
                <a:solidFill>
                  <a:schemeClr val="bg1"/>
                </a:solidFill>
                <a:latin typeface="Arial Narrow" panose="020B0606020202030204" pitchFamily="34" charset="0"/>
              </a:rPr>
              <a: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a:extLst>
              <a:ext uri="{FF2B5EF4-FFF2-40B4-BE49-F238E27FC236}">
                <a16:creationId xmlns:a16="http://schemas.microsoft.com/office/drawing/2014/main" id="{A4FFAAE1-05B5-4700-85D0-14B4C4FBC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5" name="Rectangle 5">
            <a:extLst>
              <a:ext uri="{FF2B5EF4-FFF2-40B4-BE49-F238E27FC236}">
                <a16:creationId xmlns:a16="http://schemas.microsoft.com/office/drawing/2014/main" id="{DD35F404-D085-4B1C-8C5F-8A1F647640B4}"/>
              </a:ext>
            </a:extLst>
          </p:cNvPr>
          <p:cNvSpPr>
            <a:spLocks noGrp="1" noChangeArrowheads="1"/>
          </p:cNvSpPr>
          <p:nvPr>
            <p:ph type="title"/>
          </p:nvPr>
        </p:nvSpPr>
        <p:spPr>
          <a:xfrm>
            <a:off x="685800" y="914400"/>
            <a:ext cx="7162800" cy="48768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Oração</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Meu querido Pai, obrigado por me amares. Ajuda-me a tratar os outros com a mesma gentileza, paciência e compreensão com as quais Tu tens me tratado. Ajuda-me a ser fiel a Ti e à Bíblia. Obrigado. Eu peço tudo isso em nome de Jesus. Amém.</a:t>
            </a:r>
            <a:r>
              <a:rPr lang="pt-BR" altLang="pt-BR" sz="4000" b="1">
                <a:solidFill>
                  <a:schemeClr val="bg1"/>
                </a:solidFill>
                <a:latin typeface="Arial Narrow" panose="020B0606020202030204"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3C80AD5B-F708-4C34-9F50-B20999DA1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a:extLst>
              <a:ext uri="{FF2B5EF4-FFF2-40B4-BE49-F238E27FC236}">
                <a16:creationId xmlns:a16="http://schemas.microsoft.com/office/drawing/2014/main" id="{B0F8C4B0-EC14-46FE-9406-AA8D312766AA}"/>
              </a:ext>
            </a:extLst>
          </p:cNvPr>
          <p:cNvSpPr>
            <a:spLocks noGrp="1" noChangeArrowheads="1"/>
          </p:cNvSpPr>
          <p:nvPr>
            <p:ph type="title"/>
          </p:nvPr>
        </p:nvSpPr>
        <p:spPr>
          <a:xfrm>
            <a:off x="152400" y="914400"/>
            <a:ext cx="5638800" cy="5486400"/>
          </a:xfrm>
          <a:noFill/>
          <a:ln/>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Ele é muito mais profundamente ferido pelo sofrimento que o pecado produz no mundo, do que você ou eu poderíamos ser. Ele está desenvolvendo Seu plano de dar uma solução definitiva para o horror do pecado, de modo que ele nunca mais se levante.</a:t>
            </a: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a:extLst>
              <a:ext uri="{FF2B5EF4-FFF2-40B4-BE49-F238E27FC236}">
                <a16:creationId xmlns:a16="http://schemas.microsoft.com/office/drawing/2014/main" id="{D2936567-E296-4563-9949-37005A0B9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8C147CD3-42E6-4D57-8905-862D37E257F0}"/>
              </a:ext>
            </a:extLst>
          </p:cNvPr>
          <p:cNvSpPr>
            <a:spLocks noGrp="1" noChangeArrowheads="1"/>
          </p:cNvSpPr>
          <p:nvPr>
            <p:ph type="title"/>
          </p:nvPr>
        </p:nvSpPr>
        <p:spPr>
          <a:xfrm>
            <a:off x="3505200" y="304800"/>
            <a:ext cx="5334000" cy="67056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Mesmo nas profecias mais assustadoras, Deus provê suaves lembranças de Seu amor para conosco e de Seu desejo de remover para sempre o pecado e o sofrimento de nossas vidas.</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altLang="pt-BR" sz="3200" b="0"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altLang="pt-BR" sz="3200" b="0"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2271</Words>
  <Application>Microsoft Office PowerPoint</Application>
  <PresentationFormat>Apresentação na tela (4:3)</PresentationFormat>
  <Paragraphs>71</Paragraphs>
  <Slides>74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74</vt:i4>
      </vt:variant>
    </vt:vector>
  </HeadingPairs>
  <TitlesOfParts>
    <vt:vector size="78" baseType="lpstr">
      <vt:lpstr>Times New Roman</vt:lpstr>
      <vt:lpstr>Arial Narrow</vt:lpstr>
      <vt:lpstr>Tahoma</vt:lpstr>
      <vt:lpstr>Estrutura padrão</vt:lpstr>
      <vt:lpstr>Apresentação do PowerPoint</vt:lpstr>
      <vt:lpstr> Foco Sobre Daniel       Daniel 7 </vt:lpstr>
      <vt:lpstr>Cortina Para o Futuro        Quatro incríveis animais surgem do mar, abrindo uma profecia que inclui a Grécia e Alexandre o Grande.</vt:lpstr>
      <vt:lpstr>Deus está desenvolvendo Seu plano de dar uma solução definitiva  para o horror do pecado, a fim de que ele nunca mais se levante. </vt:lpstr>
      <vt:lpstr>Deus pode atuar em nosso favor através de meios sobrenaturais. Ele Se preocupa com você e comigo e anseia usar Seu poder para o nosso bem. </vt:lpstr>
      <vt:lpstr>Em Daniel 7, Deus nos dá um vislumbre dos eventos futuros que conduzem ao divino clímax da história. O amante Pai celestial deseja que saibamos para onde estamos indo.</vt:lpstr>
      <vt:lpstr>Sim, por vezes é difícil ver a mão guiadora de Deus ...</vt:lpstr>
      <vt:lpstr>Ele é muito mais profundamente ferido pelo sofrimento que o pecado produz no mundo, do que você ou eu poderíamos ser. Ele está desenvolvendo Seu plano de dar uma solução definitiva para o horror do pecado, de modo que ele nunca mais se levante. </vt:lpstr>
      <vt:lpstr>Mesmo nas profecias mais assustadoras, Deus provê suaves lembranças de Seu amor para conosco e de Seu desejo de remover para sempre o pecado e o sofrimento de nossas vidas. </vt:lpstr>
      <vt:lpstr>“O Seu [de Jesus] domínio é um domínio eterno, que não passará e o Seu reino tal, que não será destruído.”  (Daniel 7:14). </vt:lpstr>
      <vt:lpstr>  “Mas os santos do Altíssimo receberão o reino e o possuirão para todo o sempre, sim, para todo o sempre.” (verso 18) </vt:lpstr>
      <vt:lpstr>“Mas o tribunal se assentará em juízo, e lhe (a Satanás) tirará o domínio... O reino, e o domínio, e a grandeza dos reinos debaixo de todo o céu serão dados ao povo dos santos do Altíssimo...” (versos 26 e 27)</vt:lpstr>
      <vt:lpstr>As promessas convergem para um ponto forte: Deus será vitorioso. Seu povo será vitorioso. Satanás e o pecado serão derrotados e irão desaparecer...  </vt:lpstr>
      <vt:lpstr>Às vezes isso pode parecer difícil, à medida que o plano definitivo se desenvolve, mas seu final é digno de ser aguardado! </vt:lpstr>
      <vt:lpstr>Imagine Daniel em seu leito ...</vt:lpstr>
      <vt:lpstr>Apresentação do PowerPoint</vt:lpstr>
      <vt:lpstr>O mistério das bestas é resolvido em Daniel 7:17: “Estes grandes animais, que são quatro, são quatro reis, que se levantarão da terra.”</vt:lpstr>
      <vt:lpstr>Os versos 18 a 22 nos falam que depois desses quatro reinos haverem governado o mundo, o reino celestial de Deus seria estabelecido.  </vt:lpstr>
      <vt:lpstr>Você se lembra do sonho de Nabucodonosor em Daniel 2, acerca da estátua feita de quatro metais? Deus agora está dizendo a mesma coisa de um modo diferente. </vt:lpstr>
      <vt:lpstr>Ele quer dar-nos mais informações sobre esses reinos e o fluxo da história. Deseja “preencher os espaços em branco”. Vamos descobrir que novas informações Deus está revelando. </vt:lpstr>
      <vt:lpstr>Qual foi o animal que primeiramente saiu do mar?  (Daniel 7:4)    </vt:lpstr>
      <vt:lpstr>Qual foi o animal que primeiramente saiu do mar?  (Daniel 7:4)   Leão com asas de águia.  </vt:lpstr>
      <vt:lpstr>O segundo animal é um urso que se arrasta para fora do mar. Ele se ergue de um lado. O que ele trazia em sua boca? (verso 5)  </vt:lpstr>
      <vt:lpstr>O segundo animal é um urso que se arrasta para fora do mar. Ele se ergue de um lado. O que ele trazia em sua boca? (verso 5)   Três costelas. </vt:lpstr>
      <vt:lpstr>O próximo animal a subir do escuro mar, com algas e água salgada escorrendo de seu corpo, foi um leopardo (verso 6). </vt:lpstr>
      <vt:lpstr>Depois do leopardo, que tipo de animal surgiria do mar? (verso 7)   </vt:lpstr>
      <vt:lpstr>Depois do leopardo, que tipo de animal surgiria do mar? (verso 7)  Terrível, espantoso e sobremodo forte, tinha dentes de ferro e dez chifres... </vt:lpstr>
      <vt:lpstr>Podemos também observar outro detalhe em Daniel 7 – uma nova peça da pintura profética que não estava ali antes. O verso 8 nos diz que uma ponta  pequena surgiu entre os dez chifres. Enquanto subia, essa ponta derruba três  dos dez chifres da cabeça da besta.</vt:lpstr>
      <vt:lpstr>A história demonstra que os três chifres abatidos representam três tribos – hérulos, ostrogodos e vândalos – os quais foram derrotados por um poder surgido de Roma. </vt:lpstr>
      <vt:lpstr>Daniel descreve esse poder, o chifre pequeno ou a ponta pequena, como tendo olhos de homem e uma boca que fala palavras imponentes (verso 25) .</vt:lpstr>
      <vt:lpstr>Daniel ficou muito curioso para conhecer a identidade do “pequeno chifre”. No verso 19 ele declara querer saber a verdade sobre o quarto animal e o pequeno chifre. Vamos dar uma olhada no sumário das características do chifre pequeno. </vt:lpstr>
      <vt:lpstr>· Exibe olhos humanos (verso 8). ·Tem uma boca que fala palavras imponentes (verso 8). ·Removeu três dos dez chifres ou reis (verso 8). </vt:lpstr>
      <vt:lpstr>· Pareceu mais imponente que os outros chifres (verso 20). ·  Fez guerra contra o povo de Deus e prevaleceu contra ele por certo período de tempo (verso 21). </vt:lpstr>
      <vt:lpstr>· Perseguiu o povo de Deus (verso 25). · Tentou mudar os tempos e a lei (verso 25). </vt:lpstr>
      <vt:lpstr> · Prevaleceu contra o povo de Deus por um tempo, dois tempos e metade de um tempo (verso 25).  ·  Seu domínio e poder serão destruídos (verso 26).  · Seu reino e domínio serão dados ao povo de Deus (versos 26 e 27). </vt:lpstr>
      <vt:lpstr>O fato de o “pequeno chifre” ser basicamente um chifre como os demais, sugere que ele era um poder político. Mas suas características singulares sugerem que ele era mais do que uma entidade política. Esse poder tem muito a ver com religião... </vt:lpstr>
      <vt:lpstr>...Ele tenta mudar a lei de Deus e perseguir Seu povo. Os povos mudam leis governamentais todo o tempo. Mas esse poder faz algo mais. O fato de o “pequeno chifre” atacar o povo de Deus sugere que a lei que ele busca alterar é a divina. </vt:lpstr>
      <vt:lpstr>Existe evidência histórica que define a identidade do “chifre pequeno”? Precisamos descobrir  o poder político-religioso que surgiu com o declínio do império romano. </vt:lpstr>
      <vt:lpstr>Precisamos encontrar o poder que derrotou três das dez tribos européias (três chifres arrancados dentre os dez). Ele precisa ser o que usa a força do Estado bem como a autoridade da igreja.Ele persegue aqueles que desafiam seus decretos. </vt:lpstr>
      <vt:lpstr>Será que podemos encontrá-lo nas páginas da história? Os historiadores nos afiançam: “Das ruínas de Roma política, surge o grande império moral na “forma agigantada” da Igreja Romana.”  A. C. Flick, O Surgimento da Igreja Medieval, (1900), pág. 150. </vt:lpstr>
      <vt:lpstr>Ela comprometeria a verdade. A tradição humana, os concílios eclesiásticos e  os decretos humanos, tomariam o lugar da autoridade da Palavra de Deus. </vt:lpstr>
      <vt:lpstr> Por quanto tempo o “chifre pequeno” reinaria? (Daniel 7:25)  </vt:lpstr>
      <vt:lpstr> Por quanto tempo o “chifre pequeno” reinaria? (Daniel 7:25)  “Um tempo, dois tempos e metade de um tempo.” </vt:lpstr>
      <vt:lpstr>Esse mesmo período é referido como 1.260 dias proféticos em Apocalipse 12:6 e 14. Quando juntamos todos os textos que mencionam esse período de tempo, podemos calcular sua duração deste modo:   </vt:lpstr>
      <vt:lpstr>UM TEMPO = UM ANO DOIS TEMPOS = DOIS ANOS METADE DE UM TEMPO = MEIO ANO  TOTAL = TRÊS ANOS E MEIO</vt:lpstr>
      <vt:lpstr>Na profecia bíblica, um dia profético é igual a um ano literal (Números 14:34; Ezequiel 4:6). Em Daniel 4:23 aprendemos que os “sete tempos” profetizados para a perturbação de Nabucodonosor eram iguais a sete anos. Um tempo é igual a um ano. </vt:lpstr>
      <vt:lpstr>Há 360 dias num ano do calendário hebraico. Tomando todas essas informações em conta podemos decifrar a profecia. O “pequeno chifre” ou o poder Igreja/Estado reinaria por 1.260 anos.</vt:lpstr>
      <vt:lpstr>Apresentação do PowerPoint</vt:lpstr>
      <vt:lpstr>Quando o império romano governava o mundo, havia somente uma igreja cristã. Isso foi verdadeiro por séculos após a morte de Jesus. </vt:lpstr>
      <vt:lpstr>Quando o imperador Constantino aceitou o cristianismo, ele declarou que a fé cristã tinha de ser a religião oficial do Estado. Como Roma era a rainha do mundo, o cristianismo tornou-se uma espécie de “religião universal”. </vt:lpstr>
      <vt:lpstr>Mas, como vimos, essa igreja se corrompeu. Daniel 7 revela – e a história comprova – que a autoridade e o poder da igreja tomou conta da vida de todos. Por causa disso, muitos crentes sinceros clamaram por reformas. </vt:lpstr>
      <vt:lpstr> Por causa dos excessos, Martinho Lutero pregou sua lista de 95 pontos (descrevendo como os ensinos da “igreja oficial” estavam biblicamente errados) na porta da igreja de Wittenberg, Alemanha. </vt:lpstr>
      <vt:lpstr>A profecia do “chifre pequeno focaliza a corrupção dos altos escalões e a distorção da verdade de Deus, que transformaram a igreja num poder opressor. A Escritura adverte contra essa parte da igreja que traiu os princípios divinos. </vt:lpstr>
      <vt:lpstr>De acordo com Daniel 7:26,  o que teria lugar no final dos 1.260 dias/anos?  </vt:lpstr>
      <vt:lpstr>De acordo com Daniel 7:26,  o que teria lugar no final dos 1.260 dias/anos?   Se assentará o tribunal.</vt:lpstr>
      <vt:lpstr>No meio da carreira do pequeno chifre, Daniel viu uma reunião da corte celestial (versos 9-14, 22, 26-28). Essa nova característica refere-se ao julgamento final ocorrente no Céu. </vt:lpstr>
      <vt:lpstr>Após o encerramento do período de 1.260 anos referido no verso 25, o grande tribunal se assenta e uma investigação na vida dos habitantes da Terra é procedida. </vt:lpstr>
      <vt:lpstr> Qual é a questão? Antes do retorno de Jesus à Terra, precisa ser revelado quem O aceitou em sua vida e quem não o fez. Essa é a grande questão: O que você fez com Jesus? </vt:lpstr>
      <vt:lpstr>Esse tribunal tem sido chamado de Juízo Investigativo, porque livros celestiais de registro são examinados e todos podem ver que aqueles que são salvos, ou não, fizeram a escolha própria. </vt:lpstr>
      <vt:lpstr>O verso 27 nos diz que quando o tribunal se assentou, o domínio do poder perseguidor chegou ao seu final. E o próximo reino que se levantar será o de Deus. </vt:lpstr>
      <vt:lpstr> Por quanto tempo durará o reino de Deus? (versos 14 e 27)   </vt:lpstr>
      <vt:lpstr> Por quanto tempo durará o reino de Deus? (versos 14 e 27)   Por toda a eternidade.</vt:lpstr>
      <vt:lpstr>As Datas Iniciais e Finais da Profecia dos 1.260 Anos    A última das três tribos (três chifres) a ser desarraigada foi a dos ostrogodos, em 538 a.D. Isso marcou o surgimento do chifre pequeno e a data inicial dos 1.260 anos da profecia. </vt:lpstr>
      <vt:lpstr>Acrescentando 1.260 anos a 538 a.D., chegamos a 1798 a.D. Esse ano assinala o declínio do poder do “chifre pequeno”. (Mais detalhes sobre o tema estão inclusos em lição posterior). </vt:lpstr>
      <vt:lpstr>A Inquisição permanece como um monumento à intolerância religiosa e nos lembra o que pode acontecer quando igreja e Estado partilham total autoridade. </vt:lpstr>
      <vt:lpstr>Quando pensamos sobre as declarações históricas, é importante compreender que as profecias bíblicas acerca do “chifre pequeno” são dirigidas a um sistema religioso...</vt:lpstr>
      <vt:lpstr>...e não a crentes individuais ou líderes que foram fiéis a Jesus e O seguiram segundo seu melhor conhecimento. </vt:lpstr>
      <vt:lpstr>Os versos 26 e 27 enfatizam o fato de que esse poder dominante chegará ao fim. Que grande evento vem em seguida ao “chifre pequeno”? O estabelecimento do “eterno reino” de Deus. </vt:lpstr>
      <vt:lpstr>O verso 27 nos diz: “E todos os domínios O servirão.”</vt:lpstr>
      <vt:lpstr>No verso 28, Daniel diz que ficou tão perturbado pelos detalhes de seu sonho, que sua face empalideceu. </vt:lpstr>
      <vt:lpstr>Ninguém gosta de testemunhar sofrimento e perseguição ocorrentes no mundo. É difícil imaginar cristãos oprimindo e lutando uns contra os outros. </vt:lpstr>
      <vt:lpstr>Mas isso faz parte do desastre que o pecado causa; esse é o legado da rebelião contra Deus. </vt:lpstr>
      <vt:lpstr>Satanás é o poder por trás de toda animosidade humana. Mas é Deus quem trabalha incansavelmente pela unidade e paz.</vt:lpstr>
      <vt:lpstr>Oração  Meu querido Pai, obrigado por me amares. Ajuda-me a tratar os outros com a mesma gentileza, paciência e compreensão com as quais Tu tens me tratado. Ajuda-me a ser fiel a Ti e à Bíblia. Obrigado. Eu peço tudo isso em nome de Jesus. Amém. </vt:lpstr>
    </vt:vector>
  </TitlesOfParts>
  <Company>Associação Paulistana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 Foco Sobre Daniel       A Cortina Para o Futuro     Quatro incríveis animais surgem do mar, abrindo uma profecia que inclui a Grécia e Alexandre o Grande.         Foco na Profecia – 4 </dc:title>
  <dc:subject>FOCO NA PROFECIA</dc:subject>
  <dc:creator>4TONS - Pr. Marcelo Augusto de Carvalho</dc:creator>
  <cp:keywords>www.4tons.com.br</cp:keywords>
  <dc:description>COMÉRCIO PROIBIDO. USO PESSOAL</dc:description>
  <cp:lastModifiedBy>UCB - Marcelo Augusto de Carvalho</cp:lastModifiedBy>
  <cp:revision>7</cp:revision>
  <dcterms:created xsi:type="dcterms:W3CDTF">2003-04-10T14:05:18Z</dcterms:created>
  <dcterms:modified xsi:type="dcterms:W3CDTF">2021-01-08T06:17:17Z</dcterms:modified>
  <cp:category>EVANGELISMO</cp:category>
</cp:coreProperties>
</file>