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256" r:id="rId3"/>
    <p:sldId id="257" r:id="rId4"/>
    <p:sldId id="258" r:id="rId5"/>
    <p:sldId id="259" r:id="rId6"/>
    <p:sldId id="333" r:id="rId7"/>
    <p:sldId id="260" r:id="rId8"/>
    <p:sldId id="334" r:id="rId9"/>
    <p:sldId id="261" r:id="rId10"/>
    <p:sldId id="262" r:id="rId11"/>
    <p:sldId id="329" r:id="rId12"/>
    <p:sldId id="331" r:id="rId13"/>
    <p:sldId id="263" r:id="rId14"/>
    <p:sldId id="264" r:id="rId15"/>
    <p:sldId id="330" r:id="rId16"/>
    <p:sldId id="335" r:id="rId17"/>
    <p:sldId id="265" r:id="rId18"/>
    <p:sldId id="336" r:id="rId19"/>
    <p:sldId id="266" r:id="rId20"/>
    <p:sldId id="349" r:id="rId21"/>
    <p:sldId id="267" r:id="rId22"/>
    <p:sldId id="350" r:id="rId23"/>
    <p:sldId id="268" r:id="rId24"/>
    <p:sldId id="351" r:id="rId25"/>
    <p:sldId id="269" r:id="rId26"/>
    <p:sldId id="337" r:id="rId27"/>
    <p:sldId id="332" r:id="rId28"/>
    <p:sldId id="270" r:id="rId29"/>
    <p:sldId id="271" r:id="rId30"/>
    <p:sldId id="338" r:id="rId31"/>
    <p:sldId id="339" r:id="rId32"/>
    <p:sldId id="272" r:id="rId33"/>
    <p:sldId id="273" r:id="rId34"/>
    <p:sldId id="352" r:id="rId35"/>
    <p:sldId id="274" r:id="rId36"/>
    <p:sldId id="353" r:id="rId37"/>
    <p:sldId id="275" r:id="rId38"/>
    <p:sldId id="356" r:id="rId39"/>
    <p:sldId id="354" r:id="rId40"/>
    <p:sldId id="276" r:id="rId41"/>
    <p:sldId id="355" r:id="rId42"/>
    <p:sldId id="277" r:id="rId43"/>
    <p:sldId id="278" r:id="rId44"/>
    <p:sldId id="279" r:id="rId45"/>
    <p:sldId id="357" r:id="rId46"/>
    <p:sldId id="280" r:id="rId47"/>
    <p:sldId id="281" r:id="rId48"/>
    <p:sldId id="282" r:id="rId49"/>
    <p:sldId id="358" r:id="rId50"/>
    <p:sldId id="283" r:id="rId51"/>
    <p:sldId id="284" r:id="rId52"/>
    <p:sldId id="285" r:id="rId53"/>
    <p:sldId id="286" r:id="rId54"/>
    <p:sldId id="359" r:id="rId55"/>
    <p:sldId id="287" r:id="rId56"/>
    <p:sldId id="288" r:id="rId57"/>
    <p:sldId id="289" r:id="rId58"/>
    <p:sldId id="290" r:id="rId59"/>
    <p:sldId id="291" r:id="rId60"/>
    <p:sldId id="360" r:id="rId61"/>
    <p:sldId id="361" r:id="rId62"/>
    <p:sldId id="293" r:id="rId63"/>
    <p:sldId id="340" r:id="rId64"/>
    <p:sldId id="341" r:id="rId65"/>
    <p:sldId id="294" r:id="rId66"/>
    <p:sldId id="343" r:id="rId67"/>
    <p:sldId id="295" r:id="rId68"/>
    <p:sldId id="344" r:id="rId69"/>
    <p:sldId id="296" r:id="rId70"/>
    <p:sldId id="345" r:id="rId71"/>
    <p:sldId id="297" r:id="rId72"/>
    <p:sldId id="298" r:id="rId73"/>
    <p:sldId id="346" r:id="rId74"/>
    <p:sldId id="299" r:id="rId75"/>
    <p:sldId id="300" r:id="rId76"/>
    <p:sldId id="348" r:id="rId77"/>
    <p:sldId id="347" r:id="rId78"/>
    <p:sldId id="362" r:id="rId79"/>
    <p:sldId id="301" r:id="rId80"/>
    <p:sldId id="302" r:id="rId81"/>
    <p:sldId id="363" r:id="rId82"/>
    <p:sldId id="303" r:id="rId83"/>
    <p:sldId id="364" r:id="rId84"/>
    <p:sldId id="304" r:id="rId85"/>
    <p:sldId id="305" r:id="rId86"/>
    <p:sldId id="306" r:id="rId87"/>
    <p:sldId id="307" r:id="rId88"/>
    <p:sldId id="366" r:id="rId89"/>
    <p:sldId id="308" r:id="rId90"/>
    <p:sldId id="309" r:id="rId91"/>
    <p:sldId id="367" r:id="rId92"/>
    <p:sldId id="310" r:id="rId9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66FFFF"/>
    <a:srgbClr val="FF9900"/>
    <a:srgbClr val="FFFF66"/>
    <a:srgbClr val="FFFF99"/>
    <a:srgbClr val="FFFFCC"/>
    <a:srgbClr val="E9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4A077-0FDC-4CF9-AA22-1493EF9B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93DCEF-F284-4461-9CFD-8E4359903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F5722-F6B9-45CB-8A45-08941757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7F05EC-D043-490D-8F74-DA177A5B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5142EA-6678-4C05-BC38-778DAC29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9DC24-6B4D-4E98-90E7-E4FCE8FD02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59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2446B-81BB-4D67-BC5B-4310DA9C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F5DB7D-DE8C-4521-B045-CE3CE723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A66779-7D52-4DE2-BD40-8B4513B2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6A9C9-20F4-4309-A474-F25A4450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FAC00-88FC-489E-BF98-F35507AC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00AFD-50DB-4EDE-BDB4-10B6A27C33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90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333DB-94E2-4CC1-8C4F-08B7A8A5F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0CE8E2-605B-49E9-946A-4D76F3280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AD012-185B-4F66-B656-786E4114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27D442-E875-49C0-8413-887813A0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12FFAE-86A9-4DE0-BD7F-866E2F26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1BC41-4713-4C82-8F6A-84BBA3308D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86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9042-A4D8-49E1-8D79-6264C32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174C74-DC40-4952-B1C2-2810D5D9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8F32B-7669-4BED-B42D-E83D2901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1FBA8B-A049-4DA2-B2CF-67ABA8F5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F832E4-2430-4CB2-8D99-4FE3BBC1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63F4-32DC-4EBF-8F49-31C16970C0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86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4529B-1370-4723-B0E2-7F5DF9AC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04F8EF-2C01-489E-93BC-47FB0F9E1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8D435-27CC-4B1E-BE21-3CDD8AF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4D9B9-8478-4D95-805C-C6F3975E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5002A-F3FD-4029-A41B-419ACB71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5654-6B11-4043-BDCA-9FF76DA906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750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768D-6F1D-4E9B-8193-0A42E9AA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89824-EB8F-4F48-B8AB-87FA0784F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773B05-86AC-4EBA-8076-453073978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2270FF-9143-4E30-A96E-71ADE230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1ACB57-7C3F-463F-9FA7-605E99E3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8FB996-A972-4514-984F-3F315FFA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42B32-EE51-4BFA-B521-2943B9C88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99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78CA-6D08-483A-B061-453F6FD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756ACD-2A43-471C-B979-10869FAA9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35887-5F31-4ECF-891A-A4D305132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BFDF92-05EC-4C12-80D2-EB66FD11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6DBE1-D5FC-439E-988C-AAA6B09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82D59-694D-4E19-AECD-513277E9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1715FE-6D72-4CF9-B11F-3614ED4F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F5568E-76E7-4F58-9D5B-20CC68F1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5781-0412-4CB1-81A8-E1A1EB85B1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660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B6AB6-D0E5-44FF-834F-E1DA91CD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84CFD6-A481-4154-8F49-7F2621C4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27B49-DDE7-477F-A8E1-4AEE5597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183060-88C4-4748-A824-287265A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478F-D5FB-45EE-B0D6-BEC816111E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344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70475C-E2C8-4F32-B1DE-EFC9FDC5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C5F332-CD79-4FC0-8F9C-2A19EA64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C114AD-96A8-4863-9558-5BFEA50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25D0-CB65-4CE2-B24A-FC226FDA73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10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F4F20-D34B-403C-8675-38BCB7B8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688C39-B1AD-4EBC-B57C-03B1B3165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34B696-2F0C-438A-977B-7CB1A1E21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C8E103-A6DC-44D0-A8B1-9B0743B3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63BC46-3CA5-4385-9FC5-1594F085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5C54E5-F51C-4099-9C21-51FF5A07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9CE98-E271-49B2-AE79-F14DE530D0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84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9F3C-0979-4F55-8811-68F8321D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EC2725-6A95-4F94-89B2-F8C873DD4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2D4190-ADC4-4BF8-ABDA-31BE372E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5CB1C6-2298-49DD-97DF-8E51166C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C90F9A-30CD-4FDD-9B6A-1BB5D274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25378B-2BDD-43F5-975C-6EE3A9AC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A399F-F440-470E-AD27-399947981F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2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DD164F-25F4-472E-BB52-38898F6ED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BEF654-F714-4335-8C1D-1B318B4FA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8120F4-2ED3-42F6-97D1-6A96639185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81C344-11E0-4108-B139-2ED53828CE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C371F4-6BE3-463F-AB16-88EFFB4F27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F521A1-B3FD-41ED-B3EE-D7F022382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54113404-D56D-4368-B0CD-CCF3A337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67C8052E-5EDB-434A-9906-BF1C6635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8">
            <a:extLst>
              <a:ext uri="{FF2B5EF4-FFF2-40B4-BE49-F238E27FC236}">
                <a16:creationId xmlns:a16="http://schemas.microsoft.com/office/drawing/2014/main" id="{3EDC1B44-AFD2-4137-BCC5-E4474BF94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48768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Jeremias 25:10-14: "E farei cessar dentre eles a voz de gozo e a voz de alegria, a voz do noivo e a voz da noiva, o som das mós e a luz do candeeiro. E toda esta terra virá a ser uma desolação e um espanto; e estas nações servirão ao rei de Babilônia setenta anos...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>
            <a:extLst>
              <a:ext uri="{FF2B5EF4-FFF2-40B4-BE49-F238E27FC236}">
                <a16:creationId xmlns:a16="http://schemas.microsoft.com/office/drawing/2014/main" id="{03D2447F-5BAA-4071-9067-2D52FFD1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Rectangle 8">
            <a:extLst>
              <a:ext uri="{FF2B5EF4-FFF2-40B4-BE49-F238E27FC236}">
                <a16:creationId xmlns:a16="http://schemas.microsoft.com/office/drawing/2014/main" id="{69022858-925E-4741-910C-2EFF223A4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7244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Acontecerá,  porém, que quando se cumprirem os setenta anos, castigarei o rei de Babilônia e esta nação, diz o Senhor, castigando a sua iniqüidade e a terra dos caldeus; farei dela uma desolação perpétua...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>
            <a:extLst>
              <a:ext uri="{FF2B5EF4-FFF2-40B4-BE49-F238E27FC236}">
                <a16:creationId xmlns:a16="http://schemas.microsoft.com/office/drawing/2014/main" id="{F37105CA-72FA-4D69-94A3-F7C54183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Rectangle 8">
            <a:extLst>
              <a:ext uri="{FF2B5EF4-FFF2-40B4-BE49-F238E27FC236}">
                <a16:creationId xmlns:a16="http://schemas.microsoft.com/office/drawing/2014/main" id="{FCA86894-4286-45B3-8524-F8BE0363E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4958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trarei sobre aquela terra todas as Minhas palavras que tenho proferido contra ela, tudo quanto está escrito neste livro, que profetizou Jeremias contra todas as nações...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1D495936-27A3-4962-B175-97240330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2D132511-DB2F-4204-B58E-943459BB6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6482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deles, sim, deles mesmos muitas nações e grandes reis farão escravos; assim lhes retribuirei segundo os seus feitos, e segundo as obras das suas mãos."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>
            <a:extLst>
              <a:ext uri="{FF2B5EF4-FFF2-40B4-BE49-F238E27FC236}">
                <a16:creationId xmlns:a16="http://schemas.microsoft.com/office/drawing/2014/main" id="{856F891A-E88E-483C-A295-7BE4DCB8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4" name="Rectangle 14">
            <a:extLst>
              <a:ext uri="{FF2B5EF4-FFF2-40B4-BE49-F238E27FC236}">
                <a16:creationId xmlns:a16="http://schemas.microsoft.com/office/drawing/2014/main" id="{F30170A2-E947-4316-AE91-51F515DC6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685800"/>
            <a:ext cx="4495800" cy="3886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entendeu que os setenta anos estavam quase no fim e que ainda não havia sinais de que Deus estava mudando o rumo das coisas. Não havia indicações de que os hebreus restaurariam Jerusalém e reconstruiriam o templo.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8153B909-A80C-4F40-89B6-23CA1D26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2B376D16-5084-4BC3-8F13-09934634B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61722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não podia achar uma resposta clara; assim ele decidiu atender ao convite divino dado através do profeta Jeremias: "Então Me invocareis e ireis e orareis a Mim, e Eu vos ouvirei. Buscar-Me-eis e Me achareis, quando Me buscardes de todo o vosso coração...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9ADD75AF-EC9D-410E-B4A0-AD914E2F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49E6A2EC-159F-41C8-91CB-6195BB850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6019800" cy="6858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serei achado de vós, diz o Senhor, e farei voltar os vossos cativos, e congregar-vos-ei de todas as nações, e de todos os lugares para onde vos lancei, diz o Senhor; e tornarei a trazer-vos ao lugar de onde vos transportei." (Jeremias 29:12-14)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084D371D-71E3-4CD7-A6BB-C5CEC5A3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11FE1147-308D-495F-BAA7-04666A30E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51816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fez em tempos de ansiedade é um excelente padrão para seguirmos. Ele não desistiu quando se viu às voltas com problemas na Escritura; não cedeu à pressão de sua angústia...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B39F2EE4-4A95-4DD7-9856-33989C9C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83289528-3C38-4A92-A7FF-FFF7ADD1E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46482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Orou pedindo ajuda; solicitou respostas de Deus. A maior parte de Daniel 9 é composta dessa oração. E que oração!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04E161BB-5F6C-44F2-BD05-DAC016E1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79447D83-EF75-4C3E-B63B-337F684E4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5334000" cy="3124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parte de sua preparação para a oração, o que Daniel fez? (verso 3)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726CC531-6402-4284-B84C-CD47FF61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F199212D-48C7-4C7F-8579-B308D78FC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na Profecia – 6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54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Daniel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399B744D-D522-4206-A286-9BFD77C3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B24E23FB-B964-424B-B0C9-870027103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5334000" cy="3124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parte de sua preparação para a oração, o que Daniel fez? (verso 3)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Jejuou e usou pano de saco e cinzas. 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BC93E513-5C3C-4DA1-A49D-D3B46558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D56907D5-6BA8-4E54-A3B9-D2BC8E3F3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54864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diz que no início de sua prece ele fez confissão. (verso 4)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ele disse a Deus? (versos 5-11)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Relacione os pecados que Daniel confessou: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4AA696F3-478D-4892-B291-B35C92C0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7ACADACD-A78D-4926-8717-FB5EE1C9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54864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diz que no início de sua prece ele fez confissão. (verso 4)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ele disse a Deus? (versos 5-11)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Relacione os pecados que Daniel confessou: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Iniquidade, perversidade, rebeldia, não dar ouvidos aos profetas...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8EE37B4E-90BA-49C4-BE43-CBF62BFF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090E4131-9956-4B8E-93EC-A176D4D29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0"/>
            <a:ext cx="62484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evento Daniel usa como exemplo do poder salvador de Deus? (verso 15)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0DA3CE09-60A0-4425-AB99-59F41298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B9B34290-F083-4756-8CD8-7BD35D92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590800"/>
            <a:ext cx="62484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evento Daniel usa como exemplo do poder salvador de Deus? (verso 15)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saída do povo de Israel do  Egito.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87C21D27-2E5F-4C7F-96FA-4FE97E10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A38A1935-F9CA-40D5-B5AF-C82929DE3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343400" cy="5715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afirma que a rebelião de Israel fez com que outros se rissem de Deus e zombassem de Seu poder (verso 16).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33953E82-18B5-4734-9335-E3010BDD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380EFE10-33C2-4BE1-BD88-E3BC32A69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4495800" cy="6248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pede que o Senhor lhe seja propício e não se desvie dele. Roga também que Deus Se lembre do Seu santuário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17).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E6BBB769-14DE-48CB-8915-47EAD105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9C6D6407-779C-4063-90CE-79D9CF035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8768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pede a Deus que o olhe com favor e ouça seu pedido, não porque ele ou os israelitas mereçam isso de algum modo, mas simplesmente porque Deus é cheio de amor e misericórdia (verso 18).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8D5EBA04-8F9F-4143-BB13-40C98044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EBF9D672-4E95-4806-814E-FE9FBA337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2672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profeta finaliza sua oração dizendo: "Ó Senhor, ouve; ó Senhor, perdoa; ó Senhor,  atende-nos e põe mãos à obra sem tardar!"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0A9AA91F-D31F-4A8D-832A-FB4CFE96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59E4C1AE-4DF0-42D5-86C2-459F1D5CD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deu-nos um excelente exemplo a seguir. Em sua hora de angústia ele nos mostrou a maneira de alcançar paz mental – a oração... 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956D4C29-9211-4A50-8B3C-FE0396E6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D4FD6C6C-7C61-41E9-B6EA-FCBFF2748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609600"/>
            <a:ext cx="48006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visão de Daniel reflete o grande julgamento divino e como podemos ser livres diante dEle em Cristo.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FE8AC34F-E95E-4D43-A253-8D01F875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FB5731E2-1A3A-40B0-9CAA-1FBE12ACD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1910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Ela é o antídoto contra as preocupações e ansiedades. Através da oração obtemos a certeza de que nossos pecados são perdoados...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BCABEE7B-8B4E-4628-B0DD-E214915B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599C33F9-AD3A-4B33-BF3D-06A457BC9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Através da oração podemos melhorar nossos relacionamentos. Assim, ore. Ore em particular e ore com os outros.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E32B9690-466B-4224-B603-1F58B8C0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60CBA653-0DD2-484C-BE55-2F318C22E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19600" cy="5181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você gostaria de dizer a Jesus agora?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71A11246-CE8C-40E0-8B5A-63C4EE76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72044145-E4B7-4F01-AACB-EF02C7D65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64008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Algo notável ocorreu enquanto Daniel prosseguia em sua oração. Ao passo que pedia perdão e buscava entender a visão sobre Jerusalém e o santuário, quem lhe fez uma visita? (versos 20 e 21)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9A9AFDC9-99D0-41A4-8564-438E226D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9324B387-8809-4EFA-8871-82ADFDCBC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64008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Algo notável ocorreu enquanto Daniel prosseguia em sua oração. Ao passo que pedia perdão e buscava entender a visão sobre Jerusalém e o santuário, quem lhe fez uma visita? (versos 20 e 21)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Gabriel.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4B143F1F-5356-49C7-BD79-1A919227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61A59D66-4949-48A8-95EF-843137BAE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1066800"/>
            <a:ext cx="54864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reconhece o anjo Gabriel como o mesmo ser que lhe havia dado  a mensagem sobre a restauração do santuário, no final dos 2.300 dias. Que razão Gabriel dá para sua visita? (versos 22 e 23)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7A860D73-ED25-443C-A32D-3D55360D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E60CFFD4-3848-44D6-AE0C-ADEE61DCB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1600200"/>
            <a:ext cx="54864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reconhece o anjo Gabriel como o mesmo ser que lhe havia dado  a mensagem sobre a restauração do santuário, no final dos 2.300 dias. Que razão Gabriel dá para sua visita? (versos 22 e 23)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Fazer entender o sentido da visão porque Daniel era muito amado.</a:t>
            </a: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id="{DF2EB457-6235-4FF7-A90A-461176B9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>
            <a:extLst>
              <a:ext uri="{FF2B5EF4-FFF2-40B4-BE49-F238E27FC236}">
                <a16:creationId xmlns:a16="http://schemas.microsoft.com/office/drawing/2014/main" id="{3E2CCCA3-1DCD-419B-BC57-2E9B26CF8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6477000" cy="3200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Daniel deve ter ficado muito entusiasmado. Ele ficara perturbado com relação ao futuro dos judeus e o período dos 2.300 dias, e agora o anjo vem do Céu como seu instrutor particular!...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995C7DA6-0FBF-4A60-8AF5-4281378D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2450CB05-F5CB-41E5-98A4-5BA760175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6248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...A missão de Gabriel era explicar o significado dos 2.300 dias, uma vez que era essa parte que Daniel não havia entendido na primeira visão </a:t>
            </a:r>
            <a:b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(Daniel 8:13, 14 e 26).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F7C364F9-EC93-46F3-9762-2DA25B82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>
            <a:extLst>
              <a:ext uri="{FF2B5EF4-FFF2-40B4-BE49-F238E27FC236}">
                <a16:creationId xmlns:a16="http://schemas.microsoft.com/office/drawing/2014/main" id="{41D47068-8EEA-4CEF-9EE7-60C93450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724400"/>
            <a:ext cx="8458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anjo inicia sua explanação da profecia dos 2.300 dias com uma declaração sobre o tempo e o futuro dos judeus e da cidade de Jerusalém.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0EFF7085-3006-4B87-BEB1-27D6C906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5C4C614D-30FA-489B-8DDB-0480611A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667000"/>
            <a:ext cx="7086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Intervém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9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1E0BA9D4-1219-42CF-B9A7-90EFC035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14B28FEC-7F0C-46D5-982D-6C28AB5BA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590800"/>
            <a:ext cx="6934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duração teria o período de prova que Deus daria ao povo de Daniel, os judeus? (Daniel 9:24)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F6CD3F0B-3DEB-49A5-9E3C-8DECCDE6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4667FE00-0A53-4A87-90A3-280B63A3A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590800"/>
            <a:ext cx="6934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duração teria o período de prova que Deus daria ao povo de Daniel, os judeus? (Daniel 9:24)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Setenta semanas.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8B83FFE0-9B2F-4A66-84B6-09249FAA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4E014CB5-85BC-497F-AA06-C2C052C2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Podemos dividir as setenta semanas desta forma: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semana = 7 dias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70 semanas x 7 dias = 490 dias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já mencionado, em profecia bíblica simbólica, um dia é igual a um ano (Números 14:24, Ezequiel 4.6). Sendo um dia profético igual a um ano literal, 490 dias serão então 490 anos.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F69A1125-792C-4887-9D86-0B6063F9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8"/>
            <a:ext cx="86106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E6A19A0E-1B97-4B8C-8710-D3B0203DE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0"/>
            <a:ext cx="8229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hebraico, a palavra "decretadas" literalmente significa "cortadas" ou "amputadas". Assim, os 490 anos que compõem o tempo de prova para Israel foram "cortados". Mas "cortados" de onde? 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162CF639-8D26-486C-800A-1A1D0731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668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rgbClr val="FFFF66"/>
                </a:solidFill>
                <a:latin typeface="Tahoma" panose="020B0604030504040204" pitchFamily="34" charset="0"/>
              </a:rPr>
              <a:t>?</a:t>
            </a:r>
            <a:endParaRPr lang="pt-PT" altLang="pt-BR" sz="48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CF758828-C10E-4C00-8B64-EF755506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FF213E77-A668-4087-AC71-555D01D19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457200"/>
            <a:ext cx="35814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resposta está na explicação de Gabriel em Daniel 9. Lembre-se de que o anjo disse ao profeta que ele havia sido enviado para explicar a parte da visão de Daniel 8, que não havia sido entendida...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79034111-45CC-403B-8592-321B3CF2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08549607-DF08-4C87-88C9-D7DAAD7F4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8100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...a explanação sobre os 2.300 dias. Gabriel dá início à sua explicação dizendo que os 490 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anos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foram "cortados" ou sacados dos 2.300 dias.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AB3E76C5-B8B9-4A76-9439-5FC51387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E931D239-B7B2-4BBF-9EAD-C69AA8663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95600"/>
            <a:ext cx="7772400" cy="1143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Aqui está a resposta a uma das interrogações de Daniel sobre a extensão dos 2.300 dias. É impossível cortar 490 </a:t>
            </a: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anos 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2.300 </a:t>
            </a: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dias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literais, uma vez que 2.300 dias literais somam apenas seis anos. A solução é clara: os 2.300 dias devem representar 2.300 anos.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6C48F4E-13EE-4635-B286-81547BA5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156EAC00-6138-40D2-8FF9-E3F30DFB9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70 semanas = 490 dias = 490 anos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2300 dias = 2300 anos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1439DB5A-3620-4E57-BD5B-F2C1B125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968961C1-BAD5-471F-911A-C070794EF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-152400"/>
            <a:ext cx="5638800" cy="182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essa profecia teve início? (verso 25)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D6FE9561-4123-4A08-9959-35C410AE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AD526012-4753-43FA-88A9-4CE51A566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57912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essa profecia teve início? (verso 25)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“Na saída da ordem para restaurar e edificar Jerusalém.”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9C65FBE-5BD0-473E-8CDA-3636985A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C2B4E789-C67B-4581-8665-2CEECF42C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54864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mensagem de Daniel 9 é que temos Alguém que se interessa por nós na vida. Não importa o que as pessoas estão dizendo a nosso respeito, não importa o quanto podemos estar sendo criticados...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>
            <a:extLst>
              <a:ext uri="{FF2B5EF4-FFF2-40B4-BE49-F238E27FC236}">
                <a16:creationId xmlns:a16="http://schemas.microsoft.com/office/drawing/2014/main" id="{E5CE0056-8C09-4FB6-A6A4-8E5852C4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>
            <a:extLst>
              <a:ext uri="{FF2B5EF4-FFF2-40B4-BE49-F238E27FC236}">
                <a16:creationId xmlns:a16="http://schemas.microsoft.com/office/drawing/2014/main" id="{D5D0EEC8-43D1-4780-8A16-749479B26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1219200"/>
            <a:ext cx="39624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ponto de partida se daria quando fosse baixado um decreto para reedificar Jerusalém.  Três decretos foram registrados por Esdras, o profeta: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>
            <a:extLst>
              <a:ext uri="{FF2B5EF4-FFF2-40B4-BE49-F238E27FC236}">
                <a16:creationId xmlns:a16="http://schemas.microsoft.com/office/drawing/2014/main" id="{40AC8774-AF0B-4922-B0A1-786DCB33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Rectangle 9">
            <a:extLst>
              <a:ext uri="{FF2B5EF4-FFF2-40B4-BE49-F238E27FC236}">
                <a16:creationId xmlns:a16="http://schemas.microsoft.com/office/drawing/2014/main" id="{8CE3FC55-4331-4B9A-8DAA-F35C44DBB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6482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primeiro deles saiu em 537/538 a.C., de autoria do rei Ciro, o grande. Essa lei permitia um reassentamento dos judeus em Jerusalém e lhes dava permissão para reconstruir o santuário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(Esdras 1:1-11).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EC6A5B76-0F2D-4726-B622-C6B9E2C4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234E87B6-803C-4C00-978E-B1BFDEB3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953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segundo decreto foi emitido em 519 a.C. por Dario I Histaspes. Sua proclamação simplesmente confirmava o primeiro decreto (Esdras 6:6-12).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C79E31B1-EE54-48E3-876F-DBC92766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0F16A5BC-0B46-4539-829C-FFB894799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05200"/>
            <a:ext cx="9144000" cy="3429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terceiro saiu em 457 a.C. e é de autoria de Artaxerxes I Longímano, e conferia a Esdras plena autoridade política e religiosa para reconstruir Jerusalém. Esse decreto foi o único que de fato autorizava a reconstrução da cidade (Esdras 7:11-26)... </a:t>
            </a:r>
            <a:endParaRPr lang="pt-BR" altLang="pt-BR" sz="3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587E02E1-C3BA-44EE-9D1B-646EDA14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EB63F696-35BE-4283-A13D-647BF814E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259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...Ele é tido como aquele que cumpriu realmente a profecia, o único que serve como ponto de partida para o período dos 2.300 dias/anos.</a:t>
            </a: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>
            <a:extLst>
              <a:ext uri="{FF2B5EF4-FFF2-40B4-BE49-F238E27FC236}">
                <a16:creationId xmlns:a16="http://schemas.microsoft.com/office/drawing/2014/main" id="{1D460941-2C9E-460C-9D7B-0362E590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Rectangle 8">
            <a:extLst>
              <a:ext uri="{FF2B5EF4-FFF2-40B4-BE49-F238E27FC236}">
                <a16:creationId xmlns:a16="http://schemas.microsoft.com/office/drawing/2014/main" id="{2463D861-D998-4B43-B953-A4A1D4A5FB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5410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Ler Daniel 9:25-27</a:t>
            </a:r>
            <a:endParaRPr lang="pt-BR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16B7C001-BFB6-4A2A-BDD4-6E996DEE80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267200"/>
            <a:ext cx="6934200" cy="1752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Messias, o Príncipe (Jesus), é a figura central nesses versos e no restante da discussão dos 490 anos. Vamos examinar as evidências: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CA50A934-BC1D-4785-B8BC-FF609A28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1CBD6824-0CC9-4396-B561-AB22B3517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acordo com a profecia, quantas semanas proféticas haveria entre o decreto para reconstruir Jerusalém e o aparecimento do Messias?  (verso 25)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 semanas + 62 semanas = 69 semanas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69 semanas ou 483 dias (69 x 7 dias na semana) = 483 anos.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>
            <a:extLst>
              <a:ext uri="{FF2B5EF4-FFF2-40B4-BE49-F238E27FC236}">
                <a16:creationId xmlns:a16="http://schemas.microsoft.com/office/drawing/2014/main" id="{EEAA7AB7-CA55-40B2-B145-FEC1364D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>
            <a:extLst>
              <a:ext uri="{FF2B5EF4-FFF2-40B4-BE49-F238E27FC236}">
                <a16:creationId xmlns:a16="http://schemas.microsoft.com/office/drawing/2014/main" id="{197D19AE-2B87-4A0A-BC6A-4F28C4D2E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1910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outras palavras, se o outono de 457 a.C. é nossa data inicial para a profecia, acrescentando-lhe mais  483 anos chegaremos a 27 d.C. O Novo Testamento revela que Jesus iniciou Seu ministério terrestre sendo batizado por João Batista em 27 d.C. (Mateus 3:13-17).</a:t>
            </a: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6BC24C77-F449-4E9F-A2A1-2667D17B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BB9F676D-0AF3-4717-8B6D-596B6217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AD2D08EF-18CE-43B3-BE60-001F59C56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4191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evento o anjo declara ocorreria em seguida? (verso 26)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E44A6E0F-68E6-4CD3-BDE6-2A503E5B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9D6454AA-EF90-4BA4-80F0-8BDC51F59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7244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...há Alguém que sempre acredita em nós. Esse Alguém é Jesus Cristo.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É maravilhoso tê-Lo ao nosso lado.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F7D25540-437B-4701-AF70-6E271CFD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>
            <a:extLst>
              <a:ext uri="{FF2B5EF4-FFF2-40B4-BE49-F238E27FC236}">
                <a16:creationId xmlns:a16="http://schemas.microsoft.com/office/drawing/2014/main" id="{C0C310A9-270D-4838-B454-03AC53795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4191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evento o anjo declara ocorreria em seguida? (verso 26)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Messias Jesus seria “morto" ou crucificado. Ele morreu "não para Si mesmo", mas por nós.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>
            <a:extLst>
              <a:ext uri="{FF2B5EF4-FFF2-40B4-BE49-F238E27FC236}">
                <a16:creationId xmlns:a16="http://schemas.microsoft.com/office/drawing/2014/main" id="{03C8C284-2EFB-44CE-BAFE-E643CFD3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>
            <a:extLst>
              <a:ext uri="{FF2B5EF4-FFF2-40B4-BE49-F238E27FC236}">
                <a16:creationId xmlns:a16="http://schemas.microsoft.com/office/drawing/2014/main" id="{4CEA5BD7-889A-43C6-BBEF-541DA2F9F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3434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a profecia previu que Jesus morreria ou faria "cessar os sacrifícios e a oblação"? (verso 27)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“Na metade da semana.”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DE9F01C5-B7A5-4DE2-BFC1-1C818893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31A62E7A-EC12-4AD4-BF17-5898FA672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724400" cy="5715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foi crucificado no meio da última semana profética. Ela era composta de sete anos literais...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3B60D7E6-B203-431D-8B79-40EB42AC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710943BE-8CE9-4A41-8A53-811A31F4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715000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a data inicial da última semana é 27 d.C., então, acrescentando-se mais sete anos chegaremos a 34  d.C. Jesus foi crucificado no meio da semana – isto é, em 31 d.C...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4069AA4D-73FD-437C-9BE4-0E31CE39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A0F7530C-D8EF-47CA-8397-6A528877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114800" cy="5791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27 declara que a crucifixão de Jesus no meio da semana poria fim aos sacrifícios e ofertas no templo. Por quê?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C13D9F6F-1A2C-4383-99B1-52CCE149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6674F8A7-6A11-41FC-A22D-A67B0BDBD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610600" cy="3048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Jesus é o Cordeiro de Deus, o Único a quem os sacrifícios rituais representavam...  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EB89EE78-FEB2-42A8-A639-892AF413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868CAFA5-D97E-4122-8A69-4AA07F61B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581400"/>
            <a:ext cx="8686800" cy="3048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Uma vez que Jesus morreu como supremo sacrifício, não havia mais necessidade de sacrifícios cerimoniais apontando para Sua morte.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>
            <a:extLst>
              <a:ext uri="{FF2B5EF4-FFF2-40B4-BE49-F238E27FC236}">
                <a16:creationId xmlns:a16="http://schemas.microsoft.com/office/drawing/2014/main" id="{6770BAE9-E75D-4951-85D9-C4DFD866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3263"/>
            <a:ext cx="32766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Rectangle 9">
            <a:extLst>
              <a:ext uri="{FF2B5EF4-FFF2-40B4-BE49-F238E27FC236}">
                <a16:creationId xmlns:a16="http://schemas.microsoft.com/office/drawing/2014/main" id="{FF0DDBA4-7425-4208-87B7-D557C75DC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153400" cy="3124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Cristo morreu em 31 d.C., então os três anos e meio restantes da semana profética nos levam a 34 d.C. De acordo com a profecia, essa data assinala o fim do período de 490 anos. Quando ele terminou, teve fim também o tempo de prova para Israel como nação...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83372389-C3BC-4ACF-B774-48BC49F6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>
            <a:extLst>
              <a:ext uri="{FF2B5EF4-FFF2-40B4-BE49-F238E27FC236}">
                <a16:creationId xmlns:a16="http://schemas.microsoft.com/office/drawing/2014/main" id="{EE3A2D5A-300F-4AD3-8B43-BED20D5DC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3581400" cy="5257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Naquele ano, 34 d.C., Estevão fez um comovente apelo aos líderes do Sinédrio judaico para que retornassem a Deus. O livro de Atos nos conta que eles rejeitaram o apelo de Estevão e o apedrejaram até a morte (Atos 7:54-60).</a:t>
            </a: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6C9DBF5D-F51B-4447-98E6-EE2F8E0C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7964BD8A-1629-4112-AF82-28147845C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006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o martírio de Estevão, o evangelho foi proclamado aos gentios, porém, o papel de Israel no plano divino de salvação mudou...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DC2E79E4-6459-48DB-A0D6-C8B082DE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1DC578D0-50B1-4CEC-AAA7-17D3991CA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14800" cy="685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fim do capítulo 8 de Daniel, o profeta estava angustiado. A visão que tivera do "pequeno chifre" pisoteando o santuário de Deus deixou-o enfermo por vários dias...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A3F2E441-941F-4961-930F-8BE21845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292ABD9A-4F65-4F28-A34F-FCE7AFFAB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0"/>
            <a:ext cx="8229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cristã tomou a dianteira para levar o evangelho ao mundo. O Novo Testamento chama a igreja de o "novo Israel" ou "Israel espiritual".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58162CB8-79B6-4259-BD39-190A25FF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>
            <a:extLst>
              <a:ext uri="{FF2B5EF4-FFF2-40B4-BE49-F238E27FC236}">
                <a16:creationId xmlns:a16="http://schemas.microsoft.com/office/drawing/2014/main" id="{294A081C-2318-43AC-A13C-A895BE6C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Rectangle 7">
            <a:extLst>
              <a:ext uri="{FF2B5EF4-FFF2-40B4-BE49-F238E27FC236}">
                <a16:creationId xmlns:a16="http://schemas.microsoft.com/office/drawing/2014/main" id="{43FD78FF-BEDD-4108-BD45-BFB1D828B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3200"/>
            <a:ext cx="8915400" cy="1828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primeira parte da profecia dos 2.300 dias/anos cobre os 490 anos referentes ao destino de Israel e ao nascimento e morte de Jesus. Todavia, ainda temos 1.810 anos pela frente para igualar os 2.300 dias/anos que foram informados de início a Daniel. Acrescentando 1.810 anos a 34 d.C., chegamos ao ano de 1844 d.C. </a:t>
            </a:r>
            <a:endParaRPr lang="pt-BR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3F3D204A-2CF2-490A-B569-FC956449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E8E68845-38A1-45A9-97F3-DC0CDCD79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73152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outras palavras, o período de 2.300 anos que começou em 457 a.C. termina em 1844 d.C.</a:t>
            </a: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99C412A6-9ECC-497C-8E77-B615A0B7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4E2F5A19-EC98-4BDD-AE0B-89E66BBB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E2609939-B85B-424C-9B03-23B078325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1910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  O que teve lugar em 1844?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acordo com a profecia de Daniel 8:14, o santuário seria purificado nesse tempo.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C65F6391-489D-49FD-94A8-074C05D5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>
            <a:extLst>
              <a:ext uri="{FF2B5EF4-FFF2-40B4-BE49-F238E27FC236}">
                <a16:creationId xmlns:a16="http://schemas.microsoft.com/office/drawing/2014/main" id="{8A19DD6F-D6F2-4F93-B617-5A60BEEB2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8768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Sabemos que quando Jesus morreu, em 31 d.C., o sistema sacrificial e os serviços do santuário encerraram suas funções na Terra. Deus manifestou esse fato dramaticamente quando, no momento da morte de Jesus na cruz, a cortina interior do templo rasgou-se misteriosamente em duas partes (Mateus 27:51). </a:t>
            </a:r>
            <a:endParaRPr lang="pt-BR" altLang="pt-BR" sz="3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BBE2BB50-A348-41AD-98FF-530407BE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8F290BA8-7667-4514-9152-695D2309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Anos mais tarde, em 70 d.C., os romanos destruíram o templo de Jerusalém.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>
            <a:extLst>
              <a:ext uri="{FF2B5EF4-FFF2-40B4-BE49-F238E27FC236}">
                <a16:creationId xmlns:a16="http://schemas.microsoft.com/office/drawing/2014/main" id="{C5068077-55F7-4D04-97C5-A8D5FBC1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0"/>
            <a:ext cx="4932362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>
            <a:extLst>
              <a:ext uri="{FF2B5EF4-FFF2-40B4-BE49-F238E27FC236}">
                <a16:creationId xmlns:a16="http://schemas.microsoft.com/office/drawing/2014/main" id="{95704EB9-89A0-49C7-BA16-0CA61138F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3657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Então, que santuário deveria ser purificado em 1844, no encerramento dos 2.300 anos?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>
            <a:extLst>
              <a:ext uri="{FF2B5EF4-FFF2-40B4-BE49-F238E27FC236}">
                <a16:creationId xmlns:a16="http://schemas.microsoft.com/office/drawing/2014/main" id="{9CDEF83B-B8E7-4F8F-8493-297B4D4E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2E0C7F03-8C4D-429E-9557-EB480AD18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572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único santuário que permaneceu foi o celestial. O templo judeu na Terra era um modelo daquele existente no Céu. O santuário celestial é o templo em que Jesus foi ministrar após Sua ressurreição. Nele Cristo atua hoje como nosso Sumo Sacerdote.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0248E82E-E0BD-435C-BC8A-EFB3E1F4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ED3AC896-2242-4B4A-AE3C-536F8FAF4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810000" cy="6477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...Ele nos conta que ficou "espantado acerca da visão, pois não havia quem a entendesse" (Daniel 8:27).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78A4F2F8-2023-43B9-AC84-679D0A3C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A7A46657-503A-49B0-8510-3CA8F3275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2672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 purificação do santuário significa para nós? </a:t>
            </a:r>
            <a:b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Nos serviços do santuário do Velho Testamento, a purificação do santuário queria dizer que todos os pecados perdoados levados para o templo pelo sumo sacerdote foram apagados...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39BA9634-AF65-4E8E-BE93-5720D0F3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36161086-E26B-48D7-A2F7-907CA5A12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038600" cy="556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 povo considerava o Dia da Expiação como o tempo do julgamento divino. Deus tornava possível declarar o povo sem culpa diante dEle – perdoado e aceito.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>
            <a:extLst>
              <a:ext uri="{FF2B5EF4-FFF2-40B4-BE49-F238E27FC236}">
                <a16:creationId xmlns:a16="http://schemas.microsoft.com/office/drawing/2014/main" id="{683BE1C4-6B3C-44E8-AC50-F00B78A3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5" name="Rectangle 9">
            <a:extLst>
              <a:ext uri="{FF2B5EF4-FFF2-40B4-BE49-F238E27FC236}">
                <a16:creationId xmlns:a16="http://schemas.microsoft.com/office/drawing/2014/main" id="{67FD6639-6D38-4AD3-9CE2-B19492A56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03860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Podemos concluir então que, em 1844 d.C., um evento similar teve início – a purificação do santuário celestial. Deus perdoa imediatamente todos os pecados que Lhe confessamos...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>
            <a:extLst>
              <a:ext uri="{FF2B5EF4-FFF2-40B4-BE49-F238E27FC236}">
                <a16:creationId xmlns:a16="http://schemas.microsoft.com/office/drawing/2014/main" id="{6F14A7EE-F4DB-40E5-A24D-76B76DE1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>
            <a:extLst>
              <a:ext uri="{FF2B5EF4-FFF2-40B4-BE49-F238E27FC236}">
                <a16:creationId xmlns:a16="http://schemas.microsoft.com/office/drawing/2014/main" id="{52E349B0-E944-4917-92D3-38EC49105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0292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nessa obra de purificação, Ele faz algo mais para nos dar segurança. Ele apaga o registro celestial dos pecados para sempre. Quando nosso nome surgir nesse tempo de investigação (julgamento), Jesus declarará que você está salvo por toda a eternidade, porque pertence a Ele e seus pecados foram perdoados.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42A9198B-B4F1-443C-B9D7-C4238124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6774BE6E-C840-43F1-88CF-F84B107D4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39624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obra do juízo investigativo começou em 1844. Quando ela terminar, Jesus nos levará para o lar.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F9B9593E-70E4-49B1-B92D-84F086D8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2976A57C-18D2-403B-9E5E-38B015565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3434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"Arrependei-vos e convertei-vos  para que sejam apagados os vossos pecados, de sorte que venham os tempos de refrigério, da presença do Senhor." (Atos 3:19). Jesus anseia banir nossos pecados para bem longe, assim como "o oriente está longe do ocidente" (Salmo 103:12).</a:t>
            </a:r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6766E38B-84E9-46F3-A071-509BF159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DFC32623-EE00-40B4-AC1A-0990D9700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4419600" cy="4572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Muitas pessoas ficam nervosas quando ouvem sobre o juízo. Mas Jesus Se apresenta como nosso grande Advogado. Seu sangue apaga cada traço de pecado.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9DEE41E0-C359-42D5-8404-3E852B1C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ACE2B044-6130-495D-AF9F-B9587EE48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4800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"Eis que cedo venho e está Comigo a Minha recompensa, para retribuir a cada um segundo a sua obra. Eu Sou o Alfa e o Omega, o primeiro e o derradeiro, o princípio e o fim... </a:t>
            </a:r>
            <a:endParaRPr lang="pt-BR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DE056E9E-8B20-4C58-85AB-39619FA2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90CF2EDF-EAA9-46CB-BFEE-E980EDCA1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46482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...Bem-aventurado aqueles que lavam as suas vestiduras no sangue do Cordeiro para que tenham direito à árvore da vida, e possam entrar na cidade pelas portas."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(Apocalipse 22:12-14)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>
            <a:extLst>
              <a:ext uri="{FF2B5EF4-FFF2-40B4-BE49-F238E27FC236}">
                <a16:creationId xmlns:a16="http://schemas.microsoft.com/office/drawing/2014/main" id="{20F9F681-9B4E-4D88-8A23-2375B61A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>
            <a:extLst>
              <a:ext uri="{FF2B5EF4-FFF2-40B4-BE49-F238E27FC236}">
                <a16:creationId xmlns:a16="http://schemas.microsoft.com/office/drawing/2014/main" id="{37D592DB-1AFA-47C6-96DD-6AE952954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0292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"Se confessarmos os nossos pecados, Ele é fiel e justo para nos perdoar os pecados e purificar-nos de toda injustiça." (I João 1:9)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F072804-3E7B-45E4-8C07-09EC458B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D057779E-F270-454D-B39C-FE271F7CB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609600"/>
            <a:ext cx="47244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Treze anos se passaram e Daniel ainda estava perplexo por não haver compreendido a visão. Ele começou a estudar os escritos do profeta Jeremias com respeito a Jerusalém.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014DD0BD-F3DD-496F-9450-58220201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FC66C374-9832-41E5-AAB7-7B1E6FD80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1148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Ezequiel 36:26 e 27: "Também vos darei um coração novo e porei dentro de vós um espírito novo; e tirarei da vossa carne o coração de pedra, e vos darei um coração de carne...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A7D5A78E-F2D0-4B4D-861D-D8A32283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E586EE6C-A0EC-4EB1-9216-806374541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4495800" cy="4648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...Ainda porei dentro de vós o Meu espírito, e farei que andeis nos Meus estatutos e guardeis as Minhas ordenanças e as observeis."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5658C66C-B5CB-4616-876A-7A15BAA6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387751AA-891F-4981-9CED-D79DE3698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1219200"/>
            <a:ext cx="60960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agradeço pela obra de Jesus em meu favor no santuário celestial. Sei que sou um pecador e que necessito de Teu perdão. Peço-Te que perdoes os meus pecados. Peço-Te poder a fim de viver para Ti. Obrigado por ouvir e responder à minha oração. No precioso nome de Jesus.  Amém.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2997</Words>
  <Application>Microsoft Office PowerPoint</Application>
  <PresentationFormat>Apresentação na tela (4:3)</PresentationFormat>
  <Paragraphs>90</Paragraphs>
  <Slides>92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6" baseType="lpstr">
      <vt:lpstr>Times New Roman</vt:lpstr>
      <vt:lpstr>Arial Narrow</vt:lpstr>
      <vt:lpstr>Tahoma</vt:lpstr>
      <vt:lpstr>Estrutura padrão</vt:lpstr>
      <vt:lpstr>Apresentação do PowerPoint</vt:lpstr>
      <vt:lpstr>Foco na Profecia – 6  Foco Sobre Daniel </vt:lpstr>
      <vt:lpstr>A visão de Daniel reflete o grande julgamento divino e como podemos ser livres diante dEle em Cristo. </vt:lpstr>
      <vt:lpstr>Deus Intervém     Daniel 9 </vt:lpstr>
      <vt:lpstr>A mensagem de Daniel 9 é que temos Alguém que se interessa por nós na vida. Não importa o que as pessoas estão dizendo a nosso respeito, não importa o quanto podemos estar sendo criticados...</vt:lpstr>
      <vt:lpstr>...há Alguém que sempre acredita em nós. Esse Alguém é Jesus Cristo.  É maravilhoso tê-Lo ao nosso lado. </vt:lpstr>
      <vt:lpstr>No fim do capítulo 8 de Daniel, o profeta estava angustiado. A visão que tivera do "pequeno chifre" pisoteando o santuário de Deus deixou-o enfermo por vários dias...</vt:lpstr>
      <vt:lpstr>...Ele nos conta que ficou "espantado acerca da visão, pois não havia quem a entendesse" (Daniel 8:27). </vt:lpstr>
      <vt:lpstr>Treze anos se passaram e Daniel ainda estava perplexo por não haver compreendido a visão. Ele começou a estudar os escritos do profeta Jeremias com respeito a Jerusalém. </vt:lpstr>
      <vt:lpstr>Jeremias 25:10-14: "E farei cessar dentre eles a voz de gozo e a voz de alegria, a voz do noivo e a voz da noiva, o som das mós e a luz do candeeiro. E toda esta terra virá a ser uma desolação e um espanto; e estas nações servirão ao rei de Babilônia setenta anos... </vt:lpstr>
      <vt:lpstr>Acontecerá,  porém, que quando se cumprirem os setenta anos, castigarei o rei de Babilônia e esta nação, diz o Senhor, castigando a sua iniqüidade e a terra dos caldeus; farei dela uma desolação perpétua... </vt:lpstr>
      <vt:lpstr>E trarei sobre aquela terra todas as Minhas palavras que tenho proferido contra ela, tudo quanto está escrito neste livro, que profetizou Jeremias contra todas as nações... </vt:lpstr>
      <vt:lpstr>Porque deles, sim, deles mesmos muitas nações e grandes reis farão escravos; assim lhes retribuirei segundo os seus feitos, e segundo as obras das suas mãos." </vt:lpstr>
      <vt:lpstr>Daniel entendeu que os setenta anos estavam quase no fim e que ainda não havia sinais de que Deus estava mudando o rumo das coisas. Não havia indicações de que os hebreus restaurariam Jerusalém e reconstruiriam o templo. </vt:lpstr>
      <vt:lpstr>Daniel não podia achar uma resposta clara; assim ele decidiu atender ao convite divino dado através do profeta Jeremias: "Então Me invocareis e ireis e orareis a Mim, e Eu vos ouvirei. Buscar-Me-eis e Me achareis, quando Me buscardes de todo o vosso coração... </vt:lpstr>
      <vt:lpstr>E serei achado de vós, diz o Senhor, e farei voltar os vossos cativos, e congregar-vos-ei de todas as nações, e de todos os lugares para onde vos lancei, diz o Senhor; e tornarei a trazer-vos ao lugar de onde vos transportei." (Jeremias 29:12-14) </vt:lpstr>
      <vt:lpstr>O que Daniel fez em tempos de ansiedade é um excelente padrão para seguirmos. Ele não desistiu quando se viu às voltas com problemas na Escritura; não cedeu à pressão de sua angústia... </vt:lpstr>
      <vt:lpstr>Orou pedindo ajuda; solicitou respostas de Deus. A maior parte de Daniel 9 é composta dessa oração. E que oração! </vt:lpstr>
      <vt:lpstr>Como parte de sua preparação para a oração, o que Daniel fez? (verso 3)    </vt:lpstr>
      <vt:lpstr>Como parte de sua preparação para a oração, o que Daniel fez? (verso 3)   Jejuou e usou pano de saco e cinzas.   </vt:lpstr>
      <vt:lpstr>Daniel diz que no início de sua prece ele fez confissão. (verso 4)  O que ele disse a Deus? (versos 5-11)   Relacione os pecados que Daniel confessou:  </vt:lpstr>
      <vt:lpstr>Daniel diz que no início de sua prece ele fez confissão. (verso 4)  O que ele disse a Deus? (versos 5-11)   Relacione os pecados que Daniel confessou:  Iniquidade, perversidade, rebeldia, não dar ouvidos aos profetas...</vt:lpstr>
      <vt:lpstr>Que evento Daniel usa como exemplo do poder salvador de Deus? (verso 15)  </vt:lpstr>
      <vt:lpstr>Que evento Daniel usa como exemplo do poder salvador de Deus? (verso 15)  A saída do povo de Israel do  Egito.</vt:lpstr>
      <vt:lpstr>Daniel afirma que a rebelião de Israel fez com que outros se rissem de Deus e zombassem de Seu poder (verso 16). </vt:lpstr>
      <vt:lpstr>Ele pede que o Senhor lhe seja propício e não se desvie dele. Roga também que Deus Se lembre do Seu santuário  (verso 17).  </vt:lpstr>
      <vt:lpstr>Daniel pede a Deus que o olhe com favor e ouça seu pedido, não porque ele ou os israelitas mereçam isso de algum modo, mas simplesmente porque Deus é cheio de amor e misericórdia (verso 18). </vt:lpstr>
      <vt:lpstr>O profeta finaliza sua oração dizendo: "Ó Senhor, ouve; ó Senhor, perdoa; ó Senhor,  atende-nos e põe mãos à obra sem tardar!" </vt:lpstr>
      <vt:lpstr>Daniel deu-nos um excelente exemplo a seguir. Em sua hora de angústia ele nos mostrou a maneira de alcançar paz mental – a oração... </vt:lpstr>
      <vt:lpstr>Ela é o antídoto contra as preocupações e ansiedades. Através da oração obtemos a certeza de que nossos pecados são perdoados... </vt:lpstr>
      <vt:lpstr>Através da oração podemos melhorar nossos relacionamentos. Assim, ore. Ore em particular e ore com os outros. </vt:lpstr>
      <vt:lpstr>O que você gostaria de dizer a Jesus agora? </vt:lpstr>
      <vt:lpstr>Algo notável ocorreu enquanto Daniel prosseguia em sua oração. Ao passo que pedia perdão e buscava entender a visão sobre Jerusalém e o santuário, quem lhe fez uma visita? (versos 20 e 21)    </vt:lpstr>
      <vt:lpstr>Algo notável ocorreu enquanto Daniel prosseguia em sua oração. Ao passo que pedia perdão e buscava entender a visão sobre Jerusalém e o santuário, quem lhe fez uma visita? (versos 20 e 21)   O anjo Gabriel. </vt:lpstr>
      <vt:lpstr>Daniel reconhece o anjo Gabriel como o mesmo ser que lhe havia dado  a mensagem sobre a restauração do santuário, no final dos 2.300 dias. Que razão Gabriel dá para sua visita? (versos 22 e 23)  </vt:lpstr>
      <vt:lpstr>Daniel reconhece o anjo Gabriel como o mesmo ser que lhe havia dado  a mensagem sobre a restauração do santuário, no final dos 2.300 dias. Que razão Gabriel dá para sua visita? (versos 22 e 23)  Fazer entender o sentido da visão porque Daniel era muito amado.</vt:lpstr>
      <vt:lpstr>Daniel deve ter ficado muito entusiasmado. Ele ficara perturbado com relação ao futuro dos judeus e o período dos 2.300 dias, e agora o anjo vem do Céu como seu instrutor particular!...  </vt:lpstr>
      <vt:lpstr>...A missão de Gabriel era explicar o significado dos 2.300 dias, uma vez que era essa parte que Daniel não havia entendido na primeira visão  (Daniel 8:13, 14 e 26).</vt:lpstr>
      <vt:lpstr>O anjo inicia sua explanação da profecia dos 2.300 dias com uma declaração sobre o tempo e o futuro dos judeus e da cidade de Jerusalém. </vt:lpstr>
      <vt:lpstr>Que duração teria o período de prova que Deus daria ao povo de Daniel, os judeus? (Daniel 9:24)   </vt:lpstr>
      <vt:lpstr>Que duração teria o período de prova que Deus daria ao povo de Daniel, os judeus? (Daniel 9:24)   Setenta semanas.</vt:lpstr>
      <vt:lpstr>Podemos dividir as setenta semanas desta forma: 1 semana = 7 dias 70 semanas x 7 dias = 490 dias   Como já mencionado, em profecia bíblica simbólica, um dia é igual a um ano (Números 14:24, Ezequiel 4.6). Sendo um dia profético igual a um ano literal, 490 dias serão então 490 anos. </vt:lpstr>
      <vt:lpstr>Em hebraico, a palavra "decretadas" literalmente significa "cortadas" ou "amputadas". Assim, os 490 anos que compõem o tempo de prova para Israel foram "cortados". Mas "cortados" de onde? </vt:lpstr>
      <vt:lpstr>A resposta está na explicação de Gabriel em Daniel 9. Lembre-se de que o anjo disse ao profeta que ele havia sido enviado para explicar a parte da visão de Daniel 8, que não havia sido entendida...</vt:lpstr>
      <vt:lpstr>...a explanação sobre os 2.300 dias. Gabriel dá início à sua explicação dizendo que os 490 anos foram "cortados" ou sacados dos 2.300 dias. </vt:lpstr>
      <vt:lpstr>Aqui está a resposta a uma das interrogações de Daniel sobre a extensão dos 2.300 dias. É impossível cortar 490 anos de 2.300 dias literais, uma vez que 2.300 dias literais somam apenas seis anos. A solução é clara: os 2.300 dias devem representar 2.300 anos. </vt:lpstr>
      <vt:lpstr>70 semanas = 490 dias = 490 anos  2300 dias = 2300 anos</vt:lpstr>
      <vt:lpstr>Quando essa profecia teve início? (verso 25)</vt:lpstr>
      <vt:lpstr>Quando essa profecia teve início? (verso 25)     “Na saída da ordem para restaurar e edificar Jerusalém.”</vt:lpstr>
      <vt:lpstr>O ponto de partida se daria quando fosse baixado um decreto para reedificar Jerusalém.  Três decretos foram registrados por Esdras, o profeta: </vt:lpstr>
      <vt:lpstr>O primeiro deles saiu em 537/538 a.C., de autoria do rei Ciro, o grande. Essa lei permitia um reassentamento dos judeus em Jerusalém e lhes dava permissão para reconstruir o santuário  (Esdras 1:1-11). </vt:lpstr>
      <vt:lpstr>O segundo decreto foi emitido em 519 a.C. por Dario I Histaspes. Sua proclamação simplesmente confirmava o primeiro decreto (Esdras 6:6-12). </vt:lpstr>
      <vt:lpstr>O terceiro saiu em 457 a.C. e é de autoria de Artaxerxes I Longímano, e conferia a Esdras plena autoridade política e religiosa para reconstruir Jerusalém. Esse decreto foi o único que de fato autorizava a reconstrução da cidade (Esdras 7:11-26)... </vt:lpstr>
      <vt:lpstr>...Ele é tido como aquele que cumpriu realmente a profecia, o único que serve como ponto de partida para o período dos 2.300 dias/anos. </vt:lpstr>
      <vt:lpstr> Ler Daniel 9:25-27</vt:lpstr>
      <vt:lpstr>De acordo com a profecia, quantas semanas proféticas haveria entre o decreto para reconstruir Jerusalém e o aparecimento do Messias?  (verso 25)  7 semanas + 62 semanas = 69 semanas 69 semanas ou 483 dias (69 x 7 dias na semana) = 483 anos. </vt:lpstr>
      <vt:lpstr>Em outras palavras, se o outono de 457 a.C. é nossa data inicial para a profecia, acrescentando-lhe mais  483 anos chegaremos a 27 d.C. O Novo Testamento revela que Jesus iniciou Seu ministério terrestre sendo batizado por João Batista em 27 d.C. (Mateus 3:13-17). </vt:lpstr>
      <vt:lpstr>Apresentação do PowerPoint</vt:lpstr>
      <vt:lpstr>Que evento o anjo declara ocorreria em seguida? (verso 26)    </vt:lpstr>
      <vt:lpstr>Que evento o anjo declara ocorreria em seguida? (verso 26)    O Messias Jesus seria “morto" ou crucificado. Ele morreu "não para Si mesmo", mas por nós. </vt:lpstr>
      <vt:lpstr>Quando a profecia previu que Jesus morreria ou faria "cessar os sacrifícios e a oblação"? (verso 27)  “Na metade da semana.” </vt:lpstr>
      <vt:lpstr>Jesus foi crucificado no meio da última semana profética. Ela era composta de sete anos literais... </vt:lpstr>
      <vt:lpstr>Se a data inicial da última semana é 27 d.C., então, acrescentando-se mais sete anos chegaremos a 34  d.C. Jesus foi crucificado no meio da semana – isto é, em 31 d.C... </vt:lpstr>
      <vt:lpstr>O verso 27 declara que a crucifixão de Jesus no meio da semana poria fim aos sacrifícios e ofertas no templo. Por quê? </vt:lpstr>
      <vt:lpstr>Porque Jesus é o Cordeiro de Deus, o Único a quem os sacrifícios rituais representavam...  </vt:lpstr>
      <vt:lpstr>Uma vez que Jesus morreu como supremo sacrifício, não havia mais necessidade de sacrifícios cerimoniais apontando para Sua morte. </vt:lpstr>
      <vt:lpstr>Se Cristo morreu em 31 d.C., então os três anos e meio restantes da semana profética nos levam a 34 d.C. De acordo com a profecia, essa data assinala o fim do período de 490 anos. Quando ele terminou, teve fim também o tempo de prova para Israel como nação... </vt:lpstr>
      <vt:lpstr>Naquele ano, 34 d.C., Estevão fez um comovente apelo aos líderes do Sinédrio judaico para que retornassem a Deus. O livro de Atos nos conta que eles rejeitaram o apelo de Estevão e o apedrejaram até a morte (Atos 7:54-60). </vt:lpstr>
      <vt:lpstr>Após o martírio de Estevão, o evangelho foi proclamado aos gentios, porém, o papel de Israel no plano divino de salvação mudou... </vt:lpstr>
      <vt:lpstr>A igreja cristã tomou a dianteira para levar o evangelho ao mundo. O Novo Testamento chama a igreja de o "novo Israel" ou "Israel espiritual". </vt:lpstr>
      <vt:lpstr>Apresentação do PowerPoint</vt:lpstr>
      <vt:lpstr>A primeira parte da profecia dos 2.300 dias/anos cobre os 490 anos referentes ao destino de Israel e ao nascimento e morte de Jesus. Todavia, ainda temos 1.810 anos pela frente para igualar os 2.300 dias/anos que foram informados de início a Daniel. Acrescentando 1.810 anos a 34 d.C., chegamos ao ano de 1844 d.C. </vt:lpstr>
      <vt:lpstr>Em outras palavras, o período de 2.300 anos que começou em 457 a.C. termina em 1844 d.C. </vt:lpstr>
      <vt:lpstr>Apresentação do PowerPoint</vt:lpstr>
      <vt:lpstr>   O que teve lugar em 1844?   De acordo com a profecia de Daniel 8:14, o santuário seria purificado nesse tempo. </vt:lpstr>
      <vt:lpstr>Sabemos que quando Jesus morreu, em 31 d.C., o sistema sacrificial e os serviços do santuário encerraram suas funções na Terra. Deus manifestou esse fato dramaticamente quando, no momento da morte de Jesus na cruz, a cortina interior do templo rasgou-se misteriosamente em duas partes (Mateus 27:51). </vt:lpstr>
      <vt:lpstr>Anos mais tarde, em 70 d.C., os romanos destruíram o templo de Jerusalém. </vt:lpstr>
      <vt:lpstr>Então, que santuário deveria ser purificado em 1844, no encerramento dos 2.300 anos?</vt:lpstr>
      <vt:lpstr>O único santuário que permaneceu foi o celestial. O templo judeu na Terra era um modelo daquele existente no Céu. O santuário celestial é o templo em que Jesus foi ministrar após Sua ressurreição. Nele Cristo atua hoje como nosso Sumo Sacerdote. </vt:lpstr>
      <vt:lpstr>O que a purificação do santuário significa para nós?    Nos serviços do santuário do Velho Testamento, a purificação do santuário queria dizer que todos os pecados perdoados levados para o templo pelo sumo sacerdote foram apagados... </vt:lpstr>
      <vt:lpstr>...O povo considerava o Dia da Expiação como o tempo do julgamento divino. Deus tornava possível declarar o povo sem culpa diante dEle – perdoado e aceito. </vt:lpstr>
      <vt:lpstr>Podemos concluir então que, em 1844 d.C., um evento similar teve início – a purificação do santuário celestial. Deus perdoa imediatamente todos os pecados que Lhe confessamos... </vt:lpstr>
      <vt:lpstr>Mas nessa obra de purificação, Ele faz algo mais para nos dar segurança. Ele apaga o registro celestial dos pecados para sempre. Quando nosso nome surgir nesse tempo de investigação (julgamento), Jesus declarará que você está salvo por toda a eternidade, porque pertence a Ele e seus pecados foram perdoados. </vt:lpstr>
      <vt:lpstr>A obra do juízo investigativo começou em 1844. Quando ela terminar, Jesus nos levará para o lar. </vt:lpstr>
      <vt:lpstr>"Arrependei-vos e convertei-vos  para que sejam apagados os vossos pecados, de sorte que venham os tempos de refrigério, da presença do Senhor." (Atos 3:19). Jesus anseia banir nossos pecados para bem longe, assim como "o oriente está longe do ocidente" (Salmo 103:12). </vt:lpstr>
      <vt:lpstr>Muitas pessoas ficam nervosas quando ouvem sobre o juízo. Mas Jesus Se apresenta como nosso grande Advogado. Seu sangue apaga cada traço de pecado. </vt:lpstr>
      <vt:lpstr>"Eis que cedo venho e está Comigo a Minha recompensa, para retribuir a cada um segundo a sua obra. Eu Sou o Alfa e o Omega, o primeiro e o derradeiro, o princípio e o fim... </vt:lpstr>
      <vt:lpstr>...Bem-aventurado aqueles que lavam as suas vestiduras no sangue do Cordeiro para que tenham direito à árvore da vida, e possam entrar na cidade pelas portas."  (Apocalipse 22:12-14) </vt:lpstr>
      <vt:lpstr>"Se confessarmos os nossos pecados, Ele é fiel e justo para nos perdoar os pecados e purificar-nos de toda injustiça." (I João 1:9) </vt:lpstr>
      <vt:lpstr> Ezequiel 36:26 e 27: "Também vos darei um coração novo e porei dentro de vós um espírito novo; e tirarei da vossa carne o coração de pedra, e vos darei um coração de carne... </vt:lpstr>
      <vt:lpstr>...Ainda porei dentro de vós o Meu espírito, e farei que andeis nos Meus estatutos e guardeis as Minhas ordenanças e as observeis." </vt:lpstr>
      <vt:lpstr>Oração Pai, agradeço pela obra de Jesus em meu favor no santuário celestial. Sei que sou um pecador e que necessito de Teu perdão. Peço-Te que perdoes os meus pecados. Peço-Te poder a fim de viver para Ti. Obrigado por ouvir e responder à minha oração. No precioso nome de Jesus.  Amém.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na Profecia – 6 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2003-05-09T13:29:04Z</dcterms:created>
  <dcterms:modified xsi:type="dcterms:W3CDTF">2021-01-08T06:17:48Z</dcterms:modified>
  <cp:category>EVANGELISMO</cp:category>
</cp:coreProperties>
</file>