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256" r:id="rId3"/>
    <p:sldId id="258" r:id="rId4"/>
    <p:sldId id="259" r:id="rId5"/>
    <p:sldId id="260" r:id="rId6"/>
    <p:sldId id="336" r:id="rId7"/>
    <p:sldId id="337" r:id="rId8"/>
    <p:sldId id="261" r:id="rId9"/>
    <p:sldId id="361" r:id="rId10"/>
    <p:sldId id="262" r:id="rId11"/>
    <p:sldId id="363" r:id="rId12"/>
    <p:sldId id="263" r:id="rId13"/>
    <p:sldId id="364" r:id="rId14"/>
    <p:sldId id="264" r:id="rId15"/>
    <p:sldId id="379" r:id="rId16"/>
    <p:sldId id="338" r:id="rId17"/>
    <p:sldId id="340" r:id="rId18"/>
    <p:sldId id="339" r:id="rId19"/>
    <p:sldId id="265" r:id="rId20"/>
    <p:sldId id="365" r:id="rId21"/>
    <p:sldId id="266" r:id="rId22"/>
    <p:sldId id="341" r:id="rId23"/>
    <p:sldId id="329" r:id="rId24"/>
    <p:sldId id="342" r:id="rId25"/>
    <p:sldId id="343" r:id="rId26"/>
    <p:sldId id="267" r:id="rId27"/>
    <p:sldId id="366" r:id="rId28"/>
    <p:sldId id="268" r:id="rId29"/>
    <p:sldId id="344" r:id="rId30"/>
    <p:sldId id="380" r:id="rId31"/>
    <p:sldId id="269" r:id="rId32"/>
    <p:sldId id="270" r:id="rId33"/>
    <p:sldId id="271" r:id="rId34"/>
    <p:sldId id="272" r:id="rId35"/>
    <p:sldId id="273" r:id="rId36"/>
    <p:sldId id="274" r:id="rId37"/>
    <p:sldId id="367" r:id="rId38"/>
    <p:sldId id="275" r:id="rId39"/>
    <p:sldId id="276" r:id="rId40"/>
    <p:sldId id="277" r:id="rId41"/>
    <p:sldId id="368" r:id="rId42"/>
    <p:sldId id="279" r:id="rId43"/>
    <p:sldId id="345" r:id="rId44"/>
    <p:sldId id="346" r:id="rId45"/>
    <p:sldId id="347" r:id="rId46"/>
    <p:sldId id="280" r:id="rId47"/>
    <p:sldId id="348" r:id="rId48"/>
    <p:sldId id="281" r:id="rId49"/>
    <p:sldId id="356" r:id="rId50"/>
    <p:sldId id="282" r:id="rId51"/>
    <p:sldId id="357" r:id="rId52"/>
    <p:sldId id="283" r:id="rId53"/>
    <p:sldId id="284" r:id="rId54"/>
    <p:sldId id="358" r:id="rId55"/>
    <p:sldId id="285" r:id="rId56"/>
    <p:sldId id="359" r:id="rId57"/>
    <p:sldId id="360" r:id="rId58"/>
    <p:sldId id="286" r:id="rId59"/>
    <p:sldId id="287" r:id="rId60"/>
    <p:sldId id="349" r:id="rId61"/>
    <p:sldId id="288" r:id="rId62"/>
    <p:sldId id="369" r:id="rId63"/>
    <p:sldId id="289" r:id="rId64"/>
    <p:sldId id="290" r:id="rId65"/>
    <p:sldId id="370" r:id="rId66"/>
    <p:sldId id="291" r:id="rId67"/>
    <p:sldId id="292" r:id="rId68"/>
    <p:sldId id="371" r:id="rId69"/>
    <p:sldId id="293" r:id="rId70"/>
    <p:sldId id="372" r:id="rId71"/>
    <p:sldId id="294" r:id="rId72"/>
    <p:sldId id="332" r:id="rId73"/>
    <p:sldId id="330" r:id="rId74"/>
    <p:sldId id="331" r:id="rId75"/>
    <p:sldId id="351" r:id="rId76"/>
    <p:sldId id="333" r:id="rId77"/>
    <p:sldId id="350" r:id="rId78"/>
    <p:sldId id="295" r:id="rId79"/>
    <p:sldId id="373" r:id="rId80"/>
    <p:sldId id="334" r:id="rId81"/>
    <p:sldId id="296" r:id="rId82"/>
    <p:sldId id="374" r:id="rId83"/>
    <p:sldId id="335" r:id="rId84"/>
    <p:sldId id="352" r:id="rId85"/>
    <p:sldId id="297" r:id="rId86"/>
    <p:sldId id="375" r:id="rId87"/>
    <p:sldId id="298" r:id="rId88"/>
    <p:sldId id="376" r:id="rId89"/>
    <p:sldId id="377" r:id="rId90"/>
    <p:sldId id="300" r:id="rId91"/>
    <p:sldId id="354" r:id="rId92"/>
    <p:sldId id="353" r:id="rId93"/>
    <p:sldId id="301" r:id="rId94"/>
    <p:sldId id="278" r:id="rId9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AE6EC-278F-4396-9888-4DEE6D411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026572-FE92-4B2A-8E18-C2547DB3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FFAA6A-96BB-46C2-912C-42C0EA58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704BD0-B77E-4D4F-9826-51EB764C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076C43-0397-4159-B2E0-20D2FC8B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4D0AB-A4AC-4D24-8CE1-AB28EC218B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445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DFEF7-815C-499E-BDCD-8A4273A8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3BEBEC-52BF-400D-BE58-65DEE94E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E2701-2FE0-4472-963E-1A55809D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E82800-BBAB-458E-8ED0-31C2E7F8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0603DF-13EB-4227-9776-E258610E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F4BB9-D03F-4378-AFC0-D21D3D8C5F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661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F0EAE7-FF70-4187-95F5-6D428556F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6E981B-F466-462F-8B39-1A3324FB8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7E51D8-59AE-42E2-903F-D742A174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7B8501-A879-48DF-A33C-4F6AFD9A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D9758C-FE18-4408-A800-4AF3073A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76483-4FD1-4CA6-8D57-D546EC217E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679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BDE12-7348-4189-BBB7-8F582A0F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7C26A2-D80A-4B3C-878D-EDEB9CC9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09B27B-4929-44A7-BD69-E16F333D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D2F7F0-3418-404A-AAC8-57F275A5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C34460-EEF0-4C43-A188-B195E64D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4EEF-328E-49DE-8F1D-7DEC99150A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979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B7F9F-9DE3-4076-8B5A-D4B9317B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0215A1-0B98-41CE-BBCE-DC74FA1B7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16FFA7-3D90-4A46-909A-83B79510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A87807-CEDC-4113-B687-08DF9524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4C1550-5519-4CDD-9B8B-62612EED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54C5E-099B-4267-82B2-FC53A6D89F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6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C7CEB-7F0D-4586-A7E2-C18DD510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2AC68A-15B7-4552-B235-AB66EBC1C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165295-5079-4F9C-A599-46FEFCC21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4C9B52-7374-4AB8-998E-F2D7D0DE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62576C-4939-47BB-8C3C-6544AEFB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41A002-3EFC-4C67-9F37-ACB000BA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BD23D-58F7-4F5E-B0E0-29D1DA082E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659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A0FC6-CCAB-46FE-A515-D945005A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36869A-DE59-4407-AA36-1ACA9A943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CC9D18-527B-4B83-9BFD-CFD303C07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AE4589-2C19-488B-B8A8-7312516E4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A20F9AD-4127-4ADA-8087-2EA46E7A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0AA772-39A9-4D37-B407-E3BFE20C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73609AE-505A-4300-91A0-16DAA63C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1033CC-484C-482A-B91F-F1D9BB98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2B016-5DD6-4692-9BC9-00547C3697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845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2CD7A-DFBD-4CFA-99D1-BD334D36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99491E-4C3E-4A6E-9FCA-74F6EEFB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9F42DB-670B-4860-87AA-44FFF5E6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B12D5C-2DEA-40A4-9CC1-759BA16C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66F4D-A4A6-4401-A809-43EC65B8FA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781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3E7B65F-6C16-413F-BC30-6A048E92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AA309A-93ED-4358-B920-C3A44CC9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037334-5006-4133-8EB6-022AF8B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683C4-4084-4C5D-8FCD-1BB92B3CFC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875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55342-8C33-4730-940C-F51069CF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7DD42A-CF25-4BAD-A8ED-234F67E8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1E911B-ABEB-44EE-A207-139B92615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57BAE5-9A65-4A03-9A74-E202B448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08BB0A-940F-45E5-8381-B75F3F25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C438BA-79EC-4884-9ADE-D3A706F1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DB2FE-C8FF-458D-A8AD-1EFC00BD59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421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E4C32-A1ED-4275-8C1D-6799989F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A4003B-7D74-44BD-A803-4A89E491C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1BA3A4-BC7B-4B0E-9B3A-FC3D4D69A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D52AD2-70D5-4552-8825-EBCD093A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EC7FC4-E193-4B71-B6D6-8FD6D861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2DBA77-A10B-4E02-9D62-98059956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FA645-181E-4910-B8AA-9A6F78CE4E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757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AC179F-3C55-4F81-8A90-253453049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358017-3F9F-46F5-A2CF-0B5B34946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C44EE9-0BC1-49B9-B2C0-A75F52E177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9C7F59-CE21-476C-B652-F5BB9C4A9A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59591-2BB0-480A-ABD4-D0B611682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60D0A0-04C8-4F10-AF5F-629F5DF17BA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20DC4323-35F9-4F88-845E-04E8F24E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E204439E-44FA-4F84-8469-B3133939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A466851B-EB39-4AFB-BEE9-EF441D8A9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1143000"/>
            <a:ext cx="62484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Daniel descreve o ser que lhe apareceu? (versos 5 e 6)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FCCF57EB-0198-43A6-8525-41ED57A49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Rectangle 3">
            <a:extLst>
              <a:ext uri="{FF2B5EF4-FFF2-40B4-BE49-F238E27FC236}">
                <a16:creationId xmlns:a16="http://schemas.microsoft.com/office/drawing/2014/main" id="{81BD0968-A34D-4B1B-BB8D-4D95374B4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62484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Daniel descreve o ser que lhe apareceu? (versos 5 e 6)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“Estava vestido de linho, os ombros cingidos de ouro, o corpo era como berilo, o seu rosto como relâmpago, os olhos como tocha de fogo, os braços e os pés brilhavam como bronze polido e sua voz como estrondo de muita gente.”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F61BE4C6-7F0D-4AA1-9447-CA33BFF3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C3D1B636-82A4-4A11-822A-C5CCC06C2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191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o anjo contou a Daniel? (verso 11)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8083DD81-2BBF-4872-9DD6-C9489CE0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Rectangle 3">
            <a:extLst>
              <a:ext uri="{FF2B5EF4-FFF2-40B4-BE49-F238E27FC236}">
                <a16:creationId xmlns:a16="http://schemas.microsoft.com/office/drawing/2014/main" id="{A45EF05F-BB51-42CD-8D27-62591D16D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o anjo contou a Daniel? (verso 11)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“Que Daniel era um homem muito amado.”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>
            <a:extLst>
              <a:ext uri="{FF2B5EF4-FFF2-40B4-BE49-F238E27FC236}">
                <a16:creationId xmlns:a16="http://schemas.microsoft.com/office/drawing/2014/main" id="{497D506A-8B23-4586-B882-8254CB693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>
            <a:extLst>
              <a:ext uri="{FF2B5EF4-FFF2-40B4-BE49-F238E27FC236}">
                <a16:creationId xmlns:a16="http://schemas.microsoft.com/office/drawing/2014/main" id="{D640C541-3AC9-40D1-B5B7-76806BE94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495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é chamado de "homem mui amado" novamente no verso 19 e também em Daniel 9:23.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D896542C-3035-423C-9642-EE2EDA1A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7C6C81C4-C998-44EA-91B7-CE3404CF7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4419600" cy="5943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 freqüência,  amigos e cônjuges têm formas peculiares e carinhosas de se tratar uns aos outros. São expressões de estima que demonstram afeição.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A344877A-F158-469D-B942-B94B723B7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681ACE6A-1FC8-4FED-A0FC-01267F018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762000"/>
            <a:ext cx="4419600" cy="5486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olhava carinhosamente para Daniel, como alguém muito amado. Será que você pode entender que é essa exatamente a maneira de Deus olhar para você?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>
            <a:extLst>
              <a:ext uri="{FF2B5EF4-FFF2-40B4-BE49-F238E27FC236}">
                <a16:creationId xmlns:a16="http://schemas.microsoft.com/office/drawing/2014/main" id="{0C872336-8770-452C-A34E-CFFCE9EE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3BEC95AB-82AD-4CE0-B167-B0BB3BA4A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343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“Vede que grande amor nos tem concedido o Pai, a ponto de sermos chamados filhos de Deus; e de fato somos filhos de Deus...”(Ver I João 3:1).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>
            <a:extLst>
              <a:ext uri="{FF2B5EF4-FFF2-40B4-BE49-F238E27FC236}">
                <a16:creationId xmlns:a16="http://schemas.microsoft.com/office/drawing/2014/main" id="{0B90AA8E-7E5E-43A0-96CB-854D0AB3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Rectangle 5">
            <a:extLst>
              <a:ext uri="{FF2B5EF4-FFF2-40B4-BE49-F238E27FC236}">
                <a16:creationId xmlns:a16="http://schemas.microsoft.com/office/drawing/2014/main" id="{CB45420E-7F9D-4485-B46F-F18CBFCC5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457200"/>
            <a:ext cx="5029200" cy="5943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Nosso Pai celestial preparou um plano de salvação justamente porque você é mui amado para Ele. Jesus veio à Terra e morreu por seus pecados, porque você Lhe é muito querido.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BF4F9173-72E6-40D1-8341-0EADDCA8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F19EA4B9-3863-4976-9054-151DCB2CB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5791200" cy="3962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anjo disse que a oração de Daniel foi atendida quando ele começou a orar. Por que não foi ela respondida tão rapidamente? (versos 12 e 13)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CAE460B1-ECD2-45CC-A5E8-DA8054A44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BD8D967E-AB84-4FC2-80FE-4C51137F0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na Profecia  7</a:t>
            </a: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54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Sobre Daniel</a:t>
            </a: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B93DCC5D-B769-4797-8365-0E5FF505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Rectangle 3">
            <a:extLst>
              <a:ext uri="{FF2B5EF4-FFF2-40B4-BE49-F238E27FC236}">
                <a16:creationId xmlns:a16="http://schemas.microsoft.com/office/drawing/2014/main" id="{B1B1CACC-1FBE-4C25-929D-5C56050E5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5791200" cy="3962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anjo disse que a oração de Daniel foi atendida quando ele começou a orar. Por que não foi ela respondida tão rapidamente? (versos 12 e 13)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Porque o príncipe do reino da Pérsia resistiu ao anjo.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extLst>
              <a:ext uri="{FF2B5EF4-FFF2-40B4-BE49-F238E27FC236}">
                <a16:creationId xmlns:a16="http://schemas.microsoft.com/office/drawing/2014/main" id="{9D23E4DB-16EB-4D21-9C47-27E12880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4DFBA8D1-F530-42B6-B480-C35E15E0A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48768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Enquanto Daniel orava, anjos maus se envolveram em luta cósmica contra os anjos de Deus. Eles estavam tentando reter o controle da situação, porfiando pelo domínio sobre o povo pelo qual Daniel orava.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>
            <a:extLst>
              <a:ext uri="{FF2B5EF4-FFF2-40B4-BE49-F238E27FC236}">
                <a16:creationId xmlns:a16="http://schemas.microsoft.com/office/drawing/2014/main" id="{55D2F501-2EAE-4703-8249-E2E0862A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6" name="Rectangle 8">
            <a:extLst>
              <a:ext uri="{FF2B5EF4-FFF2-40B4-BE49-F238E27FC236}">
                <a16:creationId xmlns:a16="http://schemas.microsoft.com/office/drawing/2014/main" id="{173BEB2A-CBD6-4909-BC40-46B659038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5334000" cy="5867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 vislumbre por trás das cenas de um conflito angélico demonstra que não estamos pelejando simplesmente contra a carne e o sangue, mas contra os principados e potestades, contra Satanás, seus anjos e aliados (Efésios 6:12).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>
            <a:extLst>
              <a:ext uri="{FF2B5EF4-FFF2-40B4-BE49-F238E27FC236}">
                <a16:creationId xmlns:a16="http://schemas.microsoft.com/office/drawing/2014/main" id="{A977400D-4B80-4C39-B44C-2FCE6FDF7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Rectangle 5">
            <a:extLst>
              <a:ext uri="{FF2B5EF4-FFF2-40B4-BE49-F238E27FC236}">
                <a16:creationId xmlns:a16="http://schemas.microsoft.com/office/drawing/2014/main" id="{96EEE601-08DA-437C-BBD0-7E973B62A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410200" cy="4038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história de Daniel deveria encorajar-nos à persistência em oração.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>
            <a:extLst>
              <a:ext uri="{FF2B5EF4-FFF2-40B4-BE49-F238E27FC236}">
                <a16:creationId xmlns:a16="http://schemas.microsoft.com/office/drawing/2014/main" id="{52C9784B-1B13-4895-A48A-888C81E4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44900"/>
            <a:ext cx="3810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Rectangle 5">
            <a:extLst>
              <a:ext uri="{FF2B5EF4-FFF2-40B4-BE49-F238E27FC236}">
                <a16:creationId xmlns:a16="http://schemas.microsoft.com/office/drawing/2014/main" id="{4423CBFA-9E32-4B1D-BF40-16597954AD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381000"/>
            <a:ext cx="5181600" cy="29718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Temos uma parte a desempenhar na luta cósmica.  Nossas orações têm impacto sobre o resultado dos eventos. </a:t>
            </a:r>
          </a:p>
        </p:txBody>
      </p:sp>
      <p:sp>
        <p:nvSpPr>
          <p:cNvPr id="90119" name="Rectangle 7">
            <a:extLst>
              <a:ext uri="{FF2B5EF4-FFF2-40B4-BE49-F238E27FC236}">
                <a16:creationId xmlns:a16="http://schemas.microsoft.com/office/drawing/2014/main" id="{7238FACB-FD02-48B8-88CB-B9E6B1580B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4191000"/>
            <a:ext cx="5105400" cy="2743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Assim, precisamos orar mesmo quando não vemos possibilidade de vitória...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>
            <a:extLst>
              <a:ext uri="{FF2B5EF4-FFF2-40B4-BE49-F238E27FC236}">
                <a16:creationId xmlns:a16="http://schemas.microsoft.com/office/drawing/2014/main" id="{CFE3A911-3F57-4E79-BC20-F7E40F0B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Rectangle 5">
            <a:extLst>
              <a:ext uri="{FF2B5EF4-FFF2-40B4-BE49-F238E27FC236}">
                <a16:creationId xmlns:a16="http://schemas.microsoft.com/office/drawing/2014/main" id="{DC120F69-8ABF-4086-90ED-2125BA2A0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5334000" cy="4876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...Persistir orando com fé; prosseguir suplicando porque Deus está no controle de tudo.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30BF03CB-A80D-4F32-B9E1-A73867CB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93DB6B07-7147-4F16-8CF8-706F5F322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0200" y="-228600"/>
            <a:ext cx="3429000" cy="4953000"/>
          </a:xfrm>
          <a:noFill/>
          <a:ln/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que o anjo foi enviado a Daniel? (verso 14)</a:t>
            </a:r>
            <a:br>
              <a:rPr lang="pt-BR" altLang="pt-BR" sz="3600" b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5A362F0D-8E3A-4DBA-9F19-62C553B9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Rectangle 3">
            <a:extLst>
              <a:ext uri="{FF2B5EF4-FFF2-40B4-BE49-F238E27FC236}">
                <a16:creationId xmlns:a16="http://schemas.microsoft.com/office/drawing/2014/main" id="{CA27231E-6B6D-4E4C-AE99-5412034C7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0200" y="609600"/>
            <a:ext cx="3429000" cy="4953000"/>
          </a:xfrm>
          <a:noFill/>
          <a:ln/>
          <a:effectLst>
            <a:outerShdw dist="254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que o anjo foi enviado a Daniel? (verso 14)</a:t>
            </a:r>
            <a:br>
              <a:rPr lang="pt-BR" altLang="pt-BR" sz="3600" b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“Para fazer Daniel entender o que sucederia nos últimos dias.”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84752A86-9E9E-4571-BB41-C3BDD39D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2D3C088D-36C2-4C50-A514-EC16F0581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543800" cy="5638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O capítulo 10 descreve uma luta cósmica entre Deus e Satanás. Daniel pede ajuda e Satanás tenta impedir os mensageiros de Deus de responderem à oração do profeta. Foram 21 dias de luta, uma espécie de guerra.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8C05166B-81A2-4084-8410-A916784A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1CCCB38E-1580-471C-9B3F-58EAB532E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609600"/>
            <a:ext cx="4648200" cy="5562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 última lição sobre o livro da Apocalipse, você aprenderá acerca da aberta rebelião de Satanás contra Deus e a atual peleja que acontece no meio do céu... 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C4E33E69-810F-4C6A-8B1D-85D97E23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04F833B4-C1E8-4C49-8B6F-1787DF13B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44196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Caminha na Terra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recebe uma visão do clímax da história terrestre e da segunda vinda de Cristo, o Messias – a bíblica Rosa de Saron.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>
            <a:extLst>
              <a:ext uri="{FF2B5EF4-FFF2-40B4-BE49-F238E27FC236}">
                <a16:creationId xmlns:a16="http://schemas.microsoft.com/office/drawing/2014/main" id="{1919ECD3-5595-4AC6-8452-D9ACCCC8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>
            <a:extLst>
              <a:ext uri="{FF2B5EF4-FFF2-40B4-BE49-F238E27FC236}">
                <a16:creationId xmlns:a16="http://schemas.microsoft.com/office/drawing/2014/main" id="{BFD469BD-4994-43C4-8CAB-175B9D902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7600" y="609600"/>
            <a:ext cx="5410200" cy="5562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antigo conflito traz luz sobre o início do pecado no Universo e ajuda a explicar por que Satanás luta tão apaixonadamente contra Deus em nossos dias.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6C46AFBA-F302-438A-825B-58DB15F2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F93964D3-193F-4152-A1D3-48C6F9C6D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876800" cy="5257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diabo tenta interferir nos planos de Deus. Ele não deseja que a ajuda divina seja concedida a você.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>
            <a:extLst>
              <a:ext uri="{FF2B5EF4-FFF2-40B4-BE49-F238E27FC236}">
                <a16:creationId xmlns:a16="http://schemas.microsoft.com/office/drawing/2014/main" id="{308CF27B-6182-4D14-89CC-F6796029B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2CA01E96-57DF-4A2D-9286-D7212B525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4648200" cy="3048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Lembre-se de que Deus tem a última palavra.  A morte de Cristo sobre a cruz tornou a derrota de Satanás uma absoluta certeza.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72F18F1F-CEBA-45E6-8A1A-4115ECE5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3850529D-BA16-46B1-BE95-97437142D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495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versos finais do capítulo 10 nos mostram o anjo dizendo a Daniel que o propósito de sua visita é explicar o que acontecerá nos últimos dias.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264EDBCA-7514-4591-8C69-B4C470E1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313EE341-02EF-4BDB-BE67-FE9DD99A5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4114800" cy="5791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João 14:20: "Eu vo-lo disse agora, antes que aconteça, para que, quando acontecer, vós creiais."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8E275CE1-DED4-4411-967B-AE534038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7A7F7275-1A3D-4813-983C-88712F4A5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124200"/>
            <a:ext cx="8839200" cy="3429000"/>
          </a:xfrm>
          <a:noFill/>
          <a:ln/>
          <a:effectLst>
            <a:outerShdw dist="63500" dir="221219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 cumprimento da profecia nos ajuda a desenvolver a confiança em Deus. Assim o Senhor quer que Seus quadros proféticos se destaquem. Ele pretende mostrar-nos claramente Sua compreensão do futuro.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0F8C23F5-1FDF-4A2F-9E86-5AEAAA40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047D7F4E-1997-4908-9EDE-7C6C8EC5F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dois reinos mundiais são mencionados em Daniel 11:1 e 2?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93BF8023-11E5-41FE-9606-53BC31CD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Rectangle 3">
            <a:extLst>
              <a:ext uri="{FF2B5EF4-FFF2-40B4-BE49-F238E27FC236}">
                <a16:creationId xmlns:a16="http://schemas.microsoft.com/office/drawing/2014/main" id="{9B3282C3-6C7C-438F-B1C6-25CB67FD5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dois reinos mundiais são mencionados em Daniel 11:1 e 2?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Pérsia e Grécia.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>
            <a:extLst>
              <a:ext uri="{FF2B5EF4-FFF2-40B4-BE49-F238E27FC236}">
                <a16:creationId xmlns:a16="http://schemas.microsoft.com/office/drawing/2014/main" id="{7C65D9E6-8568-4785-8710-B6A8F8B4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C948EBF4-99E8-4658-815C-2CC51DB6E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8915400" cy="32766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registro histórico demonstra que os quatro reis mencionados nesses versos são: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· Cambises (530-522 a.C.)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· Gaumata ou Falso Smerdis (522 a.C.)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· Dario I (522-486 a.C.)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· </a:t>
            </a:r>
            <a:r>
              <a:rPr lang="en-US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Xerxes (486-465 a.C.)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B3188466-2FC3-4B5F-8350-505E9B82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BBBAE3D4-3CDB-4DCF-BCAF-986E7FA74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6553200" cy="4724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o verso 2 indica, o Rei Xerxes despendeu quatro anos estocando armamentos e preparando um exército.  Suas legiões marcharam contra a Grécia, mas foram fragorosamente derrotadas.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F859EF96-F16B-4FD3-9938-D7A8D370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EC86AC94-7724-46FE-B37B-CAD570B0F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10 a 12</a:t>
            </a: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B4027A43-903B-49E7-BF89-8B0BF274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272EFE73-BFC6-4D11-8580-7A0E306A9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51816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os versos 3-5. Descreva as características do rei que derrotou a Medo-Pérsia.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8611C842-A758-4479-91FF-E68D95D7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Rectangle 3">
            <a:extLst>
              <a:ext uri="{FF2B5EF4-FFF2-40B4-BE49-F238E27FC236}">
                <a16:creationId xmlns:a16="http://schemas.microsoft.com/office/drawing/2014/main" id="{188B6129-9452-41B1-B3C6-0AF1D4BA6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51816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os versos 3-5. Descreva as características do rei que derrotou a Medo-Pérsia.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“Um rei muito poderoso, com grande domínio e que faria o que quisesse.”</a:t>
            </a: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41BDC3AE-1D52-4B2D-984A-85039DE4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5B97E534-C9AA-47DA-8AEB-EC569FC74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6019800" cy="5486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gregos foram incentivados por seu rei-general, que os conduziu à vitória sobre o poderoso império persa. O futuro parecia brilhante para Alexandre, então com trinta e dois anos de idade.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>
            <a:extLst>
              <a:ext uri="{FF2B5EF4-FFF2-40B4-BE49-F238E27FC236}">
                <a16:creationId xmlns:a16="http://schemas.microsoft.com/office/drawing/2014/main" id="{5DA4C024-134B-4F2D-A66A-C34A4E1DB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Rectangle 5">
            <a:extLst>
              <a:ext uri="{FF2B5EF4-FFF2-40B4-BE49-F238E27FC236}">
                <a16:creationId xmlns:a16="http://schemas.microsoft.com/office/drawing/2014/main" id="{7E6F7A76-DA52-4419-B5C1-B54E9E429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5943600" cy="5867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justamente quando ele estava reconstruindo a capital de seu novo império, ficou doente e morreu. Alexandre foi sucedido pelo filho, nascido logo após sua morte, e seu meio irmão Filipe.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>
            <a:extLst>
              <a:ext uri="{FF2B5EF4-FFF2-40B4-BE49-F238E27FC236}">
                <a16:creationId xmlns:a16="http://schemas.microsoft.com/office/drawing/2014/main" id="{238B8415-0037-40C0-B0FA-EED478CD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4" name="Rectangle 8">
            <a:extLst>
              <a:ext uri="{FF2B5EF4-FFF2-40B4-BE49-F238E27FC236}">
                <a16:creationId xmlns:a16="http://schemas.microsoft.com/office/drawing/2014/main" id="{63FFC2B9-0B72-4FE8-BF1C-C8DAD226A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95800"/>
            <a:ext cx="9144000" cy="1371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generais de Alexandre assassinaram seu filho e o irmão, dividindo o reino entre si. Como a Bíblia sugere no verso 4, o império grego foi dividido em quatro partes (os quatro ventos) :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B548C591-CA52-42A6-A720-871F2211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>
            <a:extLst>
              <a:ext uri="{FF2B5EF4-FFF2-40B4-BE49-F238E27FC236}">
                <a16:creationId xmlns:a16="http://schemas.microsoft.com/office/drawing/2014/main" id="{40E53DE1-1940-484B-A1E7-9B7F9C71E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19600"/>
            <a:ext cx="9144000" cy="2514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Cassandro ficou com o oeste; Lisímaco com o norte; Selêuco com o leste e Ptolomeu com o sul.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>
            <a:extLst>
              <a:ext uri="{FF2B5EF4-FFF2-40B4-BE49-F238E27FC236}">
                <a16:creationId xmlns:a16="http://schemas.microsoft.com/office/drawing/2014/main" id="{CDDFC6C4-8441-4660-BC74-A1FBC712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Rectangle 8">
            <a:extLst>
              <a:ext uri="{FF2B5EF4-FFF2-40B4-BE49-F238E27FC236}">
                <a16:creationId xmlns:a16="http://schemas.microsoft.com/office/drawing/2014/main" id="{834D18DA-B46D-4377-ADC5-3816A5EC8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5867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expressões "Rei do Sul" e "Rei do Norte" aparecem com freqüência no capítulo 11. A essa altura elas se referem àqueles que governavam o império grego dividido...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93631697-4EFE-432C-AAE1-96D7B803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4B112C4E-4BCA-41D6-8A7B-1A9F19DD5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5867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...O Rei do Sul, Ptolomeu, governava o Egito.  O Rei do Norte refere-se a Selêuco, que venceu os generais rivais.  Seu território se alterava à medida que se empenhava nas batalhas, mas em sua maior expansão ele se estendeu desde o Mar Egeu até a Índia.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B4EC6130-16AD-4F38-9D93-B6792ECC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0F998068-C552-4DDA-84C7-A5C8D38C0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839200" cy="510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Todos os reis do Egito (o sul) portavam o nome de Ptolomeu. Todos os reis do norte levavam o nome de Selêuco ou Antíoco. Nos livros de história eles são diferenciados quer por um número ligado ao nome ou pelo segundo nome que eles escolhiam...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92B11565-1A19-4105-BEEF-5A84F1C8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>
            <a:extLst>
              <a:ext uri="{FF2B5EF4-FFF2-40B4-BE49-F238E27FC236}">
                <a16:creationId xmlns:a16="http://schemas.microsoft.com/office/drawing/2014/main" id="{4F673075-6FFE-4D5E-8747-A1792D80A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96200" cy="510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...ou ainda por um cognome dado pelo próprio povo a quem governavam. Daniel 11 descreve o surgimento e a queda desses governantes e certos detalhes que cercaram sua existência.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987EC83C-A9E5-43A2-9C7F-E3B732F9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FB0C5DD0-1D11-473D-B945-CCAE7BE0A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5638800" cy="4724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Se importa com cada um de nós. E um dos modos de Ele nos responder é a oração. Quando você ora, está dando a Deus permissão para agir em seu favor.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75419E26-C778-43CA-A8BC-C5153FAD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Rectangle 8">
            <a:extLst>
              <a:ext uri="{FF2B5EF4-FFF2-40B4-BE49-F238E27FC236}">
                <a16:creationId xmlns:a16="http://schemas.microsoft.com/office/drawing/2014/main" id="{A92AC6F0-E31F-42B1-B48C-E5FDE0848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9154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Cerca do ano 250 a.C., o rei Ptolomeu do Egito e o rei Antíoco da Síria tentaram promover a paz entre seus dois reinos, quando esse último casou-se com Berenice, a filha de Ptolomeu. "Mas ao cabo de anos eles se aliarão; e a filha do rei do sul virá ao rei do norte para fazer um tratado." (verso 6)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B3864DEB-5C97-454C-8C72-5F4DA42C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>
            <a:extLst>
              <a:ext uri="{FF2B5EF4-FFF2-40B4-BE49-F238E27FC236}">
                <a16:creationId xmlns:a16="http://schemas.microsoft.com/office/drawing/2014/main" id="{BC95EF31-A1E0-4114-9B86-A9B221234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Houve somente um problema com esse tratado – Antíoco já era casado. Assim ele se divorciou de sua esposa Laodice. O novo casamento aconteceu  e um menino nasceu dessa união.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>
            <a:extLst>
              <a:ext uri="{FF2B5EF4-FFF2-40B4-BE49-F238E27FC236}">
                <a16:creationId xmlns:a16="http://schemas.microsoft.com/office/drawing/2014/main" id="{C492ECFD-5FE7-4BAC-A47B-C79558F7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B728D743-8EB3-454C-B259-FCB76A70F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Antíoco logo percebeu que amava sua primeira esposa, Laodice, mais do que a nova mulher. Depois que seu sogro (o rei Ptolomeu) morreu, ele se divorciou de Berenice e retomou Laodice como sua esposa.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1288326D-83BF-4E63-90A2-DEAD51A0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6CC04FC7-E3DF-4397-9216-D2DFC7BBF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153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Laodice, todavia, ficou desconfiada de seu marido, o rei Antíoco. Usando seus poderes reais ela planejou uma conspiração e mandou matar Antíoco, Berenice, seus servos e filho. Essa é realmente uma história sórdida.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>
            <a:extLst>
              <a:ext uri="{FF2B5EF4-FFF2-40B4-BE49-F238E27FC236}">
                <a16:creationId xmlns:a16="http://schemas.microsoft.com/office/drawing/2014/main" id="{8A1FE9E5-CF5F-47BB-9271-0014D277B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Rectangle 5">
            <a:extLst>
              <a:ext uri="{FF2B5EF4-FFF2-40B4-BE49-F238E27FC236}">
                <a16:creationId xmlns:a16="http://schemas.microsoft.com/office/drawing/2014/main" id="{94EA5F76-74A9-4E89-9F1D-88659B47E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há algo extraordinário nisso tudo: a Bíblia predisse esses acontecimentos com detalhes, 300 anos antes de ocorrerem!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DC71DE81-4492-4D81-BD53-BDFE3312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>
            <a:extLst>
              <a:ext uri="{FF2B5EF4-FFF2-40B4-BE49-F238E27FC236}">
                <a16:creationId xmlns:a16="http://schemas.microsoft.com/office/drawing/2014/main" id="{AD6C2B6B-4C1B-4572-903E-2DB607BA9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4191000" cy="4648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Isso nos diz algo. Deus vê o futuro. Deus olha para o coração. Ele conhece os detalhes. </a:t>
            </a:r>
            <a:endParaRPr lang="pt-BR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>
            <a:extLst>
              <a:ext uri="{FF2B5EF4-FFF2-40B4-BE49-F238E27FC236}">
                <a16:creationId xmlns:a16="http://schemas.microsoft.com/office/drawing/2014/main" id="{E09D3C7A-1DF2-4250-8C33-F3A6967B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>
            <a:extLst>
              <a:ext uri="{FF2B5EF4-FFF2-40B4-BE49-F238E27FC236}">
                <a16:creationId xmlns:a16="http://schemas.microsoft.com/office/drawing/2014/main" id="{07564866-AA47-446D-BECE-34B2F8686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495800"/>
            <a:ext cx="8839200" cy="2057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conhece a dor que fere você. Ele conhece sua angústia quando você está ao lado da sepultura de um ente querido.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2099141C-AE37-4F0A-9362-490F885B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0"/>
            <a:ext cx="4572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2658AAB0-7360-434D-B33F-82ED88CB0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>
            <a:extLst>
              <a:ext uri="{FF2B5EF4-FFF2-40B4-BE49-F238E27FC236}">
                <a16:creationId xmlns:a16="http://schemas.microsoft.com/office/drawing/2014/main" id="{329372EF-D748-4140-8E76-D4525778C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724400"/>
            <a:ext cx="8915400" cy="137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Sabe de sua dor quando você é rejeitado ou maltratado. Se você permitir, Deus penetrará no mais íntimo de seu coração e o tocará com Seu conforto e cuidado.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C248382F-CA4D-4578-BC49-2106A92A1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0"/>
            <a:ext cx="5334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55524F9C-2964-4794-8A66-A5E325A3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A514707B-0C14-4268-905B-8A6CFB9E1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858000" cy="4724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Continuando o estudo do capítulo 11, descobrimos detalhes referentes ao império romano e às batalhas entre o Rei do Norte e o Rei do Sul. Esses pormenores também refletem os ataques feitos contra o povo de Deus. Eles exibem ainda outro quadro da batalha contra o povo de Deus descrita nos capítulos precedentes  (Daniel 7 e 8). Algumas dessas referências paralelas são as seguintes: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>
            <a:extLst>
              <a:ext uri="{FF2B5EF4-FFF2-40B4-BE49-F238E27FC236}">
                <a16:creationId xmlns:a16="http://schemas.microsoft.com/office/drawing/2014/main" id="{42553E06-BE0C-4A22-8E7A-15060DCE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65FFCD37-2709-4C5D-9004-D3CFACB70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 21: "um homem vil"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 22: "o Príncipe do pacto"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Versos 28 e 30: "O seu coração será contra o santo pacto"; "... Se indignará contra o santo pacto".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>
            <a:extLst>
              <a:ext uri="{FF2B5EF4-FFF2-40B4-BE49-F238E27FC236}">
                <a16:creationId xmlns:a16="http://schemas.microsoft.com/office/drawing/2014/main" id="{F63F6C36-27AF-4733-9C31-15DECCF1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>
            <a:extLst>
              <a:ext uri="{FF2B5EF4-FFF2-40B4-BE49-F238E27FC236}">
                <a16:creationId xmlns:a16="http://schemas.microsoft.com/office/drawing/2014/main" id="{FEF24ADC-2E0B-4273-9F14-7DCC7BC6D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5181600" cy="6248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não força Sua presença em nós. Ele nos concede o direito de escolha. Nossos pedidos liberam o poder celestial em nossa vida pessoal.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>
            <a:extLst>
              <a:ext uri="{FF2B5EF4-FFF2-40B4-BE49-F238E27FC236}">
                <a16:creationId xmlns:a16="http://schemas.microsoft.com/office/drawing/2014/main" id="{8C29E5F1-9941-4149-A6D0-D691F8E1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0" name="Rectangle 8">
            <a:extLst>
              <a:ext uri="{FF2B5EF4-FFF2-40B4-BE49-F238E27FC236}">
                <a16:creationId xmlns:a16="http://schemas.microsoft.com/office/drawing/2014/main" id="{013887C1-3247-4E93-AC1C-2014C7690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5486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Verso 31: "Profanarão o santuário"; "Tirarão o holocausto contínuo, estabelecendo a abominação desoladora".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 33: Alguns do povo "cairão pela espada e pelo fogo, pelo cativeiro e pelo despojo".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O verso 36 usa palavras similares àquelas que lemos nos capítulos 7 e 8, com respeito ao poder do "pequeno chifre".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01260761-A569-496D-845F-ECC7987B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A3B7AF20-2C3E-4732-9704-0C54F15BA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371600"/>
            <a:ext cx="5943600" cy="3200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Escreva abaixo os itens listados no verso 36, que descrevem o que esse poder faria: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1D8E1AEF-5730-4D46-928F-6BBE7AD4D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Rectangle 3">
            <a:extLst>
              <a:ext uri="{FF2B5EF4-FFF2-40B4-BE49-F238E27FC236}">
                <a16:creationId xmlns:a16="http://schemas.microsoft.com/office/drawing/2014/main" id="{0FB0E6CB-C9E0-4000-B0D6-7E329CDE9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676400"/>
            <a:ext cx="5943600" cy="3200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Escreva abaixo os itens listados no verso 36, que descrevem o que esse poder faria: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“Se levantará e falará contra o Deus dos deuses”.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39FDE199-A3F7-494E-8EE7-2628D7E0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3237787B-CA35-413D-913C-0E47DD5DD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5791200" cy="5486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capítulo 11 chega ao clímax com o ataque final contra o povo de Deus. Mas as boas-novas são que a vitória já está garantida para os fiéis seguidores de Deus. Todos aqueles que amam a Jesus haverão de vencer.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9901B520-3CB4-4CC1-A7FE-B62151F7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77677670-B57B-4831-922F-1B79C168F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1336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o verso 45 diz a respeito da derrota desse poder rebelde?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3600DAFE-B91B-4735-8295-BCB0436ED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8DF9F067-9633-4482-A4E4-7CAEA8151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4384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o verso 45 diz a respeito da derrota desse poder rebelde?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“Chegará o seu fim e não haverá quem o socorra.”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B6868DB3-B70D-420E-9980-E155AB49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A98B4BC7-3503-4ABC-ADD7-A7227EC38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5638800" cy="5029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Imediatamente após essa descrição, o capítulo 12 esboça os eventos finais da história terrestre. Como veremos, a vitória em Cristo é novamente o tema.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EAB0E996-B39B-406F-AD80-F92E614F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B3794C8C-B256-496A-AF48-53FC36907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49530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Miguel se levanta, que eventos têm lugar na Terra? (verso 1)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F881879D-1066-460D-86B3-42BFC13D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Rectangle 3">
            <a:extLst>
              <a:ext uri="{FF2B5EF4-FFF2-40B4-BE49-F238E27FC236}">
                <a16:creationId xmlns:a16="http://schemas.microsoft.com/office/drawing/2014/main" id="{F7B098B4-4702-4BFC-B646-226C703F6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9530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Miguel se levanta, que eventos têm lugar na Terra? (verso 1)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“Tempo de angústia...mas naquele tempo será salvo o povo de Deus.”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C81A46FA-F2DE-4833-8F26-266A2E7A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E498C2D1-2921-4D18-9832-20F137461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5486400" cy="3276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1 declara que o povo de Deus "será libertado". Que outro evento é descrito nos versos 1-3?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>
            <a:extLst>
              <a:ext uri="{FF2B5EF4-FFF2-40B4-BE49-F238E27FC236}">
                <a16:creationId xmlns:a16="http://schemas.microsoft.com/office/drawing/2014/main" id="{E390FCB7-1370-45F9-9679-C91960D7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E916DE3B-D89D-4F2C-BDB5-21B46E7D8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762000"/>
            <a:ext cx="4419600" cy="5257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Mesmo quando não vemos imediatamente os resultados, podemos estar certos de que Deus está operando em prol de nossos melhores interesses.  Esse é o grande princípio que Daniel, capítulo 10, destaca de modo singular.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>
            <a:extLst>
              <a:ext uri="{FF2B5EF4-FFF2-40B4-BE49-F238E27FC236}">
                <a16:creationId xmlns:a16="http://schemas.microsoft.com/office/drawing/2014/main" id="{BD956FB1-224E-47E3-AC91-F4950BFF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Rectangle 3">
            <a:extLst>
              <a:ext uri="{FF2B5EF4-FFF2-40B4-BE49-F238E27FC236}">
                <a16:creationId xmlns:a16="http://schemas.microsoft.com/office/drawing/2014/main" id="{CCF7B1BA-EFB6-4F17-B206-BE4061698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5486400" cy="3276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1 declara que o povo de Deus "será libertado". Que outro evento é descrito nos versos 1-3?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duas ressurreições.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extLst>
              <a:ext uri="{FF2B5EF4-FFF2-40B4-BE49-F238E27FC236}">
                <a16:creationId xmlns:a16="http://schemas.microsoft.com/office/drawing/2014/main" id="{2133FE03-1E39-4246-A7AE-92B51A3F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Rectangle 6">
            <a:extLst>
              <a:ext uri="{FF2B5EF4-FFF2-40B4-BE49-F238E27FC236}">
                <a16:creationId xmlns:a16="http://schemas.microsoft.com/office/drawing/2014/main" id="{14195BC0-A42E-4B11-965C-82AF3CE4E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5791200" cy="5791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 Não queremos, porém, irmãos, que sejais ignorantes com respeito aos que dormem, para não vos entristecerdes como os demais, que não têm esperança...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>
            <a:extLst>
              <a:ext uri="{FF2B5EF4-FFF2-40B4-BE49-F238E27FC236}">
                <a16:creationId xmlns:a16="http://schemas.microsoft.com/office/drawing/2014/main" id="{74D3918E-FE57-4980-B1C2-BFCB1332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5">
            <a:extLst>
              <a:ext uri="{FF2B5EF4-FFF2-40B4-BE49-F238E27FC236}">
                <a16:creationId xmlns:a16="http://schemas.microsoft.com/office/drawing/2014/main" id="{C1D36F40-2D3E-4C77-B275-D29D94F3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533400"/>
            <a:ext cx="4419600" cy="5181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...Pois, se cremos que Jesus morreu e ressuscitou, assim também Deus, mediante Jesus, trará, em sua companhia, os que dormem...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extLst>
              <a:ext uri="{FF2B5EF4-FFF2-40B4-BE49-F238E27FC236}">
                <a16:creationId xmlns:a16="http://schemas.microsoft.com/office/drawing/2014/main" id="{8D6DEE41-6FF0-4C27-9828-F4FB0AD4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FBE41CA6-1E5D-4F61-8BE9-8F018E6F5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5943600" cy="5867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...Ora, ainda vos declaramos, por palavra do Senhor, isto: nós, os vivos, os que ficarmos até à vinda do Senhor, de modo algum precederemos os que dormem....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>
            <a:extLst>
              <a:ext uri="{FF2B5EF4-FFF2-40B4-BE49-F238E27FC236}">
                <a16:creationId xmlns:a16="http://schemas.microsoft.com/office/drawing/2014/main" id="{AB663494-CEC1-465B-900F-72798ACC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>
            <a:extLst>
              <a:ext uri="{FF2B5EF4-FFF2-40B4-BE49-F238E27FC236}">
                <a16:creationId xmlns:a16="http://schemas.microsoft.com/office/drawing/2014/main" id="{B7B0DB02-2E46-450E-B4C8-86355CC2D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029200" cy="5638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...Porquanto o Senhor mesmo, dada a sua palavra de ordem, ouvida a voz do arcanjo, e ressoada a trombeta de Deus...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>
            <a:extLst>
              <a:ext uri="{FF2B5EF4-FFF2-40B4-BE49-F238E27FC236}">
                <a16:creationId xmlns:a16="http://schemas.microsoft.com/office/drawing/2014/main" id="{B29800C0-E5EA-4DEC-96A5-ABF472964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Rectangle 5">
            <a:extLst>
              <a:ext uri="{FF2B5EF4-FFF2-40B4-BE49-F238E27FC236}">
                <a16:creationId xmlns:a16="http://schemas.microsoft.com/office/drawing/2014/main" id="{B91BCC24-6457-47E9-B5FF-6F6C757D0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876800" cy="5562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...descerá dos céus, e os mortos em Cristo ressuscitarão primeiro...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>
            <a:extLst>
              <a:ext uri="{FF2B5EF4-FFF2-40B4-BE49-F238E27FC236}">
                <a16:creationId xmlns:a16="http://schemas.microsoft.com/office/drawing/2014/main" id="{F0FF7BDD-6A1D-45B6-A74C-70441826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Rectangle 5">
            <a:extLst>
              <a:ext uri="{FF2B5EF4-FFF2-40B4-BE49-F238E27FC236}">
                <a16:creationId xmlns:a16="http://schemas.microsoft.com/office/drawing/2014/main" id="{88947F9E-C4A7-41D2-89C6-C6F9EEB56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914400"/>
            <a:ext cx="8305800" cy="5943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...depois, nós, os vivos, os que ficarmos, seremos arrebatados juntamente com eles, entre nuvens, para o encontro do Senhor nos ares, e, assim, estaremos para sempre com o Senhor...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>
            <a:extLst>
              <a:ext uri="{FF2B5EF4-FFF2-40B4-BE49-F238E27FC236}">
                <a16:creationId xmlns:a16="http://schemas.microsoft.com/office/drawing/2014/main" id="{FF398D24-D369-41B3-8BB4-7D4B104A1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7B1BB53D-CD95-4C3D-9ACB-20CE2893B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47244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...Consolai-vos, pois, uns aos outros com estas palavras." 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(I Tess. 4:13-18)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>
            <a:extLst>
              <a:ext uri="{FF2B5EF4-FFF2-40B4-BE49-F238E27FC236}">
                <a16:creationId xmlns:a16="http://schemas.microsoft.com/office/drawing/2014/main" id="{1EAC851E-E7D3-44F0-91E8-D862A641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7434F6FF-3A77-43CA-AAB2-EB93068A9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200400"/>
            <a:ext cx="8153400" cy="3657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Segundo essa descrição de vitória e reunião, o que foi dito a Daniel  para fazer com seu livro profético? (verso 4)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54A6475B-5190-4149-9BC9-400540CE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383847C4-91C7-4733-A396-C81E92633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997200"/>
            <a:ext cx="8153400" cy="3657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Segundo essa descrição de vitória e reunião, o que foi dito a Daniel  para fazer com seu livro profético? (verso 4)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Selar o livro até o tempo do fim. </a:t>
            </a: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7B68B13C-B145-4B8B-ADD1-9BF91688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2A090A9F-3D91-4100-B841-E164FF141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572000" cy="4800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Durante quanto tempo Daniel chorou por causa da visão recebida? (Daniel 10: 1 e 2)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>
            <a:extLst>
              <a:ext uri="{FF2B5EF4-FFF2-40B4-BE49-F238E27FC236}">
                <a16:creationId xmlns:a16="http://schemas.microsoft.com/office/drawing/2014/main" id="{459AC76D-C080-4381-AA17-5AEF2153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Rectangle 5">
            <a:extLst>
              <a:ext uri="{FF2B5EF4-FFF2-40B4-BE49-F238E27FC236}">
                <a16:creationId xmlns:a16="http://schemas.microsoft.com/office/drawing/2014/main" id="{0388E18B-7003-4529-BD2E-0EBD80545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7467600" cy="510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O livro devia ser selado até o tempo do fim. Então as pessoas entenderiam as profecias ("a ciência [desse livro] se multiplicará"). No verso 6 é feita uma pergunta: "Quanto tempo haverá até o fim destas maravilhas?" Em outras palavras: "Quando essas profecias serão entendidas e alcançarão seu cumprimento?"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D70C5C9B-ED42-46F2-8AA7-7D1A3C3B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Rectangle 7">
            <a:extLst>
              <a:ext uri="{FF2B5EF4-FFF2-40B4-BE49-F238E27FC236}">
                <a16:creationId xmlns:a16="http://schemas.microsoft.com/office/drawing/2014/main" id="{BECBD754-AA33-417C-8B77-1A8BA0CA3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45720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resposta? (verso 7)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4AF37055-C87A-4C0C-B38F-BA47B09E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Rectangle 3">
            <a:extLst>
              <a:ext uri="{FF2B5EF4-FFF2-40B4-BE49-F238E27FC236}">
                <a16:creationId xmlns:a16="http://schemas.microsoft.com/office/drawing/2014/main" id="{55533C11-EFAB-4481-A5F9-44BDDA2DE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45720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resposta? (verso 7)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“Depois de um tempo, dois tempos e metade de um tempo.”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>
            <a:extLst>
              <a:ext uri="{FF2B5EF4-FFF2-40B4-BE49-F238E27FC236}">
                <a16:creationId xmlns:a16="http://schemas.microsoft.com/office/drawing/2014/main" id="{838CE1C9-A611-4CB8-8FAF-2D3F624A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>
            <a:extLst>
              <a:ext uri="{FF2B5EF4-FFF2-40B4-BE49-F238E27FC236}">
                <a16:creationId xmlns:a16="http://schemas.microsoft.com/office/drawing/2014/main" id="{78043777-0F42-4641-8BF8-E0CAE152D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848600" cy="5181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Tempo, tempos e metade de um tempo. Já vimos essa frase antes. Em nosso estudo de Daniel 7:25, aprendemos que ela se refere ao período de 1.260 anos, um grande lapso de tempo ocorrido entre 538 e 1798 d.C.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>
            <a:extLst>
              <a:ext uri="{FF2B5EF4-FFF2-40B4-BE49-F238E27FC236}">
                <a16:creationId xmlns:a16="http://schemas.microsoft.com/office/drawing/2014/main" id="{2D69CDD8-91AC-4802-89FE-8682DBB1F10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47800"/>
            <a:ext cx="2362200" cy="1219200"/>
            <a:chOff x="336" y="912"/>
            <a:chExt cx="1488" cy="768"/>
          </a:xfrm>
        </p:grpSpPr>
        <p:grpSp>
          <p:nvGrpSpPr>
            <p:cNvPr id="103427" name="Group 3">
              <a:extLst>
                <a:ext uri="{FF2B5EF4-FFF2-40B4-BE49-F238E27FC236}">
                  <a16:creationId xmlns:a16="http://schemas.microsoft.com/office/drawing/2014/main" id="{FBFCF493-D214-426B-B99B-07139DB10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960"/>
              <a:ext cx="1488" cy="720"/>
              <a:chOff x="336" y="960"/>
              <a:chExt cx="1488" cy="720"/>
            </a:xfrm>
          </p:grpSpPr>
          <p:sp>
            <p:nvSpPr>
              <p:cNvPr id="103428" name="Rectangle 4">
                <a:extLst>
                  <a:ext uri="{FF2B5EF4-FFF2-40B4-BE49-F238E27FC236}">
                    <a16:creationId xmlns:a16="http://schemas.microsoft.com/office/drawing/2014/main" id="{8B2A2915-8DF9-4CAC-9FB4-9FE22EB6E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1056"/>
                <a:ext cx="1392" cy="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29" name="Rectangle 5">
                <a:extLst>
                  <a:ext uri="{FF2B5EF4-FFF2-40B4-BE49-F238E27FC236}">
                    <a16:creationId xmlns:a16="http://schemas.microsoft.com/office/drawing/2014/main" id="{552EDCF1-4A62-4125-AEF3-52BA6E373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1392" cy="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3430" name="Text Box 6">
              <a:extLst>
                <a:ext uri="{FF2B5EF4-FFF2-40B4-BE49-F238E27FC236}">
                  <a16:creationId xmlns:a16="http://schemas.microsoft.com/office/drawing/2014/main" id="{335ACC14-54CF-4E72-89B1-86B2A477C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912"/>
              <a:ext cx="1271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7200" b="1">
                  <a:solidFill>
                    <a:srgbClr val="FF0B0B"/>
                  </a:solidFill>
                  <a:latin typeface="Arial Black" panose="020B0A04020102020204" pitchFamily="34" charset="0"/>
                </a:rPr>
                <a:t>538</a:t>
              </a:r>
            </a:p>
          </p:txBody>
        </p:sp>
      </p:grpSp>
      <p:sp>
        <p:nvSpPr>
          <p:cNvPr id="103431" name="Text Box 7">
            <a:extLst>
              <a:ext uri="{FF2B5EF4-FFF2-40B4-BE49-F238E27FC236}">
                <a16:creationId xmlns:a16="http://schemas.microsoft.com/office/drawing/2014/main" id="{8C8CCB4D-22C5-4B77-821E-9920FB748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2895600"/>
            <a:ext cx="4838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3200" b="1">
                <a:solidFill>
                  <a:srgbClr val="00FFFF"/>
                </a:solidFill>
                <a:latin typeface="Arial Black" panose="020B0A04020102020204" pitchFamily="34" charset="0"/>
              </a:rPr>
              <a:t>SUPREMACIA PAPAL</a:t>
            </a:r>
          </a:p>
          <a:p>
            <a:pPr algn="ctr" eaLnBrk="0" hangingPunct="0"/>
            <a:r>
              <a:rPr lang="pt-BR" altLang="pt-BR" sz="3200" b="1">
                <a:solidFill>
                  <a:srgbClr val="00FFFF"/>
                </a:solidFill>
                <a:latin typeface="Arial Black" panose="020B0A04020102020204" pitchFamily="34" charset="0"/>
              </a:rPr>
              <a:t>1260 ANOS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BF439503-E3EB-4324-A0D1-FED394FC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152400"/>
            <a:ext cx="731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 SUPREMACIA PAPAL</a:t>
            </a:r>
          </a:p>
        </p:txBody>
      </p:sp>
      <p:sp>
        <p:nvSpPr>
          <p:cNvPr id="103433" name="Rectangle 9">
            <a:extLst>
              <a:ext uri="{FF2B5EF4-FFF2-40B4-BE49-F238E27FC236}">
                <a16:creationId xmlns:a16="http://schemas.microsoft.com/office/drawing/2014/main" id="{4781B45F-C6A1-423F-A998-23B0392A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7543800" cy="76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434" name="AutoShape 10">
            <a:extLst>
              <a:ext uri="{FF2B5EF4-FFF2-40B4-BE49-F238E27FC236}">
                <a16:creationId xmlns:a16="http://schemas.microsoft.com/office/drawing/2014/main" id="{7F639BFC-E106-48B8-9886-0AC670FB0FD8}"/>
              </a:ext>
            </a:extLst>
          </p:cNvPr>
          <p:cNvSpPr>
            <a:spLocks/>
          </p:cNvSpPr>
          <p:nvPr/>
        </p:nvSpPr>
        <p:spPr bwMode="auto">
          <a:xfrm rot="5400000">
            <a:off x="3352800" y="1295400"/>
            <a:ext cx="2209800" cy="5562600"/>
          </a:xfrm>
          <a:prstGeom prst="rightBrace">
            <a:avLst>
              <a:gd name="adj1" fmla="val 20977"/>
              <a:gd name="adj2" fmla="val 50454"/>
            </a:avLst>
          </a:prstGeom>
          <a:noFill/>
          <a:ln w="146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pt-PT" altLang="pt-BR"/>
          </a:p>
        </p:txBody>
      </p:sp>
      <p:grpSp>
        <p:nvGrpSpPr>
          <p:cNvPr id="103435" name="Group 11">
            <a:extLst>
              <a:ext uri="{FF2B5EF4-FFF2-40B4-BE49-F238E27FC236}">
                <a16:creationId xmlns:a16="http://schemas.microsoft.com/office/drawing/2014/main" id="{D1AE4EC7-082B-4D57-B5D4-B57DCB817A8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447800"/>
            <a:ext cx="2971800" cy="1219200"/>
            <a:chOff x="3648" y="912"/>
            <a:chExt cx="1872" cy="768"/>
          </a:xfrm>
        </p:grpSpPr>
        <p:grpSp>
          <p:nvGrpSpPr>
            <p:cNvPr id="103436" name="Group 12">
              <a:extLst>
                <a:ext uri="{FF2B5EF4-FFF2-40B4-BE49-F238E27FC236}">
                  <a16:creationId xmlns:a16="http://schemas.microsoft.com/office/drawing/2014/main" id="{37BB6821-1431-4774-A9EE-9D28F6081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960"/>
              <a:ext cx="1872" cy="720"/>
              <a:chOff x="3648" y="960"/>
              <a:chExt cx="1872" cy="720"/>
            </a:xfrm>
          </p:grpSpPr>
          <p:sp>
            <p:nvSpPr>
              <p:cNvPr id="103437" name="Rectangle 13">
                <a:extLst>
                  <a:ext uri="{FF2B5EF4-FFF2-40B4-BE49-F238E27FC236}">
                    <a16:creationId xmlns:a16="http://schemas.microsoft.com/office/drawing/2014/main" id="{4E97E62F-729A-4407-BABA-C68B65240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776" cy="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38" name="Rectangle 14">
                <a:extLst>
                  <a:ext uri="{FF2B5EF4-FFF2-40B4-BE49-F238E27FC236}">
                    <a16:creationId xmlns:a16="http://schemas.microsoft.com/office/drawing/2014/main" id="{14456E5C-D837-437D-B60A-AD56C3CBD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960"/>
                <a:ext cx="1776" cy="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3439" name="Text Box 15">
              <a:extLst>
                <a:ext uri="{FF2B5EF4-FFF2-40B4-BE49-F238E27FC236}">
                  <a16:creationId xmlns:a16="http://schemas.microsoft.com/office/drawing/2014/main" id="{B21E33F8-EADB-4D83-871D-C1C0BC203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912"/>
              <a:ext cx="165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7200" b="1">
                  <a:solidFill>
                    <a:srgbClr val="FF0B0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1798</a:t>
              </a:r>
            </a:p>
          </p:txBody>
        </p:sp>
      </p:grp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D185E3F5-680C-47C7-A1C5-4117DCB94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5486400"/>
            <a:ext cx="29448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INQUISIÇÃO</a:t>
            </a:r>
          </a:p>
          <a:p>
            <a:pPr algn="ctr" eaLnBrk="0" hangingPunct="0"/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CRUZADAS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22B81E83-C1A3-4D0D-A7CC-CCD17C08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4572000"/>
            <a:ext cx="3198812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3200" b="1">
                <a:solidFill>
                  <a:srgbClr val="000066"/>
                </a:solidFill>
                <a:latin typeface="Arial Black" panose="020B0A04020102020204" pitchFamily="34" charset="0"/>
              </a:rPr>
              <a:t>IDADE MÉDIA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>
            <a:extLst>
              <a:ext uri="{FF2B5EF4-FFF2-40B4-BE49-F238E27FC236}">
                <a16:creationId xmlns:a16="http://schemas.microsoft.com/office/drawing/2014/main" id="{AAC50FB8-D3BD-4E8C-807D-B9D5CEC3B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A91FC970-9510-45BD-939E-6390A9BBC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7056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 verso 8, Daniel ainda deseja saber mais. O que lhe foi dito para fazer? (verso 9)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57B24782-1BAA-4A9F-9BAC-5392B7A18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Rectangle 3">
            <a:extLst>
              <a:ext uri="{FF2B5EF4-FFF2-40B4-BE49-F238E27FC236}">
                <a16:creationId xmlns:a16="http://schemas.microsoft.com/office/drawing/2014/main" id="{6AB4CE91-8523-43B8-8FAC-EBECA87E8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67056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 verso 8, Daniel ainda deseja saber mais. O que lhe foi dito para fazer? (verso 9)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“Vai, porque estas palavras estão seladas até o tempo do fim.”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>
            <a:extLst>
              <a:ext uri="{FF2B5EF4-FFF2-40B4-BE49-F238E27FC236}">
                <a16:creationId xmlns:a16="http://schemas.microsoft.com/office/drawing/2014/main" id="{E21C9491-0F0B-48F5-92BF-844CCC03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>
            <a:extLst>
              <a:ext uri="{FF2B5EF4-FFF2-40B4-BE49-F238E27FC236}">
                <a16:creationId xmlns:a16="http://schemas.microsoft.com/office/drawing/2014/main" id="{2E2C123D-F320-4F09-9C4B-20FC7DDBD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6172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Essas profecias são: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(a)   A profecia dos 1.290 dias (verso 11).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(b)  A profecia dos 1.335 dias (verso 12).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Nenhuma data de início ou fim é dada para essas profecias. Nenhum evento específico está ligado a elas. Todavia, muitos eruditos crêem que elas corram paralelas aos períodos cobertos pelas profecias dos 1.260 e 2.300 anos.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43F67C21-5BFE-4C76-8ACC-4A34FBC50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1" name="Rectangle 3">
            <a:extLst>
              <a:ext uri="{FF2B5EF4-FFF2-40B4-BE49-F238E27FC236}">
                <a16:creationId xmlns:a16="http://schemas.microsoft.com/office/drawing/2014/main" id="{2F04A07C-520B-4521-8E21-88EFF551D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914400"/>
            <a:ext cx="7696200" cy="3733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Deus disse a Daniel que iria acontecer a ele antes das profecias se cumprirem? (verso 13)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>
            <a:extLst>
              <a:ext uri="{FF2B5EF4-FFF2-40B4-BE49-F238E27FC236}">
                <a16:creationId xmlns:a16="http://schemas.microsoft.com/office/drawing/2014/main" id="{82493D85-8CA9-480B-B71C-52882A712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>
            <a:extLst>
              <a:ext uri="{FF2B5EF4-FFF2-40B4-BE49-F238E27FC236}">
                <a16:creationId xmlns:a16="http://schemas.microsoft.com/office/drawing/2014/main" id="{832703CC-43D5-4DC2-8E0A-0714EA45D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1219200"/>
            <a:ext cx="7696200" cy="3733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Deus disse a Daniel que iria acontecer a ele antes das profecias se cumprirem? (verso 13)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“Morreria e no tempo do fim receberia sua herança na ressurreição.”</a:t>
            </a: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660BE8B3-1A40-485D-B27D-D6911403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36CF628B-F5B1-4398-BD99-5AE9BF37F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4572000" cy="4800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Durante quanto tempo Daniel chorou por causa da visão recebida? (Daniel 10: 1 e 2)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“Três semanas.”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>
            <a:extLst>
              <a:ext uri="{FF2B5EF4-FFF2-40B4-BE49-F238E27FC236}">
                <a16:creationId xmlns:a16="http://schemas.microsoft.com/office/drawing/2014/main" id="{C9D81FDF-BDB3-4F8E-92B3-45019FA09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>
            <a:extLst>
              <a:ext uri="{FF2B5EF4-FFF2-40B4-BE49-F238E27FC236}">
                <a16:creationId xmlns:a16="http://schemas.microsoft.com/office/drawing/2014/main" id="{EA3516A9-009A-4DBA-9892-718284692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1524000"/>
            <a:ext cx="44196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12 declara: "Bem-aventurado é o que espera..." Em outras palavras, não fique desanimado quando a vida é dura e você não pode escolher para onde ir...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EBC9D12C-0661-421A-AD88-BD88307A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Rectangle 3">
            <a:extLst>
              <a:ext uri="{FF2B5EF4-FFF2-40B4-BE49-F238E27FC236}">
                <a16:creationId xmlns:a16="http://schemas.microsoft.com/office/drawing/2014/main" id="{0FA03AD9-11A6-4226-A47A-556F1B8E0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2133600"/>
            <a:ext cx="3733800" cy="4343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...Não fique ansioso porque Jesus não veio tão brevemente quanto você esperava. 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>
            <a:extLst>
              <a:ext uri="{FF2B5EF4-FFF2-40B4-BE49-F238E27FC236}">
                <a16:creationId xmlns:a16="http://schemas.microsoft.com/office/drawing/2014/main" id="{AEB37F2A-34E6-4296-BB0E-92FF3EF3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Rectangle 5">
            <a:extLst>
              <a:ext uri="{FF2B5EF4-FFF2-40B4-BE49-F238E27FC236}">
                <a16:creationId xmlns:a16="http://schemas.microsoft.com/office/drawing/2014/main" id="{A6671F7C-1655-4121-960E-37AAD2648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4495800" cy="5791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Há uma grande bênção em esperar pacientemente. Há uma grande recompensa em continuar a esperar.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>
            <a:extLst>
              <a:ext uri="{FF2B5EF4-FFF2-40B4-BE49-F238E27FC236}">
                <a16:creationId xmlns:a16="http://schemas.microsoft.com/office/drawing/2014/main" id="{F5E73BD2-CF4F-41E7-A747-602A6D75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5">
            <a:extLst>
              <a:ext uri="{FF2B5EF4-FFF2-40B4-BE49-F238E27FC236}">
                <a16:creationId xmlns:a16="http://schemas.microsoft.com/office/drawing/2014/main" id="{1F13F457-8C60-4764-95F4-2A374F167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304800"/>
            <a:ext cx="3505200" cy="6248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você gostaria de dizer a Jesus com relação ao Seu retorno à Terra?</a:t>
            </a: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7F7D393A-65F5-435E-AB29-12C3993E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>
            <a:extLst>
              <a:ext uri="{FF2B5EF4-FFF2-40B4-BE49-F238E27FC236}">
                <a16:creationId xmlns:a16="http://schemas.microsoft.com/office/drawing/2014/main" id="{5C6AEE8D-DBF0-4199-97A5-15DF15F75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086600" cy="6553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Oração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Pai, tudo o que sou; tudo o que tenho; tudo o que desejo ser, entrego a Ti. Molda-me e torna-me  segundo o Teu plano e vontade para minha vida. Quero ser Teu filho e viver para sempre Contigo.  Eu Te peço tudo isso em nome de Jesus. Amém.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2928</Words>
  <Application>Microsoft Office PowerPoint</Application>
  <PresentationFormat>Apresentação na tela (4:3)</PresentationFormat>
  <Paragraphs>101</Paragraphs>
  <Slides>94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94</vt:i4>
      </vt:variant>
    </vt:vector>
  </HeadingPairs>
  <TitlesOfParts>
    <vt:vector size="99" baseType="lpstr">
      <vt:lpstr>Times New Roman</vt:lpstr>
      <vt:lpstr>Arial Narrow</vt:lpstr>
      <vt:lpstr>Tahoma</vt:lpstr>
      <vt:lpstr>Arial Black</vt:lpstr>
      <vt:lpstr>Estrutura padrão</vt:lpstr>
      <vt:lpstr>Apresentação do PowerPoint</vt:lpstr>
      <vt:lpstr>Foco na Profecia  7    Foco Sobre Daniel </vt:lpstr>
      <vt:lpstr>Deus Caminha na Terra    Daniel recebe uma visão do clímax da história terrestre e da segunda vinda de Cristo, o Messias – a bíblica Rosa de Saron. </vt:lpstr>
      <vt:lpstr> Daniel 10 a 12 </vt:lpstr>
      <vt:lpstr>Deus Se importa com cada um de nós. E um dos modos de Ele nos responder é a oração. Quando você ora, está dando a Deus permissão para agir em seu favor. </vt:lpstr>
      <vt:lpstr>Deus não força Sua presença em nós. Ele nos concede o direito de escolha. Nossos pedidos liberam o poder celestial em nossa vida pessoal. </vt:lpstr>
      <vt:lpstr>Mesmo quando não vemos imediatamente os resultados, podemos estar certos de que Deus está operando em prol de nossos melhores interesses.  Esse é o grande princípio que Daniel, capítulo 10, destaca de modo singular. </vt:lpstr>
      <vt:lpstr>Durante quanto tempo Daniel chorou por causa da visão recebida? (Daniel 10: 1 e 2)  </vt:lpstr>
      <vt:lpstr>Durante quanto tempo Daniel chorou por causa da visão recebida? (Daniel 10: 1 e 2)  “Três semanas.” </vt:lpstr>
      <vt:lpstr>Como Daniel descreve o ser que lhe apareceu? (versos 5 e 6)  </vt:lpstr>
      <vt:lpstr>Como Daniel descreve o ser que lhe apareceu? (versos 5 e 6)  “Estava vestido de linho, os ombros cingidos de ouro, o corpo era como berilo, o seu rosto como relâmpago, os olhos como tocha de fogo, os braços e os pés brilhavam como bronze polido e sua voz como estrondo de muita gente.” </vt:lpstr>
      <vt:lpstr>O que o anjo contou a Daniel? (verso 11)  </vt:lpstr>
      <vt:lpstr>O que o anjo contou a Daniel? (verso 11)  “Que Daniel era um homem muito amado.”</vt:lpstr>
      <vt:lpstr>Daniel é chamado de "homem mui amado" novamente no verso 19 e também em Daniel 9:23. </vt:lpstr>
      <vt:lpstr>Com freqüência,  amigos e cônjuges têm formas peculiares e carinhosas de se tratar uns aos outros. São expressões de estima que demonstram afeição.  </vt:lpstr>
      <vt:lpstr>Deus olhava carinhosamente para Daniel, como alguém muito amado. Será que você pode entender que é essa exatamente a maneira de Deus olhar para você?  </vt:lpstr>
      <vt:lpstr>“Vede que grande amor nos tem concedido o Pai, a ponto de sermos chamados filhos de Deus; e de fato somos filhos de Deus...”(Ver I João 3:1).</vt:lpstr>
      <vt:lpstr>Nosso Pai celestial preparou um plano de salvação justamente porque você é mui amado para Ele. Jesus veio à Terra e morreu por seus pecados, porque você Lhe é muito querido. </vt:lpstr>
      <vt:lpstr>O anjo disse que a oração de Daniel foi atendida quando ele começou a orar. Por que não foi ela respondida tão rapidamente? (versos 12 e 13)   </vt:lpstr>
      <vt:lpstr>O anjo disse que a oração de Daniel foi atendida quando ele começou a orar. Por que não foi ela respondida tão rapidamente? (versos 12 e 13)   Porque o príncipe do reino da Pérsia resistiu ao anjo.</vt:lpstr>
      <vt:lpstr>Enquanto Daniel orava, anjos maus se envolveram em luta cósmica contra os anjos de Deus. Eles estavam tentando reter o controle da situação, porfiando pelo domínio sobre o povo pelo qual Daniel orava. </vt:lpstr>
      <vt:lpstr>Esse vislumbre por trás das cenas de um conflito angélico demonstra que não estamos pelejando simplesmente contra a carne e o sangue, mas contra os principados e potestades, contra Satanás, seus anjos e aliados (Efésios 6:12). </vt:lpstr>
      <vt:lpstr>A história de Daniel deveria encorajar-nos à persistência em oração. </vt:lpstr>
      <vt:lpstr>Temos uma parte a desempenhar na luta cósmica.  Nossas orações têm impacto sobre o resultado dos eventos. </vt:lpstr>
      <vt:lpstr>...Persistir orando com fé; prosseguir suplicando porque Deus está no controle de tudo. </vt:lpstr>
      <vt:lpstr>Por que o anjo foi enviado a Daniel? (verso 14)   </vt:lpstr>
      <vt:lpstr>Por que o anjo foi enviado a Daniel? (verso 14)   “Para fazer Daniel entender o que sucederia nos últimos dias.”</vt:lpstr>
      <vt:lpstr> O capítulo 10 descreve uma luta cósmica entre Deus e Satanás. Daniel pede ajuda e Satanás tenta impedir os mensageiros de Deus de responderem à oração do profeta. Foram 21 dias de luta, uma espécie de guerra. </vt:lpstr>
      <vt:lpstr>Na última lição sobre o livro da Apocalipse, você aprenderá acerca da aberta rebelião de Satanás contra Deus e a atual peleja que acontece no meio do céu... </vt:lpstr>
      <vt:lpstr>O antigo conflito traz luz sobre o início do pecado no Universo e ajuda a explicar por que Satanás luta tão apaixonadamente contra Deus em nossos dias. </vt:lpstr>
      <vt:lpstr>O diabo tenta interferir nos planos de Deus. Ele não deseja que a ajuda divina seja concedida a você. </vt:lpstr>
      <vt:lpstr>Lembre-se de que Deus tem a última palavra.  A morte de Cristo sobre a cruz tornou a derrota de Satanás uma absoluta certeza. </vt:lpstr>
      <vt:lpstr>Os versos finais do capítulo 10 nos mostram o anjo dizendo a Daniel que o propósito de sua visita é explicar o que acontecerá nos últimos dias. </vt:lpstr>
      <vt:lpstr> João 14:20: "Eu vo-lo disse agora, antes que aconteça, para que, quando acontecer, vós creiais." </vt:lpstr>
      <vt:lpstr>O cumprimento da profecia nos ajuda a desenvolver a confiança em Deus. Assim o Senhor quer que Seus quadros proféticos se destaquem. Ele pretende mostrar-nos claramente Sua compreensão do futuro. </vt:lpstr>
      <vt:lpstr>Que dois reinos mundiais são mencionados em Daniel 11:1 e 2?    </vt:lpstr>
      <vt:lpstr>Que dois reinos mundiais são mencionados em Daniel 11:1 e 2?   Pérsia e Grécia. </vt:lpstr>
      <vt:lpstr>O registro histórico demonstra que os quatro reis mencionados nesses versos são:   · Cambises (530-522 a.C.) · Gaumata ou Falso Smerdis (522 a.C.) · Dario I (522-486 a.C.) · Xerxes (486-465 a.C.) </vt:lpstr>
      <vt:lpstr>Como o verso 2 indica, o Rei Xerxes despendeu quatro anos estocando armamentos e preparando um exército.  Suas legiões marcharam contra a Grécia, mas foram fragorosamente derrotadas. </vt:lpstr>
      <vt:lpstr>Leia os versos 3-5. Descreva as características do rei que derrotou a Medo-Pérsia.   </vt:lpstr>
      <vt:lpstr>Leia os versos 3-5. Descreva as características do rei que derrotou a Medo-Pérsia.   “Um rei muito poderoso, com grande domínio e que faria o que quisesse.”</vt:lpstr>
      <vt:lpstr>Os gregos foram incentivados por seu rei-general, que os conduziu à vitória sobre o poderoso império persa. O futuro parecia brilhante para Alexandre, então com trinta e dois anos de idade. </vt:lpstr>
      <vt:lpstr>Mas justamente quando ele estava reconstruindo a capital de seu novo império, ficou doente e morreu. Alexandre foi sucedido pelo filho, nascido logo após sua morte, e seu meio irmão Filipe. </vt:lpstr>
      <vt:lpstr>Os generais de Alexandre assassinaram seu filho e o irmão, dividindo o reino entre si. Como a Bíblia sugere no verso 4, o império grego foi dividido em quatro partes (os quatro ventos) :</vt:lpstr>
      <vt:lpstr>Cassandro ficou com o oeste; Lisímaco com o norte; Selêuco com o leste e Ptolomeu com o sul. </vt:lpstr>
      <vt:lpstr>As expressões "Rei do Sul" e "Rei do Norte" aparecem com freqüência no capítulo 11. A essa altura elas se referem àqueles que governavam o império grego dividido...</vt:lpstr>
      <vt:lpstr>...O Rei do Sul, Ptolomeu, governava o Egito.  O Rei do Norte refere-se a Selêuco, que venceu os generais rivais.  Seu território se alterava à medida que se empenhava nas batalhas, mas em sua maior expansão ele se estendeu desde o Mar Egeu até a Índia. </vt:lpstr>
      <vt:lpstr>Todos os reis do Egito (o sul) portavam o nome de Ptolomeu. Todos os reis do norte levavam o nome de Selêuco ou Antíoco. Nos livros de história eles são diferenciados quer por um número ligado ao nome ou pelo segundo nome que eles escolhiam...</vt:lpstr>
      <vt:lpstr>...ou ainda por um cognome dado pelo próprio povo a quem governavam. Daniel 11 descreve o surgimento e a queda desses governantes e certos detalhes que cercaram sua existência. </vt:lpstr>
      <vt:lpstr>Cerca do ano 250 a.C., o rei Ptolomeu do Egito e o rei Antíoco da Síria tentaram promover a paz entre seus dois reinos, quando esse último casou-se com Berenice, a filha de Ptolomeu. "Mas ao cabo de anos eles se aliarão; e a filha do rei do sul virá ao rei do norte para fazer um tratado." (verso 6) </vt:lpstr>
      <vt:lpstr>Houve somente um problema com esse tratado – Antíoco já era casado. Assim ele se divorciou de sua esposa Laodice. O novo casamento aconteceu  e um menino nasceu dessa união.</vt:lpstr>
      <vt:lpstr>Mas Antíoco logo percebeu que amava sua primeira esposa, Laodice, mais do que a nova mulher. Depois que seu sogro (o rei Ptolomeu) morreu, ele se divorciou de Berenice e retomou Laodice como sua esposa. </vt:lpstr>
      <vt:lpstr>Laodice, todavia, ficou desconfiada de seu marido, o rei Antíoco. Usando seus poderes reais ela planejou uma conspiração e mandou matar Antíoco, Berenice, seus servos e filho. Essa é realmente uma história sórdida. </vt:lpstr>
      <vt:lpstr>Mas há algo extraordinário nisso tudo: a Bíblia predisse esses acontecimentos com detalhes, 300 anos antes de ocorrerem!</vt:lpstr>
      <vt:lpstr> Isso nos diz algo. Deus vê o futuro. Deus olha para o coração. Ele conhece os detalhes. </vt:lpstr>
      <vt:lpstr>Ele conhece a dor que fere você. Ele conhece sua angústia quando você está ao lado da sepultura de um ente querido. </vt:lpstr>
      <vt:lpstr>Sabe de sua dor quando você é rejeitado ou maltratado. Se você permitir, Deus penetrará no mais íntimo de seu coração e o tocará com Seu conforto e cuidado.</vt:lpstr>
      <vt:lpstr>Continuando o estudo do capítulo 11, descobrimos detalhes referentes ao império romano e às batalhas entre o Rei do Norte e o Rei do Sul. Esses pormenores também refletem os ataques feitos contra o povo de Deus. Eles exibem ainda outro quadro da batalha contra o povo de Deus descrita nos capítulos precedentes  (Daniel 7 e 8). Algumas dessas referências paralelas são as seguintes: </vt:lpstr>
      <vt:lpstr>Verso 21: "um homem vil" Verso 22: "o Príncipe do pacto" Versos 28 e 30: "O seu coração será contra o santo pacto"; "... Se indignará contra o santo pacto". </vt:lpstr>
      <vt:lpstr> Verso 31: "Profanarão o santuário"; "Tirarão o holocausto contínuo, estabelecendo a abominação desoladora".  Verso 33: Alguns do povo "cairão pela espada e pelo fogo, pelo cativeiro e pelo despojo".  O verso 36 usa palavras similares àquelas que lemos nos capítulos 7 e 8, com respeito ao poder do "pequeno chifre". </vt:lpstr>
      <vt:lpstr>Escreva abaixo os itens listados no verso 36, que descrevem o que esse poder faria:    </vt:lpstr>
      <vt:lpstr>Escreva abaixo os itens listados no verso 36, que descrevem o que esse poder faria:   “Se levantará e falará contra o Deus dos deuses”.  </vt:lpstr>
      <vt:lpstr>O capítulo 11 chega ao clímax com o ataque final contra o povo de Deus. Mas as boas-novas são que a vitória já está garantida para os fiéis seguidores de Deus. Todos aqueles que amam a Jesus haverão de vencer. </vt:lpstr>
      <vt:lpstr>O que o verso 45 diz a respeito da derrota desse poder rebelde?   </vt:lpstr>
      <vt:lpstr>O que o verso 45 diz a respeito da derrota desse poder rebelde?  “Chegará o seu fim e não haverá quem o socorra.” </vt:lpstr>
      <vt:lpstr>Imediatamente após essa descrição, o capítulo 12 esboça os eventos finais da história terrestre. Como veremos, a vitória em Cristo é novamente o tema. </vt:lpstr>
      <vt:lpstr>Quando Miguel se levanta, que eventos têm lugar na Terra? (verso 1)   </vt:lpstr>
      <vt:lpstr>Quando Miguel se levanta, que eventos têm lugar na Terra? (verso 1)   “Tempo de angústia...mas naquele tempo será salvo o povo de Deus.”</vt:lpstr>
      <vt:lpstr>O verso 1 declara que o povo de Deus "será libertado". Que outro evento é descrito nos versos 1-3?   </vt:lpstr>
      <vt:lpstr>O verso 1 declara que o povo de Deus "será libertado". Que outro evento é descrito nos versos 1-3?   As duas ressurreições.</vt:lpstr>
      <vt:lpstr>" Não queremos, porém, irmãos, que sejais ignorantes com respeito aos que dormem, para não vos entristecerdes como os demais, que não têm esperança...</vt:lpstr>
      <vt:lpstr>...Pois, se cremos que Jesus morreu e ressuscitou, assim também Deus, mediante Jesus, trará, em sua companhia, os que dormem... </vt:lpstr>
      <vt:lpstr>...Ora, ainda vos declaramos, por palavra do Senhor, isto: nós, os vivos, os que ficarmos até à vinda do Senhor, de modo algum precederemos os que dormem....</vt:lpstr>
      <vt:lpstr>...Porquanto o Senhor mesmo, dada a sua palavra de ordem, ouvida a voz do arcanjo, e ressoada a trombeta de Deus... </vt:lpstr>
      <vt:lpstr>...descerá dos céus, e os mortos em Cristo ressuscitarão primeiro...</vt:lpstr>
      <vt:lpstr>...depois, nós, os vivos, os que ficarmos, seremos arrebatados juntamente com eles, entre nuvens, para o encontro do Senhor nos ares, e, assim, estaremos para sempre com o Senhor...</vt:lpstr>
      <vt:lpstr>...Consolai-vos, pois, uns aos outros com estas palavras."  (I Tess. 4:13-18)</vt:lpstr>
      <vt:lpstr>Segundo essa descrição de vitória e reunião, o que foi dito a Daniel  para fazer com seu livro profético? (verso 4)     </vt:lpstr>
      <vt:lpstr>Segundo essa descrição de vitória e reunião, o que foi dito a Daniel  para fazer com seu livro profético? (verso 4)   Selar o livro até o tempo do fim. </vt:lpstr>
      <vt:lpstr> O livro devia ser selado até o tempo do fim. Então as pessoas entenderiam as profecias ("a ciência [desse livro] se multiplicará"). No verso 6 é feita uma pergunta: "Quanto tempo haverá até o fim destas maravilhas?" Em outras palavras: "Quando essas profecias serão entendidas e alcançarão seu cumprimento?" </vt:lpstr>
      <vt:lpstr>Qual foi a resposta? (verso 7)     </vt:lpstr>
      <vt:lpstr>Qual foi a resposta? (verso 7)   “Depois de um tempo, dois tempos e metade de um tempo.”  </vt:lpstr>
      <vt:lpstr> Tempo, tempos e metade de um tempo. Já vimos essa frase antes. Em nosso estudo de Daniel 7:25, aprendemos que ela se refere ao período de 1.260 anos, um grande lapso de tempo ocorrido entre 538 e 1798 d.C. </vt:lpstr>
      <vt:lpstr>Apresentação do PowerPoint</vt:lpstr>
      <vt:lpstr>No verso 8, Daniel ainda deseja saber mais. O que lhe foi dito para fazer? (verso 9)  </vt:lpstr>
      <vt:lpstr>No verso 8, Daniel ainda deseja saber mais. O que lhe foi dito para fazer? (verso 9)  “Vai, porque estas palavras estão seladas até o tempo do fim.”</vt:lpstr>
      <vt:lpstr>Essas profecias são: (a)   A profecia dos 1.290 dias (verso 11). (b)  A profecia dos 1.335 dias (verso 12).   Nenhuma data de início ou fim é dada para essas profecias. Nenhum evento específico está ligado a elas. Todavia, muitos eruditos crêem que elas corram paralelas aos períodos cobertos pelas profecias dos 1.260 e 2.300 anos. </vt:lpstr>
      <vt:lpstr>O que Deus disse a Daniel que iria acontecer a ele antes das profecias se cumprirem? (verso 13)      </vt:lpstr>
      <vt:lpstr>O que Deus disse a Daniel que iria acontecer a ele antes das profecias se cumprirem? (verso 13)      “Morreria e no tempo do fim receberia sua herança na ressurreição.”</vt:lpstr>
      <vt:lpstr>O verso 12 declara: "Bem-aventurado é o que espera..." Em outras palavras, não fique desanimado quando a vida é dura e você não pode escolher para onde ir...</vt:lpstr>
      <vt:lpstr>...Não fique ansioso porque Jesus não veio tão brevemente quanto você esperava. </vt:lpstr>
      <vt:lpstr>Há uma grande bênção em esperar pacientemente. Há uma grande recompensa em continuar a esperar. </vt:lpstr>
      <vt:lpstr>O que você gostaria de dizer a Jesus com relação ao Seu retorno à Terra? </vt:lpstr>
      <vt:lpstr>Oração  Pai, tudo o que sou; tudo o que tenho; tudo o que desejo ser, entrego a Ti. Molda-me e torna-me  segundo o Teu plano e vontade para minha vida. Quero ser Teu filho e viver para sempre Contigo.  Eu Te peço tudo isso em nome de Jesus. Amém. </vt:lpstr>
    </vt:vector>
  </TitlesOfParts>
  <Company>M &amp; M 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Foco na Profecia - 7 </dc:title>
  <dc:subject>FOCO NA PROFECIA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8</cp:revision>
  <dcterms:created xsi:type="dcterms:W3CDTF">2003-05-09T14:11:49Z</dcterms:created>
  <dcterms:modified xsi:type="dcterms:W3CDTF">2021-01-08T06:18:01Z</dcterms:modified>
  <cp:category>EVANGELISMO</cp:category>
</cp:coreProperties>
</file>