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2" r:id="rId2"/>
    <p:sldId id="256" r:id="rId3"/>
    <p:sldId id="347" r:id="rId4"/>
    <p:sldId id="257" r:id="rId5"/>
    <p:sldId id="258" r:id="rId6"/>
    <p:sldId id="348" r:id="rId7"/>
    <p:sldId id="351" r:id="rId8"/>
    <p:sldId id="349" r:id="rId9"/>
    <p:sldId id="350" r:id="rId10"/>
    <p:sldId id="259" r:id="rId11"/>
    <p:sldId id="352" r:id="rId12"/>
    <p:sldId id="260" r:id="rId13"/>
    <p:sldId id="353" r:id="rId14"/>
    <p:sldId id="261" r:id="rId15"/>
    <p:sldId id="354" r:id="rId16"/>
    <p:sldId id="262" r:id="rId17"/>
    <p:sldId id="355" r:id="rId18"/>
    <p:sldId id="263" r:id="rId19"/>
    <p:sldId id="264" r:id="rId20"/>
    <p:sldId id="356" r:id="rId21"/>
    <p:sldId id="365" r:id="rId22"/>
    <p:sldId id="366" r:id="rId23"/>
    <p:sldId id="265" r:id="rId24"/>
    <p:sldId id="378" r:id="rId25"/>
    <p:sldId id="379" r:id="rId26"/>
    <p:sldId id="268" r:id="rId27"/>
    <p:sldId id="380" r:id="rId28"/>
    <p:sldId id="269" r:id="rId29"/>
    <p:sldId id="383" r:id="rId30"/>
    <p:sldId id="270" r:id="rId31"/>
    <p:sldId id="382" r:id="rId32"/>
    <p:sldId id="271" r:id="rId33"/>
    <p:sldId id="381" r:id="rId34"/>
    <p:sldId id="272" r:id="rId35"/>
    <p:sldId id="304" r:id="rId36"/>
    <p:sldId id="367" r:id="rId37"/>
    <p:sldId id="368" r:id="rId38"/>
    <p:sldId id="369" r:id="rId39"/>
    <p:sldId id="274" r:id="rId40"/>
    <p:sldId id="275" r:id="rId41"/>
    <p:sldId id="266" r:id="rId42"/>
    <p:sldId id="370" r:id="rId43"/>
    <p:sldId id="371" r:id="rId44"/>
    <p:sldId id="267" r:id="rId45"/>
    <p:sldId id="389" r:id="rId46"/>
    <p:sldId id="390" r:id="rId47"/>
    <p:sldId id="372" r:id="rId48"/>
    <p:sldId id="391" r:id="rId49"/>
    <p:sldId id="276" r:id="rId50"/>
    <p:sldId id="306" r:id="rId51"/>
    <p:sldId id="393" r:id="rId52"/>
    <p:sldId id="277" r:id="rId53"/>
    <p:sldId id="392" r:id="rId54"/>
    <p:sldId id="278" r:id="rId55"/>
    <p:sldId id="279" r:id="rId56"/>
    <p:sldId id="280" r:id="rId57"/>
    <p:sldId id="281" r:id="rId58"/>
    <p:sldId id="307" r:id="rId59"/>
    <p:sldId id="282" r:id="rId60"/>
    <p:sldId id="283" r:id="rId61"/>
    <p:sldId id="396" r:id="rId62"/>
    <p:sldId id="413" r:id="rId63"/>
    <p:sldId id="373" r:id="rId64"/>
    <p:sldId id="397" r:id="rId65"/>
    <p:sldId id="374" r:id="rId66"/>
    <p:sldId id="398" r:id="rId67"/>
    <p:sldId id="375" r:id="rId68"/>
    <p:sldId id="399" r:id="rId69"/>
    <p:sldId id="284" r:id="rId70"/>
    <p:sldId id="400" r:id="rId71"/>
    <p:sldId id="285" r:id="rId72"/>
    <p:sldId id="336" r:id="rId73"/>
    <p:sldId id="337" r:id="rId74"/>
    <p:sldId id="286" r:id="rId75"/>
    <p:sldId id="287" r:id="rId76"/>
    <p:sldId id="338" r:id="rId77"/>
    <p:sldId id="339" r:id="rId78"/>
    <p:sldId id="288" r:id="rId79"/>
    <p:sldId id="401" r:id="rId80"/>
    <p:sldId id="289" r:id="rId81"/>
    <p:sldId id="290" r:id="rId82"/>
    <p:sldId id="402" r:id="rId83"/>
    <p:sldId id="376" r:id="rId84"/>
    <p:sldId id="291" r:id="rId85"/>
    <p:sldId id="403" r:id="rId86"/>
    <p:sldId id="292" r:id="rId87"/>
    <p:sldId id="293" r:id="rId88"/>
    <p:sldId id="404" r:id="rId89"/>
    <p:sldId id="294" r:id="rId90"/>
    <p:sldId id="295" r:id="rId91"/>
    <p:sldId id="296" r:id="rId92"/>
    <p:sldId id="297" r:id="rId93"/>
    <p:sldId id="377" r:id="rId94"/>
    <p:sldId id="340" r:id="rId95"/>
    <p:sldId id="298" r:id="rId96"/>
    <p:sldId id="405" r:id="rId97"/>
    <p:sldId id="299" r:id="rId98"/>
    <p:sldId id="300" r:id="rId99"/>
    <p:sldId id="406" r:id="rId100"/>
    <p:sldId id="308" r:id="rId101"/>
    <p:sldId id="407" r:id="rId102"/>
    <p:sldId id="309" r:id="rId103"/>
    <p:sldId id="408" r:id="rId104"/>
    <p:sldId id="310" r:id="rId105"/>
    <p:sldId id="409" r:id="rId106"/>
    <p:sldId id="311" r:id="rId107"/>
    <p:sldId id="410" r:id="rId108"/>
    <p:sldId id="312" r:id="rId109"/>
    <p:sldId id="313" r:id="rId110"/>
    <p:sldId id="314" r:id="rId111"/>
    <p:sldId id="315" r:id="rId112"/>
    <p:sldId id="394" r:id="rId113"/>
    <p:sldId id="317" r:id="rId114"/>
    <p:sldId id="388" r:id="rId115"/>
    <p:sldId id="395" r:id="rId116"/>
    <p:sldId id="318" r:id="rId117"/>
    <p:sldId id="387" r:id="rId118"/>
    <p:sldId id="319" r:id="rId119"/>
    <p:sldId id="341" r:id="rId120"/>
    <p:sldId id="386" r:id="rId121"/>
    <p:sldId id="320" r:id="rId122"/>
    <p:sldId id="321" r:id="rId123"/>
    <p:sldId id="385" r:id="rId124"/>
    <p:sldId id="322" r:id="rId125"/>
    <p:sldId id="384" r:id="rId126"/>
    <p:sldId id="323" r:id="rId127"/>
    <p:sldId id="364" r:id="rId128"/>
    <p:sldId id="324" r:id="rId129"/>
    <p:sldId id="325" r:id="rId130"/>
    <p:sldId id="362" r:id="rId131"/>
    <p:sldId id="363" r:id="rId132"/>
    <p:sldId id="327" r:id="rId133"/>
    <p:sldId id="328" r:id="rId134"/>
    <p:sldId id="411" r:id="rId135"/>
    <p:sldId id="329" r:id="rId136"/>
    <p:sldId id="361" r:id="rId137"/>
    <p:sldId id="342" r:id="rId138"/>
    <p:sldId id="360" r:id="rId139"/>
    <p:sldId id="343" r:id="rId140"/>
    <p:sldId id="357" r:id="rId141"/>
    <p:sldId id="344" r:id="rId142"/>
    <p:sldId id="358" r:id="rId143"/>
    <p:sldId id="346" r:id="rId144"/>
    <p:sldId id="359" r:id="rId145"/>
    <p:sldId id="330" r:id="rId146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FF"/>
    <a:srgbClr val="CC99FF"/>
    <a:srgbClr val="FFCCFF"/>
    <a:srgbClr val="FF99FF"/>
    <a:srgbClr val="FFFF99"/>
    <a:srgbClr val="162D44"/>
    <a:srgbClr val="35353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A33D3-B1D0-40AF-A2AC-7C74C3103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2638DB-7C6F-40DD-9A40-905D8DA4C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04CEF9-52E3-4240-B073-8A83A721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58121A-5D9E-4F49-B4CF-0F5C0C31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DAF6B5-829C-47FA-8FBE-1E5032E3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DF1FA-D0C3-422B-9A90-3C88F38B5077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2107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418D1-CBCC-474A-9355-51B5D323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FB0814-49FA-4B97-ABCD-AA3098999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06425-1574-4794-8956-3C3D0606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95BBD0-522F-4C20-8059-2EEC894E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6DA2DD-2F37-4E01-A875-E721EAC3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947AC-7973-496C-98F1-C8014B629624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902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5EECF6-28FD-472A-BD36-AD42CCA2D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C80568-357D-4102-8DC1-81C697790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946900-409B-4BE0-AE3D-B1EE2C4F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70D5C4-9874-4AAE-8446-6B890182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DA682E-C71A-4FBF-8927-B493B0E9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EA478-1F95-4876-BB3A-4DD8A38173CE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93134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DDCC1-1A26-4F4D-ACE9-D249BAED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4F5FDE-4965-4727-B1CE-8B864715F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71CCCD-7C41-453C-B715-3DB30CC2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24461B-7F0F-4922-9393-BE17C513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FB8EE8-CC46-4BCE-B643-1B82BED25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75A32-4921-46D6-8818-D23C83905A55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63999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DCE6A-B0DE-4577-9D5E-077F8A30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0A1F04-75DA-4A55-A72C-2BA316548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C8E4FF-DFCD-40A1-8DF5-28FC3AC4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CC59C4-44AD-4169-BBB5-ADF2E0C9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136905-2157-415B-B985-C86068C1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9A787-9BD8-41F6-85F5-890DBDF9BA8D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79589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50CFF-4360-4660-9514-A4216F51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CF75E4-6C2A-4477-A27B-353734BF5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139FDB-72F5-4906-8EB1-AD788C6C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582BE1-8BD6-46EF-8EC5-DA01951A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446BD8-4C44-4C70-B1CF-87C658BD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72A7E2-B193-463A-B981-8C766DAA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D0C7D-B205-45AD-A8CC-363930DD944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02082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9DA92-84ED-46A5-8489-FA5D9C22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81FE25-CF5C-4E4C-B043-D4FF9CA9E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6B7065-4AFA-4253-BE8F-EB980E58F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F0EDA8-0A71-4EDA-91F5-DC9FD2165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4D34AC5-2FC7-4B25-AE36-BF7C8AFA6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CC97A2-DDFE-4995-B6DF-636FC182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44C1FAA-B231-414F-8DE2-21C6D710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1AC1015-344E-44FA-A9A1-D97E8893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9A666-CCF6-416C-9345-85F1DD63EE0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93888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B7692-CF7C-4D42-B256-424654B8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59E22B-364A-4A37-A481-2F0DC657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E3EB4D-8D18-4F55-9642-12D21294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27915A-E7DE-402B-9BFB-95D99832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3B459-95CA-4BC8-AB53-F539B0C49634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95744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B929FB8-BE02-46C0-A50D-0DDBCA53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05D493E-7B39-4D65-9689-F769D5A8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BA32E7-0353-4A5C-AC6A-CF12B4B5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51CFA-F79F-403C-B65C-993A8D7A2379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67558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345A3-6707-467F-9D6F-5D76A035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8D6096-F42D-48CD-9FB5-F3A3B1FF4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DA14D1-B4F6-4C16-8CA9-88CABF09F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25CA49-B293-4FFF-85F9-7427A796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F10BEA-FA6D-4455-BB6A-D8FFF771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304B31-BC3F-4A48-BAF8-947DDE3A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E9379-D628-47D6-85D7-F3CE63820FE4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9194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8E28D-97B4-4846-A5D8-2B4BC217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48B3C87-FE8F-4A52-9C07-549592A2A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B79D1F-DF19-4CD5-A7C6-625355106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816321-DAD2-455F-927B-8D7D3148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5D0264-6258-4D91-AAC2-2BC41B45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5B223B-4056-4A1A-9B78-EA20CDC2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068D5-C812-4CFA-A9BA-B19D7ED555F2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84557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E8190F-D2B9-48C8-B4D3-5EBE68EB6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22C6F0-9B3C-4328-B9A7-83A650889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521132-9DC2-434B-BF68-46199AE10B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F9A58E-909F-4A7C-A69E-D478AD41F6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4C4FDE-1BED-4110-952B-A0A7692CD0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6CE359-9442-4597-9E36-D9D98F254CDE}" type="slidenum">
              <a:rPr lang="pt-PT" altLang="pt-BR"/>
              <a:pPr/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>
            <a:extLst>
              <a:ext uri="{FF2B5EF4-FFF2-40B4-BE49-F238E27FC236}">
                <a16:creationId xmlns:a16="http://schemas.microsoft.com/office/drawing/2014/main" id="{60D25C8E-9ED0-4819-896D-1C0CB2592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F9057F7E-0E6D-4DD5-991E-0D9FF32F5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3AE2AC0E-14B2-46DF-A4FE-77B31C694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800600"/>
            <a:ext cx="7696200" cy="1143000"/>
          </a:xfrm>
          <a:noFill/>
          <a:ln/>
          <a:effectLst>
            <a:outerShdw dist="35921" dir="81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Escritura diz que a igreja cristã é como um corpo e que Jesus é sua cabeça. Isso significa que os crentes, membros da igreja de Cristo, são como Suas mãos e pés no mundo.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>
            <a:extLst>
              <a:ext uri="{FF2B5EF4-FFF2-40B4-BE49-F238E27FC236}">
                <a16:creationId xmlns:a16="http://schemas.microsoft.com/office/drawing/2014/main" id="{DE218124-4BA6-4718-83E1-BA152FBB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Rectangle 5">
            <a:extLst>
              <a:ext uri="{FF2B5EF4-FFF2-40B4-BE49-F238E27FC236}">
                <a16:creationId xmlns:a16="http://schemas.microsoft.com/office/drawing/2014/main" id="{8F17887D-CF83-49AC-AC0E-130EABB47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Crentes adormecidos são gente cheia de si. Sardes representa o período da Reforma. Infelizmente, os sucessores da Reforma dividiram-se em muitas facções oponentes...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>
            <a:extLst>
              <a:ext uri="{FF2B5EF4-FFF2-40B4-BE49-F238E27FC236}">
                <a16:creationId xmlns:a16="http://schemas.microsoft.com/office/drawing/2014/main" id="{DCDA9B04-9DC1-4F2A-AEC3-C8C18ACB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5" name="Rectangle 3">
            <a:extLst>
              <a:ext uri="{FF2B5EF4-FFF2-40B4-BE49-F238E27FC236}">
                <a16:creationId xmlns:a16="http://schemas.microsoft.com/office/drawing/2014/main" id="{16621AEC-0FA3-45A2-85D9-08E56F77C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...Os crentes vivenciavam a religião apenas como um consentimento formal com um credo que julgavam correto. Eles dormitavam sob a segurança de sua "doutrina correta".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>
            <a:extLst>
              <a:ext uri="{FF2B5EF4-FFF2-40B4-BE49-F238E27FC236}">
                <a16:creationId xmlns:a16="http://schemas.microsoft.com/office/drawing/2014/main" id="{4D5DFFAA-6C1B-452D-9FA6-030EA351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94D75BF6-E0C0-4825-81EA-2785C9078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019800" cy="4114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foram os membros de Sardes levados a lembrar? (verso 3)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>
            <a:extLst>
              <a:ext uri="{FF2B5EF4-FFF2-40B4-BE49-F238E27FC236}">
                <a16:creationId xmlns:a16="http://schemas.microsoft.com/office/drawing/2014/main" id="{3B81E385-2BD6-433B-AF3B-04798795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9" name="Rectangle 3">
            <a:extLst>
              <a:ext uri="{FF2B5EF4-FFF2-40B4-BE49-F238E27FC236}">
                <a16:creationId xmlns:a16="http://schemas.microsoft.com/office/drawing/2014/main" id="{DD641500-FFCF-45EB-AAAA-B370127C8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019800" cy="4114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foram os membros de Sardes levados a lembrar? (verso 3)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haviam recebido.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>
            <a:extLst>
              <a:ext uri="{FF2B5EF4-FFF2-40B4-BE49-F238E27FC236}">
                <a16:creationId xmlns:a16="http://schemas.microsoft.com/office/drawing/2014/main" id="{2AA5D1FB-657D-4650-964C-1AC05C878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Rectangle 5">
            <a:extLst>
              <a:ext uri="{FF2B5EF4-FFF2-40B4-BE49-F238E27FC236}">
                <a16:creationId xmlns:a16="http://schemas.microsoft.com/office/drawing/2014/main" id="{02C2278D-A63B-4D77-AF9B-60832ADF0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724400" cy="518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 Bíblia, o branco simboliza pureza espiritual. A vida perfeita de Cristo é algumas vezes representada como uma vestimenta branca e imaculada...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>
            <a:extLst>
              <a:ext uri="{FF2B5EF4-FFF2-40B4-BE49-F238E27FC236}">
                <a16:creationId xmlns:a16="http://schemas.microsoft.com/office/drawing/2014/main" id="{3898AD25-0930-4EEA-A73C-AA3FC35F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3" name="Rectangle 3">
            <a:extLst>
              <a:ext uri="{FF2B5EF4-FFF2-40B4-BE49-F238E27FC236}">
                <a16:creationId xmlns:a16="http://schemas.microsoft.com/office/drawing/2014/main" id="{901B1C2D-B109-41B8-803C-8E6143BD0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51816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...Deus promete dar esse traje a todos os que aceitam a Cristo como Salvador. Assim é que somos "vestidos de vestes brancas". Ele substitui nossa vida imperfeita por Sua vida perfeita.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>
            <a:extLst>
              <a:ext uri="{FF2B5EF4-FFF2-40B4-BE49-F238E27FC236}">
                <a16:creationId xmlns:a16="http://schemas.microsoft.com/office/drawing/2014/main" id="{A5F03EDC-BBE9-46B3-AE5C-2E20B208E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Rectangle 5">
            <a:extLst>
              <a:ext uri="{FF2B5EF4-FFF2-40B4-BE49-F238E27FC236}">
                <a16:creationId xmlns:a16="http://schemas.microsoft.com/office/drawing/2014/main" id="{99272A5E-1CA1-434C-9834-A9B55573A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124200"/>
            <a:ext cx="8839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você acha que roupas manchadas (poluídas) representam? (verso 4)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>
            <a:extLst>
              <a:ext uri="{FF2B5EF4-FFF2-40B4-BE49-F238E27FC236}">
                <a16:creationId xmlns:a16="http://schemas.microsoft.com/office/drawing/2014/main" id="{AC7FA9CC-B01B-4C3D-A957-6E829A72A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Rectangle 3">
            <a:extLst>
              <a:ext uri="{FF2B5EF4-FFF2-40B4-BE49-F238E27FC236}">
                <a16:creationId xmlns:a16="http://schemas.microsoft.com/office/drawing/2014/main" id="{08801B4B-8832-4AA2-94D0-BF6A34FDB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124200"/>
            <a:ext cx="8839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você acha que roupas manchadas (poluídas) representam? (verso 4)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Pecado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>
            <a:extLst>
              <a:ext uri="{FF2B5EF4-FFF2-40B4-BE49-F238E27FC236}">
                <a16:creationId xmlns:a16="http://schemas.microsoft.com/office/drawing/2014/main" id="{AFAF2276-A279-4FE7-8D5A-B74245BE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Rectangle 5">
            <a:extLst>
              <a:ext uri="{FF2B5EF4-FFF2-40B4-BE49-F238E27FC236}">
                <a16:creationId xmlns:a16="http://schemas.microsoft.com/office/drawing/2014/main" id="{7FA57A2F-E066-4844-99B5-1C7F4FD33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029200" cy="6324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vestes da justiça de Cristo podem cobrir nossos trapos imundos (Zacarias 3:1-5). Jesus provê o imaculado traje de Sua vida perfeita a todos os que O aceitarem.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>
            <a:extLst>
              <a:ext uri="{FF2B5EF4-FFF2-40B4-BE49-F238E27FC236}">
                <a16:creationId xmlns:a16="http://schemas.microsoft.com/office/drawing/2014/main" id="{5DC68D00-FBF6-4CE6-B64B-1160DCF68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Rectangle 5">
            <a:extLst>
              <a:ext uri="{FF2B5EF4-FFF2-40B4-BE49-F238E27FC236}">
                <a16:creationId xmlns:a16="http://schemas.microsoft.com/office/drawing/2014/main" id="{00D04DDA-F3EB-43F1-AB62-2DEE979D0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76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Você já aceitou a Jesus? 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>
            <a:extLst>
              <a:ext uri="{FF2B5EF4-FFF2-40B4-BE49-F238E27FC236}">
                <a16:creationId xmlns:a16="http://schemas.microsoft.com/office/drawing/2014/main" id="{56EC3279-C4BC-4C32-9A36-B0778A0E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Rectangle 5">
            <a:extLst>
              <a:ext uri="{FF2B5EF4-FFF2-40B4-BE49-F238E27FC236}">
                <a16:creationId xmlns:a16="http://schemas.microsoft.com/office/drawing/2014/main" id="{EE3FB202-526E-4C34-A304-98FFE7744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4191000" cy="4648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Devemos ir e partilhar com outros a mensagem de que Deus os ama e morreu por seus pecados.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>
            <a:extLst>
              <a:ext uri="{FF2B5EF4-FFF2-40B4-BE49-F238E27FC236}">
                <a16:creationId xmlns:a16="http://schemas.microsoft.com/office/drawing/2014/main" id="{AF62E439-AF0F-4059-9EA6-E67CFE0CA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Rectangle 6">
            <a:extLst>
              <a:ext uri="{FF2B5EF4-FFF2-40B4-BE49-F238E27FC236}">
                <a16:creationId xmlns:a16="http://schemas.microsoft.com/office/drawing/2014/main" id="{1814D304-EE49-4CD2-BC1A-D3B3FDCBB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4724400" cy="3886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IGREJA DE FILADÉLFIA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 igreja missionária, 1790-1840 d.C.)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>
            <a:extLst>
              <a:ext uri="{FF2B5EF4-FFF2-40B4-BE49-F238E27FC236}">
                <a16:creationId xmlns:a16="http://schemas.microsoft.com/office/drawing/2014/main" id="{62EF31CC-0F20-47F4-AC18-1E16D0A6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8" name="Rectangle 10">
            <a:extLst>
              <a:ext uri="{FF2B5EF4-FFF2-40B4-BE49-F238E27FC236}">
                <a16:creationId xmlns:a16="http://schemas.microsoft.com/office/drawing/2014/main" id="{8747BE8D-F30F-4475-B7BE-9C3DCFFF9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6934200" cy="1752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Filadélfia, que significa "amor fraternal", foi construída sobre uma colina sobranceira a dois vales. Ela recebeu esse nome do rei Átalo II Filadelfo, em honra à lealdade de seu irmão mais velho que o precedera no trono. Hoje se encontra em seu lugar a próspera cidade de Alasehir. 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8" name="Picture 6">
            <a:extLst>
              <a:ext uri="{FF2B5EF4-FFF2-40B4-BE49-F238E27FC236}">
                <a16:creationId xmlns:a16="http://schemas.microsoft.com/office/drawing/2014/main" id="{AC742D30-9CF3-481D-862F-6CE50C2F4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0" name="Rectangle 8">
            <a:extLst>
              <a:ext uri="{FF2B5EF4-FFF2-40B4-BE49-F238E27FC236}">
                <a16:creationId xmlns:a16="http://schemas.microsoft.com/office/drawing/2014/main" id="{359E2BCD-7F07-4069-9294-4342C142D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295400"/>
            <a:ext cx="4800600" cy="3352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Essa igreja deve ter sido notável, pois recebeu só elogios da parte de Cristo e nenhuma repreensão.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>
            <a:extLst>
              <a:ext uri="{FF2B5EF4-FFF2-40B4-BE49-F238E27FC236}">
                <a16:creationId xmlns:a16="http://schemas.microsoft.com/office/drawing/2014/main" id="{26DDCD88-D59C-4551-8CB8-FB44C01A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Rectangle 5">
            <a:extLst>
              <a:ext uri="{FF2B5EF4-FFF2-40B4-BE49-F238E27FC236}">
                <a16:creationId xmlns:a16="http://schemas.microsoft.com/office/drawing/2014/main" id="{FBD5CB95-8232-407B-AE50-37209087F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219200"/>
            <a:ext cx="6477000" cy="2895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3:7-13.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4" name="Picture 6">
            <a:extLst>
              <a:ext uri="{FF2B5EF4-FFF2-40B4-BE49-F238E27FC236}">
                <a16:creationId xmlns:a16="http://schemas.microsoft.com/office/drawing/2014/main" id="{57DD96DF-A73A-49F8-8AA3-3A83EC6FF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6" name="Rectangle 8">
            <a:extLst>
              <a:ext uri="{FF2B5EF4-FFF2-40B4-BE49-F238E27FC236}">
                <a16:creationId xmlns:a16="http://schemas.microsoft.com/office/drawing/2014/main" id="{638B7DA3-F626-4557-81CA-49BDC83C5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848600" cy="5105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Que tipo de chave Jesus tem na mão enquanto fala a essa igreja? (verso 7)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>
            <a:extLst>
              <a:ext uri="{FF2B5EF4-FFF2-40B4-BE49-F238E27FC236}">
                <a16:creationId xmlns:a16="http://schemas.microsoft.com/office/drawing/2014/main" id="{3279F3C4-0744-416F-B715-C3643070A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9" name="Rectangle 3">
            <a:extLst>
              <a:ext uri="{FF2B5EF4-FFF2-40B4-BE49-F238E27FC236}">
                <a16:creationId xmlns:a16="http://schemas.microsoft.com/office/drawing/2014/main" id="{4FB9ACF9-9CCF-4C67-B80C-E340A7890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371600"/>
            <a:ext cx="7848600" cy="5105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Que tipo de chave Jesus tem na mão enquanto fala a essa igreja? (verso 7)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“A chave de Davi, que abre e ninguém fechará, e que fecha, e ninguém abrirá.”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>
            <a:extLst>
              <a:ext uri="{FF2B5EF4-FFF2-40B4-BE49-F238E27FC236}">
                <a16:creationId xmlns:a16="http://schemas.microsoft.com/office/drawing/2014/main" id="{6C6ECB0A-8EB1-4CAE-842D-565EA6A5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Rectangle 5">
            <a:extLst>
              <a:ext uri="{FF2B5EF4-FFF2-40B4-BE49-F238E27FC236}">
                <a16:creationId xmlns:a16="http://schemas.microsoft.com/office/drawing/2014/main" id="{6DD40310-C6AC-4C96-BA17-FA718BCDB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6482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palavras são usadas para descrever Cristo? (verso7)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EF72AFE1-8094-4B0B-9CB2-85CBDBEB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7" name="Rectangle 3">
            <a:extLst>
              <a:ext uri="{FF2B5EF4-FFF2-40B4-BE49-F238E27FC236}">
                <a16:creationId xmlns:a16="http://schemas.microsoft.com/office/drawing/2014/main" id="{92AAA79D-FBAA-444E-B2ED-941CD9947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6482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palavras são usadas para descrever Cristo? (verso7)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Santo e Verdadeiro.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>
            <a:extLst>
              <a:ext uri="{FF2B5EF4-FFF2-40B4-BE49-F238E27FC236}">
                <a16:creationId xmlns:a16="http://schemas.microsoft.com/office/drawing/2014/main" id="{9BDAD102-E45D-45BF-AFE1-A1A0CD98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Rectangle 5">
            <a:extLst>
              <a:ext uri="{FF2B5EF4-FFF2-40B4-BE49-F238E27FC236}">
                <a16:creationId xmlns:a16="http://schemas.microsoft.com/office/drawing/2014/main" id="{B99BDD29-004D-476B-B559-D9A124636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0" y="1447800"/>
            <a:ext cx="4267200" cy="5105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Filadélfia representa um período de tempo ocorrente no século dezenove, quando grandes movimentos evangélicos e pró-advento revitalizaram a igreja.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2" name="Picture 10">
            <a:extLst>
              <a:ext uri="{FF2B5EF4-FFF2-40B4-BE49-F238E27FC236}">
                <a16:creationId xmlns:a16="http://schemas.microsoft.com/office/drawing/2014/main" id="{50E05DA2-684B-486E-8BFC-2F2D79319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5" name="Rectangle 13">
            <a:extLst>
              <a:ext uri="{FF2B5EF4-FFF2-40B4-BE49-F238E27FC236}">
                <a16:creationId xmlns:a16="http://schemas.microsoft.com/office/drawing/2014/main" id="{83964D18-71A6-4D03-8622-E52577645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762000"/>
            <a:ext cx="3733800" cy="518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reavivamento impeliu a igreja como nunca dantes. Ela foi capaz de apresentar Jesus a 10.000.000 de pessoas – a oportunidade era "uma porta aberta que ninguém pode fechar".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D21BEAA8-91F9-4EC2-A374-14BC7E5B9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9B061488-C569-4B2B-9612-468463486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114800" cy="4800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segundo e terceiro capítulos do Apocalipse contêm cartas que Jesus enviou mediante João às sete igrejas da Ásia, no território hoje pertencente à moderna Turquia.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>
            <a:extLst>
              <a:ext uri="{FF2B5EF4-FFF2-40B4-BE49-F238E27FC236}">
                <a16:creationId xmlns:a16="http://schemas.microsoft.com/office/drawing/2014/main" id="{A7C53742-4A3E-4629-83B4-9EF66985D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1" name="Rectangle 5">
            <a:extLst>
              <a:ext uri="{FF2B5EF4-FFF2-40B4-BE49-F238E27FC236}">
                <a16:creationId xmlns:a16="http://schemas.microsoft.com/office/drawing/2014/main" id="{767016CE-FC8F-4070-8EB4-80B2D6FBC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724400" cy="5562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"porta aberta e fechada" simboliza o início do juízo investigativo e do ministério de Cristo no Lugar Santíssimo do santuário celestial (Falaremos mais sobre isso em outra lição).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>
            <a:extLst>
              <a:ext uri="{FF2B5EF4-FFF2-40B4-BE49-F238E27FC236}">
                <a16:creationId xmlns:a16="http://schemas.microsoft.com/office/drawing/2014/main" id="{CCE415C4-FA3E-493F-B3E7-549687B4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Rectangle 5">
            <a:extLst>
              <a:ext uri="{FF2B5EF4-FFF2-40B4-BE49-F238E27FC236}">
                <a16:creationId xmlns:a16="http://schemas.microsoft.com/office/drawing/2014/main" id="{A9058B48-B245-4E92-B9A9-4883BCDFF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990600"/>
            <a:ext cx="4876800" cy="3581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grandes movimentos evangélicos revigoraram e impeliram a igreja do século dezenove.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>
            <a:extLst>
              <a:ext uri="{FF2B5EF4-FFF2-40B4-BE49-F238E27FC236}">
                <a16:creationId xmlns:a16="http://schemas.microsoft.com/office/drawing/2014/main" id="{FAA08C5F-9D05-468A-947F-701A6C3C5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Rectangle 5">
            <a:extLst>
              <a:ext uri="{FF2B5EF4-FFF2-40B4-BE49-F238E27FC236}">
                <a16:creationId xmlns:a16="http://schemas.microsoft.com/office/drawing/2014/main" id="{8A2BD272-CD5C-4D88-B8CE-8DB186C9C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-152400"/>
            <a:ext cx="4876800" cy="48768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Mesmo com essa "pouca força", que duas coisas a igreja de Filadélfia fez? (verso 8)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>
            <a:extLst>
              <a:ext uri="{FF2B5EF4-FFF2-40B4-BE49-F238E27FC236}">
                <a16:creationId xmlns:a16="http://schemas.microsoft.com/office/drawing/2014/main" id="{2613BB30-A917-4FD4-8C2D-AAA609047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5" name="Rectangle 3">
            <a:extLst>
              <a:ext uri="{FF2B5EF4-FFF2-40B4-BE49-F238E27FC236}">
                <a16:creationId xmlns:a16="http://schemas.microsoft.com/office/drawing/2014/main" id="{7F75FC8D-4F20-4788-B1AD-50DD1B741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457200"/>
            <a:ext cx="4876800" cy="48768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Mesmo com essa "pouca força", que duas coisas a igreja de Filadélfia fez? (verso 8)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Guardou a Palavra de Deus e não negou o Seu nome.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>
            <a:extLst>
              <a:ext uri="{FF2B5EF4-FFF2-40B4-BE49-F238E27FC236}">
                <a16:creationId xmlns:a16="http://schemas.microsoft.com/office/drawing/2014/main" id="{9E53725B-045F-4A82-A1C7-BBE01D5FC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>
            <a:extLst>
              <a:ext uri="{FF2B5EF4-FFF2-40B4-BE49-F238E27FC236}">
                <a16:creationId xmlns:a16="http://schemas.microsoft.com/office/drawing/2014/main" id="{476D6B88-9540-4185-AAF6-86B92F839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4191000" cy="4267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a promessa de Deus para essa igreja? (verso 12)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>
            <a:extLst>
              <a:ext uri="{FF2B5EF4-FFF2-40B4-BE49-F238E27FC236}">
                <a16:creationId xmlns:a16="http://schemas.microsoft.com/office/drawing/2014/main" id="{E497CC27-2308-43EF-960F-FCA86373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Rectangle 3">
            <a:extLst>
              <a:ext uri="{FF2B5EF4-FFF2-40B4-BE49-F238E27FC236}">
                <a16:creationId xmlns:a16="http://schemas.microsoft.com/office/drawing/2014/main" id="{B06FF7C0-88D3-48B9-907D-DDCB78A9C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4191000" cy="4267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a promessa de Deus para essa igreja? (verso 12)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vencedor seria coluna no santuário de Deus.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>
            <a:extLst>
              <a:ext uri="{FF2B5EF4-FFF2-40B4-BE49-F238E27FC236}">
                <a16:creationId xmlns:a16="http://schemas.microsoft.com/office/drawing/2014/main" id="{5BED20D4-FAF9-4EA4-AACF-3B1A01B43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Rectangle 5">
            <a:extLst>
              <a:ext uri="{FF2B5EF4-FFF2-40B4-BE49-F238E27FC236}">
                <a16:creationId xmlns:a16="http://schemas.microsoft.com/office/drawing/2014/main" id="{F15AA2CF-C49F-4447-8966-9DC48F844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05400" y="1143000"/>
            <a:ext cx="3962400" cy="4495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Às vezes pode ser que você se sinta contrariado por amigos e familiares porque é um cristão. Se assim é, apegue-se à promessa divina de que Deus lhe dará um novo nome e um lugar especial com Ele no Céu!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>
            <a:extLst>
              <a:ext uri="{FF2B5EF4-FFF2-40B4-BE49-F238E27FC236}">
                <a16:creationId xmlns:a16="http://schemas.microsoft.com/office/drawing/2014/main" id="{B4864C0C-61FD-4200-8EAC-9590B6AFA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Rectangle 6">
            <a:extLst>
              <a:ext uri="{FF2B5EF4-FFF2-40B4-BE49-F238E27FC236}">
                <a16:creationId xmlns:a16="http://schemas.microsoft.com/office/drawing/2014/main" id="{30547D7F-005B-4389-B791-B7CC87893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1295400"/>
            <a:ext cx="5715000" cy="2057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gostaria de pedir que Deus fizesse por você em sua vida cristã?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>
            <a:extLst>
              <a:ext uri="{FF2B5EF4-FFF2-40B4-BE49-F238E27FC236}">
                <a16:creationId xmlns:a16="http://schemas.microsoft.com/office/drawing/2014/main" id="{964637C1-923C-4738-AA52-1E2F3B794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Rectangle 5">
            <a:extLst>
              <a:ext uri="{FF2B5EF4-FFF2-40B4-BE49-F238E27FC236}">
                <a16:creationId xmlns:a16="http://schemas.microsoft.com/office/drawing/2014/main" id="{3C6A7957-B830-443D-BE2D-9BE64ECB6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257800" cy="4419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A IGREJA DE LAODICÉIA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 igreja morna do tempo do fim, 1840–segunda vinda de Cristo)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>
            <a:extLst>
              <a:ext uri="{FF2B5EF4-FFF2-40B4-BE49-F238E27FC236}">
                <a16:creationId xmlns:a16="http://schemas.microsoft.com/office/drawing/2014/main" id="{68A36ABE-0329-4CD7-99F2-5CFC09A9D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Rectangle 5">
            <a:extLst>
              <a:ext uri="{FF2B5EF4-FFF2-40B4-BE49-F238E27FC236}">
                <a16:creationId xmlns:a16="http://schemas.microsoft.com/office/drawing/2014/main" id="{AF0211B3-A97D-48F7-9473-2EEA5B732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066800"/>
            <a:ext cx="54102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sétima e última igreja é Laodicéia. Essa cidade era um rico centro comercial. Seus cidadãos eram especializados na fabricação de produtos derivados de lã.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>
            <a:extLst>
              <a:ext uri="{FF2B5EF4-FFF2-40B4-BE49-F238E27FC236}">
                <a16:creationId xmlns:a16="http://schemas.microsoft.com/office/drawing/2014/main" id="{FD5D0712-7FBB-42C9-A912-C563B2CEF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Rectangle 5">
            <a:extLst>
              <a:ext uri="{FF2B5EF4-FFF2-40B4-BE49-F238E27FC236}">
                <a16:creationId xmlns:a16="http://schemas.microsoft.com/office/drawing/2014/main" id="{FBB65780-526C-4A8F-81D9-AE24BC306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igrejas são: Éfeso, Esmirna, Pérgamo, Tiatira, Sardes, Filadélfia e Laodicéia. Essas cidades estavam tão bem localizadas na interconexão das estradas romanas, que era possível visitar cada uma delas na ordem em que estão dispostas no Apocalipse.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>
            <a:extLst>
              <a:ext uri="{FF2B5EF4-FFF2-40B4-BE49-F238E27FC236}">
                <a16:creationId xmlns:a16="http://schemas.microsoft.com/office/drawing/2014/main" id="{948CB87C-719E-44B6-8424-9E360BF8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Rectangle 5">
            <a:extLst>
              <a:ext uri="{FF2B5EF4-FFF2-40B4-BE49-F238E27FC236}">
                <a16:creationId xmlns:a16="http://schemas.microsoft.com/office/drawing/2014/main" id="{61298383-D2F8-4E65-96D7-32DDF7638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1143000"/>
            <a:ext cx="5486400" cy="4191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Sua escola de medicina era famosa por causa de um ungüento ocular ou colírio que produzia.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>
            <a:extLst>
              <a:ext uri="{FF2B5EF4-FFF2-40B4-BE49-F238E27FC236}">
                <a16:creationId xmlns:a16="http://schemas.microsoft.com/office/drawing/2014/main" id="{B54CC6E8-2820-4468-A0DC-F4464255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3" name="Rectangle 5">
            <a:extLst>
              <a:ext uri="{FF2B5EF4-FFF2-40B4-BE49-F238E27FC236}">
                <a16:creationId xmlns:a16="http://schemas.microsoft.com/office/drawing/2014/main" id="{CD63F1F6-0BD7-4325-A83F-8D9E2454D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066800"/>
            <a:ext cx="5562600" cy="4648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Laodicéia também possuía fontes termais borbulhantes a alguns quilômetros da cidade. O povo conseguiu canalizar essa água para a cidade, mas ela era morna e enjoativa quando chegava aos lares.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>
            <a:extLst>
              <a:ext uri="{FF2B5EF4-FFF2-40B4-BE49-F238E27FC236}">
                <a16:creationId xmlns:a16="http://schemas.microsoft.com/office/drawing/2014/main" id="{3690EB04-BFCA-4457-AC93-D43454ED2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Rectangle 5">
            <a:extLst>
              <a:ext uri="{FF2B5EF4-FFF2-40B4-BE49-F238E27FC236}">
                <a16:creationId xmlns:a16="http://schemas.microsoft.com/office/drawing/2014/main" id="{933C9365-D87A-4C41-935D-0E2E2B735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6019800" cy="3962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3:14-22. 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mensagem a Laodicéia é bastante sensata; ela contém apenas advertências. Essa igreja representa o período de tempo no qual estamos vivendo. Ela é representada como uma igreja transigente, nem quente nem fria.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>
            <a:extLst>
              <a:ext uri="{FF2B5EF4-FFF2-40B4-BE49-F238E27FC236}">
                <a16:creationId xmlns:a16="http://schemas.microsoft.com/office/drawing/2014/main" id="{DA592501-2A4D-4119-B1F4-6491C152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Rectangle 5">
            <a:extLst>
              <a:ext uri="{FF2B5EF4-FFF2-40B4-BE49-F238E27FC236}">
                <a16:creationId xmlns:a16="http://schemas.microsoft.com/office/drawing/2014/main" id="{8D9D04B5-BB60-4199-91E8-5FA8DEAE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 que Deus prefere que uma igreja seja fria em vez de morna? (versos 15 e 16)</a:t>
            </a:r>
            <a:r>
              <a:rPr lang="pt-PT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>
            <a:extLst>
              <a:ext uri="{FF2B5EF4-FFF2-40B4-BE49-F238E27FC236}">
                <a16:creationId xmlns:a16="http://schemas.microsoft.com/office/drawing/2014/main" id="{91A63A42-35C0-4201-B0A4-936E67257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1" name="Rectangle 3">
            <a:extLst>
              <a:ext uri="{FF2B5EF4-FFF2-40B4-BE49-F238E27FC236}">
                <a16:creationId xmlns:a16="http://schemas.microsoft.com/office/drawing/2014/main" id="{7AD01D8F-09FC-4D82-8225-62FB9E6EB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 que Deus prefere que uma igreja seja fria em vez de morna? (versos 15 e 16)</a:t>
            </a:r>
            <a:r>
              <a:rPr lang="pt-PT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A mornidão causa enjôo.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>
            <a:extLst>
              <a:ext uri="{FF2B5EF4-FFF2-40B4-BE49-F238E27FC236}">
                <a16:creationId xmlns:a16="http://schemas.microsoft.com/office/drawing/2014/main" id="{075345E7-02AB-498C-A1B4-3CE2DA8EF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Rectangle 5">
            <a:extLst>
              <a:ext uri="{FF2B5EF4-FFF2-40B4-BE49-F238E27FC236}">
                <a16:creationId xmlns:a16="http://schemas.microsoft.com/office/drawing/2014/main" id="{EBDB39BF-4EAE-427E-9FCE-DF8173103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58674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essa igreja se sente a seu próprio respeito?  (verso 17)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>
            <a:extLst>
              <a:ext uri="{FF2B5EF4-FFF2-40B4-BE49-F238E27FC236}">
                <a16:creationId xmlns:a16="http://schemas.microsoft.com/office/drawing/2014/main" id="{4ADE7013-4AA5-4509-AF99-CF00AEA5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Rectangle 3">
            <a:extLst>
              <a:ext uri="{FF2B5EF4-FFF2-40B4-BE49-F238E27FC236}">
                <a16:creationId xmlns:a16="http://schemas.microsoft.com/office/drawing/2014/main" id="{BC8EB1DE-0270-4CCB-81C9-027A11BD7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58674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essa igreja se sente a seu próprio respeito?  (verso 17)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Pensa que é rica e que não precisa de coisa alguma. 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>
            <a:extLst>
              <a:ext uri="{FF2B5EF4-FFF2-40B4-BE49-F238E27FC236}">
                <a16:creationId xmlns:a16="http://schemas.microsoft.com/office/drawing/2014/main" id="{C91A6413-213A-4783-A752-43B53CFE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Rectangle 5">
            <a:extLst>
              <a:ext uri="{FF2B5EF4-FFF2-40B4-BE49-F238E27FC236}">
                <a16:creationId xmlns:a16="http://schemas.microsoft.com/office/drawing/2014/main" id="{29535518-900C-4A40-91C5-26DBD64A0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6400800" cy="182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prescrição Deus faz a essa igreja para corrigir seus problemas?  (verso 18)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>
            <a:extLst>
              <a:ext uri="{FF2B5EF4-FFF2-40B4-BE49-F238E27FC236}">
                <a16:creationId xmlns:a16="http://schemas.microsoft.com/office/drawing/2014/main" id="{F1AF170A-6A2F-4E4D-80FD-981CFCAC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Rectangle 5">
            <a:extLst>
              <a:ext uri="{FF2B5EF4-FFF2-40B4-BE49-F238E27FC236}">
                <a16:creationId xmlns:a16="http://schemas.microsoft.com/office/drawing/2014/main" id="{82E42BBA-5320-40AC-8B4B-F892CE74B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600200"/>
            <a:ext cx="6858000" cy="3505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“Aconselho-te que de mim compres ouro refinado com fogo para te enriqueceres, vestiduras brancas para te vestires, a fim de que não seja manifesta a vergonha da tua nudez, e colírio para ungires os olhos, a fim de que vejas.”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>
            <a:extLst>
              <a:ext uri="{FF2B5EF4-FFF2-40B4-BE49-F238E27FC236}">
                <a16:creationId xmlns:a16="http://schemas.microsoft.com/office/drawing/2014/main" id="{944ED9E6-672C-40D5-A351-AE6FB9C7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Rectangle 5">
            <a:extLst>
              <a:ext uri="{FF2B5EF4-FFF2-40B4-BE49-F238E27FC236}">
                <a16:creationId xmlns:a16="http://schemas.microsoft.com/office/drawing/2014/main" id="{278A4093-4315-462E-B826-77CF1A9C3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44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é que torna um crente rico? (Efésios 2:7-9)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015D8555-EBF9-4A3F-BD86-0A90231B9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>
            <a:extLst>
              <a:ext uri="{FF2B5EF4-FFF2-40B4-BE49-F238E27FC236}">
                <a16:creationId xmlns:a16="http://schemas.microsoft.com/office/drawing/2014/main" id="{967E065E-A83D-47A7-89FF-4567B9791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419600"/>
            <a:ext cx="82296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características e estilo de vida dos membros dessas igrejas representam a jornada que você faz enquanto cresce em seu relacionamento com Jesus. Há tempos de lutas e tempos de gozosa experiência.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84D7222C-AC8D-4017-B58A-60246AB82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Rectangle 3">
            <a:extLst>
              <a:ext uri="{FF2B5EF4-FFF2-40B4-BE49-F238E27FC236}">
                <a16:creationId xmlns:a16="http://schemas.microsoft.com/office/drawing/2014/main" id="{83BD176F-D628-4721-86D1-40E8E5BEB4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é que torna um crente rico? (Efésios 2:7-9)</a:t>
            </a: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3EDEE5F0-89D5-490B-AA7B-B0FAE7F7642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graça de Cristo</a:t>
            </a:r>
            <a:endParaRPr lang="pt-PT" altLang="pt-BR" sz="4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>
            <a:extLst>
              <a:ext uri="{FF2B5EF4-FFF2-40B4-BE49-F238E27FC236}">
                <a16:creationId xmlns:a16="http://schemas.microsoft.com/office/drawing/2014/main" id="{3907259A-45F3-4873-8F4C-BECBD517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7DF5ADC2-B91F-4019-B3EC-C8640D767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representam as vestes brancas? (ver Isaías 61:10)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C581FD79-8A4B-4215-A6CE-4D1DB124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Rectangle 3">
            <a:extLst>
              <a:ext uri="{FF2B5EF4-FFF2-40B4-BE49-F238E27FC236}">
                <a16:creationId xmlns:a16="http://schemas.microsoft.com/office/drawing/2014/main" id="{073705FD-6440-4951-892B-250F8A944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representam as vestes brancas? (ver Isaías 61:10)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Justiça de Cristo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>
            <a:extLst>
              <a:ext uri="{FF2B5EF4-FFF2-40B4-BE49-F238E27FC236}">
                <a16:creationId xmlns:a16="http://schemas.microsoft.com/office/drawing/2014/main" id="{0B689FEC-F6EC-430E-BF9B-8E3B5927C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0" name="Rectangle 8">
            <a:extLst>
              <a:ext uri="{FF2B5EF4-FFF2-40B4-BE49-F238E27FC236}">
                <a16:creationId xmlns:a16="http://schemas.microsoft.com/office/drawing/2014/main" id="{EA4F823D-02B9-4F0B-A491-E21FF9B58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715000" cy="3810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significa o colírio? (I Coríntios 2:9-14)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8FD64848-AC11-40E5-85D4-41958B3DA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Rectangle 3">
            <a:extLst>
              <a:ext uri="{FF2B5EF4-FFF2-40B4-BE49-F238E27FC236}">
                <a16:creationId xmlns:a16="http://schemas.microsoft.com/office/drawing/2014/main" id="{05E4C4A9-AC46-4888-B411-EF9DDED61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5715000" cy="3810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significa o colírio? (I Coríntios 2:9-14)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discernimento dado pelo Espírito Santo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>
            <a:extLst>
              <a:ext uri="{FF2B5EF4-FFF2-40B4-BE49-F238E27FC236}">
                <a16:creationId xmlns:a16="http://schemas.microsoft.com/office/drawing/2014/main" id="{1D5C82F1-F162-4A78-9C9C-45486174C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5800"/>
            <a:ext cx="4038600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Rectangle 5">
            <a:extLst>
              <a:ext uri="{FF2B5EF4-FFF2-40B4-BE49-F238E27FC236}">
                <a16:creationId xmlns:a16="http://schemas.microsoft.com/office/drawing/2014/main" id="{85CCDB35-AE69-42D6-94D2-5232BE53D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4572000" cy="4800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 final das mensagens às sete igrejas, Jesus está à porta e bate. Ele está procurando entrar. Está batendo à porta do seu coração, dizendo: "Se você quiser, abra a porta e deixe-Me entrar em sua vida."  Qual será sua resposta a Jesus?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>
            <a:extLst>
              <a:ext uri="{FF2B5EF4-FFF2-40B4-BE49-F238E27FC236}">
                <a16:creationId xmlns:a16="http://schemas.microsoft.com/office/drawing/2014/main" id="{F8BBBD7F-817B-4CE3-AD7D-E7CE35D05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9" name="Rectangle 5">
            <a:extLst>
              <a:ext uri="{FF2B5EF4-FFF2-40B4-BE49-F238E27FC236}">
                <a16:creationId xmlns:a16="http://schemas.microsoft.com/office/drawing/2014/main" id="{0271C0C6-6BC7-4D6B-8364-A4BBCD160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19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Mas, não importa em que altura você está dessa jornada, Deus o ama e Se preocupa com você. Enquanto você estuda as sete igrejas, relacione sua experiência pessoal com a dos membros das sete igrejas.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extLst>
              <a:ext uri="{FF2B5EF4-FFF2-40B4-BE49-F238E27FC236}">
                <a16:creationId xmlns:a16="http://schemas.microsoft.com/office/drawing/2014/main" id="{477FEC27-1C55-49F7-9604-94C229004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AD9B08DA-D5E2-4822-8A58-B1D924153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Além disso, muitos eruditos bíblicos crêem que as sete igrejas sejam simbólicas da igreja cristã através da história. A experiência de cada uma reflete a vivência da igreja cristã durante sete eras consecutivas.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>
            <a:extLst>
              <a:ext uri="{FF2B5EF4-FFF2-40B4-BE49-F238E27FC236}">
                <a16:creationId xmlns:a16="http://schemas.microsoft.com/office/drawing/2014/main" id="{EB0A0813-7FB8-4EE7-9E84-8402B7CC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5" name="Rectangle 7">
            <a:extLst>
              <a:ext uri="{FF2B5EF4-FFF2-40B4-BE49-F238E27FC236}">
                <a16:creationId xmlns:a16="http://schemas.microsoft.com/office/drawing/2014/main" id="{0F4857FE-A312-4E8A-8CAB-FC9C102EC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667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Isso significa que cada mensagem possui três aplicações: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-A primeira é empregada à efetiva igreja dos tempos em que a carta foi escrita.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-A segunda é aplicada uma específica era da história da igreja.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-A terceira é usada no sentido de como a experiência e a mensagem se aplicam à nossa vida hoje.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>
            <a:extLst>
              <a:ext uri="{FF2B5EF4-FFF2-40B4-BE49-F238E27FC236}">
                <a16:creationId xmlns:a16="http://schemas.microsoft.com/office/drawing/2014/main" id="{FEB23C1D-5460-439E-8451-C3763B6FF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Rectangle 8">
            <a:extLst>
              <a:ext uri="{FF2B5EF4-FFF2-40B4-BE49-F238E27FC236}">
                <a16:creationId xmlns:a16="http://schemas.microsoft.com/office/drawing/2014/main" id="{43E32125-3225-47B2-83A3-015E2FFFD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609600"/>
            <a:ext cx="4800600" cy="4267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Estudemos cada igreja e façamos essas três aplicações enquanto buscamos entender a mensagem de Deus.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>
            <a:extLst>
              <a:ext uri="{FF2B5EF4-FFF2-40B4-BE49-F238E27FC236}">
                <a16:creationId xmlns:a16="http://schemas.microsoft.com/office/drawing/2014/main" id="{B44FFAB6-C457-42FC-B854-54E45398B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CB65271D-ECA6-4EC6-B0E8-5143E6E2D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4419600" cy="4343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IGREJA DE ÉFESO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 igreja apostólica, 31 a 100 d.C.)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33AF5279-8F9D-4780-A3FF-D094EE91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61A191C1-E863-4372-B0D3-8C2DEA1A8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7086600" cy="53340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 i="1">
                <a:solidFill>
                  <a:schemeClr val="bg1"/>
                </a:solidFill>
                <a:latin typeface="Arial Narrow" panose="020B0606020202030204" pitchFamily="34" charset="0"/>
              </a:rPr>
              <a:t>Foco Sobre o Apocalipse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 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Foco na Profecia - 9</a:t>
            </a:r>
            <a:r>
              <a:rPr lang="pt-PT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>
            <a:extLst>
              <a:ext uri="{FF2B5EF4-FFF2-40B4-BE49-F238E27FC236}">
                <a16:creationId xmlns:a16="http://schemas.microsoft.com/office/drawing/2014/main" id="{C0F78196-B03A-4584-BF8B-57AFFEAA5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8" name="Rectangle 6">
            <a:extLst>
              <a:ext uri="{FF2B5EF4-FFF2-40B4-BE49-F238E27FC236}">
                <a16:creationId xmlns:a16="http://schemas.microsoft.com/office/drawing/2014/main" id="{CF27F8FD-C65E-467D-A628-64443733B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nome "Éfeso" significa "desejável". Éfeso era, de fato, uma cidade desejável situada num belo porto do mar Egeu.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>
            <a:extLst>
              <a:ext uri="{FF2B5EF4-FFF2-40B4-BE49-F238E27FC236}">
                <a16:creationId xmlns:a16="http://schemas.microsoft.com/office/drawing/2014/main" id="{A239E46E-84AF-4C79-9B75-49A31225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1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8" name="Rectangle 8">
            <a:extLst>
              <a:ext uri="{FF2B5EF4-FFF2-40B4-BE49-F238E27FC236}">
                <a16:creationId xmlns:a16="http://schemas.microsoft.com/office/drawing/2014/main" id="{7F41E94E-EF5A-4054-8D68-2AE95DFD9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581400"/>
            <a:ext cx="7010400" cy="2514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Era conhecida por suas muitas atrações comerciais e culturais. Uma das sete maravilhas do mundo estava ali localizada – o templo dedicado a Diana, a deusa pagã da fertilidade.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>
            <a:extLst>
              <a:ext uri="{FF2B5EF4-FFF2-40B4-BE49-F238E27FC236}">
                <a16:creationId xmlns:a16="http://schemas.microsoft.com/office/drawing/2014/main" id="{9304487E-D6C3-473D-A58C-B6E07F8BF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5625"/>
            <a:ext cx="4191000" cy="33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2" name="Rectangle 8">
            <a:extLst>
              <a:ext uri="{FF2B5EF4-FFF2-40B4-BE49-F238E27FC236}">
                <a16:creationId xmlns:a16="http://schemas.microsoft.com/office/drawing/2014/main" id="{83FB3450-7AF4-4CDA-9B5B-36F67711E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0" y="1219200"/>
            <a:ext cx="41910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Áquila e Priscila auxiliaram na fundação dessa igreja, assistidos por Apolo, um evangelista, e pelo apóstolo Paulo (Atos 18:18-26).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extLst>
              <a:ext uri="{FF2B5EF4-FFF2-40B4-BE49-F238E27FC236}">
                <a16:creationId xmlns:a16="http://schemas.microsoft.com/office/drawing/2014/main" id="{E316FD4E-952C-455B-BE96-55407B993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F64F005C-696B-4630-AB61-AEEF8FF3B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276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2:1-7.</a:t>
            </a: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>
            <a:extLst>
              <a:ext uri="{FF2B5EF4-FFF2-40B4-BE49-F238E27FC236}">
                <a16:creationId xmlns:a16="http://schemas.microsoft.com/office/drawing/2014/main" id="{EA3F8AFB-B0CE-4981-BCA8-15401B89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>
            <a:extLst>
              <a:ext uri="{FF2B5EF4-FFF2-40B4-BE49-F238E27FC236}">
                <a16:creationId xmlns:a16="http://schemas.microsoft.com/office/drawing/2014/main" id="{3645E278-CF69-44DF-B3B6-7E4FF82F5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276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a recomendação feita aos efésios? (versos 2 e 3)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>
            <a:extLst>
              <a:ext uri="{FF2B5EF4-FFF2-40B4-BE49-F238E27FC236}">
                <a16:creationId xmlns:a16="http://schemas.microsoft.com/office/drawing/2014/main" id="{CBF067C6-B360-47DC-8A80-7FEB7CE59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Rectangle 3">
            <a:extLst>
              <a:ext uri="{FF2B5EF4-FFF2-40B4-BE49-F238E27FC236}">
                <a16:creationId xmlns:a16="http://schemas.microsoft.com/office/drawing/2014/main" id="{F02EE006-BCC0-4B0E-973D-EB4F7588E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276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a recomendação feita aos efésios? (versos 2 e 3)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Perseverar.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:a16="http://schemas.microsoft.com/office/drawing/2014/main" id="{35EC776F-C088-4679-9261-7250DE8DA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08FC94FB-D5EC-4D98-ACEB-50FB8792E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3962400" cy="4114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problema foi apontado nessa igreja? (verso 4)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>
            <a:extLst>
              <a:ext uri="{FF2B5EF4-FFF2-40B4-BE49-F238E27FC236}">
                <a16:creationId xmlns:a16="http://schemas.microsoft.com/office/drawing/2014/main" id="{675FD248-BE67-4A87-AA76-9CA3AAB8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Rectangle 3">
            <a:extLst>
              <a:ext uri="{FF2B5EF4-FFF2-40B4-BE49-F238E27FC236}">
                <a16:creationId xmlns:a16="http://schemas.microsoft.com/office/drawing/2014/main" id="{DFAE5BBE-526D-4579-BDF8-39E90FEFB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3962400" cy="4114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problema foi apontado nessa igreja? (verso 4)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Abandonaram o primeiro amor.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62D44">
                <a:gamma/>
                <a:shade val="12549"/>
                <a:invGamma/>
              </a:srgbClr>
            </a:gs>
            <a:gs pos="100000">
              <a:srgbClr val="162D4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>
            <a:extLst>
              <a:ext uri="{FF2B5EF4-FFF2-40B4-BE49-F238E27FC236}">
                <a16:creationId xmlns:a16="http://schemas.microsoft.com/office/drawing/2014/main" id="{C4CDA2AA-2BFD-4F99-8620-D1D0EA4F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0"/>
            <a:ext cx="518160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06FF75F9-5E32-4AA8-86E4-CFEFEC6A0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-685800"/>
            <a:ext cx="38862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a sua solução? (verso 5)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62D44">
                <a:gamma/>
                <a:shade val="12549"/>
                <a:invGamma/>
              </a:srgbClr>
            </a:gs>
            <a:gs pos="100000">
              <a:srgbClr val="162D4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>
            <a:extLst>
              <a:ext uri="{FF2B5EF4-FFF2-40B4-BE49-F238E27FC236}">
                <a16:creationId xmlns:a16="http://schemas.microsoft.com/office/drawing/2014/main" id="{3F7CBFF5-4B03-4F8B-9348-E972BC17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0"/>
            <a:ext cx="518160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7" name="Rectangle 3">
            <a:extLst>
              <a:ext uri="{FF2B5EF4-FFF2-40B4-BE49-F238E27FC236}">
                <a16:creationId xmlns:a16="http://schemas.microsoft.com/office/drawing/2014/main" id="{EE33604C-2206-447E-8B0B-24AD22FFD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38862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a sua solução? (verso 5)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Arrepender-se e voltar à prática das primeiras obras.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>
            <a:extLst>
              <a:ext uri="{FF2B5EF4-FFF2-40B4-BE49-F238E27FC236}">
                <a16:creationId xmlns:a16="http://schemas.microsoft.com/office/drawing/2014/main" id="{DAD6FA91-B216-40CF-B4A8-A6AEDEA65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Rectangle 5">
            <a:extLst>
              <a:ext uri="{FF2B5EF4-FFF2-40B4-BE49-F238E27FC236}">
                <a16:creationId xmlns:a16="http://schemas.microsoft.com/office/drawing/2014/main" id="{2E8E6165-737C-4D48-ADE0-F8E3E31FA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953000"/>
            <a:ext cx="8534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rgbClr val="FFFF66"/>
                </a:solidFill>
                <a:latin typeface="Tahoma" panose="020B0604030504040204" pitchFamily="34" charset="0"/>
              </a:rPr>
              <a:t>João tem uma poderosa visão do Cristo glorificado, sustentando as sete estrelas e andando no meio dos sete candeeiros de ouro. Cada estrela simboliza uma mensagem à igreja cristã, desde o tempo de João até o nosso. </a:t>
            </a:r>
            <a:br>
              <a:rPr lang="pt-BR" altLang="pt-BR" sz="3200" b="1">
                <a:solidFill>
                  <a:srgbClr val="FFFF66"/>
                </a:solidFill>
                <a:latin typeface="Tahoma" panose="020B0604030504040204" pitchFamily="34" charset="0"/>
              </a:rPr>
            </a:br>
            <a:r>
              <a:rPr lang="pt-BR" altLang="pt-BR" sz="32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32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sz="3200" b="1">
              <a:solidFill>
                <a:srgbClr val="FFFF66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>
            <a:extLst>
              <a:ext uri="{FF2B5EF4-FFF2-40B4-BE49-F238E27FC236}">
                <a16:creationId xmlns:a16="http://schemas.microsoft.com/office/drawing/2014/main" id="{E0A586A0-5EE3-4A83-97CD-3674DD7C8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910388"/>
          </a:xfrm>
          <a:prstGeom prst="rect">
            <a:avLst/>
          </a:prstGeom>
          <a:noFill/>
          <a:effectLst>
            <a:outerShdw dist="80322" dir="11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Rectangle 8">
            <a:extLst>
              <a:ext uri="{FF2B5EF4-FFF2-40B4-BE49-F238E27FC236}">
                <a16:creationId xmlns:a16="http://schemas.microsoft.com/office/drawing/2014/main" id="{60D77013-D2CC-4FCF-80D1-45163E133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-990600"/>
            <a:ext cx="3886200" cy="5715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Deus prometeu se os membros O obedecessem? (verso 7)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FDE6E380-44A5-4207-B331-2D54E1EAA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910388"/>
          </a:xfrm>
          <a:prstGeom prst="rect">
            <a:avLst/>
          </a:prstGeom>
          <a:noFill/>
          <a:effectLst>
            <a:outerShdw dist="80322" dir="11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3" name="Rectangle 3">
            <a:extLst>
              <a:ext uri="{FF2B5EF4-FFF2-40B4-BE49-F238E27FC236}">
                <a16:creationId xmlns:a16="http://schemas.microsoft.com/office/drawing/2014/main" id="{6C02C881-CD66-4B92-8FC5-DECC00B77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381000"/>
            <a:ext cx="3886200" cy="5715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que Deus prometeu se os membros O obedecessem? (verso 7)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“Ao vencedor; dar-lhe-ei que se alimente da árvore da vida que se encontra no paraíso de Deus.”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>
            <a:extLst>
              <a:ext uri="{FF2B5EF4-FFF2-40B4-BE49-F238E27FC236}">
                <a16:creationId xmlns:a16="http://schemas.microsoft.com/office/drawing/2014/main" id="{FE9FE258-9BF1-4E23-A7C8-572B76C8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Rectangle 8">
            <a:extLst>
              <a:ext uri="{FF2B5EF4-FFF2-40B4-BE49-F238E27FC236}">
                <a16:creationId xmlns:a16="http://schemas.microsoft.com/office/drawing/2014/main" id="{B85C3E11-E821-456F-A6A5-C002372AC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4876800" cy="563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membros da igreja eram zelosos por Deus, pacientes com os outros, leais e defensores da verdade escriturística. Todavia, com o tempo, eles perderam seu primeiro relacionamento de amor com Jesus...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>
            <a:extLst>
              <a:ext uri="{FF2B5EF4-FFF2-40B4-BE49-F238E27FC236}">
                <a16:creationId xmlns:a16="http://schemas.microsoft.com/office/drawing/2014/main" id="{D7500A1E-B3AB-4319-8B61-95DAC6532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Rectangle 3">
            <a:extLst>
              <a:ext uri="{FF2B5EF4-FFF2-40B4-BE49-F238E27FC236}">
                <a16:creationId xmlns:a16="http://schemas.microsoft.com/office/drawing/2014/main" id="{C9EF39B8-F493-4B46-872E-EF8A63D51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419600" cy="563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Viviam segundo uma lista de "devo fazer" em vez da experiência do "eu amo você e desejo fazer isso". Deus pediu-lhes que voltassem a amá-Lo.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5ACF743B-96BA-47AB-8E44-F04159F65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12357283-2807-4A35-9D42-5A48F4168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4953000" cy="563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Os nicolaitas mencionados nesses versos professavam ser cristãos, mas criam que a obediência à lei de Deus era desnecessária.  Jesus usou uma linguagem enérgica  contra os nicolaítas,  dizendo que Ele odiava suas obras ou estilo de vida.</a:t>
            </a: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>
            <a:extLst>
              <a:ext uri="{FF2B5EF4-FFF2-40B4-BE49-F238E27FC236}">
                <a16:creationId xmlns:a16="http://schemas.microsoft.com/office/drawing/2014/main" id="{B1589F9E-9598-41CF-ADF1-D5F9637F1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Rectangle 5">
            <a:extLst>
              <a:ext uri="{FF2B5EF4-FFF2-40B4-BE49-F238E27FC236}">
                <a16:creationId xmlns:a16="http://schemas.microsoft.com/office/drawing/2014/main" id="{4A50CB7F-5A83-48B8-AF71-45D562C84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8200" y="609600"/>
            <a:ext cx="4419600" cy="5486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Identicamente, Jesus empregou linguagem veemente em outros livros da Bíblia a respeito desse mesmo tópico. Ele disse: "Aquele que diz: Eu O conheço, e não guarda os Seus mandamentos, é mentiroso e nele não está a verdade.“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(I João 2:4).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>
            <a:extLst>
              <a:ext uri="{FF2B5EF4-FFF2-40B4-BE49-F238E27FC236}">
                <a16:creationId xmlns:a16="http://schemas.microsoft.com/office/drawing/2014/main" id="{702F5BAA-43DE-454A-B533-EE19AE70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1" name="Rectangle 5">
            <a:extLst>
              <a:ext uri="{FF2B5EF4-FFF2-40B4-BE49-F238E27FC236}">
                <a16:creationId xmlns:a16="http://schemas.microsoft.com/office/drawing/2014/main" id="{01D20F25-1805-40AB-ABB6-990C56BA0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600200"/>
            <a:ext cx="5638800" cy="3505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Cristo também disse: "Nem todo o que Me diz: Senhor, Senhor! entrará no reino dos céus, mas aquele que faz a vontade de Meu Pai que está nos céus." (Mateus 7:21).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>
            <a:extLst>
              <a:ext uri="{FF2B5EF4-FFF2-40B4-BE49-F238E27FC236}">
                <a16:creationId xmlns:a16="http://schemas.microsoft.com/office/drawing/2014/main" id="{69287A24-CB4F-436B-B40E-A616F31C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Rectangle 5">
            <a:extLst>
              <a:ext uri="{FF2B5EF4-FFF2-40B4-BE49-F238E27FC236}">
                <a16:creationId xmlns:a16="http://schemas.microsoft.com/office/drawing/2014/main" id="{FEBCCD53-E69B-4446-9BD2-9F66D0BDF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4953000" cy="5791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Você vê como é importante para Deus que os cristãos não sejam hipócritas? Sua Palavra ser-lhes-ia essencial porque eles O amam e escolheram ter um relacionamento com Ele.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>
            <a:extLst>
              <a:ext uri="{FF2B5EF4-FFF2-40B4-BE49-F238E27FC236}">
                <a16:creationId xmlns:a16="http://schemas.microsoft.com/office/drawing/2014/main" id="{78981363-313D-4653-8431-497FF2B2C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2" name="Rectangle 8">
            <a:extLst>
              <a:ext uri="{FF2B5EF4-FFF2-40B4-BE49-F238E27FC236}">
                <a16:creationId xmlns:a16="http://schemas.microsoft.com/office/drawing/2014/main" id="{E3E2F687-16DA-4AA3-A3E4-606B87975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95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É como a união entre esposo e esposa. Eles fazem boas coisas um para o outro porque desejam e não porque são obrigados a isso. </a:t>
            </a:r>
            <a:endParaRPr lang="pt-PT" altLang="pt-BR" sz="4000" b="1">
              <a:solidFill>
                <a:srgbClr val="FFFF6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>
            <a:extLst>
              <a:ext uri="{FF2B5EF4-FFF2-40B4-BE49-F238E27FC236}">
                <a16:creationId xmlns:a16="http://schemas.microsoft.com/office/drawing/2014/main" id="{52FE6D17-43D8-4B01-9D6E-2B7EFA19A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C1767D45-67BB-4F41-92A4-69B8C43FF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45720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você pensa em seu próprio relacionamento com Jesus, como se sente?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A78099BD-F3DB-4F14-8D1E-6BF4F347B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7CAD2FC0-9936-4D84-BA72-D512D643D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495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Alguém Se Preocupa Com Você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Apocalipse 2 e 3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>
            <a:extLst>
              <a:ext uri="{FF2B5EF4-FFF2-40B4-BE49-F238E27FC236}">
                <a16:creationId xmlns:a16="http://schemas.microsoft.com/office/drawing/2014/main" id="{11D663DC-879C-4A56-BAA0-9765C2D46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CB1F6894-D6DF-4BF6-8754-33049A18A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7244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IGREJA DE ESMIRNA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 igreja perseguida, 100-313 d.C.)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59250B0E-ADB5-4879-87DA-3DBCD2C1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>
            <a:extLst>
              <a:ext uri="{FF2B5EF4-FFF2-40B4-BE49-F238E27FC236}">
                <a16:creationId xmlns:a16="http://schemas.microsoft.com/office/drawing/2014/main" id="{22E26F3B-68FC-4F67-83D3-86CBD36FD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7010400" cy="2133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cidade de Esmirna ficava cerca de 22 quilômetros ao norte de Éfeso, sobre uma bela enseada do mar Egeu.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>
            <a:extLst>
              <a:ext uri="{FF2B5EF4-FFF2-40B4-BE49-F238E27FC236}">
                <a16:creationId xmlns:a16="http://schemas.microsoft.com/office/drawing/2014/main" id="{879C453B-D5B6-4A6D-B403-798055E27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3" name="Rectangle 5">
            <a:extLst>
              <a:ext uri="{FF2B5EF4-FFF2-40B4-BE49-F238E27FC236}">
                <a16:creationId xmlns:a16="http://schemas.microsoft.com/office/drawing/2014/main" id="{5644ED14-5EAA-4376-8C0B-970B08C67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Esmirna significa "cheiro suave". Ela existe até hoje sob o nome de Izmir, a terceira maior cidade da Turquia. Os cidadãos de Esmirna construíram um centro comercial de três andares.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>
            <a:extLst>
              <a:ext uri="{FF2B5EF4-FFF2-40B4-BE49-F238E27FC236}">
                <a16:creationId xmlns:a16="http://schemas.microsoft.com/office/drawing/2014/main" id="{7AF7612F-5F5E-4495-B26C-EFB0ACF3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7" name="Rectangle 5">
            <a:extLst>
              <a:ext uri="{FF2B5EF4-FFF2-40B4-BE49-F238E27FC236}">
                <a16:creationId xmlns:a16="http://schemas.microsoft.com/office/drawing/2014/main" id="{DB2D81E1-58E5-4AC4-9B2B-2D9612B55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648200"/>
            <a:ext cx="84582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Essa igreja sofreu amarga perseguição, mas permaneceu fiel a Deus. A perseguição finalmente cessou, quando o imperador romano Constantino tornou-se nominalmente cristão.</a:t>
            </a:r>
            <a:r>
              <a:rPr lang="pt-PT" altLang="pt-BR" sz="3600" b="1">
                <a:solidFill>
                  <a:srgbClr val="FFFF66"/>
                </a:solidFill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>
            <a:extLst>
              <a:ext uri="{FF2B5EF4-FFF2-40B4-BE49-F238E27FC236}">
                <a16:creationId xmlns:a16="http://schemas.microsoft.com/office/drawing/2014/main" id="{0F0951FE-A16F-4789-A47D-DB3F8E780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3DCF15CF-791D-44E3-9653-BF9F05B65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524000"/>
            <a:ext cx="6629400" cy="3048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2:8-11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>
            <a:extLst>
              <a:ext uri="{FF2B5EF4-FFF2-40B4-BE49-F238E27FC236}">
                <a16:creationId xmlns:a16="http://schemas.microsoft.com/office/drawing/2014/main" id="{544E9888-B62C-44C8-BC11-A360A3A3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Rectangle 3">
            <a:extLst>
              <a:ext uri="{FF2B5EF4-FFF2-40B4-BE49-F238E27FC236}">
                <a16:creationId xmlns:a16="http://schemas.microsoft.com/office/drawing/2014/main" id="{864A67B9-FCFC-4484-A149-A5FABBA40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676400"/>
            <a:ext cx="6629400" cy="3048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palavras de amor e apreciação Jesus teve para os membros dessa igreja?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>
            <a:extLst>
              <a:ext uri="{FF2B5EF4-FFF2-40B4-BE49-F238E27FC236}">
                <a16:creationId xmlns:a16="http://schemas.microsoft.com/office/drawing/2014/main" id="{DBE635B1-47E9-43E2-BE34-34705A38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59" name="Rectangle 3">
            <a:extLst>
              <a:ext uri="{FF2B5EF4-FFF2-40B4-BE49-F238E27FC236}">
                <a16:creationId xmlns:a16="http://schemas.microsoft.com/office/drawing/2014/main" id="{F4B2CAEE-578A-4D3C-8123-8C413017B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286000"/>
            <a:ext cx="6629400" cy="3048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palavras de amor e apreciação Jesus teve para os membros dessa igreja?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“Conheço a tua tribulação e a tua pobreza...’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2" name="Picture 6">
            <a:extLst>
              <a:ext uri="{FF2B5EF4-FFF2-40B4-BE49-F238E27FC236}">
                <a16:creationId xmlns:a16="http://schemas.microsoft.com/office/drawing/2014/main" id="{6408D8CA-7F8A-4174-8414-B5208E8C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4" name="Rectangle 8">
            <a:extLst>
              <a:ext uri="{FF2B5EF4-FFF2-40B4-BE49-F238E27FC236}">
                <a16:creationId xmlns:a16="http://schemas.microsoft.com/office/drawing/2014/main" id="{010E5CF5-3291-4C32-929B-F86E5EBE4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191000"/>
            <a:ext cx="7620000" cy="2286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problema eles estavam enfrentando? (verso 10)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5" name="Picture 5">
            <a:extLst>
              <a:ext uri="{FF2B5EF4-FFF2-40B4-BE49-F238E27FC236}">
                <a16:creationId xmlns:a16="http://schemas.microsoft.com/office/drawing/2014/main" id="{5466C12A-A97F-4F3A-B3E0-C240AE80D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7" name="Rectangle 7">
            <a:extLst>
              <a:ext uri="{FF2B5EF4-FFF2-40B4-BE49-F238E27FC236}">
                <a16:creationId xmlns:a16="http://schemas.microsoft.com/office/drawing/2014/main" id="{12FEB58E-E416-4C8C-B2D7-A5FB9E8A7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800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problema eles estavam enfrentando? (verso 10)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Perseguição.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>
            <a:extLst>
              <a:ext uri="{FF2B5EF4-FFF2-40B4-BE49-F238E27FC236}">
                <a16:creationId xmlns:a16="http://schemas.microsoft.com/office/drawing/2014/main" id="{4C7E5D23-8A19-468B-A8A9-45DAE79FC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Rectangle 8">
            <a:extLst>
              <a:ext uri="{FF2B5EF4-FFF2-40B4-BE49-F238E27FC236}">
                <a16:creationId xmlns:a16="http://schemas.microsoft.com/office/drawing/2014/main" id="{191BA6EB-6CE0-41E0-BF3C-26F938D1E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609600"/>
            <a:ext cx="49530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Dezessete anos após essa profecia, Esmirna tornou-se a arena de morte para numerosos mártires. Esse foi um tempo terrível sob a dominação romana, onde os cristãos eram lançados aos leões ou queimados sobre estacas.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>
            <a:extLst>
              <a:ext uri="{FF2B5EF4-FFF2-40B4-BE49-F238E27FC236}">
                <a16:creationId xmlns:a16="http://schemas.microsoft.com/office/drawing/2014/main" id="{8F3AD2CA-604E-44F4-BC79-2DDF3690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11">
            <a:extLst>
              <a:ext uri="{FF2B5EF4-FFF2-40B4-BE49-F238E27FC236}">
                <a16:creationId xmlns:a16="http://schemas.microsoft.com/office/drawing/2014/main" id="{9BF064A0-CCF0-4A43-942B-B531DAAE1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3886200" cy="4648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Bíblia nos diz que você e eu somos filhos e filhas de Deus. Ele nos ama.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>
            <a:extLst>
              <a:ext uri="{FF2B5EF4-FFF2-40B4-BE49-F238E27FC236}">
                <a16:creationId xmlns:a16="http://schemas.microsoft.com/office/drawing/2014/main" id="{22C13653-D979-41E4-AA27-C5148DF7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08A83E16-39A0-4E9B-A099-0BC5159E3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Um dos últimos a morrerem heroicamente foi Policarpo, o líder da igreja de Esmirna. Enquanto ele enfrentava a multidão sedenta de sangue no estádio municipal, o imperador romano exigia que ele jurasse por César e amaldiçoasse a Cristo...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>
            <a:extLst>
              <a:ext uri="{FF2B5EF4-FFF2-40B4-BE49-F238E27FC236}">
                <a16:creationId xmlns:a16="http://schemas.microsoft.com/office/drawing/2014/main" id="{ECB3BB7B-5754-4C95-82CC-1C59942EA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3" name="Rectangle 5">
            <a:extLst>
              <a:ext uri="{FF2B5EF4-FFF2-40B4-BE49-F238E27FC236}">
                <a16:creationId xmlns:a16="http://schemas.microsoft.com/office/drawing/2014/main" id="{4C717E46-755A-4D28-96F7-AC1002320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Policarpo respondeu calmamente: "Por oitenta e seis anos eu O servi e Ele nunca me fez mal. Como posso blasfemar meu Rei, o qual me salvou?"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>
            <a:extLst>
              <a:ext uri="{FF2B5EF4-FFF2-40B4-BE49-F238E27FC236}">
                <a16:creationId xmlns:a16="http://schemas.microsoft.com/office/drawing/2014/main" id="{2B3D1645-8370-4433-B9C8-E1A4FC17E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Rectangle 11">
            <a:extLst>
              <a:ext uri="{FF2B5EF4-FFF2-40B4-BE49-F238E27FC236}">
                <a16:creationId xmlns:a16="http://schemas.microsoft.com/office/drawing/2014/main" id="{CAFF1458-A84F-4CB2-BD8A-A59AE2107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5486400" cy="4343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recompensa foi prometida aos membros fiéis? (versos 10 e 11)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>
            <a:extLst>
              <a:ext uri="{FF2B5EF4-FFF2-40B4-BE49-F238E27FC236}">
                <a16:creationId xmlns:a16="http://schemas.microsoft.com/office/drawing/2014/main" id="{587FEC0D-5DB9-413E-B5EA-FC09D3F57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7" name="Rectangle 3">
            <a:extLst>
              <a:ext uri="{FF2B5EF4-FFF2-40B4-BE49-F238E27FC236}">
                <a16:creationId xmlns:a16="http://schemas.microsoft.com/office/drawing/2014/main" id="{D48B63A3-6DCB-41FD-A9BA-745CA425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5486400" cy="4343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recompensa foi prometida aos membros fiéis? (versos 10 e 11)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coroa da vida.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>
            <a:extLst>
              <a:ext uri="{FF2B5EF4-FFF2-40B4-BE49-F238E27FC236}">
                <a16:creationId xmlns:a16="http://schemas.microsoft.com/office/drawing/2014/main" id="{17BF88CE-5EAE-40BA-89F0-A0A5A020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>
            <a:extLst>
              <a:ext uri="{FF2B5EF4-FFF2-40B4-BE49-F238E27FC236}">
                <a16:creationId xmlns:a16="http://schemas.microsoft.com/office/drawing/2014/main" id="{3159209A-00A1-484A-8703-7E82A375A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057400"/>
            <a:ext cx="6477000" cy="3124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Receber a coroa da vida significa que alguém vai viver para sempre com Deus.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Bíblia chama de segunda morte a destruição final do mundo com fogo. Em lição posterior discutiremos o assunto com maior profundidade.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84B6D9C-18CC-42A8-A889-89DD5BACC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38600"/>
            <a:ext cx="7772400" cy="11430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As promessas pertencem aos "fiéis" e "vencedores"; àqueles que por meio da fé em Jesus preferem morrer antes que rejeitar seu Senhor; antes morrer do que serem desonestos, desonrarem seus pais, cometerem adultério ou rejeitarem o sábado.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8794033D-4160-43AA-B632-08C66031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35280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>
            <a:extLst>
              <a:ext uri="{FF2B5EF4-FFF2-40B4-BE49-F238E27FC236}">
                <a16:creationId xmlns:a16="http://schemas.microsoft.com/office/drawing/2014/main" id="{CE4E38C8-F965-45F5-87B6-3EE253FCB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3D9E9BA5-3D4B-430A-B304-85BE67505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962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 você fosse levado a julgamento por causa de sua fé, o que aconteceria?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>
            <a:extLst>
              <a:ext uri="{FF2B5EF4-FFF2-40B4-BE49-F238E27FC236}">
                <a16:creationId xmlns:a16="http://schemas.microsoft.com/office/drawing/2014/main" id="{EE187B3E-D0B3-4751-9AE8-B21955A5B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A4A7E8AB-63F6-44E8-A659-8C30041C3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45720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IGREJA DE PÉRGAMO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 igreja exaltada, 313-538 d.C.)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>
            <a:extLst>
              <a:ext uri="{FF2B5EF4-FFF2-40B4-BE49-F238E27FC236}">
                <a16:creationId xmlns:a16="http://schemas.microsoft.com/office/drawing/2014/main" id="{373524DF-FE93-408F-ADC2-DB9B4C15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Rectangle 5">
            <a:extLst>
              <a:ext uri="{FF2B5EF4-FFF2-40B4-BE49-F238E27FC236}">
                <a16:creationId xmlns:a16="http://schemas.microsoft.com/office/drawing/2014/main" id="{FC2B66C1-7966-4132-BA6C-D3806241E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Pérgamo significa "cidadela"; ela estava localizada no cume de uma montanha. Essa esplêndida cidade era conhecida por seus muitos templos pagãos e uma grande biblioteca com cerca de 200.000 rolos (livros). 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extLst>
              <a:ext uri="{FF2B5EF4-FFF2-40B4-BE49-F238E27FC236}">
                <a16:creationId xmlns:a16="http://schemas.microsoft.com/office/drawing/2014/main" id="{DFE6463C-A645-4F00-B269-B3B8CB60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AD7AABBB-2296-46C4-864D-CEEF5B162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Pérgamo instituiu o primeiro culto de adoração a um imperador vivo. Eis por que ela é referida como o lugar "onde Satanás tem seu trono". A igreja cristã de Pérgamo estava firmemente estabelecida, mas os crentes ali eram bombardeados com tentações do culto pagão sensualista que os cercava.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>
            <a:extLst>
              <a:ext uri="{FF2B5EF4-FFF2-40B4-BE49-F238E27FC236}">
                <a16:creationId xmlns:a16="http://schemas.microsoft.com/office/drawing/2014/main" id="{30B29137-2EE1-438F-B808-9B05D90C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6" name="Rectangle 6">
            <a:extLst>
              <a:ext uri="{FF2B5EF4-FFF2-40B4-BE49-F238E27FC236}">
                <a16:creationId xmlns:a16="http://schemas.microsoft.com/office/drawing/2014/main" id="{9E8A0F15-8067-4AFD-8756-AAAD63A40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rgbClr val="FFFF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É certo que nem sempre O agradamos. De fato, muitos de nós vivemos sem sequer pensar nEle. Mas Deus nunca desiste de nós...</a:t>
            </a:r>
            <a:endParaRPr lang="pt-PT" altLang="pt-BR" b="1">
              <a:solidFill>
                <a:srgbClr val="FFFF66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>
            <a:extLst>
              <a:ext uri="{FF2B5EF4-FFF2-40B4-BE49-F238E27FC236}">
                <a16:creationId xmlns:a16="http://schemas.microsoft.com/office/drawing/2014/main" id="{3B3F0AC9-520E-4D05-B720-0A1E56C4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0912C5C0-0357-48E6-A565-D8616DA44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105400"/>
            <a:ext cx="7315200" cy="2362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2:12-17.</a:t>
            </a:r>
            <a:b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5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>
            <a:extLst>
              <a:ext uri="{FF2B5EF4-FFF2-40B4-BE49-F238E27FC236}">
                <a16:creationId xmlns:a16="http://schemas.microsoft.com/office/drawing/2014/main" id="{963322EF-3D84-48E1-BCC6-CC2C103C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5" name="Rectangle 5">
            <a:extLst>
              <a:ext uri="{FF2B5EF4-FFF2-40B4-BE49-F238E27FC236}">
                <a16:creationId xmlns:a16="http://schemas.microsoft.com/office/drawing/2014/main" id="{6B3F2F99-0AB1-4D53-ACEB-7EBC5872E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981200"/>
            <a:ext cx="4953000" cy="1143000"/>
          </a:xfrm>
          <a:noFill/>
          <a:ln/>
          <a:effectLst>
            <a:outerShdw dist="40161" dir="11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 que Jesus enaltece nesta igreja? (verso 13)</a:t>
            </a:r>
            <a:br>
              <a:rPr lang="pt-BR" altLang="pt-BR" sz="40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rgbClr val="FFFF66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>
            <a:extLst>
              <a:ext uri="{FF2B5EF4-FFF2-40B4-BE49-F238E27FC236}">
                <a16:creationId xmlns:a16="http://schemas.microsoft.com/office/drawing/2014/main" id="{7F767299-C32F-4FF5-83B3-CAF07EC89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9" name="Rectangle 3">
            <a:extLst>
              <a:ext uri="{FF2B5EF4-FFF2-40B4-BE49-F238E27FC236}">
                <a16:creationId xmlns:a16="http://schemas.microsoft.com/office/drawing/2014/main" id="{64E3F3BE-D6DD-4B86-868E-6713AB70E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590800"/>
            <a:ext cx="4953000" cy="1143000"/>
          </a:xfrm>
          <a:noFill/>
          <a:ln/>
          <a:effectLst>
            <a:outerShdw dist="40161" dir="1106097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 que Jesus enaltece nesta igreja? (verso 13)</a:t>
            </a:r>
            <a:br>
              <a:rPr lang="pt-BR" altLang="pt-BR" sz="40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“Conservas o Meu Nome e não negaste a fé...” </a:t>
            </a:r>
            <a:br>
              <a:rPr lang="pt-BR" altLang="pt-BR" sz="4000" b="1">
                <a:solidFill>
                  <a:srgbClr val="FFFF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rgbClr val="FFFF66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>
            <a:extLst>
              <a:ext uri="{FF2B5EF4-FFF2-40B4-BE49-F238E27FC236}">
                <a16:creationId xmlns:a16="http://schemas.microsoft.com/office/drawing/2014/main" id="{D1445BCD-021F-435C-BCBE-DDF17546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Rectangle 5">
            <a:extLst>
              <a:ext uri="{FF2B5EF4-FFF2-40B4-BE49-F238E27FC236}">
                <a16:creationId xmlns:a16="http://schemas.microsoft.com/office/drawing/2014/main" id="{E3C212F1-D342-41D6-BED6-D358343B9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791200" cy="2514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a repreensão que Cristo lhe deu? (versos 14 e 15)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>
            <a:extLst>
              <a:ext uri="{FF2B5EF4-FFF2-40B4-BE49-F238E27FC236}">
                <a16:creationId xmlns:a16="http://schemas.microsoft.com/office/drawing/2014/main" id="{0FF52EFD-3D7C-451F-BE93-C3F17C94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Rectangle 3">
            <a:extLst>
              <a:ext uri="{FF2B5EF4-FFF2-40B4-BE49-F238E27FC236}">
                <a16:creationId xmlns:a16="http://schemas.microsoft.com/office/drawing/2014/main" id="{1F202FF4-B7A0-44A8-B796-D1204639A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5791200" cy="5715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a repreensão que Cristo lhe deu? (versos 14 e 15)</a:t>
            </a: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Alguns sustentavam a doutrina de balaão comendo coisas sacrificadas aos ídolos e praticando a prostituição. Alguns da mesma forma sustentavam a doutrina dos nicolaítas.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>
            <a:extLst>
              <a:ext uri="{FF2B5EF4-FFF2-40B4-BE49-F238E27FC236}">
                <a16:creationId xmlns:a16="http://schemas.microsoft.com/office/drawing/2014/main" id="{BB4E13E6-49B2-427D-BF4C-B45924E3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Rectangle 5">
            <a:extLst>
              <a:ext uri="{FF2B5EF4-FFF2-40B4-BE49-F238E27FC236}">
                <a16:creationId xmlns:a16="http://schemas.microsoft.com/office/drawing/2014/main" id="{65B6DC67-0552-4A8E-A2AE-F6D84AC5D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8600" y="762000"/>
            <a:ext cx="4800600" cy="3886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conselho foi dado à igreja? (verso 16)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7AB2A851-FC71-4989-BFE4-BBD131434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1" name="Rectangle 3">
            <a:extLst>
              <a:ext uri="{FF2B5EF4-FFF2-40B4-BE49-F238E27FC236}">
                <a16:creationId xmlns:a16="http://schemas.microsoft.com/office/drawing/2014/main" id="{5A50CFB8-103E-42FF-AA7A-503B16FCB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8600" y="762000"/>
            <a:ext cx="4800600" cy="3886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conselho foi dado à igreja? (verso 16)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“Arrepende-te”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Picture 6">
            <a:extLst>
              <a:ext uri="{FF2B5EF4-FFF2-40B4-BE49-F238E27FC236}">
                <a16:creationId xmlns:a16="http://schemas.microsoft.com/office/drawing/2014/main" id="{EA91922E-4085-4BCF-83B8-B49DD1F9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6" name="Rectangle 8">
            <a:extLst>
              <a:ext uri="{FF2B5EF4-FFF2-40B4-BE49-F238E27FC236}">
                <a16:creationId xmlns:a16="http://schemas.microsoft.com/office/drawing/2014/main" id="{4CC31D2F-B230-40B3-9D5C-66321D9E0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685800"/>
            <a:ext cx="4648200" cy="6019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a recompensa prometida aos vencedores?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17)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>
            <a:extLst>
              <a:ext uri="{FF2B5EF4-FFF2-40B4-BE49-F238E27FC236}">
                <a16:creationId xmlns:a16="http://schemas.microsoft.com/office/drawing/2014/main" id="{68B1111C-B47A-4B8E-AC76-3FC439AF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5" name="Rectangle 3">
            <a:extLst>
              <a:ext uri="{FF2B5EF4-FFF2-40B4-BE49-F238E27FC236}">
                <a16:creationId xmlns:a16="http://schemas.microsoft.com/office/drawing/2014/main" id="{8124068C-831D-478A-A97B-025B3B446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648200" cy="6019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a recompensa prometida aos vencedores? 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(verso 17)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maná escondido, uma pedrinha branca e um novo nome.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>
            <a:extLst>
              <a:ext uri="{FF2B5EF4-FFF2-40B4-BE49-F238E27FC236}">
                <a16:creationId xmlns:a16="http://schemas.microsoft.com/office/drawing/2014/main" id="{1CF6BF95-43D7-446C-B782-31B60386D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0EF95356-F4A8-4700-BA83-DCCEF1C0E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martírio de um corajoso crente chamado Antipas contrasta com o "ensino de  Balaão". Balaão foi um falso profeta que precipitou Israel na imoralidade e idolatria (Números 22-25). Os nicolaítas faziam ameaça semelhante.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9" name="Picture 7">
            <a:extLst>
              <a:ext uri="{FF2B5EF4-FFF2-40B4-BE49-F238E27FC236}">
                <a16:creationId xmlns:a16="http://schemas.microsoft.com/office/drawing/2014/main" id="{86352118-9D85-48A3-9197-FF42115A8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0" name="Rectangle 8">
            <a:extLst>
              <a:ext uri="{FF2B5EF4-FFF2-40B4-BE49-F238E27FC236}">
                <a16:creationId xmlns:a16="http://schemas.microsoft.com/office/drawing/2014/main" id="{459C4AC0-5E2C-420E-A216-B458A86E2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105400"/>
            <a:ext cx="8915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Mesmo os que professam pertencer a Deus e à igreja cristã, algumas vezes vivem como se estivessem longe de Seus planos...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6" name="Picture 6">
            <a:extLst>
              <a:ext uri="{FF2B5EF4-FFF2-40B4-BE49-F238E27FC236}">
                <a16:creationId xmlns:a16="http://schemas.microsoft.com/office/drawing/2014/main" id="{E2297D37-ECF8-4EAF-BDDD-95BAB327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8" name="Rectangle 8">
            <a:extLst>
              <a:ext uri="{FF2B5EF4-FFF2-40B4-BE49-F238E27FC236}">
                <a16:creationId xmlns:a16="http://schemas.microsoft.com/office/drawing/2014/main" id="{2A819EF7-4B9E-4CE3-A482-6D4ABE6AA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572000" cy="5410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"maná escondido" prometido aos vencedores refere-se ao pão colocado na arca sagrada do Lugar Santíssimo, no interior do templo de Israel. Ele representa Jesus, o Pão da vida. A "pedra branca" era um emblema de honra.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83D99BB2-29D1-418B-B429-B767E425F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>
            <a:extLst>
              <a:ext uri="{FF2B5EF4-FFF2-40B4-BE49-F238E27FC236}">
                <a16:creationId xmlns:a16="http://schemas.microsoft.com/office/drawing/2014/main" id="{BFA10BA5-3F39-4698-BD08-46F1E9F02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838200"/>
            <a:ext cx="5105400" cy="4343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Depois que o imperador Constantino tornou o cristianismo a religião oficial do império romano, a igreja ascendeu a uma posição de incontestável popularidade e poder.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>
            <a:extLst>
              <a:ext uri="{FF2B5EF4-FFF2-40B4-BE49-F238E27FC236}">
                <a16:creationId xmlns:a16="http://schemas.microsoft.com/office/drawing/2014/main" id="{D4658547-562C-416D-802B-69C46B820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Rectangle 5">
            <a:extLst>
              <a:ext uri="{FF2B5EF4-FFF2-40B4-BE49-F238E27FC236}">
                <a16:creationId xmlns:a16="http://schemas.microsoft.com/office/drawing/2014/main" id="{F686A96D-7495-4067-9D07-10CC4A487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própria Pérgamo abrigou uma série de concílios eclesiásticos. O historiador Teodoreto nos conta que alguns dos bispos participantes chegavam sem olhos ou braços, mutilações essas resultantes da perseguição.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>
            <a:extLst>
              <a:ext uri="{FF2B5EF4-FFF2-40B4-BE49-F238E27FC236}">
                <a16:creationId xmlns:a16="http://schemas.microsoft.com/office/drawing/2014/main" id="{6E5A0C64-0311-4230-BC25-2CF24DCE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>
            <a:extLst>
              <a:ext uri="{FF2B5EF4-FFF2-40B4-BE49-F238E27FC236}">
                <a16:creationId xmlns:a16="http://schemas.microsoft.com/office/drawing/2014/main" id="{C0ABD04E-CD90-4C99-BE07-AF2D51C54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514600"/>
            <a:ext cx="7543800" cy="4191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 agora a igreja enfrentava uma ameaça diferente: as práticas pagãs da circundante cultura estavam começando a se infiltrar na igreja. </a:t>
            </a:r>
            <a:endParaRPr lang="pt-PT" altLang="pt-BR" sz="36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>
            <a:extLst>
              <a:ext uri="{FF2B5EF4-FFF2-40B4-BE49-F238E27FC236}">
                <a16:creationId xmlns:a16="http://schemas.microsoft.com/office/drawing/2014/main" id="{B78D3EA6-512B-4FAA-96C4-03F88D8CE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>
            <a:extLst>
              <a:ext uri="{FF2B5EF4-FFF2-40B4-BE49-F238E27FC236}">
                <a16:creationId xmlns:a16="http://schemas.microsoft.com/office/drawing/2014/main" id="{89CF9023-4E3D-4BCF-9235-39997324F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419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Você alguma vez já esteve lutando para ser um fiel cristão num ambiente antagônico? Se sim, o que você fez?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>
            <a:extLst>
              <a:ext uri="{FF2B5EF4-FFF2-40B4-BE49-F238E27FC236}">
                <a16:creationId xmlns:a16="http://schemas.microsoft.com/office/drawing/2014/main" id="{0C037576-EDC5-42D3-BFF1-62B98062F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>
            <a:extLst>
              <a:ext uri="{FF2B5EF4-FFF2-40B4-BE49-F238E27FC236}">
                <a16:creationId xmlns:a16="http://schemas.microsoft.com/office/drawing/2014/main" id="{82F62274-8A15-4924-AEB7-C40A15548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4419600" cy="4495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IGREJA DE TIATIRA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 igreja do deserto, 538-1500 d.C.)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>
            <a:extLst>
              <a:ext uri="{FF2B5EF4-FFF2-40B4-BE49-F238E27FC236}">
                <a16:creationId xmlns:a16="http://schemas.microsoft.com/office/drawing/2014/main" id="{185148FB-26A5-45CB-B1D9-93B41E7C4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Rectangle 5">
            <a:extLst>
              <a:ext uri="{FF2B5EF4-FFF2-40B4-BE49-F238E27FC236}">
                <a16:creationId xmlns:a16="http://schemas.microsoft.com/office/drawing/2014/main" id="{375DB174-0C5A-45CF-B16F-1239C0492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990600"/>
            <a:ext cx="6781800" cy="4191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cidade de Tiatira situava-se entre dois vales, numa das principais rotas comerciais da Àsia. Ela se distinguia por seu comércio e artes, especialmente a tinturaria de roupas...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>
            <a:extLst>
              <a:ext uri="{FF2B5EF4-FFF2-40B4-BE49-F238E27FC236}">
                <a16:creationId xmlns:a16="http://schemas.microsoft.com/office/drawing/2014/main" id="{74C77254-8DCB-4416-BBC1-934FD8A07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Rectangle 5">
            <a:extLst>
              <a:ext uri="{FF2B5EF4-FFF2-40B4-BE49-F238E27FC236}">
                <a16:creationId xmlns:a16="http://schemas.microsoft.com/office/drawing/2014/main" id="{4207F5E5-385B-4B73-AA0D-4F8A1D9A3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29000"/>
            <a:ext cx="82296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Sua "raiz de garança"*, que produzia a chamada tintura roxa, era usada em trajes reais no mundo todo. Foi aí que Lídia, uma das primeiras pessoas convertidas pelo apóstolo Paulo, comprava suas tinturas (Atos 16:11-15).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b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*A garança é uma planta européia cujas raízes contêm matéria corante vermelha.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>
            <a:extLst>
              <a:ext uri="{FF2B5EF4-FFF2-40B4-BE49-F238E27FC236}">
                <a16:creationId xmlns:a16="http://schemas.microsoft.com/office/drawing/2014/main" id="{847E4D2E-28B7-49F6-A5EB-04824B0A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D832DF37-0C38-4DB3-A220-B744F12C0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971800"/>
            <a:ext cx="6858000" cy="2590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2:18-29.</a:t>
            </a:r>
            <a:endParaRPr lang="pt-PT" altLang="pt-BR" sz="54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BE4826B1-8161-4E59-AAA1-129CCF387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Que cinco coisas Jesus recomendou à igreja de Tiatira? (versos 18 e 19)</a:t>
            </a:r>
            <a:b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>
            <a:extLst>
              <a:ext uri="{FF2B5EF4-FFF2-40B4-BE49-F238E27FC236}">
                <a16:creationId xmlns:a16="http://schemas.microsoft.com/office/drawing/2014/main" id="{BAB7EEC8-5221-4157-80D8-07020A89D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9" name="Rectangle 5">
            <a:extLst>
              <a:ext uri="{FF2B5EF4-FFF2-40B4-BE49-F238E27FC236}">
                <a16:creationId xmlns:a16="http://schemas.microsoft.com/office/drawing/2014/main" id="{BC698E9C-BB58-46F8-9AF7-C3BD9A9FF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Eis por que Ele nos deu as mensagens da Bíblia –  para nos ajudar.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DED3DB11-E001-47B8-9E33-847D2B79F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F1BD283F-56DE-4145-8EBF-E2DFEED6B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6934200" cy="2971800"/>
          </a:xfrm>
          <a:noFill/>
          <a:ln/>
          <a:effectLst>
            <a:outerShdw dist="35921" dir="81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igreja organizou orfanatos, hospital e missões. Essa era uma congregação realmente preocupada e dedicada a atender às necessidades das pessoas.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>
            <a:extLst>
              <a:ext uri="{FF2B5EF4-FFF2-40B4-BE49-F238E27FC236}">
                <a16:creationId xmlns:a16="http://schemas.microsoft.com/office/drawing/2014/main" id="{77D7F4AB-98D6-4A45-97DD-FB9A1438D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id="{0C4F6A06-B56F-44F0-BCE8-5E31EC52C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3400" y="304800"/>
            <a:ext cx="4114800" cy="3962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a censura de Jesus aos membros de Tiatira?  (verso 20)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>
            <a:extLst>
              <a:ext uri="{FF2B5EF4-FFF2-40B4-BE49-F238E27FC236}">
                <a16:creationId xmlns:a16="http://schemas.microsoft.com/office/drawing/2014/main" id="{405C9D7E-9CC6-4D39-AF50-4AF079162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1" name="Rectangle 3">
            <a:extLst>
              <a:ext uri="{FF2B5EF4-FFF2-40B4-BE49-F238E27FC236}">
                <a16:creationId xmlns:a16="http://schemas.microsoft.com/office/drawing/2014/main" id="{903F57A6-D688-45F4-9EEB-165936819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3400" y="609600"/>
            <a:ext cx="4114800" cy="3962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a censura de Jesus aos membros de Tiatira?  (verso 20)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Tolerar Jezabel e seus ensinos.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>
            <a:extLst>
              <a:ext uri="{FF2B5EF4-FFF2-40B4-BE49-F238E27FC236}">
                <a16:creationId xmlns:a16="http://schemas.microsoft.com/office/drawing/2014/main" id="{4C22E7CC-69DF-437E-B285-968E3BA69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Rectangle 5">
            <a:extLst>
              <a:ext uri="{FF2B5EF4-FFF2-40B4-BE49-F238E27FC236}">
                <a16:creationId xmlns:a16="http://schemas.microsoft.com/office/drawing/2014/main" id="{2AA34940-4770-405B-A226-F5F3CEC26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8200" y="1143000"/>
            <a:ext cx="43434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Jezabel foi uma princesa fenícia e sacerdotisa de Baal, um deus pagão da natureza. Ele promoveu a adoração do Sol e contribuiu para desviar Israel de seu relacionamento especial com Deus.</a:t>
            </a:r>
            <a:r>
              <a:rPr lang="pt-PT" altLang="pt-BR" sz="36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>
            <a:extLst>
              <a:ext uri="{FF2B5EF4-FFF2-40B4-BE49-F238E27FC236}">
                <a16:creationId xmlns:a16="http://schemas.microsoft.com/office/drawing/2014/main" id="{7D7F6C2F-C5CE-44B9-B901-306632BB6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284CEBF6-023D-4801-B981-2F527259E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828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a punição por seguir a Baal? (versos 22 e 23)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>
            <a:extLst>
              <a:ext uri="{FF2B5EF4-FFF2-40B4-BE49-F238E27FC236}">
                <a16:creationId xmlns:a16="http://schemas.microsoft.com/office/drawing/2014/main" id="{059A5735-178F-4713-91C2-53D5A013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5" name="Rectangle 3">
            <a:extLst>
              <a:ext uri="{FF2B5EF4-FFF2-40B4-BE49-F238E27FC236}">
                <a16:creationId xmlns:a16="http://schemas.microsoft.com/office/drawing/2014/main" id="{22DD5934-11B9-4513-91FD-55A67E4A0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09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foi a punição por seguir a Baal? (versos 22 e 23)</a:t>
            </a: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Doença, tribulação e morte dos seus filhos.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>
            <a:extLst>
              <a:ext uri="{FF2B5EF4-FFF2-40B4-BE49-F238E27FC236}">
                <a16:creationId xmlns:a16="http://schemas.microsoft.com/office/drawing/2014/main" id="{327DA240-A140-4F1C-84E1-68BB8946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0B34EABC-0771-428D-8CD7-4F3936F70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4648200" cy="4267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 que você acha que Deus fica preocupado quando Sua verdade é misturada com falsos ensinos?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>
            <a:extLst>
              <a:ext uri="{FF2B5EF4-FFF2-40B4-BE49-F238E27FC236}">
                <a16:creationId xmlns:a16="http://schemas.microsoft.com/office/drawing/2014/main" id="{742B293B-EBC6-443F-AD24-09216A1A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>
            <a:extLst>
              <a:ext uri="{FF2B5EF4-FFF2-40B4-BE49-F238E27FC236}">
                <a16:creationId xmlns:a16="http://schemas.microsoft.com/office/drawing/2014/main" id="{ADC8C9CF-BCDD-45E9-B72A-011725FD8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4191000" cy="4648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é a promessa de Deus ao fiel? (versos 26-28)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>
            <a:extLst>
              <a:ext uri="{FF2B5EF4-FFF2-40B4-BE49-F238E27FC236}">
                <a16:creationId xmlns:a16="http://schemas.microsoft.com/office/drawing/2014/main" id="{2C9F5583-4BC4-4FCD-BB64-5F789B9E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19" name="Rectangle 3">
            <a:extLst>
              <a:ext uri="{FF2B5EF4-FFF2-40B4-BE49-F238E27FC236}">
                <a16:creationId xmlns:a16="http://schemas.microsoft.com/office/drawing/2014/main" id="{177D02CA-DBE0-47B0-8CE3-99010941E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4191000" cy="4648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 é a promessa de Deus ao fiel? (versos 26-28)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Governar as nações.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>
            <a:extLst>
              <a:ext uri="{FF2B5EF4-FFF2-40B4-BE49-F238E27FC236}">
                <a16:creationId xmlns:a16="http://schemas.microsoft.com/office/drawing/2014/main" id="{6F7A2BD5-0242-4BD5-958B-B2CB51830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id="{7DDADA72-86B0-4524-897A-CF63E0E97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029200" cy="525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Como poderia a igreja hoje ser enganada por falsos ensinos ou líderes? O que você deveria fazer para não ser enganado?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>
            <a:extLst>
              <a:ext uri="{FF2B5EF4-FFF2-40B4-BE49-F238E27FC236}">
                <a16:creationId xmlns:a16="http://schemas.microsoft.com/office/drawing/2014/main" id="{F560FA73-C3ED-46D1-B38D-B480003CF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Rectangle 5">
            <a:extLst>
              <a:ext uri="{FF2B5EF4-FFF2-40B4-BE49-F238E27FC236}">
                <a16:creationId xmlns:a16="http://schemas.microsoft.com/office/drawing/2014/main" id="{22B09A5F-2074-4415-B829-2AB9960C0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Deus ainda está estendendo Sua mão. Faz isso porque nos ama!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>
            <a:extLst>
              <a:ext uri="{FF2B5EF4-FFF2-40B4-BE49-F238E27FC236}">
                <a16:creationId xmlns:a16="http://schemas.microsoft.com/office/drawing/2014/main" id="{E29D723A-899B-4A01-89CC-E7316B7B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E0496CF6-3AA1-4CAC-9783-3FE594240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4953000" cy="4724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 formalismo, a transigência e os rituais predominaram. A igreja da Idade Média (500 a 1500) assemelhou-se notavelmente à igreja descrita por Jesus em Sua mensagem a Tiatira. 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>
            <a:extLst>
              <a:ext uri="{FF2B5EF4-FFF2-40B4-BE49-F238E27FC236}">
                <a16:creationId xmlns:a16="http://schemas.microsoft.com/office/drawing/2014/main" id="{D1DC66D4-5566-439D-A9A7-FC855D0D5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5">
            <a:extLst>
              <a:ext uri="{FF2B5EF4-FFF2-40B4-BE49-F238E27FC236}">
                <a16:creationId xmlns:a16="http://schemas.microsoft.com/office/drawing/2014/main" id="{160F79A3-FDFC-48E0-941A-212867883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4419600" cy="4648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IGREJA DE SARDES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 igreja da Reforma, 1500-1790 d.C.)</a:t>
            </a:r>
            <a:r>
              <a:rPr lang="pt-PT" altLang="pt-BR" sz="40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>
            <a:extLst>
              <a:ext uri="{FF2B5EF4-FFF2-40B4-BE49-F238E27FC236}">
                <a16:creationId xmlns:a16="http://schemas.microsoft.com/office/drawing/2014/main" id="{2614D41C-4ED7-468B-8CA7-617EF7B7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68D1840C-382C-4C67-B101-C2D93CEDF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Sardes significa "a que permanece". Esse centro de manufatura têxtil e indústria joalheira estava localizado num platô a 300m acima do vale e parecia inconquistável...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>
            <a:extLst>
              <a:ext uri="{FF2B5EF4-FFF2-40B4-BE49-F238E27FC236}">
                <a16:creationId xmlns:a16="http://schemas.microsoft.com/office/drawing/2014/main" id="{96246411-EDBC-4A3E-B7C9-166358E2B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1" name="Rectangle 5">
            <a:extLst>
              <a:ext uri="{FF2B5EF4-FFF2-40B4-BE49-F238E27FC236}">
                <a16:creationId xmlns:a16="http://schemas.microsoft.com/office/drawing/2014/main" id="{CB1354BA-E621-4C51-8509-ACC9529BE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524000"/>
            <a:ext cx="7543800" cy="3124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...Mas Ciro, o grande, descobriu um caminho por dentro dela. Numa noite escura, em 547 a.C., ele mandou um guerreiro muito ágil escalar a escarpa debaixo de Sardes... </a:t>
            </a:r>
            <a:endParaRPr lang="pt-PT" altLang="pt-BR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>
            <a:extLst>
              <a:ext uri="{FF2B5EF4-FFF2-40B4-BE49-F238E27FC236}">
                <a16:creationId xmlns:a16="http://schemas.microsoft.com/office/drawing/2014/main" id="{9C684C27-0981-4882-84D4-DB23E407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Rectangle 5">
            <a:extLst>
              <a:ext uri="{FF2B5EF4-FFF2-40B4-BE49-F238E27FC236}">
                <a16:creationId xmlns:a16="http://schemas.microsoft.com/office/drawing/2014/main" id="{395335CC-6F2E-4FF4-BCFA-2E40BED90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514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Enquanto a cidade dormia pacificamente, o soldado abriu os gigantescos portões pelo lado de dentro.  Quase 300 anos mais tarde, Antíoco a conquistou do mesmo modo, também enquanto todos dormiam.</a:t>
            </a:r>
            <a:r>
              <a:rPr lang="pt-PT" altLang="pt-BR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>
            <a:extLst>
              <a:ext uri="{FF2B5EF4-FFF2-40B4-BE49-F238E27FC236}">
                <a16:creationId xmlns:a16="http://schemas.microsoft.com/office/drawing/2014/main" id="{1381E4EA-A921-4B29-AC73-CB958A56E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Rectangle 5">
            <a:extLst>
              <a:ext uri="{FF2B5EF4-FFF2-40B4-BE49-F238E27FC236}">
                <a16:creationId xmlns:a16="http://schemas.microsoft.com/office/drawing/2014/main" id="{54138C23-BC60-4534-9398-EFED03715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905000"/>
            <a:ext cx="67818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Leia Apocalipse 3:1-6.</a:t>
            </a:r>
            <a:b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>
            <a:extLst>
              <a:ext uri="{FF2B5EF4-FFF2-40B4-BE49-F238E27FC236}">
                <a16:creationId xmlns:a16="http://schemas.microsoft.com/office/drawing/2014/main" id="{523716B8-52E9-4E68-999F-4BC01A88E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9" name="Rectangle 5">
            <a:extLst>
              <a:ext uri="{FF2B5EF4-FFF2-40B4-BE49-F238E27FC236}">
                <a16:creationId xmlns:a16="http://schemas.microsoft.com/office/drawing/2014/main" id="{1381AF68-7E97-4722-959C-7A94948D3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0"/>
            <a:ext cx="68580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Jesus descreve os crentes em Sardes como tendo nome de quem vive, mas estando mortos – dormindo "no trabalho" de ser cristãos! O que você acha que significa estar dormindo como crente?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>
            <a:extLst>
              <a:ext uri="{FF2B5EF4-FFF2-40B4-BE49-F238E27FC236}">
                <a16:creationId xmlns:a16="http://schemas.microsoft.com/office/drawing/2014/main" id="{FEC52AC6-FDB7-4B80-BA32-28559E89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>
            <a:extLst>
              <a:ext uri="{FF2B5EF4-FFF2-40B4-BE49-F238E27FC236}">
                <a16:creationId xmlns:a16="http://schemas.microsoft.com/office/drawing/2014/main" id="{97119D95-9194-45E2-9475-5D9504F1E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0"/>
            <a:ext cx="6629400" cy="2743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Você já "caiu no sono" quando deveria estar desperto? Como se sentiu sobre isso?</a:t>
            </a:r>
            <a:r>
              <a:rPr lang="pt-PT" altLang="pt-BR" sz="4800" b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>
            <a:extLst>
              <a:ext uri="{FF2B5EF4-FFF2-40B4-BE49-F238E27FC236}">
                <a16:creationId xmlns:a16="http://schemas.microsoft.com/office/drawing/2014/main" id="{C681DBB2-C215-4B5F-924B-8A82616B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Rectangle 8">
            <a:extLst>
              <a:ext uri="{FF2B5EF4-FFF2-40B4-BE49-F238E27FC236}">
                <a16:creationId xmlns:a16="http://schemas.microsoft.com/office/drawing/2014/main" id="{739E87E4-549C-44D3-B808-B94D8D541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24400"/>
            <a:ext cx="8077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conselho Jesus deu a essa dormente congregação? (versos 2 e 3)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>
            <a:extLst>
              <a:ext uri="{FF2B5EF4-FFF2-40B4-BE49-F238E27FC236}">
                <a16:creationId xmlns:a16="http://schemas.microsoft.com/office/drawing/2014/main" id="{024CD582-FF17-421B-A7CB-D88DB336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1" name="Rectangle 3">
            <a:extLst>
              <a:ext uri="{FF2B5EF4-FFF2-40B4-BE49-F238E27FC236}">
                <a16:creationId xmlns:a16="http://schemas.microsoft.com/office/drawing/2014/main" id="{E7D8FFE9-CA4E-4539-BF05-2F474E6E1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24400"/>
            <a:ext cx="8077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 conselho Jesus deu a essa dormente congregação? (versos 2 e 3) </a:t>
            </a: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Vigiar e arrepender-se.</a:t>
            </a:r>
            <a:endParaRPr lang="pt-PT" altLang="pt-BR" sz="4000" b="1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3617</Words>
  <Application>Microsoft Office PowerPoint</Application>
  <PresentationFormat>Apresentação na tela (4:3)</PresentationFormat>
  <Paragraphs>145</Paragraphs>
  <Slides>145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145</vt:i4>
      </vt:variant>
    </vt:vector>
  </HeadingPairs>
  <TitlesOfParts>
    <vt:vector size="149" baseType="lpstr">
      <vt:lpstr>Times New Roman</vt:lpstr>
      <vt:lpstr>Arial Narrow</vt:lpstr>
      <vt:lpstr>Tahoma</vt:lpstr>
      <vt:lpstr>Estrutura padrão</vt:lpstr>
      <vt:lpstr>Apresentação do PowerPoint</vt:lpstr>
      <vt:lpstr>Foco Sobre o Apocalipse          Foco na Profecia - 9 </vt:lpstr>
      <vt:lpstr>João tem uma poderosa visão do Cristo glorificado, sustentando as sete estrelas e andando no meio dos sete candeeiros de ouro. Cada estrela simboliza uma mensagem à igreja cristã, desde o tempo de João até o nosso.    </vt:lpstr>
      <vt:lpstr>Alguém Se Preocupa Com Você   Apocalipse 2 e 3 </vt:lpstr>
      <vt:lpstr>A Bíblia nos diz que você e eu somos filhos e filhas de Deus. Ele nos ama. </vt:lpstr>
      <vt:lpstr>É certo que nem sempre O agradamos. De fato, muitos de nós vivemos sem sequer pensar nEle. Mas Deus nunca desiste de nós...</vt:lpstr>
      <vt:lpstr> Mesmo os que professam pertencer a Deus e à igreja cristã, algumas vezes vivem como se estivessem longe de Seus planos...</vt:lpstr>
      <vt:lpstr>Eis por que Ele nos deu as mensagens da Bíblia –  para nos ajudar. </vt:lpstr>
      <vt:lpstr>Deus ainda está estendendo Sua mão. Faz isso porque nos ama! </vt:lpstr>
      <vt:lpstr>A Escritura diz que a igreja cristã é como um corpo e que Jesus é sua cabeça. Isso significa que os crentes, membros da igreja de Cristo, são como Suas mãos e pés no mundo. </vt:lpstr>
      <vt:lpstr>Devemos ir e partilhar com outros a mensagem de que Deus os ama e morreu por seus pecados. </vt:lpstr>
      <vt:lpstr>O segundo e terceiro capítulos do Apocalipse contêm cartas que Jesus enviou mediante João às sete igrejas da Ásia, no território hoje pertencente à moderna Turquia. </vt:lpstr>
      <vt:lpstr>As igrejas são: Éfeso, Esmirna, Pérgamo, Tiatira, Sardes, Filadélfia e Laodicéia. Essas cidades estavam tão bem localizadas na interconexão das estradas romanas, que era possível visitar cada uma delas na ordem em que estão dispostas no Apocalipse. </vt:lpstr>
      <vt:lpstr>As características e estilo de vida dos membros dessas igrejas representam a jornada que você faz enquanto cresce em seu relacionamento com Jesus. Há tempos de lutas e tempos de gozosa experiência. </vt:lpstr>
      <vt:lpstr>Mas, não importa em que altura você está dessa jornada, Deus o ama e Se preocupa com você. Enquanto você estuda as sete igrejas, relacione sua experiência pessoal com a dos membros das sete igrejas. </vt:lpstr>
      <vt:lpstr>Além disso, muitos eruditos bíblicos crêem que as sete igrejas sejam simbólicas da igreja cristã através da história. A experiência de cada uma reflete a vivência da igreja cristã durante sete eras consecutivas. </vt:lpstr>
      <vt:lpstr>Isso significa que cada mensagem possui três aplicações:  -A primeira é empregada à efetiva igreja dos tempos em que a carta foi escrita.  -A segunda é aplicada uma específica era da história da igreja.  -A terceira é usada no sentido de como a experiência e a mensagem se aplicam à nossa vida hoje. </vt:lpstr>
      <vt:lpstr>Estudemos cada igreja e façamos essas três aplicações enquanto buscamos entender a mensagem de Deus. </vt:lpstr>
      <vt:lpstr>A IGREJA DE ÉFESO (A igreja apostólica, 31 a 100 d.C.)</vt:lpstr>
      <vt:lpstr>O nome "Éfeso" significa "desejável". Éfeso era, de fato, uma cidade desejável situada num belo porto do mar Egeu. </vt:lpstr>
      <vt:lpstr>Era conhecida por suas muitas atrações comerciais e culturais. Uma das sete maravilhas do mundo estava ali localizada – o templo dedicado a Diana, a deusa pagã da fertilidade. </vt:lpstr>
      <vt:lpstr>Áquila e Priscila auxiliaram na fundação dessa igreja, assistidos por Apolo, um evangelista, e pelo apóstolo Paulo (Atos 18:18-26). </vt:lpstr>
      <vt:lpstr>Leia Apocalipse 2:1-7.</vt:lpstr>
      <vt:lpstr>Qual a recomendação feita aos efésios? (versos 2 e 3)  </vt:lpstr>
      <vt:lpstr>Qual a recomendação feita aos efésios? (versos 2 e 3)  Perseverar.</vt:lpstr>
      <vt:lpstr>Que problema foi apontado nessa igreja? (verso 4)    </vt:lpstr>
      <vt:lpstr>Que problema foi apontado nessa igreja? (verso 4)  Abandonaram o primeiro amor.  </vt:lpstr>
      <vt:lpstr>Qual a sua solução? (verso 5) </vt:lpstr>
      <vt:lpstr>Qual a sua solução? (verso 5)  Arrepender-se e voltar à prática das primeiras obras.</vt:lpstr>
      <vt:lpstr>O que Deus prometeu se os membros O obedecessem? (verso 7) </vt:lpstr>
      <vt:lpstr>O que Deus prometeu se os membros O obedecessem? (verso 7) “Ao vencedor; dar-lhe-ei que se alimente da árvore da vida que se encontra no paraíso de Deus.”</vt:lpstr>
      <vt:lpstr>Os membros da igreja eram zelosos por Deus, pacientes com os outros, leais e defensores da verdade escriturística. Todavia, com o tempo, eles perderam seu primeiro relacionamento de amor com Jesus...</vt:lpstr>
      <vt:lpstr>Viviam segundo uma lista de "devo fazer" em vez da experiência do "eu amo você e desejo fazer isso". Deus pediu-lhes que voltassem a amá-Lo. </vt:lpstr>
      <vt:lpstr>Os nicolaitas mencionados nesses versos professavam ser cristãos, mas criam que a obediência à lei de Deus era desnecessária.  Jesus usou uma linguagem enérgica  contra os nicolaítas,  dizendo que Ele odiava suas obras ou estilo de vida. </vt:lpstr>
      <vt:lpstr>Identicamente, Jesus empregou linguagem veemente em outros livros da Bíblia a respeito desse mesmo tópico. Ele disse: "Aquele que diz: Eu O conheço, e não guarda os Seus mandamentos, é mentiroso e nele não está a verdade.“  (I João 2:4). </vt:lpstr>
      <vt:lpstr>Cristo também disse: "Nem todo o que Me diz: Senhor, Senhor! entrará no reino dos céus, mas aquele que faz a vontade de Meu Pai que está nos céus." (Mateus 7:21). </vt:lpstr>
      <vt:lpstr>Você vê como é importante para Deus que os cristãos não sejam hipócritas? Sua Palavra ser-lhes-ia essencial porque eles O amam e escolheram ter um relacionamento com Ele. </vt:lpstr>
      <vt:lpstr>É como a união entre esposo e esposa. Eles fazem boas coisas um para o outro porque desejam e não porque são obrigados a isso. </vt:lpstr>
      <vt:lpstr>Quando você pensa em seu próprio relacionamento com Jesus, como se sente? </vt:lpstr>
      <vt:lpstr>A IGREJA DE ESMIRNA (A igreja perseguida, 100-313 d.C.) </vt:lpstr>
      <vt:lpstr>A cidade de Esmirna ficava cerca de 22 quilômetros ao norte de Éfeso, sobre uma bela enseada do mar Egeu. </vt:lpstr>
      <vt:lpstr>Esmirna significa "cheiro suave". Ela existe até hoje sob o nome de Izmir, a terceira maior cidade da Turquia. Os cidadãos de Esmirna construíram um centro comercial de três andares. </vt:lpstr>
      <vt:lpstr>Essa igreja sofreu amarga perseguição, mas permaneceu fiel a Deus. A perseguição finalmente cessou, quando o imperador romano Constantino tornou-se nominalmente cristão. </vt:lpstr>
      <vt:lpstr>Leia Apocalipse 2:8-11 </vt:lpstr>
      <vt:lpstr>Que palavras de amor e apreciação Jesus teve para os membros dessa igreja?  </vt:lpstr>
      <vt:lpstr>Que palavras de amor e apreciação Jesus teve para os membros dessa igreja?   “Conheço a tua tribulação e a tua pobreza...’</vt:lpstr>
      <vt:lpstr>Que problema eles estavam enfrentando? (verso 10)  </vt:lpstr>
      <vt:lpstr>Que problema eles estavam enfrentando? (verso 10)  Perseguição.</vt:lpstr>
      <vt:lpstr>Dezessete anos após essa profecia, Esmirna tornou-se a arena de morte para numerosos mártires. Esse foi um tempo terrível sob a dominação romana, onde os cristãos eram lançados aos leões ou queimados sobre estacas. </vt:lpstr>
      <vt:lpstr>Um dos últimos a morrerem heroicamente foi Policarpo, o líder da igreja de Esmirna. Enquanto ele enfrentava a multidão sedenta de sangue no estádio municipal, o imperador romano exigia que ele jurasse por César e amaldiçoasse a Cristo... </vt:lpstr>
      <vt:lpstr>Policarpo respondeu calmamente: "Por oitenta e seis anos eu O servi e Ele nunca me fez mal. Como posso blasfemar meu Rei, o qual me salvou?" </vt:lpstr>
      <vt:lpstr>Que recompensa foi prometida aos membros fiéis? (versos 10 e 11)  </vt:lpstr>
      <vt:lpstr>Que recompensa foi prometida aos membros fiéis? (versos 10 e 11)  A coroa da vida.</vt:lpstr>
      <vt:lpstr>Receber a coroa da vida significa que alguém vai viver para sempre com Deus. A Bíblia chama de segunda morte a destruição final do mundo com fogo. Em lição posterior discutiremos o assunto com maior profundidade. </vt:lpstr>
      <vt:lpstr>As promessas pertencem aos "fiéis" e "vencedores"; àqueles que por meio da fé em Jesus preferem morrer antes que rejeitar seu Senhor; antes morrer do que serem desonestos, desonrarem seus pais, cometerem adultério ou rejeitarem o sábado. </vt:lpstr>
      <vt:lpstr>Se você fosse levado a julgamento por causa de sua fé, o que aconteceria? </vt:lpstr>
      <vt:lpstr>A IGREJA DE PÉRGAMO (A igreja exaltada, 313-538 d.C.) </vt:lpstr>
      <vt:lpstr>Pérgamo significa "cidadela"; ela estava localizada no cume de uma montanha. Essa esplêndida cidade era conhecida por seus muitos templos pagãos e uma grande biblioteca com cerca de 200.000 rolos (livros).  </vt:lpstr>
      <vt:lpstr>Pérgamo instituiu o primeiro culto de adoração a um imperador vivo. Eis por que ela é referida como o lugar "onde Satanás tem seu trono". A igreja cristã de Pérgamo estava firmemente estabelecida, mas os crentes ali eram bombardeados com tentações do culto pagão sensualista que os cercava. </vt:lpstr>
      <vt:lpstr>Leia Apocalipse 2:12-17. </vt:lpstr>
      <vt:lpstr>O que Jesus enaltece nesta igreja? (verso 13)   </vt:lpstr>
      <vt:lpstr>O que Jesus enaltece nesta igreja? (verso 13)  “Conservas o Meu Nome e não negaste a fé...”  </vt:lpstr>
      <vt:lpstr>Qual a repreensão que Cristo lhe deu? (versos 14 e 15)  </vt:lpstr>
      <vt:lpstr>Qual a repreensão que Cristo lhe deu? (versos 14 e 15)  Alguns sustentavam a doutrina de balaão comendo coisas sacrificadas aos ídolos e praticando a prostituição. Alguns da mesma forma sustentavam a doutrina dos nicolaítas.</vt:lpstr>
      <vt:lpstr>Que conselho foi dado à igreja? (verso 16)   </vt:lpstr>
      <vt:lpstr>Que conselho foi dado à igreja? (verso 16)  “Arrepende-te” </vt:lpstr>
      <vt:lpstr>Qual a recompensa prometida aos vencedores?  (verso 17)  </vt:lpstr>
      <vt:lpstr>Qual a recompensa prometida aos vencedores?  (verso 17)  O maná escondido, uma pedrinha branca e um novo nome.</vt:lpstr>
      <vt:lpstr>O martírio de um corajoso crente chamado Antipas contrasta com o "ensino de  Balaão". Balaão foi um falso profeta que precipitou Israel na imoralidade e idolatria (Números 22-25). Os nicolaítas faziam ameaça semelhante. </vt:lpstr>
      <vt:lpstr>O "maná escondido" prometido aos vencedores refere-se ao pão colocado na arca sagrada do Lugar Santíssimo, no interior do templo de Israel. Ele representa Jesus, o Pão da vida. A "pedra branca" era um emblema de honra.</vt:lpstr>
      <vt:lpstr>Depois que o imperador Constantino tornou o cristianismo a religião oficial do império romano, a igreja ascendeu a uma posição de incontestável popularidade e poder. </vt:lpstr>
      <vt:lpstr>A própria Pérgamo abrigou uma série de concílios eclesiásticos. O historiador Teodoreto nos conta que alguns dos bispos participantes chegavam sem olhos ou braços, mutilações essas resultantes da perseguição. </vt:lpstr>
      <vt:lpstr>Mas agora a igreja enfrentava uma ameaça diferente: as práticas pagãs da circundante cultura estavam começando a se infiltrar na igreja. </vt:lpstr>
      <vt:lpstr>Você alguma vez já esteve lutando para ser um fiel cristão num ambiente antagônico? Se sim, o que você fez? </vt:lpstr>
      <vt:lpstr>A IGREJA DE TIATIRA (A igreja do deserto, 538-1500 d.C.)</vt:lpstr>
      <vt:lpstr>A cidade de Tiatira situava-se entre dois vales, numa das principais rotas comerciais da Àsia. Ela se distinguia por seu comércio e artes, especialmente a tinturaria de roupas...</vt:lpstr>
      <vt:lpstr>Sua "raiz de garança"*, que produzia a chamada tintura roxa, era usada em trajes reais no mundo todo. Foi aí que Lídia, uma das primeiras pessoas convertidas pelo apóstolo Paulo, comprava suas tinturas (Atos 16:11-15).     *A garança é uma planta européia cujas raízes contêm matéria corante vermelha.   </vt:lpstr>
      <vt:lpstr>Leia Apocalipse 2:18-29.</vt:lpstr>
      <vt:lpstr>Que cinco coisas Jesus recomendou à igreja de Tiatira? (versos 18 e 19) </vt:lpstr>
      <vt:lpstr>A igreja organizou orfanatos, hospital e missões. Essa era uma congregação realmente preocupada e dedicada a atender às necessidades das pessoas. </vt:lpstr>
      <vt:lpstr>Qual foi a censura de Jesus aos membros de Tiatira?  (verso 20)  </vt:lpstr>
      <vt:lpstr>Qual foi a censura de Jesus aos membros de Tiatira?  (verso 20)  Tolerar Jezabel e seus ensinos.</vt:lpstr>
      <vt:lpstr>Jezabel foi uma princesa fenícia e sacerdotisa de Baal, um deus pagão da natureza. Ele promoveu a adoração do Sol e contribuiu para desviar Israel de seu relacionamento especial com Deus. </vt:lpstr>
      <vt:lpstr>Qual foi a punição por seguir a Baal? (versos 22 e 23)  </vt:lpstr>
      <vt:lpstr>Qual foi a punição por seguir a Baal? (versos 22 e 23)  Doença, tribulação e morte dos seus filhos.</vt:lpstr>
      <vt:lpstr>Por que você acha que Deus fica preocupado quando Sua verdade é misturada com falsos ensinos? </vt:lpstr>
      <vt:lpstr>Qual é a promessa de Deus ao fiel? (versos 26-28)   </vt:lpstr>
      <vt:lpstr>Qual é a promessa de Deus ao fiel? (versos 26-28)   Governar as nações.</vt:lpstr>
      <vt:lpstr>Como poderia a igreja hoje ser enganada por falsos ensinos ou líderes? O que você deveria fazer para não ser enganado? </vt:lpstr>
      <vt:lpstr>O formalismo, a transigência e os rituais predominaram. A igreja da Idade Média (500 a 1500) assemelhou-se notavelmente à igreja descrita por Jesus em Sua mensagem a Tiatira. </vt:lpstr>
      <vt:lpstr>A IGREJA DE SARDES (A igreja da Reforma, 1500-1790 d.C.) </vt:lpstr>
      <vt:lpstr>Sardes significa "a que permanece". Esse centro de manufatura têxtil e indústria joalheira estava localizado num platô a 300m acima do vale e parecia inconquistável... </vt:lpstr>
      <vt:lpstr>...Mas Ciro, o grande, descobriu um caminho por dentro dela. Numa noite escura, em 547 a.C., ele mandou um guerreiro muito ágil escalar a escarpa debaixo de Sardes... </vt:lpstr>
      <vt:lpstr>Enquanto a cidade dormia pacificamente, o soldado abriu os gigantescos portões pelo lado de dentro.  Quase 300 anos mais tarde, Antíoco a conquistou do mesmo modo, também enquanto todos dormiam. </vt:lpstr>
      <vt:lpstr>Leia Apocalipse 3:1-6. </vt:lpstr>
      <vt:lpstr>Jesus descreve os crentes em Sardes como tendo nome de quem vive, mas estando mortos – dormindo "no trabalho" de ser cristãos! O que você acha que significa estar dormindo como crente?</vt:lpstr>
      <vt:lpstr>Você já "caiu no sono" quando deveria estar desperto? Como se sentiu sobre isso? </vt:lpstr>
      <vt:lpstr>Que conselho Jesus deu a essa dormente congregação? (versos 2 e 3)   </vt:lpstr>
      <vt:lpstr>Que conselho Jesus deu a essa dormente congregação? (versos 2 e 3)   Vigiar e arrepender-se.</vt:lpstr>
      <vt:lpstr>Crentes adormecidos são gente cheia de si. Sardes representa o período da Reforma. Infelizmente, os sucessores da Reforma dividiram-se em muitas facções oponentes... </vt:lpstr>
      <vt:lpstr>...Os crentes vivenciavam a religião apenas como um consentimento formal com um credo que julgavam correto. Eles dormitavam sob a segurança de sua "doutrina correta". </vt:lpstr>
      <vt:lpstr>O que foram os membros de Sardes levados a lembrar? (verso 3)  </vt:lpstr>
      <vt:lpstr>O que foram os membros de Sardes levados a lembrar? (verso 3)  O que haviam recebido. </vt:lpstr>
      <vt:lpstr>Na Bíblia, o branco simboliza pureza espiritual. A vida perfeita de Cristo é algumas vezes representada como uma vestimenta branca e imaculada... </vt:lpstr>
      <vt:lpstr>...Deus promete dar esse traje a todos os que aceitam a Cristo como Salvador. Assim é que somos "vestidos de vestes brancas". Ele substitui nossa vida imperfeita por Sua vida perfeita. </vt:lpstr>
      <vt:lpstr>O que você acha que roupas manchadas (poluídas) representam? (verso 4)     </vt:lpstr>
      <vt:lpstr>O que você acha que roupas manchadas (poluídas) representam? (verso 4)  O Pecado   </vt:lpstr>
      <vt:lpstr>As vestes da justiça de Cristo podem cobrir nossos trapos imundos (Zacarias 3:1-5). Jesus provê o imaculado traje de Sua vida perfeita a todos os que O aceitarem. </vt:lpstr>
      <vt:lpstr>Você já aceitou a Jesus? </vt:lpstr>
      <vt:lpstr>A IGREJA DE FILADÉLFIA (A igreja missionária, 1790-1840 d.C.) </vt:lpstr>
      <vt:lpstr>Filadélfia, que significa "amor fraternal", foi construída sobre uma colina sobranceira a dois vales. Ela recebeu esse nome do rei Átalo II Filadelfo, em honra à lealdade de seu irmão mais velho que o precedera no trono. Hoje se encontra em seu lugar a próspera cidade de Alasehir.  </vt:lpstr>
      <vt:lpstr>Essa igreja deve ter sido notável, pois recebeu só elogios da parte de Cristo e nenhuma repreensão.</vt:lpstr>
      <vt:lpstr>Leia Apocalipse 3:7-13.</vt:lpstr>
      <vt:lpstr> Que tipo de chave Jesus tem na mão enquanto fala a essa igreja? (verso 7)  </vt:lpstr>
      <vt:lpstr> Que tipo de chave Jesus tem na mão enquanto fala a essa igreja? (verso 7)  “A chave de Davi, que abre e ninguém fechará, e que fecha, e ninguém abrirá.”</vt:lpstr>
      <vt:lpstr>Que palavras são usadas para descrever Cristo? (verso7)  </vt:lpstr>
      <vt:lpstr>Que palavras são usadas para descrever Cristo? (verso7)  O Santo e Verdadeiro. </vt:lpstr>
      <vt:lpstr>Filadélfia representa um período de tempo ocorrente no século dezenove, quando grandes movimentos evangélicos e pró-advento revitalizaram a igreja. </vt:lpstr>
      <vt:lpstr>O reavivamento impeliu a igreja como nunca dantes. Ela foi capaz de apresentar Jesus a 10.000.000 de pessoas – a oportunidade era "uma porta aberta que ninguém pode fechar".</vt:lpstr>
      <vt:lpstr>A "porta aberta e fechada" simboliza o início do juízo investigativo e do ministério de Cristo no Lugar Santíssimo do santuário celestial (Falaremos mais sobre isso em outra lição). </vt:lpstr>
      <vt:lpstr>Os grandes movimentos evangélicos revigoraram e impeliram a igreja do século dezenove. </vt:lpstr>
      <vt:lpstr>Mesmo com essa "pouca força", que duas coisas a igreja de Filadélfia fez? (verso 8)  </vt:lpstr>
      <vt:lpstr>Mesmo com essa "pouca força", que duas coisas a igreja de Filadélfia fez? (verso 8)  Guardou a Palavra de Deus e não negou o Seu nome.</vt:lpstr>
      <vt:lpstr>Qual foi a promessa de Deus para essa igreja? (verso 12)  </vt:lpstr>
      <vt:lpstr>Qual foi a promessa de Deus para essa igreja? (verso 12)  O vencedor seria coluna no santuário de Deus. </vt:lpstr>
      <vt:lpstr>Às vezes pode ser que você se sinta contrariado por amigos e familiares porque é um cristão. Se assim é, apegue-se à promessa divina de que Deus lhe dará um novo nome e um lugar especial com Ele no Céu! </vt:lpstr>
      <vt:lpstr>O que gostaria de pedir que Deus fizesse por você em sua vida cristã? </vt:lpstr>
      <vt:lpstr> A IGREJA DE LAODICÉIA  (A igreja morna do tempo do fim, 1840–segunda vinda de Cristo) </vt:lpstr>
      <vt:lpstr>A sétima e última igreja é Laodicéia. Essa cidade era um rico centro comercial. Seus cidadãos eram especializados na fabricação de produtos derivados de lã. </vt:lpstr>
      <vt:lpstr>Sua escola de medicina era famosa por causa de um ungüento ocular ou colírio que produzia. </vt:lpstr>
      <vt:lpstr>Laodicéia também possuía fontes termais borbulhantes a alguns quilômetros da cidade. O povo conseguiu canalizar essa água para a cidade, mas ela era morna e enjoativa quando chegava aos lares. </vt:lpstr>
      <vt:lpstr>Leia Apocalipse 3:14-22.  A mensagem a Laodicéia é bastante sensata; ela contém apenas advertências. Essa igreja representa o período de tempo no qual estamos vivendo. Ela é representada como uma igreja transigente, nem quente nem fria. </vt:lpstr>
      <vt:lpstr>Por que Deus prefere que uma igreja seja fria em vez de morna? (versos 15 e 16)   </vt:lpstr>
      <vt:lpstr>Por que Deus prefere que uma igreja seja fria em vez de morna? (versos 15 e 16)   A mornidão causa enjôo.</vt:lpstr>
      <vt:lpstr>Como essa igreja se sente a seu próprio respeito?  (verso 17)    </vt:lpstr>
      <vt:lpstr>Como essa igreja se sente a seu próprio respeito?  (verso 17)  Pensa que é rica e que não precisa de coisa alguma.   </vt:lpstr>
      <vt:lpstr>Que prescrição Deus faz a essa igreja para corrigir seus problemas?  (verso 18)</vt:lpstr>
      <vt:lpstr>“Aconselho-te que de mim compres ouro refinado com fogo para te enriqueceres, vestiduras brancas para te vestires, a fim de que não seja manifesta a vergonha da tua nudez, e colírio para ungires os olhos, a fim de que vejas.”</vt:lpstr>
      <vt:lpstr>O que é que torna um crente rico? (Efésios 2:7-9)</vt:lpstr>
      <vt:lpstr>O que é que torna um crente rico? (Efésios 2:7-9)</vt:lpstr>
      <vt:lpstr>O que representam as vestes brancas? (ver Isaías 61:10) </vt:lpstr>
      <vt:lpstr>O que representam as vestes brancas? (ver Isaías 61:10)   A Justiça de Cristo</vt:lpstr>
      <vt:lpstr>O que significa o colírio? (I Coríntios 2:9-14)  </vt:lpstr>
      <vt:lpstr>O que significa o colírio? (I Coríntios 2:9-14)  O discernimento dado pelo Espírito Santo </vt:lpstr>
      <vt:lpstr>No final das mensagens às sete igrejas, Jesus está à porta e bate. Ele está procurando entrar. Está batendo à porta do seu coração, dizendo: "Se você quiser, abra a porta e deixe-Me entrar em sua vida."  Qual será sua resposta a Jesus? </vt:lpstr>
    </vt:vector>
  </TitlesOfParts>
  <Company>Associação Paulistana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Foco Sobre o Apocalipse       Alguém Se Preocupa Com Você     João tem uma poderosa visão do Cristo glorificado, sustentando as sete estrelas e andando no meio dos sete candeeiros de ouro. Cada estrela simboliza uma mensagem à igreja cristã, desde o tempo de </dc:title>
  <dc:subject>FOCO NA PROFECIA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15</cp:revision>
  <dcterms:created xsi:type="dcterms:W3CDTF">2003-06-04T15:26:05Z</dcterms:created>
  <dcterms:modified xsi:type="dcterms:W3CDTF">2021-01-08T06:18:25Z</dcterms:modified>
  <cp:category>EVANGELISMO</cp:category>
</cp:coreProperties>
</file>