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7" r:id="rId2"/>
    <p:sldId id="257" r:id="rId3"/>
    <p:sldId id="256" r:id="rId4"/>
    <p:sldId id="358" r:id="rId5"/>
    <p:sldId id="258" r:id="rId6"/>
    <p:sldId id="259" r:id="rId7"/>
    <p:sldId id="260" r:id="rId8"/>
    <p:sldId id="261" r:id="rId9"/>
    <p:sldId id="341" r:id="rId10"/>
    <p:sldId id="262" r:id="rId11"/>
    <p:sldId id="263" r:id="rId12"/>
    <p:sldId id="264" r:id="rId13"/>
    <p:sldId id="265" r:id="rId14"/>
    <p:sldId id="266" r:id="rId15"/>
    <p:sldId id="342" r:id="rId16"/>
    <p:sldId id="328" r:id="rId17"/>
    <p:sldId id="273" r:id="rId18"/>
    <p:sldId id="267" r:id="rId19"/>
    <p:sldId id="268" r:id="rId20"/>
    <p:sldId id="269" r:id="rId21"/>
    <p:sldId id="270" r:id="rId22"/>
    <p:sldId id="271" r:id="rId23"/>
    <p:sldId id="272" r:id="rId24"/>
    <p:sldId id="274" r:id="rId25"/>
    <p:sldId id="275" r:id="rId26"/>
    <p:sldId id="276" r:id="rId27"/>
    <p:sldId id="329" r:id="rId28"/>
    <p:sldId id="277" r:id="rId29"/>
    <p:sldId id="278" r:id="rId30"/>
    <p:sldId id="346" r:id="rId31"/>
    <p:sldId id="279" r:id="rId32"/>
    <p:sldId id="280" r:id="rId33"/>
    <p:sldId id="338" r:id="rId34"/>
    <p:sldId id="281" r:id="rId35"/>
    <p:sldId id="282" r:id="rId36"/>
    <p:sldId id="347" r:id="rId37"/>
    <p:sldId id="283" r:id="rId38"/>
    <p:sldId id="330" r:id="rId39"/>
    <p:sldId id="348" r:id="rId40"/>
    <p:sldId id="284" r:id="rId41"/>
    <p:sldId id="285" r:id="rId42"/>
    <p:sldId id="331" r:id="rId43"/>
    <p:sldId id="286" r:id="rId44"/>
    <p:sldId id="287" r:id="rId45"/>
    <p:sldId id="332" r:id="rId46"/>
    <p:sldId id="349" r:id="rId47"/>
    <p:sldId id="288" r:id="rId48"/>
    <p:sldId id="350" r:id="rId49"/>
    <p:sldId id="351" r:id="rId50"/>
    <p:sldId id="289" r:id="rId51"/>
    <p:sldId id="333" r:id="rId52"/>
    <p:sldId id="290" r:id="rId53"/>
    <p:sldId id="291" r:id="rId54"/>
    <p:sldId id="356" r:id="rId55"/>
    <p:sldId id="334" r:id="rId56"/>
    <p:sldId id="292" r:id="rId57"/>
    <p:sldId id="353" r:id="rId58"/>
    <p:sldId id="293" r:id="rId59"/>
    <p:sldId id="352" r:id="rId60"/>
    <p:sldId id="294" r:id="rId61"/>
    <p:sldId id="335" r:id="rId62"/>
    <p:sldId id="295" r:id="rId63"/>
    <p:sldId id="296" r:id="rId64"/>
    <p:sldId id="297" r:id="rId65"/>
    <p:sldId id="298" r:id="rId66"/>
    <p:sldId id="300" r:id="rId67"/>
    <p:sldId id="354" r:id="rId68"/>
    <p:sldId id="301" r:id="rId69"/>
    <p:sldId id="302" r:id="rId70"/>
    <p:sldId id="355" r:id="rId71"/>
    <p:sldId id="303" r:id="rId72"/>
    <p:sldId id="305" r:id="rId73"/>
    <p:sldId id="343" r:id="rId74"/>
    <p:sldId id="344" r:id="rId75"/>
    <p:sldId id="306" r:id="rId76"/>
    <p:sldId id="339" r:id="rId77"/>
    <p:sldId id="340" r:id="rId78"/>
    <p:sldId id="307" r:id="rId79"/>
    <p:sldId id="345" r:id="rId80"/>
    <p:sldId id="308" r:id="rId81"/>
    <p:sldId id="336" r:id="rId82"/>
    <p:sldId id="309" r:id="rId83"/>
    <p:sldId id="337" r:id="rId84"/>
    <p:sldId id="359" r:id="rId85"/>
    <p:sldId id="310" r:id="rId86"/>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ABF5"/>
    <a:srgbClr val="F1AFE8"/>
    <a:srgbClr val="C1EAFF"/>
    <a:srgbClr val="99DDFF"/>
    <a:srgbClr val="F8D6F3"/>
    <a:srgbClr val="BDD8FF"/>
    <a:srgbClr val="00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1" d="100"/>
          <a:sy n="61" d="100"/>
        </p:scale>
        <p:origin x="7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7BAEC-FF04-49DE-8910-A7E4C38289BF}"/>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12CE8E4-7F74-4EEF-A167-05263F76BEA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1551CE3-0FD5-402D-9678-915D60468FA7}"/>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A86C6E31-069D-4FA1-A6DE-AB508CEA0C00}"/>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05385353-D802-41D1-9183-D0B61933BC99}"/>
              </a:ext>
            </a:extLst>
          </p:cNvPr>
          <p:cNvSpPr>
            <a:spLocks noGrp="1"/>
          </p:cNvSpPr>
          <p:nvPr>
            <p:ph type="sldNum" sz="quarter" idx="12"/>
          </p:nvPr>
        </p:nvSpPr>
        <p:spPr/>
        <p:txBody>
          <a:bodyPr/>
          <a:lstStyle>
            <a:lvl1pPr>
              <a:defRPr/>
            </a:lvl1pPr>
          </a:lstStyle>
          <a:p>
            <a:fld id="{8E50684C-53D2-41B4-8423-B10621DECE61}" type="slidenum">
              <a:rPr lang="pt-BR" altLang="pt-BR"/>
              <a:pPr/>
              <a:t>‹nº›</a:t>
            </a:fld>
            <a:endParaRPr lang="pt-BR" altLang="pt-BR"/>
          </a:p>
        </p:txBody>
      </p:sp>
    </p:spTree>
    <p:extLst>
      <p:ext uri="{BB962C8B-B14F-4D97-AF65-F5344CB8AC3E}">
        <p14:creationId xmlns:p14="http://schemas.microsoft.com/office/powerpoint/2010/main" val="132584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FA36C8-3FAB-428F-844E-1B872F3D5E3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912AB7-1071-4B47-9EAA-613BAE7910C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D0FD89-F73D-408A-826B-312FA517BE45}"/>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3F8D5020-59D7-46C1-9FEF-B7EA597A208A}"/>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12EE163D-92E5-4188-992C-8B4F9044CBA0}"/>
              </a:ext>
            </a:extLst>
          </p:cNvPr>
          <p:cNvSpPr>
            <a:spLocks noGrp="1"/>
          </p:cNvSpPr>
          <p:nvPr>
            <p:ph type="sldNum" sz="quarter" idx="12"/>
          </p:nvPr>
        </p:nvSpPr>
        <p:spPr/>
        <p:txBody>
          <a:bodyPr/>
          <a:lstStyle>
            <a:lvl1pPr>
              <a:defRPr/>
            </a:lvl1pPr>
          </a:lstStyle>
          <a:p>
            <a:fld id="{92A98651-1AD1-4DDC-BC99-0FBF3A14D18F}" type="slidenum">
              <a:rPr lang="pt-BR" altLang="pt-BR"/>
              <a:pPr/>
              <a:t>‹nº›</a:t>
            </a:fld>
            <a:endParaRPr lang="pt-BR" altLang="pt-BR"/>
          </a:p>
        </p:txBody>
      </p:sp>
    </p:spTree>
    <p:extLst>
      <p:ext uri="{BB962C8B-B14F-4D97-AF65-F5344CB8AC3E}">
        <p14:creationId xmlns:p14="http://schemas.microsoft.com/office/powerpoint/2010/main" val="237957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697260A-17FE-4E02-BB56-8FA88A43C271}"/>
              </a:ext>
            </a:extLst>
          </p:cNvPr>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026FE29-EE44-4B10-BFA6-4FCEA18B46D4}"/>
              </a:ext>
            </a:extLst>
          </p:cNvPr>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E310817-3D05-4927-A569-7DC8464BED87}"/>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2FC5E157-8B6D-476A-9F55-FD685EB66A90}"/>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3F4AC1CF-A069-4534-981D-3197DA8A449E}"/>
              </a:ext>
            </a:extLst>
          </p:cNvPr>
          <p:cNvSpPr>
            <a:spLocks noGrp="1"/>
          </p:cNvSpPr>
          <p:nvPr>
            <p:ph type="sldNum" sz="quarter" idx="12"/>
          </p:nvPr>
        </p:nvSpPr>
        <p:spPr/>
        <p:txBody>
          <a:bodyPr/>
          <a:lstStyle>
            <a:lvl1pPr>
              <a:defRPr/>
            </a:lvl1pPr>
          </a:lstStyle>
          <a:p>
            <a:fld id="{6308AC72-F1AD-4D2C-8876-4E9BF481F887}" type="slidenum">
              <a:rPr lang="pt-BR" altLang="pt-BR"/>
              <a:pPr/>
              <a:t>‹nº›</a:t>
            </a:fld>
            <a:endParaRPr lang="pt-BR" altLang="pt-BR"/>
          </a:p>
        </p:txBody>
      </p:sp>
    </p:spTree>
    <p:extLst>
      <p:ext uri="{BB962C8B-B14F-4D97-AF65-F5344CB8AC3E}">
        <p14:creationId xmlns:p14="http://schemas.microsoft.com/office/powerpoint/2010/main" val="286321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95496-4632-4797-957C-964C0054677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DC86BB0-4EA9-4E7B-B20B-8A8DC8545E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21295A0-87E8-4708-8AA9-0076A34D9BDA}"/>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854D59D-D186-4ECF-B33B-EFC4889EB265}"/>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61250DC8-8BE3-43B5-B279-DFEC7BAD12B0}"/>
              </a:ext>
            </a:extLst>
          </p:cNvPr>
          <p:cNvSpPr>
            <a:spLocks noGrp="1"/>
          </p:cNvSpPr>
          <p:nvPr>
            <p:ph type="sldNum" sz="quarter" idx="12"/>
          </p:nvPr>
        </p:nvSpPr>
        <p:spPr/>
        <p:txBody>
          <a:bodyPr/>
          <a:lstStyle>
            <a:lvl1pPr>
              <a:defRPr/>
            </a:lvl1pPr>
          </a:lstStyle>
          <a:p>
            <a:fld id="{02B1CCA1-C15E-4F19-9A61-02ED39ADB158}" type="slidenum">
              <a:rPr lang="pt-BR" altLang="pt-BR"/>
              <a:pPr/>
              <a:t>‹nº›</a:t>
            </a:fld>
            <a:endParaRPr lang="pt-BR" altLang="pt-BR"/>
          </a:p>
        </p:txBody>
      </p:sp>
    </p:spTree>
    <p:extLst>
      <p:ext uri="{BB962C8B-B14F-4D97-AF65-F5344CB8AC3E}">
        <p14:creationId xmlns:p14="http://schemas.microsoft.com/office/powerpoint/2010/main" val="23403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58EE-5F56-4FB7-878A-E2908F226B28}"/>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1A440C1-A6D4-4216-9B95-3AF83CC2CC2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DB3F9C8-5E2A-4D26-BD4A-779093CB1BD8}"/>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62D7DAE-27D6-4186-BF79-6AEFEB2A71FD}"/>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A888050A-BCC6-406E-BE71-A71AD9B7D226}"/>
              </a:ext>
            </a:extLst>
          </p:cNvPr>
          <p:cNvSpPr>
            <a:spLocks noGrp="1"/>
          </p:cNvSpPr>
          <p:nvPr>
            <p:ph type="sldNum" sz="quarter" idx="12"/>
          </p:nvPr>
        </p:nvSpPr>
        <p:spPr/>
        <p:txBody>
          <a:bodyPr/>
          <a:lstStyle>
            <a:lvl1pPr>
              <a:defRPr/>
            </a:lvl1pPr>
          </a:lstStyle>
          <a:p>
            <a:fld id="{4E14C1CE-4C96-41AC-B26B-B32881F2CC05}" type="slidenum">
              <a:rPr lang="pt-BR" altLang="pt-BR"/>
              <a:pPr/>
              <a:t>‹nº›</a:t>
            </a:fld>
            <a:endParaRPr lang="pt-BR" altLang="pt-BR"/>
          </a:p>
        </p:txBody>
      </p:sp>
    </p:spTree>
    <p:extLst>
      <p:ext uri="{BB962C8B-B14F-4D97-AF65-F5344CB8AC3E}">
        <p14:creationId xmlns:p14="http://schemas.microsoft.com/office/powerpoint/2010/main" val="29518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FB5A8-7200-40D9-A39C-9182BF7D081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053582F-EDE2-48CF-A94A-6A81587DDA2E}"/>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B97FE8E-AA09-41C9-9AFD-DBD84C3F820F}"/>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6DD8F05-D53A-42A7-8C0D-0EBA10D26116}"/>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F6961BDC-E24E-4C5C-A48D-227A98379146}"/>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C61F16E9-8216-4DE6-ACB4-A20E03CB7BE7}"/>
              </a:ext>
            </a:extLst>
          </p:cNvPr>
          <p:cNvSpPr>
            <a:spLocks noGrp="1"/>
          </p:cNvSpPr>
          <p:nvPr>
            <p:ph type="sldNum" sz="quarter" idx="12"/>
          </p:nvPr>
        </p:nvSpPr>
        <p:spPr/>
        <p:txBody>
          <a:bodyPr/>
          <a:lstStyle>
            <a:lvl1pPr>
              <a:defRPr/>
            </a:lvl1pPr>
          </a:lstStyle>
          <a:p>
            <a:fld id="{63E26B85-F333-4A87-BE04-C5F0023FDD33}" type="slidenum">
              <a:rPr lang="pt-BR" altLang="pt-BR"/>
              <a:pPr/>
              <a:t>‹nº›</a:t>
            </a:fld>
            <a:endParaRPr lang="pt-BR" altLang="pt-BR"/>
          </a:p>
        </p:txBody>
      </p:sp>
    </p:spTree>
    <p:extLst>
      <p:ext uri="{BB962C8B-B14F-4D97-AF65-F5344CB8AC3E}">
        <p14:creationId xmlns:p14="http://schemas.microsoft.com/office/powerpoint/2010/main" val="331670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A7D38-72AF-462D-86A5-2BB39D91F9EB}"/>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22D9BC6-1BAB-46AB-8DF1-B2422B10059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B6AF561-F033-4212-AEEC-81E20201B208}"/>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FABA30F-25EC-4BEC-B3C3-99BE25C003E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FE40999-326E-4347-9B0D-38A0877AA440}"/>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211201C-2F41-4B4E-A80E-8F8297E62CC8}"/>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0796A39D-45E2-44EB-A926-FC3BFED780F6}"/>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CA6A3F87-128E-4827-95F2-810777798281}"/>
              </a:ext>
            </a:extLst>
          </p:cNvPr>
          <p:cNvSpPr>
            <a:spLocks noGrp="1"/>
          </p:cNvSpPr>
          <p:nvPr>
            <p:ph type="sldNum" sz="quarter" idx="12"/>
          </p:nvPr>
        </p:nvSpPr>
        <p:spPr/>
        <p:txBody>
          <a:bodyPr/>
          <a:lstStyle>
            <a:lvl1pPr>
              <a:defRPr/>
            </a:lvl1pPr>
          </a:lstStyle>
          <a:p>
            <a:fld id="{B8AD7819-C2B4-4C1A-A2A2-1FE0C6F79B1F}" type="slidenum">
              <a:rPr lang="pt-BR" altLang="pt-BR"/>
              <a:pPr/>
              <a:t>‹nº›</a:t>
            </a:fld>
            <a:endParaRPr lang="pt-BR" altLang="pt-BR"/>
          </a:p>
        </p:txBody>
      </p:sp>
    </p:spTree>
    <p:extLst>
      <p:ext uri="{BB962C8B-B14F-4D97-AF65-F5344CB8AC3E}">
        <p14:creationId xmlns:p14="http://schemas.microsoft.com/office/powerpoint/2010/main" val="287104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59D15B-B10F-4444-BF92-BC9FCD7D0E8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C79A1B6-9B6F-4BA4-AA58-5181368BC376}"/>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0FE1E51F-A7AB-4DE7-92CD-83CE734C4EAA}"/>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40BDD9E1-ABD5-40DF-9734-E472922CFD78}"/>
              </a:ext>
            </a:extLst>
          </p:cNvPr>
          <p:cNvSpPr>
            <a:spLocks noGrp="1"/>
          </p:cNvSpPr>
          <p:nvPr>
            <p:ph type="sldNum" sz="quarter" idx="12"/>
          </p:nvPr>
        </p:nvSpPr>
        <p:spPr/>
        <p:txBody>
          <a:bodyPr/>
          <a:lstStyle>
            <a:lvl1pPr>
              <a:defRPr/>
            </a:lvl1pPr>
          </a:lstStyle>
          <a:p>
            <a:fld id="{B6324F18-A02E-4CB0-8A6F-CDA53AB15543}" type="slidenum">
              <a:rPr lang="pt-BR" altLang="pt-BR"/>
              <a:pPr/>
              <a:t>‹nº›</a:t>
            </a:fld>
            <a:endParaRPr lang="pt-BR" altLang="pt-BR"/>
          </a:p>
        </p:txBody>
      </p:sp>
    </p:spTree>
    <p:extLst>
      <p:ext uri="{BB962C8B-B14F-4D97-AF65-F5344CB8AC3E}">
        <p14:creationId xmlns:p14="http://schemas.microsoft.com/office/powerpoint/2010/main" val="411761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861BF43-267A-431A-B55E-EA1ADC2ACCF0}"/>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9DE952C7-6734-460B-ADCA-753007391E3E}"/>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2FC34609-2DBB-4BF7-BE91-288BFE1C7558}"/>
              </a:ext>
            </a:extLst>
          </p:cNvPr>
          <p:cNvSpPr>
            <a:spLocks noGrp="1"/>
          </p:cNvSpPr>
          <p:nvPr>
            <p:ph type="sldNum" sz="quarter" idx="12"/>
          </p:nvPr>
        </p:nvSpPr>
        <p:spPr/>
        <p:txBody>
          <a:bodyPr/>
          <a:lstStyle>
            <a:lvl1pPr>
              <a:defRPr/>
            </a:lvl1pPr>
          </a:lstStyle>
          <a:p>
            <a:fld id="{56A09E58-18D9-444B-821F-4DB633F4DE40}" type="slidenum">
              <a:rPr lang="pt-BR" altLang="pt-BR"/>
              <a:pPr/>
              <a:t>‹nº›</a:t>
            </a:fld>
            <a:endParaRPr lang="pt-BR" altLang="pt-BR"/>
          </a:p>
        </p:txBody>
      </p:sp>
    </p:spTree>
    <p:extLst>
      <p:ext uri="{BB962C8B-B14F-4D97-AF65-F5344CB8AC3E}">
        <p14:creationId xmlns:p14="http://schemas.microsoft.com/office/powerpoint/2010/main" val="316600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5FF96D-EFE0-45EB-BB16-75D8E6D2B3E0}"/>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1EB9565-5C36-497F-A053-1803B32574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DDB93A4-9551-48DB-89DD-F8032F9E77D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52AF5FD-761C-49D1-8447-50A27AF10468}"/>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6D0434EF-475A-4C54-8822-2134AD5E9C98}"/>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A7EB3282-E5AB-43D4-9E98-86189B226F61}"/>
              </a:ext>
            </a:extLst>
          </p:cNvPr>
          <p:cNvSpPr>
            <a:spLocks noGrp="1"/>
          </p:cNvSpPr>
          <p:nvPr>
            <p:ph type="sldNum" sz="quarter" idx="12"/>
          </p:nvPr>
        </p:nvSpPr>
        <p:spPr/>
        <p:txBody>
          <a:bodyPr/>
          <a:lstStyle>
            <a:lvl1pPr>
              <a:defRPr/>
            </a:lvl1pPr>
          </a:lstStyle>
          <a:p>
            <a:fld id="{92FDA71A-6E73-4603-A045-94526F68D7DA}" type="slidenum">
              <a:rPr lang="pt-BR" altLang="pt-BR"/>
              <a:pPr/>
              <a:t>‹nº›</a:t>
            </a:fld>
            <a:endParaRPr lang="pt-BR" altLang="pt-BR"/>
          </a:p>
        </p:txBody>
      </p:sp>
    </p:spTree>
    <p:extLst>
      <p:ext uri="{BB962C8B-B14F-4D97-AF65-F5344CB8AC3E}">
        <p14:creationId xmlns:p14="http://schemas.microsoft.com/office/powerpoint/2010/main" val="252116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163C3-ED28-462B-9145-E7EE111D1023}"/>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AA5D565-315C-4EEC-A361-69F7B86F07E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7AD6761C-072F-479D-9FBE-B4D40C8BD0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5A68EEA-9F69-4572-B8E0-7052D33B923E}"/>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F9EDD1D6-18C7-49AA-A814-825ADBE19A20}"/>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D109087E-D458-418A-9214-0DDDB5A0E2C9}"/>
              </a:ext>
            </a:extLst>
          </p:cNvPr>
          <p:cNvSpPr>
            <a:spLocks noGrp="1"/>
          </p:cNvSpPr>
          <p:nvPr>
            <p:ph type="sldNum" sz="quarter" idx="12"/>
          </p:nvPr>
        </p:nvSpPr>
        <p:spPr/>
        <p:txBody>
          <a:bodyPr/>
          <a:lstStyle>
            <a:lvl1pPr>
              <a:defRPr/>
            </a:lvl1pPr>
          </a:lstStyle>
          <a:p>
            <a:fld id="{5FDFAB3F-35D9-45A3-A260-E0AAEF94041A}" type="slidenum">
              <a:rPr lang="pt-BR" altLang="pt-BR"/>
              <a:pPr/>
              <a:t>‹nº›</a:t>
            </a:fld>
            <a:endParaRPr lang="pt-BR" altLang="pt-BR"/>
          </a:p>
        </p:txBody>
      </p:sp>
    </p:spTree>
    <p:extLst>
      <p:ext uri="{BB962C8B-B14F-4D97-AF65-F5344CB8AC3E}">
        <p14:creationId xmlns:p14="http://schemas.microsoft.com/office/powerpoint/2010/main" val="353037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57C61BB-BB44-4958-A52E-196D5DF8B1E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900823FD-E59E-47C8-9860-5EC46EEB009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A6FCA464-B5B0-4B69-B640-7FBDBB191BE6}"/>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t-BR" altLang="pt-BR"/>
          </a:p>
        </p:txBody>
      </p:sp>
      <p:sp>
        <p:nvSpPr>
          <p:cNvPr id="1029" name="Rectangle 5">
            <a:extLst>
              <a:ext uri="{FF2B5EF4-FFF2-40B4-BE49-F238E27FC236}">
                <a16:creationId xmlns:a16="http://schemas.microsoft.com/office/drawing/2014/main" id="{993F307C-2C83-45CB-91D2-894BA57E059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pt-BR" altLang="pt-BR"/>
          </a:p>
        </p:txBody>
      </p:sp>
      <p:sp>
        <p:nvSpPr>
          <p:cNvPr id="1030" name="Rectangle 6">
            <a:extLst>
              <a:ext uri="{FF2B5EF4-FFF2-40B4-BE49-F238E27FC236}">
                <a16:creationId xmlns:a16="http://schemas.microsoft.com/office/drawing/2014/main" id="{3E04F66F-517A-4409-90FD-6818C352724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C88219D-AF5D-4549-B092-897719377191}"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a:extLst>
              <a:ext uri="{FF2B5EF4-FFF2-40B4-BE49-F238E27FC236}">
                <a16:creationId xmlns:a16="http://schemas.microsoft.com/office/drawing/2014/main" id="{4E3108BE-F46C-46C8-A3DC-2EC483D24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EC2AFDF7-13BB-4B79-9049-FFD190321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a:extLst>
              <a:ext uri="{FF2B5EF4-FFF2-40B4-BE49-F238E27FC236}">
                <a16:creationId xmlns:a16="http://schemas.microsoft.com/office/drawing/2014/main" id="{3A5480D7-332B-4788-A2B1-B37A08B9415E}"/>
              </a:ext>
            </a:extLst>
          </p:cNvPr>
          <p:cNvSpPr>
            <a:spLocks noGrp="1" noChangeArrowheads="1"/>
          </p:cNvSpPr>
          <p:nvPr>
            <p:ph type="title"/>
          </p:nvPr>
        </p:nvSpPr>
        <p:spPr>
          <a:xfrm>
            <a:off x="0" y="1295400"/>
            <a:ext cx="7086600" cy="41148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Alguém Sobre o Trono</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No verso 3, João apresenta de maneira admirável Alguém assentado no trono. Para descrever a glória divina, ele a compara a jóias brilhantes – a afogueada pedra de sárdio e o flamejante jaspe. Um arco-íris parece circundar o trono.</a:t>
            </a:r>
            <a:r>
              <a:rPr lang="pt-PT" altLang="pt-BR" sz="4000" b="1">
                <a:solidFill>
                  <a:schemeClr val="bg1"/>
                </a:solidFill>
                <a:latin typeface="Arial Narrow" panose="020B060602020203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a:extLst>
              <a:ext uri="{FF2B5EF4-FFF2-40B4-BE49-F238E27FC236}">
                <a16:creationId xmlns:a16="http://schemas.microsoft.com/office/drawing/2014/main" id="{024DF692-9E68-4807-A90F-C201E6FAA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1" name="Rectangle 5">
            <a:extLst>
              <a:ext uri="{FF2B5EF4-FFF2-40B4-BE49-F238E27FC236}">
                <a16:creationId xmlns:a16="http://schemas.microsoft.com/office/drawing/2014/main" id="{BEC6DC8F-AD2C-48EC-97B2-2F6C0EE00898}"/>
              </a:ext>
            </a:extLst>
          </p:cNvPr>
          <p:cNvSpPr>
            <a:spLocks noGrp="1" noChangeArrowheads="1"/>
          </p:cNvSpPr>
          <p:nvPr>
            <p:ph type="title"/>
          </p:nvPr>
        </p:nvSpPr>
        <p:spPr>
          <a:xfrm>
            <a:off x="381000" y="914400"/>
            <a:ext cx="5562600" cy="41910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Dois outros versos de Apocalipse 4 também identificam Aquele que está assentado no trono:</a:t>
            </a:r>
            <a:endParaRPr lang="pt-PT" altLang="pt-BR" b="1">
              <a:solidFill>
                <a:schemeClr val="bg1"/>
              </a:solidFill>
              <a:latin typeface="Arial Narrow" panose="020B0606020202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a:extLst>
              <a:ext uri="{FF2B5EF4-FFF2-40B4-BE49-F238E27FC236}">
                <a16:creationId xmlns:a16="http://schemas.microsoft.com/office/drawing/2014/main" id="{2D60BCFC-C1DB-4FD7-862F-4C9FE3D99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229ECFDA-5765-4899-8056-777349DD5EAB}"/>
              </a:ext>
            </a:extLst>
          </p:cNvPr>
          <p:cNvSpPr>
            <a:spLocks noGrp="1" noChangeArrowheads="1"/>
          </p:cNvSpPr>
          <p:nvPr>
            <p:ph type="title"/>
          </p:nvPr>
        </p:nvSpPr>
        <p:spPr>
          <a:xfrm>
            <a:off x="685800" y="609600"/>
            <a:ext cx="5486400" cy="48006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Verso 8: "Santo, Santo, Santo é o Senhor Deus, o Todo- Poderoso, aquele que era, que é e que há de vir.” </a:t>
            </a:r>
            <a:endParaRPr lang="pt-PT" altLang="pt-BR" b="1">
              <a:solidFill>
                <a:schemeClr val="bg1"/>
              </a:solidFill>
              <a:latin typeface="Arial Narrow" panose="020B0606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28BDFE89-6677-4C3C-ADE5-A4393C476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70" name="Rectangle 6">
            <a:extLst>
              <a:ext uri="{FF2B5EF4-FFF2-40B4-BE49-F238E27FC236}">
                <a16:creationId xmlns:a16="http://schemas.microsoft.com/office/drawing/2014/main" id="{7CD96A92-CBDF-4D94-8537-6909FDE2B649}"/>
              </a:ext>
            </a:extLst>
          </p:cNvPr>
          <p:cNvSpPr>
            <a:spLocks noGrp="1" noChangeArrowheads="1"/>
          </p:cNvSpPr>
          <p:nvPr>
            <p:ph type="title"/>
          </p:nvPr>
        </p:nvSpPr>
        <p:spPr>
          <a:xfrm>
            <a:off x="228600" y="762000"/>
            <a:ext cx="6019800" cy="48768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Verso 11: "Digno és Senhor e Deus nosso, de receber a glória, a honra e o poder, porque todas as coisas tu criaste, sim, por causa da tua vontade vieram a existir e foram criadas.”</a:t>
            </a:r>
            <a:endParaRPr lang="pt-PT" altLang="pt-BR" b="1">
              <a:solidFill>
                <a:schemeClr val="bg1"/>
              </a:solidFill>
              <a:latin typeface="Arial Narrow" panose="020B0606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extLst>
              <a:ext uri="{FF2B5EF4-FFF2-40B4-BE49-F238E27FC236}">
                <a16:creationId xmlns:a16="http://schemas.microsoft.com/office/drawing/2014/main" id="{94B5643C-098D-4C57-880F-4893E578D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Rectangle 5">
            <a:extLst>
              <a:ext uri="{FF2B5EF4-FFF2-40B4-BE49-F238E27FC236}">
                <a16:creationId xmlns:a16="http://schemas.microsoft.com/office/drawing/2014/main" id="{01D767BF-89E9-45A1-A55D-C0A73AEA4432}"/>
              </a:ext>
            </a:extLst>
          </p:cNvPr>
          <p:cNvSpPr>
            <a:spLocks noGrp="1" noChangeArrowheads="1"/>
          </p:cNvSpPr>
          <p:nvPr>
            <p:ph type="title"/>
          </p:nvPr>
        </p:nvSpPr>
        <p:spPr>
          <a:xfrm>
            <a:off x="304800" y="533400"/>
            <a:ext cx="4724400" cy="5486400"/>
          </a:xfrm>
          <a:noFill/>
          <a:ln/>
          <a:effectLst>
            <a:outerShdw dist="45791" dir="2021404"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 Todo-Poderoso atrai a atenção de todos. As quatro criaturas viventes não podem cessar de proclamar Sua glória. Os vinte e quatro anciãos se prostram de joelhos diante dEle e O adoram...</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a:extLst>
              <a:ext uri="{FF2B5EF4-FFF2-40B4-BE49-F238E27FC236}">
                <a16:creationId xmlns:a16="http://schemas.microsoft.com/office/drawing/2014/main" id="{662384F2-25F9-4A1B-A0E6-7EC3BD8D8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3187" name="Rectangle 3">
            <a:extLst>
              <a:ext uri="{FF2B5EF4-FFF2-40B4-BE49-F238E27FC236}">
                <a16:creationId xmlns:a16="http://schemas.microsoft.com/office/drawing/2014/main" id="{5ACBB32C-B170-4C6B-B0A9-855D0EBB1D67}"/>
              </a:ext>
            </a:extLst>
          </p:cNvPr>
          <p:cNvSpPr>
            <a:spLocks noGrp="1" noChangeArrowheads="1"/>
          </p:cNvSpPr>
          <p:nvPr>
            <p:ph type="title"/>
          </p:nvPr>
        </p:nvSpPr>
        <p:spPr>
          <a:xfrm>
            <a:off x="152400" y="838200"/>
            <a:ext cx="4572000" cy="48768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...Eles sabem que estão na presença do Criador do Universo, o Senhor dos senhores, o centro de todas as coisas.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1F2CACD5-4316-42DA-9708-2CF3E487DEB1}"/>
              </a:ext>
            </a:extLst>
          </p:cNvPr>
          <p:cNvSpPr>
            <a:spLocks noGrp="1" noChangeArrowheads="1"/>
          </p:cNvSpPr>
          <p:nvPr>
            <p:ph type="title"/>
          </p:nvPr>
        </p:nvSpPr>
        <p:spPr>
          <a:xfrm>
            <a:off x="762000" y="2819400"/>
            <a:ext cx="7772400" cy="1143000"/>
          </a:xfrm>
          <a:effectLst>
            <a:outerShdw dist="53882"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Ele é Aquele que guia as galáxias em seu sincronizado bailado celestial, e que também transforma vidas na Terra. Deus, através de João, convida você a visitar a sala do Seu trono. O Senhor quer mostrar-lhe o futuro de nosso mundo, porque Se preocupa particularmente com o </a:t>
            </a:r>
            <a:r>
              <a:rPr lang="pt-BR" altLang="pt-BR" sz="4000" b="1" i="1">
                <a:solidFill>
                  <a:schemeClr val="bg1"/>
                </a:solidFill>
                <a:latin typeface="Arial Narrow" panose="020B0606020202030204" pitchFamily="34" charset="0"/>
                <a:cs typeface="Times New Roman" panose="02020603050405020304" pitchFamily="18" charset="0"/>
              </a:rPr>
              <a:t>seu</a:t>
            </a:r>
            <a:r>
              <a:rPr lang="pt-BR" altLang="pt-BR" sz="4000" b="1">
                <a:solidFill>
                  <a:schemeClr val="bg1"/>
                </a:solidFill>
                <a:latin typeface="Arial Narrow" panose="020B0606020202030204" pitchFamily="34" charset="0"/>
                <a:cs typeface="Times New Roman" panose="02020603050405020304" pitchFamily="18" charset="0"/>
              </a:rPr>
              <a:t> futuro. Há muita paz em saber que Deus Se preocupa com você.</a:t>
            </a:r>
            <a:r>
              <a:rPr lang="pt-PT" altLang="pt-BR" sz="4000" b="1">
                <a:solidFill>
                  <a:schemeClr val="bg1"/>
                </a:solidFill>
                <a:latin typeface="Arial Narrow" panose="020B0606020202030204"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a:extLst>
              <a:ext uri="{FF2B5EF4-FFF2-40B4-BE49-F238E27FC236}">
                <a16:creationId xmlns:a16="http://schemas.microsoft.com/office/drawing/2014/main" id="{160273F3-C06C-4F79-A5D4-842E6D53F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5">
            <a:extLst>
              <a:ext uri="{FF2B5EF4-FFF2-40B4-BE49-F238E27FC236}">
                <a16:creationId xmlns:a16="http://schemas.microsoft.com/office/drawing/2014/main" id="{D2857202-E856-4DC6-95DD-E8C491033027}"/>
              </a:ext>
            </a:extLst>
          </p:cNvPr>
          <p:cNvSpPr>
            <a:spLocks noGrp="1" noChangeArrowheads="1"/>
          </p:cNvSpPr>
          <p:nvPr>
            <p:ph type="title"/>
          </p:nvPr>
        </p:nvSpPr>
        <p:spPr>
          <a:xfrm>
            <a:off x="228600" y="609600"/>
            <a:ext cx="5257800" cy="5486400"/>
          </a:xfrm>
          <a:noFill/>
          <a:ln/>
          <a:effectLst>
            <a:outerShdw dist="53882" dir="2700000"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 "</a:t>
            </a:r>
            <a:r>
              <a:rPr lang="pt-BR" altLang="pt-BR" sz="3600" b="1" i="1">
                <a:solidFill>
                  <a:schemeClr val="bg1"/>
                </a:solidFill>
                <a:latin typeface="Arial Narrow" panose="020B0606020202030204" pitchFamily="34" charset="0"/>
                <a:cs typeface="Times New Roman" panose="02020603050405020304" pitchFamily="18" charset="0"/>
              </a:rPr>
              <a:t>Os quatro seres viventes  eram anjos – eles simbolicamente mostram quatro dimensões do caráter de Jesus. Ele é um rei (leão), mas também um servo (boi). O homem mostra que Jesus tornou-Se um ser humano,  ao mesmo tempo que pairando acima de tudo como plenamente divino (águia). </a:t>
            </a:r>
            <a:endParaRPr lang="pt-PT" altLang="pt-BR" sz="3600" b="1" i="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a:extLst>
              <a:ext uri="{FF2B5EF4-FFF2-40B4-BE49-F238E27FC236}">
                <a16:creationId xmlns:a16="http://schemas.microsoft.com/office/drawing/2014/main" id="{F29A573A-FD71-4D88-B78D-3510C7F28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7" name="Rectangle 5">
            <a:extLst>
              <a:ext uri="{FF2B5EF4-FFF2-40B4-BE49-F238E27FC236}">
                <a16:creationId xmlns:a16="http://schemas.microsoft.com/office/drawing/2014/main" id="{E3ABB2B2-1724-457A-A46C-FCD41914DC23}"/>
              </a:ext>
            </a:extLst>
          </p:cNvPr>
          <p:cNvSpPr>
            <a:spLocks noGrp="1" noChangeArrowheads="1"/>
          </p:cNvSpPr>
          <p:nvPr>
            <p:ph type="title"/>
          </p:nvPr>
        </p:nvSpPr>
        <p:spPr>
          <a:xfrm>
            <a:off x="304800" y="609600"/>
            <a:ext cx="4648200" cy="5334000"/>
          </a:xfrm>
          <a:noFill/>
          <a:ln/>
          <a:effectLst>
            <a:outerShdw dist="35921"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Se algumas dessas descrições são difíceis de compreender, lembre-se de que João é um ser humano tentando descrever em linguagem humana as mais espetaculares visões do Universo.</a:t>
            </a:r>
            <a:r>
              <a:rPr lang="pt-PT" altLang="pt-BR" sz="4000" b="1">
                <a:solidFill>
                  <a:schemeClr val="bg1"/>
                </a:solidFill>
                <a:latin typeface="Arial Narrow" panose="020B060602020203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a:extLst>
              <a:ext uri="{FF2B5EF4-FFF2-40B4-BE49-F238E27FC236}">
                <a16:creationId xmlns:a16="http://schemas.microsoft.com/office/drawing/2014/main" id="{0F5BFDDA-9951-4A05-83CC-A9394796D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1" name="Rectangle 5">
            <a:extLst>
              <a:ext uri="{FF2B5EF4-FFF2-40B4-BE49-F238E27FC236}">
                <a16:creationId xmlns:a16="http://schemas.microsoft.com/office/drawing/2014/main" id="{0A7E0E25-8574-4E69-B788-91C4495450EC}"/>
              </a:ext>
            </a:extLst>
          </p:cNvPr>
          <p:cNvSpPr>
            <a:spLocks noGrp="1" noChangeArrowheads="1"/>
          </p:cNvSpPr>
          <p:nvPr>
            <p:ph type="title"/>
          </p:nvPr>
        </p:nvSpPr>
        <p:spPr>
          <a:xfrm>
            <a:off x="152400" y="609600"/>
            <a:ext cx="5334000" cy="5638800"/>
          </a:xfrm>
          <a:noFill/>
          <a:ln/>
          <a:effectLst>
            <a:outerShdw dist="53882" dir="2700000"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A Sala do Trono e o Trono</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Além de João, outros na Bíblia também receberam notáveis relances de Deus em Seu trono.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DF0BBD2C-DA33-4AB7-BCEC-DE51796DE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5">
            <a:extLst>
              <a:ext uri="{FF2B5EF4-FFF2-40B4-BE49-F238E27FC236}">
                <a16:creationId xmlns:a16="http://schemas.microsoft.com/office/drawing/2014/main" id="{E947E0FF-4A22-4D18-9775-B3AF13D35986}"/>
              </a:ext>
            </a:extLst>
          </p:cNvPr>
          <p:cNvSpPr>
            <a:spLocks noGrp="1" noChangeArrowheads="1"/>
          </p:cNvSpPr>
          <p:nvPr>
            <p:ph type="title"/>
          </p:nvPr>
        </p:nvSpPr>
        <p:spPr>
          <a:xfrm>
            <a:off x="609600" y="4876800"/>
            <a:ext cx="7772400" cy="1143000"/>
          </a:xfrm>
          <a:noFill/>
          <a:ln/>
          <a:effectLst>
            <a:outerShdw dist="56796" dir="1593903" algn="ctr" rotWithShape="0">
              <a:srgbClr val="080808"/>
            </a:outerShdw>
          </a:effectLst>
        </p:spPr>
        <p:txBody>
          <a:bodyPr/>
          <a:lstStyle/>
          <a:p>
            <a:r>
              <a:rPr lang="pt-BR" altLang="pt-BR" b="1">
                <a:solidFill>
                  <a:schemeClr val="bg1"/>
                </a:solidFill>
                <a:latin typeface="Tahoma" panose="020B0604030504040204" pitchFamily="34" charset="0"/>
                <a:cs typeface="Times New Roman" panose="02020603050405020304" pitchFamily="18" charset="0"/>
              </a:rPr>
              <a:t>Foco Sobre o Apocalipse</a:t>
            </a:r>
            <a:br>
              <a:rPr lang="pt-BR" altLang="pt-BR" b="1">
                <a:solidFill>
                  <a:schemeClr val="bg1"/>
                </a:solidFill>
                <a:latin typeface="Tahoma" panose="020B0604030504040204" pitchFamily="34" charset="0"/>
                <a:cs typeface="Times New Roman" panose="02020603050405020304" pitchFamily="18" charset="0"/>
              </a:rPr>
            </a:br>
            <a:r>
              <a:rPr lang="pt-BR" altLang="pt-BR" b="1">
                <a:solidFill>
                  <a:schemeClr val="bg1"/>
                </a:solidFill>
                <a:latin typeface="Tahoma" panose="020B0604030504040204" pitchFamily="34" charset="0"/>
                <a:cs typeface="Times New Roman" panose="02020603050405020304" pitchFamily="18" charset="0"/>
              </a:rPr>
              <a:t> </a:t>
            </a:r>
            <a:br>
              <a:rPr lang="pt-BR" altLang="pt-BR" b="1">
                <a:solidFill>
                  <a:schemeClr val="bg1"/>
                </a:solidFill>
                <a:latin typeface="Tahoma" panose="020B0604030504040204" pitchFamily="34" charset="0"/>
                <a:cs typeface="Times New Roman" panose="02020603050405020304" pitchFamily="18" charset="0"/>
              </a:rPr>
            </a:br>
            <a:r>
              <a:rPr lang="pt-BR" altLang="pt-BR" b="1">
                <a:solidFill>
                  <a:schemeClr val="bg1"/>
                </a:solidFill>
                <a:latin typeface="Tahoma" panose="020B0604030504040204" pitchFamily="34" charset="0"/>
                <a:cs typeface="Times New Roman" panose="02020603050405020304" pitchFamily="18" charset="0"/>
              </a:rPr>
              <a:t>Apocalipse 4 e 5</a:t>
            </a:r>
            <a:r>
              <a:rPr lang="pt-PT" altLang="pt-BR" b="1">
                <a:solidFill>
                  <a:schemeClr val="bg1"/>
                </a:solidFill>
                <a:latin typeface="Tahoma" panose="020B060403050404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552E893E-4B77-4139-9BC8-E3C282753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5">
            <a:extLst>
              <a:ext uri="{FF2B5EF4-FFF2-40B4-BE49-F238E27FC236}">
                <a16:creationId xmlns:a16="http://schemas.microsoft.com/office/drawing/2014/main" id="{2B3EB6B6-4112-43F5-BF23-123C58C2CB2A}"/>
              </a:ext>
            </a:extLst>
          </p:cNvPr>
          <p:cNvSpPr>
            <a:spLocks noGrp="1" noChangeArrowheads="1"/>
          </p:cNvSpPr>
          <p:nvPr>
            <p:ph type="title"/>
          </p:nvPr>
        </p:nvSpPr>
        <p:spPr>
          <a:xfrm>
            <a:off x="4038600" y="990600"/>
            <a:ext cx="4953000" cy="4953000"/>
          </a:xfrm>
          <a:noFill/>
          <a:ln/>
          <a:effectLst>
            <a:outerShdw dist="35921" dir="2700000"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O profeta Daniel viu o "Ancião de Dias" com alvíssimas vestes assentado no trono, e ficou maravilhado com tal glória. Um rio de fogo fluía a partir do trono</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(Daniel 7:9 e 10).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a:extLst>
              <a:ext uri="{FF2B5EF4-FFF2-40B4-BE49-F238E27FC236}">
                <a16:creationId xmlns:a16="http://schemas.microsoft.com/office/drawing/2014/main" id="{B79602EF-DFA8-443D-BC49-078D40EF3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9" name="Rectangle 5">
            <a:extLst>
              <a:ext uri="{FF2B5EF4-FFF2-40B4-BE49-F238E27FC236}">
                <a16:creationId xmlns:a16="http://schemas.microsoft.com/office/drawing/2014/main" id="{671AE6E0-E9B0-4FEB-BCFD-2F5A216D4A3D}"/>
              </a:ext>
            </a:extLst>
          </p:cNvPr>
          <p:cNvSpPr>
            <a:spLocks noGrp="1" noChangeArrowheads="1"/>
          </p:cNvSpPr>
          <p:nvPr>
            <p:ph type="title"/>
          </p:nvPr>
        </p:nvSpPr>
        <p:spPr>
          <a:xfrm>
            <a:off x="457200" y="3962400"/>
            <a:ext cx="8077200" cy="1143000"/>
          </a:xfrm>
          <a:noFill/>
          <a:ln/>
          <a:effectLst>
            <a:outerShdw dist="45791" dir="2021404" algn="ctr" rotWithShape="0">
              <a:srgbClr val="080808"/>
            </a:outerShdw>
          </a:effectLst>
        </p:spPr>
        <p:txBody>
          <a:bodyPr/>
          <a:lstStyle/>
          <a:p>
            <a:r>
              <a:rPr lang="pt-BR" altLang="pt-BR" sz="3600" b="1">
                <a:solidFill>
                  <a:srgbClr val="FFFF99"/>
                </a:solidFill>
                <a:latin typeface="Tahoma" panose="020B0604030504040204" pitchFamily="34" charset="0"/>
                <a:cs typeface="Times New Roman" panose="02020603050405020304" pitchFamily="18" charset="0"/>
              </a:rPr>
              <a:t> A Isaías foi mostrado Deus "assentado sobre um alto e sublime trono, com  as orlas do Seu manto enchendo o templo. Ao Seu redor havia serafins [ou anjos]; cada um tinha seis asas..." e todos pairavam sobre Ele (Isaías 6:1-3). </a:t>
            </a:r>
            <a:endParaRPr lang="pt-PT" altLang="pt-BR" sz="3600" b="1">
              <a:solidFill>
                <a:srgbClr val="FFFF99"/>
              </a:solidFill>
              <a:latin typeface="Tahoma" panose="020B060403050404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a:extLst>
              <a:ext uri="{FF2B5EF4-FFF2-40B4-BE49-F238E27FC236}">
                <a16:creationId xmlns:a16="http://schemas.microsoft.com/office/drawing/2014/main" id="{66B15DAF-D21B-43B9-A533-79CA416C4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3" name="Rectangle 5">
            <a:extLst>
              <a:ext uri="{FF2B5EF4-FFF2-40B4-BE49-F238E27FC236}">
                <a16:creationId xmlns:a16="http://schemas.microsoft.com/office/drawing/2014/main" id="{E807AEAC-7E7D-4ECC-A1FD-DF0EEDE16F18}"/>
              </a:ext>
            </a:extLst>
          </p:cNvPr>
          <p:cNvSpPr>
            <a:spLocks noGrp="1" noChangeArrowheads="1"/>
          </p:cNvSpPr>
          <p:nvPr>
            <p:ph type="title"/>
          </p:nvPr>
        </p:nvSpPr>
        <p:spPr>
          <a:xfrm>
            <a:off x="609600" y="2819400"/>
            <a:ext cx="8153400" cy="1143000"/>
          </a:xfrm>
          <a:noFill/>
          <a:ln/>
          <a:effectLst>
            <a:outerShdw dist="45791" dir="3378596" algn="ctr" rotWithShape="0">
              <a:srgbClr val="080808"/>
            </a:outerShdw>
          </a:effectLst>
        </p:spPr>
        <p:txBody>
          <a:bodyPr/>
          <a:lstStyle/>
          <a:p>
            <a:r>
              <a:rPr lang="pt-BR" altLang="pt-BR" sz="3200" b="1">
                <a:solidFill>
                  <a:srgbClr val="FFFF99"/>
                </a:solidFill>
                <a:latin typeface="Tahoma" panose="020B0604030504040204" pitchFamily="34" charset="0"/>
                <a:cs typeface="Times New Roman" panose="02020603050405020304" pitchFamily="18" charset="0"/>
              </a:rPr>
              <a:t>Ezequiel descreveu o Todo-Poderoso e Seu trono como tendo "o brilho do âmbar com o aspecto do fogo pelo interior dele ao redor" (Ezequiel 1:27). Seu trono estava sob um firmamento ou expansão semelhante a um "cristal terrível", cintilante como o gelo. Seres viventes giravam ao Seu redor, em meio a uma luz brilhante como "o arco que aparece na nuvem no dia da chuva" (verso 28). </a:t>
            </a:r>
            <a:endParaRPr lang="pt-PT" altLang="pt-BR" sz="3200" b="1">
              <a:solidFill>
                <a:srgbClr val="FFFF99"/>
              </a:solidFill>
              <a:latin typeface="Tahoma" panose="020B060403050404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5" name="Picture 3">
            <a:extLst>
              <a:ext uri="{FF2B5EF4-FFF2-40B4-BE49-F238E27FC236}">
                <a16:creationId xmlns:a16="http://schemas.microsoft.com/office/drawing/2014/main" id="{7DE98385-2EA1-41EA-8FE5-3666F4EBF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76400"/>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8437" name="Rectangle 5">
            <a:extLst>
              <a:ext uri="{FF2B5EF4-FFF2-40B4-BE49-F238E27FC236}">
                <a16:creationId xmlns:a16="http://schemas.microsoft.com/office/drawing/2014/main" id="{1CC3B0D4-3F24-499F-8950-3976711FEB8F}"/>
              </a:ext>
            </a:extLst>
          </p:cNvPr>
          <p:cNvSpPr>
            <a:spLocks noGrp="1" noChangeArrowheads="1"/>
          </p:cNvSpPr>
          <p:nvPr>
            <p:ph type="title"/>
          </p:nvPr>
        </p:nvSpPr>
        <p:spPr>
          <a:xfrm>
            <a:off x="76200" y="914400"/>
            <a:ext cx="4191000" cy="4724400"/>
          </a:xfrm>
          <a:noFill/>
          <a:ln/>
          <a:effectLst>
            <a:outerShdw dist="35921" dir="2700000"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 Pouco antes de seu martírio, Estevão recebeu uma visão da glória de Deus em Seu trono e viu "o Filho do homem em pé à direita de Deus! (Atos 7:56).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a:extLst>
              <a:ext uri="{FF2B5EF4-FFF2-40B4-BE49-F238E27FC236}">
                <a16:creationId xmlns:a16="http://schemas.microsoft.com/office/drawing/2014/main" id="{CC7E2586-7D1F-41C5-B3AD-20D2A90D8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5" name="Rectangle 5">
            <a:extLst>
              <a:ext uri="{FF2B5EF4-FFF2-40B4-BE49-F238E27FC236}">
                <a16:creationId xmlns:a16="http://schemas.microsoft.com/office/drawing/2014/main" id="{0EBAECE8-1882-4DC1-8AE9-AEC02972F321}"/>
              </a:ext>
            </a:extLst>
          </p:cNvPr>
          <p:cNvSpPr>
            <a:spLocks noGrp="1" noChangeArrowheads="1"/>
          </p:cNvSpPr>
          <p:nvPr>
            <p:ph type="title"/>
          </p:nvPr>
        </p:nvSpPr>
        <p:spPr>
          <a:xfrm>
            <a:off x="1143000" y="1600200"/>
            <a:ext cx="6934200" cy="22098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Se você tivesse de descrever Deus para alguém, o que você lhe diria?</a:t>
            </a:r>
            <a:r>
              <a:rPr lang="pt-PT" altLang="pt-BR" b="1">
                <a:solidFill>
                  <a:schemeClr val="bg1"/>
                </a:solidFill>
                <a:latin typeface="Arial Narrow" panose="020B0606020202030204"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10" name="Picture 6">
            <a:extLst>
              <a:ext uri="{FF2B5EF4-FFF2-40B4-BE49-F238E27FC236}">
                <a16:creationId xmlns:a16="http://schemas.microsoft.com/office/drawing/2014/main" id="{64EECC89-33B4-4BBD-B347-423AD1944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12" name="Rectangle 8">
            <a:extLst>
              <a:ext uri="{FF2B5EF4-FFF2-40B4-BE49-F238E27FC236}">
                <a16:creationId xmlns:a16="http://schemas.microsoft.com/office/drawing/2014/main" id="{193FAA6B-2AB1-4988-81A9-8D6169419109}"/>
              </a:ext>
            </a:extLst>
          </p:cNvPr>
          <p:cNvSpPr>
            <a:spLocks noGrp="1" noChangeArrowheads="1"/>
          </p:cNvSpPr>
          <p:nvPr>
            <p:ph type="title"/>
          </p:nvPr>
        </p:nvSpPr>
        <p:spPr>
          <a:xfrm>
            <a:off x="685800" y="2667000"/>
            <a:ext cx="7772400" cy="1143000"/>
          </a:xfrm>
          <a:noFill/>
          <a:ln/>
          <a:effectLst>
            <a:outerShdw dist="45791" dir="2021404" algn="ctr" rotWithShape="0">
              <a:srgbClr val="080808"/>
            </a:outerShdw>
          </a:effectLst>
        </p:spPr>
        <p:txBody>
          <a:bodyPr/>
          <a:lstStyle/>
          <a:p>
            <a:r>
              <a:rPr lang="pt-BR" altLang="pt-BR" sz="3600" b="1">
                <a:solidFill>
                  <a:srgbClr val="FFFF99"/>
                </a:solidFill>
                <a:latin typeface="Tahoma" panose="020B0604030504040204" pitchFamily="34" charset="0"/>
                <a:cs typeface="Times New Roman" panose="02020603050405020304" pitchFamily="18" charset="0"/>
              </a:rPr>
              <a:t>O Trono</a:t>
            </a:r>
            <a:r>
              <a:rPr lang="pt-PT" altLang="pt-BR" sz="3600" b="1">
                <a:solidFill>
                  <a:srgbClr val="FFFF99"/>
                </a:solidFill>
                <a:latin typeface="Tahoma" panose="020B0604030504040204" pitchFamily="34" charset="0"/>
              </a:rPr>
              <a:t> </a:t>
            </a:r>
            <a:br>
              <a:rPr lang="pt-BR" altLang="pt-BR" sz="3600" b="1">
                <a:solidFill>
                  <a:srgbClr val="FFFF99"/>
                </a:solidFill>
                <a:latin typeface="Tahoma" panose="020B0604030504040204" pitchFamily="34" charset="0"/>
              </a:rPr>
            </a:br>
            <a:r>
              <a:rPr lang="pt-BR" altLang="pt-BR" sz="3600" b="1">
                <a:solidFill>
                  <a:srgbClr val="FFFF99"/>
                </a:solidFill>
                <a:latin typeface="Tahoma" panose="020B0604030504040204" pitchFamily="34" charset="0"/>
                <a:cs typeface="Times New Roman" panose="02020603050405020304" pitchFamily="18" charset="0"/>
              </a:rPr>
              <a:t>Quando os escritores bíblicos descrevem a glória de Deus em termos de jóias brilhantes, eles também refletem algo da maneira como Ele Se sente sobre Seus filhos, porque para o Pai celestial, o povo redimido brilha em Sua mão "como jóias numa coroa" (Zacarias 9.16).</a:t>
            </a:r>
            <a:br>
              <a:rPr lang="pt-BR" altLang="pt-BR" sz="3600" b="1">
                <a:solidFill>
                  <a:srgbClr val="FFFF99"/>
                </a:solidFill>
                <a:latin typeface="Tahoma" panose="020B0604030504040204" pitchFamily="34" charset="0"/>
                <a:cs typeface="Times New Roman" panose="02020603050405020304" pitchFamily="18" charset="0"/>
              </a:rPr>
            </a:br>
            <a:endParaRPr lang="pt-PT" altLang="pt-BR" sz="3600" b="1">
              <a:solidFill>
                <a:srgbClr val="FFFF99"/>
              </a:solidFill>
              <a:latin typeface="Tahoma" panose="020B060403050404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a:extLst>
              <a:ext uri="{FF2B5EF4-FFF2-40B4-BE49-F238E27FC236}">
                <a16:creationId xmlns:a16="http://schemas.microsoft.com/office/drawing/2014/main" id="{5E167208-5BB4-4E7C-882E-5B38911B6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extLst>
            <a:ext uri="{909E8E84-426E-40DD-AFC4-6F175D3DCCD1}">
              <a14:hiddenFill xmlns:a14="http://schemas.microsoft.com/office/drawing/2010/main">
                <a:solidFill>
                  <a:srgbClr val="FFFFFF"/>
                </a:solidFill>
              </a14:hiddenFill>
            </a:ext>
          </a:extLst>
        </p:spPr>
      </p:pic>
      <p:sp>
        <p:nvSpPr>
          <p:cNvPr id="22533" name="Rectangle 5">
            <a:extLst>
              <a:ext uri="{FF2B5EF4-FFF2-40B4-BE49-F238E27FC236}">
                <a16:creationId xmlns:a16="http://schemas.microsoft.com/office/drawing/2014/main" id="{99F55FB8-B2AE-4012-AEDC-774EEE46C5F7}"/>
              </a:ext>
            </a:extLst>
          </p:cNvPr>
          <p:cNvSpPr>
            <a:spLocks noGrp="1" noChangeArrowheads="1"/>
          </p:cNvSpPr>
          <p:nvPr>
            <p:ph type="title"/>
          </p:nvPr>
        </p:nvSpPr>
        <p:spPr>
          <a:xfrm>
            <a:off x="2057400" y="1828800"/>
            <a:ext cx="6934200" cy="1143000"/>
          </a:xfrm>
          <a:noFill/>
          <a:ln/>
          <a:effectLst>
            <a:outerShdw dist="53882" dir="2700000"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 glorioso arco-íris que João e outros viram sobre o trono de Deus ensina a mesma verdade. O arco aparece primeiramente em Gênesis 9, após o Dilúvio que destruiu a Terra. Deus o escolheu como sinal de que Ele nunca mais destruiria o mundo com água.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a:extLst>
              <a:ext uri="{FF2B5EF4-FFF2-40B4-BE49-F238E27FC236}">
                <a16:creationId xmlns:a16="http://schemas.microsoft.com/office/drawing/2014/main" id="{290CA3F2-B8AD-41B5-9818-F591601D5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6805" name="Rectangle 5">
            <a:extLst>
              <a:ext uri="{FF2B5EF4-FFF2-40B4-BE49-F238E27FC236}">
                <a16:creationId xmlns:a16="http://schemas.microsoft.com/office/drawing/2014/main" id="{26838801-18F2-412E-BDAE-050C99AD3E05}"/>
              </a:ext>
            </a:extLst>
          </p:cNvPr>
          <p:cNvSpPr>
            <a:spLocks noGrp="1" noChangeArrowheads="1"/>
          </p:cNvSpPr>
          <p:nvPr>
            <p:ph type="title"/>
          </p:nvPr>
        </p:nvSpPr>
        <p:spPr>
          <a:xfrm>
            <a:off x="304800" y="609600"/>
            <a:ext cx="6324600" cy="5562600"/>
          </a:xfrm>
          <a:noFill/>
          <a:ln/>
          <a:effectLst>
            <a:outerShdw dist="45791" dir="3378596" algn="ctr" rotWithShape="0">
              <a:srgbClr val="080808"/>
            </a:outerShdw>
          </a:effectLst>
        </p:spPr>
        <p:txBody>
          <a:bodyPr/>
          <a:lstStyle/>
          <a:p>
            <a:r>
              <a:rPr lang="pt-BR" altLang="pt-BR" sz="3600" b="1">
                <a:solidFill>
                  <a:srgbClr val="99CCFF"/>
                </a:solidFill>
                <a:latin typeface="Arial Narrow" panose="020B0606020202030204" pitchFamily="34" charset="0"/>
                <a:cs typeface="Times New Roman" panose="02020603050405020304" pitchFamily="18" charset="0"/>
              </a:rPr>
              <a:t>Onde quer que o céu se enegrecesse e a chuva caísse, o arco-íris sempre lembraria ao povo as promessas divinas. Ele é como um cartão comemorativo, garantindo-nos que a palavra de Deus é digna de confiança e que somos importantes para Ele. Somos Seus filhos, Suas jóias. Cada um de nós pode "crescer" para fazer grandes coisas por Ele. </a:t>
            </a:r>
            <a:endParaRPr lang="pt-PT" altLang="pt-BR" sz="3600" b="1">
              <a:solidFill>
                <a:srgbClr val="99CCFF"/>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a:extLst>
              <a:ext uri="{FF2B5EF4-FFF2-40B4-BE49-F238E27FC236}">
                <a16:creationId xmlns:a16="http://schemas.microsoft.com/office/drawing/2014/main" id="{3E693CDE-16A6-4F44-8239-616029DA4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7" name="Rectangle 5">
            <a:extLst>
              <a:ext uri="{FF2B5EF4-FFF2-40B4-BE49-F238E27FC236}">
                <a16:creationId xmlns:a16="http://schemas.microsoft.com/office/drawing/2014/main" id="{3D376D87-E63F-42D4-8A6E-8B8A29DF7C47}"/>
              </a:ext>
            </a:extLst>
          </p:cNvPr>
          <p:cNvSpPr>
            <a:spLocks noGrp="1" noChangeArrowheads="1"/>
          </p:cNvSpPr>
          <p:nvPr>
            <p:ph type="title"/>
          </p:nvPr>
        </p:nvSpPr>
        <p:spPr>
          <a:xfrm>
            <a:off x="685800" y="2362200"/>
            <a:ext cx="7772400" cy="1143000"/>
          </a:xfrm>
          <a:noFill/>
          <a:ln/>
          <a:effectLst>
            <a:outerShdw dist="35921" dir="2700000"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Os próximos versos de Apocalipse 4 descrevem a atividade do trono, diante do trono e ao redor do trono de Deus. Vamos examinar essas três descrições:</a:t>
            </a:r>
            <a:r>
              <a:rPr lang="pt-PT" altLang="pt-BR" b="1">
                <a:solidFill>
                  <a:schemeClr val="bg1"/>
                </a:solidFill>
                <a:latin typeface="Arial Narrow" panose="020B0606020202030204"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a:extLst>
              <a:ext uri="{FF2B5EF4-FFF2-40B4-BE49-F238E27FC236}">
                <a16:creationId xmlns:a16="http://schemas.microsoft.com/office/drawing/2014/main" id="{61A5E0D1-B833-49F2-94ED-7DD6158E9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81" name="Rectangle 5">
            <a:extLst>
              <a:ext uri="{FF2B5EF4-FFF2-40B4-BE49-F238E27FC236}">
                <a16:creationId xmlns:a16="http://schemas.microsoft.com/office/drawing/2014/main" id="{1835F891-1D7E-4170-8E07-34CA55F99AC8}"/>
              </a:ext>
            </a:extLst>
          </p:cNvPr>
          <p:cNvSpPr>
            <a:spLocks noGrp="1" noChangeArrowheads="1"/>
          </p:cNvSpPr>
          <p:nvPr>
            <p:ph type="title"/>
          </p:nvPr>
        </p:nvSpPr>
        <p:spPr>
          <a:xfrm>
            <a:off x="1981200" y="2057400"/>
            <a:ext cx="7086600" cy="3276600"/>
          </a:xfrm>
          <a:noFill/>
          <a:ln/>
          <a:effectLst>
            <a:outerShdw dist="56796" dir="1593903"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Leia o verso 5. Que três coisas  vêm </a:t>
            </a:r>
            <a:r>
              <a:rPr lang="pt-BR" altLang="pt-BR" b="1" i="1">
                <a:solidFill>
                  <a:schemeClr val="bg1"/>
                </a:solidFill>
                <a:latin typeface="Arial Narrow" panose="020B0606020202030204" pitchFamily="34" charset="0"/>
                <a:cs typeface="Times New Roman" panose="02020603050405020304" pitchFamily="18" charset="0"/>
              </a:rPr>
              <a:t>do</a:t>
            </a:r>
            <a:r>
              <a:rPr lang="pt-BR" altLang="pt-BR" b="1">
                <a:solidFill>
                  <a:schemeClr val="bg1"/>
                </a:solidFill>
                <a:latin typeface="Arial Narrow" panose="020B0606020202030204" pitchFamily="34" charset="0"/>
                <a:cs typeface="Times New Roman" panose="02020603050405020304" pitchFamily="18" charset="0"/>
              </a:rPr>
              <a:t> trono de Deus?</a:t>
            </a:r>
            <a:br>
              <a:rPr lang="pt-BR" altLang="pt-BR" b="1">
                <a:solidFill>
                  <a:schemeClr val="bg1"/>
                </a:solidFill>
                <a:latin typeface="Arial Narrow" panose="020B0606020202030204" pitchFamily="34" charset="0"/>
              </a:rPr>
            </a:br>
            <a:br>
              <a:rPr lang="pt-BR" altLang="pt-BR" b="1">
                <a:solidFill>
                  <a:schemeClr val="bg1"/>
                </a:solidFill>
                <a:latin typeface="Arial Narrow" panose="020B0606020202030204" pitchFamily="34" charset="0"/>
              </a:rPr>
            </a:br>
            <a:br>
              <a:rPr lang="pt-BR" altLang="pt-BR" b="1">
                <a:solidFill>
                  <a:schemeClr val="bg1"/>
                </a:solidFill>
                <a:latin typeface="Arial Narrow" panose="020B0606020202030204" pitchFamily="34" charset="0"/>
              </a:rPr>
            </a:br>
            <a:endParaRPr lang="pt-PT" altLang="pt-BR" b="1">
              <a:solidFill>
                <a:schemeClr val="bg1"/>
              </a:solidFill>
              <a:latin typeface="Arial Narrow" panose="020B0606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46F95DDD-3931-4CD4-AC82-13B180FF0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5">
            <a:extLst>
              <a:ext uri="{FF2B5EF4-FFF2-40B4-BE49-F238E27FC236}">
                <a16:creationId xmlns:a16="http://schemas.microsoft.com/office/drawing/2014/main" id="{1898892F-58D7-49E0-971F-BC18E1705F0B}"/>
              </a:ext>
            </a:extLst>
          </p:cNvPr>
          <p:cNvSpPr>
            <a:spLocks noGrp="1" noChangeArrowheads="1"/>
          </p:cNvSpPr>
          <p:nvPr>
            <p:ph type="title"/>
          </p:nvPr>
        </p:nvSpPr>
        <p:spPr>
          <a:xfrm>
            <a:off x="76200" y="609600"/>
            <a:ext cx="5410200" cy="4876800"/>
          </a:xfrm>
          <a:noFill/>
          <a:ln/>
          <a:effectLst>
            <a:outerShdw dist="56796" dir="1593903"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Alguém Está no Comando</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Foco na Profecia - 10</a:t>
            </a:r>
            <a:r>
              <a:rPr lang="pt-PT" altLang="pt-BR" b="1">
                <a:solidFill>
                  <a:schemeClr val="bg1"/>
                </a:solidFill>
                <a:latin typeface="Arial Narrow" panose="020B0606020202030204"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63F22FB5-CC0F-4396-B900-55C936B4D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7283" name="Rectangle 3">
            <a:extLst>
              <a:ext uri="{FF2B5EF4-FFF2-40B4-BE49-F238E27FC236}">
                <a16:creationId xmlns:a16="http://schemas.microsoft.com/office/drawing/2014/main" id="{277B14AD-C53F-4A46-A6AD-10252477395E}"/>
              </a:ext>
            </a:extLst>
          </p:cNvPr>
          <p:cNvSpPr>
            <a:spLocks noGrp="1" noChangeArrowheads="1"/>
          </p:cNvSpPr>
          <p:nvPr>
            <p:ph type="title"/>
          </p:nvPr>
        </p:nvSpPr>
        <p:spPr>
          <a:xfrm>
            <a:off x="1981200" y="2057400"/>
            <a:ext cx="7086600" cy="3276600"/>
          </a:xfrm>
          <a:noFill/>
          <a:ln/>
          <a:effectLst>
            <a:outerShdw dist="56796" dir="1593903"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Leia o verso 5. Que três coisas  vêm </a:t>
            </a:r>
            <a:r>
              <a:rPr lang="pt-BR" altLang="pt-BR" b="1" i="1">
                <a:solidFill>
                  <a:schemeClr val="bg1"/>
                </a:solidFill>
                <a:latin typeface="Arial Narrow" panose="020B0606020202030204" pitchFamily="34" charset="0"/>
                <a:cs typeface="Times New Roman" panose="02020603050405020304" pitchFamily="18" charset="0"/>
              </a:rPr>
              <a:t>do</a:t>
            </a:r>
            <a:r>
              <a:rPr lang="pt-BR" altLang="pt-BR" b="1">
                <a:solidFill>
                  <a:schemeClr val="bg1"/>
                </a:solidFill>
                <a:latin typeface="Arial Narrow" panose="020B0606020202030204" pitchFamily="34" charset="0"/>
                <a:cs typeface="Times New Roman" panose="02020603050405020304" pitchFamily="18" charset="0"/>
              </a:rPr>
              <a:t> trono de Deus?</a:t>
            </a:r>
            <a:br>
              <a:rPr lang="pt-BR" altLang="pt-BR" b="1">
                <a:solidFill>
                  <a:schemeClr val="bg1"/>
                </a:solidFill>
                <a:latin typeface="Arial Narrow" panose="020B0606020202030204" pitchFamily="34" charset="0"/>
              </a:rPr>
            </a:br>
            <a:br>
              <a:rPr lang="pt-BR" altLang="pt-BR" b="1">
                <a:solidFill>
                  <a:schemeClr val="bg1"/>
                </a:solidFill>
                <a:latin typeface="Arial Narrow" panose="020B0606020202030204" pitchFamily="34" charset="0"/>
              </a:rPr>
            </a:br>
            <a:r>
              <a:rPr lang="pt-BR" altLang="pt-BR" b="1">
                <a:solidFill>
                  <a:schemeClr val="bg1"/>
                </a:solidFill>
                <a:latin typeface="Arial Narrow" panose="020B0606020202030204" pitchFamily="34" charset="0"/>
              </a:rPr>
              <a:t>Relâmpagos, vozes e trovões.</a:t>
            </a:r>
            <a:br>
              <a:rPr lang="pt-BR" altLang="pt-BR" b="1">
                <a:solidFill>
                  <a:schemeClr val="bg1"/>
                </a:solidFill>
                <a:latin typeface="Arial Narrow" panose="020B0606020202030204" pitchFamily="34" charset="0"/>
              </a:rPr>
            </a:br>
            <a:endParaRPr lang="pt-PT" altLang="pt-BR" b="1">
              <a:solidFill>
                <a:schemeClr val="bg1"/>
              </a:solidFill>
              <a:latin typeface="Arial Narrow" panose="020B0606020202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3" name="Picture 3">
            <a:extLst>
              <a:ext uri="{FF2B5EF4-FFF2-40B4-BE49-F238E27FC236}">
                <a16:creationId xmlns:a16="http://schemas.microsoft.com/office/drawing/2014/main" id="{D97710C2-5DF3-4F7D-961C-61F13A732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25605" name="Rectangle 5">
            <a:extLst>
              <a:ext uri="{FF2B5EF4-FFF2-40B4-BE49-F238E27FC236}">
                <a16:creationId xmlns:a16="http://schemas.microsoft.com/office/drawing/2014/main" id="{C1D47CA6-2481-4A3B-A922-51830C08146C}"/>
              </a:ext>
            </a:extLst>
          </p:cNvPr>
          <p:cNvSpPr>
            <a:spLocks noGrp="1" noChangeArrowheads="1"/>
          </p:cNvSpPr>
          <p:nvPr>
            <p:ph type="title"/>
          </p:nvPr>
        </p:nvSpPr>
        <p:spPr>
          <a:xfrm>
            <a:off x="762000" y="4876800"/>
            <a:ext cx="7772400" cy="11430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João ouve trovões quando Deus fala. Ele vê relâmpagos quando os anjos se movem ao redor  do trono divino para executar Suas ordens.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a:extLst>
              <a:ext uri="{FF2B5EF4-FFF2-40B4-BE49-F238E27FC236}">
                <a16:creationId xmlns:a16="http://schemas.microsoft.com/office/drawing/2014/main" id="{BEB1171F-076E-4C50-A8EF-56F0FF735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5">
            <a:extLst>
              <a:ext uri="{FF2B5EF4-FFF2-40B4-BE49-F238E27FC236}">
                <a16:creationId xmlns:a16="http://schemas.microsoft.com/office/drawing/2014/main" id="{E6A306B5-9FA9-4590-B205-731B72ABD699}"/>
              </a:ext>
            </a:extLst>
          </p:cNvPr>
          <p:cNvSpPr>
            <a:spLocks noGrp="1" noChangeArrowheads="1"/>
          </p:cNvSpPr>
          <p:nvPr>
            <p:ph type="title"/>
          </p:nvPr>
        </p:nvSpPr>
        <p:spPr>
          <a:xfrm>
            <a:off x="4953000" y="609600"/>
            <a:ext cx="3962400" cy="3962400"/>
          </a:xfrm>
          <a:noFill/>
          <a:ln/>
          <a:effectLst>
            <a:outerShdw dist="35921" dir="2700000"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Enquanto a tragédia do pecado e sofrimento envolver este planeta, toda a atenção do Céu estará dirigida para nossas necessidades individuais.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4" name="Picture 8">
            <a:extLst>
              <a:ext uri="{FF2B5EF4-FFF2-40B4-BE49-F238E27FC236}">
                <a16:creationId xmlns:a16="http://schemas.microsoft.com/office/drawing/2014/main" id="{40AEB5BA-78C0-4060-AEB1-C4735A9AE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6026" name="Rectangle 10">
            <a:extLst>
              <a:ext uri="{FF2B5EF4-FFF2-40B4-BE49-F238E27FC236}">
                <a16:creationId xmlns:a16="http://schemas.microsoft.com/office/drawing/2014/main" id="{1A23C4FC-4DFF-4464-B03E-45F426175E59}"/>
              </a:ext>
            </a:extLst>
          </p:cNvPr>
          <p:cNvSpPr>
            <a:spLocks noGrp="1" noChangeArrowheads="1"/>
          </p:cNvSpPr>
          <p:nvPr>
            <p:ph type="title"/>
          </p:nvPr>
        </p:nvSpPr>
        <p:spPr>
          <a:xfrm>
            <a:off x="533400" y="609600"/>
            <a:ext cx="4953000" cy="5410200"/>
          </a:xfrm>
          <a:noFill/>
          <a:ln/>
          <a:effectLst>
            <a:outerShdw dist="35921"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Todos os seres viventes que os profetas viram circundando o trono de Deus não estão à-toa. Eles são uma extensão da preocupação de Deus com você e comigo.</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a:extLst>
              <a:ext uri="{FF2B5EF4-FFF2-40B4-BE49-F238E27FC236}">
                <a16:creationId xmlns:a16="http://schemas.microsoft.com/office/drawing/2014/main" id="{91724967-C447-4E09-A235-F44808FCE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3" name="Rectangle 5">
            <a:extLst>
              <a:ext uri="{FF2B5EF4-FFF2-40B4-BE49-F238E27FC236}">
                <a16:creationId xmlns:a16="http://schemas.microsoft.com/office/drawing/2014/main" id="{18D6FE05-5A6D-4351-92D9-21B255CECF83}"/>
              </a:ext>
            </a:extLst>
          </p:cNvPr>
          <p:cNvSpPr>
            <a:spLocks noGrp="1" noChangeArrowheads="1"/>
          </p:cNvSpPr>
          <p:nvPr>
            <p:ph type="title"/>
          </p:nvPr>
        </p:nvSpPr>
        <p:spPr>
          <a:xfrm>
            <a:off x="762000" y="4724400"/>
            <a:ext cx="7620000" cy="914400"/>
          </a:xfrm>
          <a:noFill/>
          <a:ln/>
          <a:effectLst>
            <a:outerShdw dist="35921"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 voz que troveja é amigável; é Deus falando conosco através de Seu plano de resgate passo a passo.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a:extLst>
              <a:ext uri="{FF2B5EF4-FFF2-40B4-BE49-F238E27FC236}">
                <a16:creationId xmlns:a16="http://schemas.microsoft.com/office/drawing/2014/main" id="{4F362661-873A-495D-B729-5E512265D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7" name="Rectangle 5">
            <a:extLst>
              <a:ext uri="{FF2B5EF4-FFF2-40B4-BE49-F238E27FC236}">
                <a16:creationId xmlns:a16="http://schemas.microsoft.com/office/drawing/2014/main" id="{8A544140-0CB6-4EAC-8EA4-3D27DEB709F3}"/>
              </a:ext>
            </a:extLst>
          </p:cNvPr>
          <p:cNvSpPr>
            <a:spLocks noGrp="1" noChangeArrowheads="1"/>
          </p:cNvSpPr>
          <p:nvPr>
            <p:ph type="title"/>
          </p:nvPr>
        </p:nvSpPr>
        <p:spPr>
          <a:xfrm>
            <a:off x="76200" y="-304800"/>
            <a:ext cx="5257800" cy="4343400"/>
          </a:xfrm>
          <a:noFill/>
          <a:ln/>
          <a:effectLst>
            <a:outerShdw dist="45791" dir="2021404"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Os versos 5 e 6 nos dizem o que está acontecendo </a:t>
            </a:r>
            <a:r>
              <a:rPr lang="pt-BR" altLang="pt-BR" sz="3600" b="1" i="1">
                <a:solidFill>
                  <a:schemeClr val="bg1"/>
                </a:solidFill>
                <a:latin typeface="Arial Narrow" panose="020B0606020202030204" pitchFamily="34" charset="0"/>
                <a:cs typeface="Times New Roman" panose="02020603050405020304" pitchFamily="18" charset="0"/>
              </a:rPr>
              <a:t>diante</a:t>
            </a:r>
            <a:r>
              <a:rPr lang="pt-BR" altLang="pt-BR" sz="3600" b="1">
                <a:solidFill>
                  <a:schemeClr val="bg1"/>
                </a:solidFill>
                <a:latin typeface="Arial Narrow" panose="020B0606020202030204" pitchFamily="34" charset="0"/>
                <a:cs typeface="Times New Roman" panose="02020603050405020304" pitchFamily="18" charset="0"/>
              </a:rPr>
              <a:t> do trono divino. O que João viu? </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D18A31DD-2285-48D0-9D5F-48AEE3B51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8307" name="Rectangle 3">
            <a:extLst>
              <a:ext uri="{FF2B5EF4-FFF2-40B4-BE49-F238E27FC236}">
                <a16:creationId xmlns:a16="http://schemas.microsoft.com/office/drawing/2014/main" id="{F405B227-76CA-48D9-B746-D76F5056F238}"/>
              </a:ext>
            </a:extLst>
          </p:cNvPr>
          <p:cNvSpPr>
            <a:spLocks noGrp="1" noChangeArrowheads="1"/>
          </p:cNvSpPr>
          <p:nvPr>
            <p:ph type="title"/>
          </p:nvPr>
        </p:nvSpPr>
        <p:spPr>
          <a:xfrm>
            <a:off x="76200" y="1066800"/>
            <a:ext cx="5257800" cy="4343400"/>
          </a:xfrm>
          <a:noFill/>
          <a:ln/>
          <a:effectLst>
            <a:outerShdw dist="45791" dir="2021404"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Os versos 5 e 6 nos dizem o que está acontecendo </a:t>
            </a:r>
            <a:r>
              <a:rPr lang="pt-BR" altLang="pt-BR" sz="3600" b="1" i="1">
                <a:solidFill>
                  <a:schemeClr val="bg1"/>
                </a:solidFill>
                <a:latin typeface="Arial Narrow" panose="020B0606020202030204" pitchFamily="34" charset="0"/>
                <a:cs typeface="Times New Roman" panose="02020603050405020304" pitchFamily="18" charset="0"/>
              </a:rPr>
              <a:t>diante</a:t>
            </a:r>
            <a:r>
              <a:rPr lang="pt-BR" altLang="pt-BR" sz="3600" b="1">
                <a:solidFill>
                  <a:schemeClr val="bg1"/>
                </a:solidFill>
                <a:latin typeface="Arial Narrow" panose="020B0606020202030204" pitchFamily="34" charset="0"/>
                <a:cs typeface="Times New Roman" panose="02020603050405020304" pitchFamily="18" charset="0"/>
              </a:rPr>
              <a:t> do trono divino. O que João viu? </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“Diante do trono ardem sete tochas de fogo, que são os sete Espíritos de Deus. Há diante do trono um como que mar de vidro, semelhante ao cristal...</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a:extLst>
              <a:ext uri="{FF2B5EF4-FFF2-40B4-BE49-F238E27FC236}">
                <a16:creationId xmlns:a16="http://schemas.microsoft.com/office/drawing/2014/main" id="{69E86D74-1265-4424-9A86-18A7F5E09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29701" name="Rectangle 5">
            <a:extLst>
              <a:ext uri="{FF2B5EF4-FFF2-40B4-BE49-F238E27FC236}">
                <a16:creationId xmlns:a16="http://schemas.microsoft.com/office/drawing/2014/main" id="{3ACF736F-98E5-44E9-9604-9456C66EAAB1}"/>
              </a:ext>
            </a:extLst>
          </p:cNvPr>
          <p:cNvSpPr>
            <a:spLocks noGrp="1" noChangeArrowheads="1"/>
          </p:cNvSpPr>
          <p:nvPr>
            <p:ph type="title"/>
          </p:nvPr>
        </p:nvSpPr>
        <p:spPr>
          <a:xfrm>
            <a:off x="381000" y="3048000"/>
            <a:ext cx="8153400" cy="1143000"/>
          </a:xfrm>
          <a:noFill/>
          <a:ln/>
          <a:effectLst>
            <a:outerShdw dist="63500" dir="2212194" algn="ctr" rotWithShape="0">
              <a:srgbClr val="080808"/>
            </a:outerShdw>
          </a:effectLst>
        </p:spPr>
        <p:txBody>
          <a:bodyPr/>
          <a:lstStyle/>
          <a:p>
            <a:r>
              <a:rPr lang="pt-BR" altLang="pt-BR" b="1">
                <a:solidFill>
                  <a:srgbClr val="F8D6F3"/>
                </a:solidFill>
                <a:latin typeface="Tahoma" panose="020B0604030504040204" pitchFamily="34" charset="0"/>
                <a:cs typeface="Times New Roman" panose="02020603050405020304" pitchFamily="18" charset="0"/>
              </a:rPr>
              <a:t>Imagine a cena. Um trono assentado sobre um mar de cristal. Como um prisma, o "mar de vidro" difunde as deslumbrantes cores do belo arco-íris acima. Ele também reflete a luz das sete tochas ardentes. </a:t>
            </a:r>
            <a:endParaRPr lang="pt-PT" altLang="pt-BR" b="1">
              <a:solidFill>
                <a:srgbClr val="F8D6F3"/>
              </a:solidFill>
              <a:latin typeface="Tahom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a:extLst>
              <a:ext uri="{FF2B5EF4-FFF2-40B4-BE49-F238E27FC236}">
                <a16:creationId xmlns:a16="http://schemas.microsoft.com/office/drawing/2014/main" id="{2D12C62F-0173-4D86-888A-144A29C15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829" name="Rectangle 5">
            <a:extLst>
              <a:ext uri="{FF2B5EF4-FFF2-40B4-BE49-F238E27FC236}">
                <a16:creationId xmlns:a16="http://schemas.microsoft.com/office/drawing/2014/main" id="{E12F36C0-23D9-491D-A18C-9F065E1602CB}"/>
              </a:ext>
            </a:extLst>
          </p:cNvPr>
          <p:cNvSpPr>
            <a:spLocks noGrp="1" noChangeArrowheads="1"/>
          </p:cNvSpPr>
          <p:nvPr>
            <p:ph type="title"/>
          </p:nvPr>
        </p:nvSpPr>
        <p:spPr>
          <a:xfrm>
            <a:off x="2438400" y="1600200"/>
            <a:ext cx="6324600" cy="3276600"/>
          </a:xfrm>
          <a:noFill/>
          <a:ln/>
          <a:effectLst>
            <a:outerShdw dist="45791" dir="2021404" algn="ctr" rotWithShape="0">
              <a:srgbClr val="080808"/>
            </a:outerShdw>
          </a:effectLst>
        </p:spPr>
        <p:txBody>
          <a:bodyPr/>
          <a:lstStyle/>
          <a:p>
            <a:r>
              <a:rPr lang="pt-BR" altLang="pt-BR" b="1">
                <a:solidFill>
                  <a:srgbClr val="FF9933"/>
                </a:solidFill>
                <a:latin typeface="Arial Narrow" panose="020B0606020202030204" pitchFamily="34" charset="0"/>
                <a:cs typeface="Times New Roman" panose="02020603050405020304" pitchFamily="18" charset="0"/>
              </a:rPr>
              <a:t>O Santo Espírito em toda a Sua perfeição é representado pelo número sete de várias maneiras. Ele é ainda outro meio pelo qual Deus alcança Suas "jóias". O Pai quer que conheçamos Suas maravilhosas qualidades... </a:t>
            </a:r>
            <a:endParaRPr lang="pt-PT" altLang="pt-BR" b="1">
              <a:solidFill>
                <a:srgbClr val="FF9933"/>
              </a:solidFill>
              <a:latin typeface="Arial Narrow" panose="020B0606020202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EB5E60FA-33A4-45E6-9A4B-F5331C5EC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9331" name="Rectangle 3">
            <a:extLst>
              <a:ext uri="{FF2B5EF4-FFF2-40B4-BE49-F238E27FC236}">
                <a16:creationId xmlns:a16="http://schemas.microsoft.com/office/drawing/2014/main" id="{6C9B2650-317E-493D-AA07-4A4CC7967D4A}"/>
              </a:ext>
            </a:extLst>
          </p:cNvPr>
          <p:cNvSpPr>
            <a:spLocks noGrp="1" noChangeArrowheads="1"/>
          </p:cNvSpPr>
          <p:nvPr>
            <p:ph type="title"/>
          </p:nvPr>
        </p:nvSpPr>
        <p:spPr>
          <a:xfrm>
            <a:off x="2819400" y="838200"/>
            <a:ext cx="5638800" cy="4191000"/>
          </a:xfrm>
          <a:noFill/>
          <a:ln/>
          <a:effectLst>
            <a:outerShdw dist="45791" dir="2021404" algn="ctr" rotWithShape="0">
              <a:srgbClr val="080808"/>
            </a:outerShdw>
          </a:effectLst>
        </p:spPr>
        <p:txBody>
          <a:bodyPr/>
          <a:lstStyle/>
          <a:p>
            <a:r>
              <a:rPr lang="pt-BR" altLang="pt-BR" b="1">
                <a:solidFill>
                  <a:srgbClr val="FF9933"/>
                </a:solidFill>
                <a:latin typeface="Arial Narrow" panose="020B0606020202030204" pitchFamily="34" charset="0"/>
                <a:cs typeface="Times New Roman" panose="02020603050405020304" pitchFamily="18" charset="0"/>
              </a:rPr>
              <a:t>...Ele anseia viver em nós. Eis por que o Espírito Santo está em toda parte. O grande amor de Deus torna o Espírito disponível a cada um de nós.</a:t>
            </a:r>
            <a:r>
              <a:rPr lang="pt-PT" altLang="pt-BR" b="1">
                <a:solidFill>
                  <a:srgbClr val="FF9933"/>
                </a:solidFill>
                <a:latin typeface="Arial Narrow" panose="020B060602020203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a:extLst>
              <a:ext uri="{FF2B5EF4-FFF2-40B4-BE49-F238E27FC236}">
                <a16:creationId xmlns:a16="http://schemas.microsoft.com/office/drawing/2014/main" id="{241D74C7-AD0D-47E6-8609-E7BD0D8FE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789" name="Rectangle 5">
            <a:extLst>
              <a:ext uri="{FF2B5EF4-FFF2-40B4-BE49-F238E27FC236}">
                <a16:creationId xmlns:a16="http://schemas.microsoft.com/office/drawing/2014/main" id="{A14672D2-F5F3-42A0-AB54-535BCF29B036}"/>
              </a:ext>
            </a:extLst>
          </p:cNvPr>
          <p:cNvSpPr>
            <a:spLocks noGrp="1" noChangeArrowheads="1"/>
          </p:cNvSpPr>
          <p:nvPr>
            <p:ph type="title"/>
          </p:nvPr>
        </p:nvSpPr>
        <p:spPr>
          <a:xfrm>
            <a:off x="457200" y="4114800"/>
            <a:ext cx="8458200" cy="1143000"/>
          </a:xfrm>
          <a:noFill/>
          <a:ln/>
          <a:effectLst>
            <a:outerShdw dist="45791" dir="2021404" algn="ctr" rotWithShape="0">
              <a:srgbClr val="080808"/>
            </a:outerShdw>
          </a:effectLst>
        </p:spPr>
        <p:txBody>
          <a:bodyPr/>
          <a:lstStyle/>
          <a:p>
            <a:r>
              <a:rPr lang="pt-BR" altLang="pt-BR" b="1" i="1">
                <a:solidFill>
                  <a:schemeClr val="bg1"/>
                </a:solidFill>
                <a:latin typeface="Arial Narrow" panose="020B0606020202030204" pitchFamily="34" charset="0"/>
              </a:rPr>
              <a:t>Somente Cristo, o Cordeiro de Deus, é digno de abrir o rolo selado com sete selos. João é convidado a conhecer a "sala de controle" no Céu. </a:t>
            </a:r>
            <a:r>
              <a:rPr lang="pt-PT" altLang="pt-BR" b="1">
                <a:solidFill>
                  <a:schemeClr val="bg1"/>
                </a:solidFill>
                <a:latin typeface="Arial Narrow" panose="020B0606020202030204"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a:extLst>
              <a:ext uri="{FF2B5EF4-FFF2-40B4-BE49-F238E27FC236}">
                <a16:creationId xmlns:a16="http://schemas.microsoft.com/office/drawing/2014/main" id="{3C2A99CD-780B-456C-96E2-41314FF2C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a:extLst>
              <a:ext uri="{FF2B5EF4-FFF2-40B4-BE49-F238E27FC236}">
                <a16:creationId xmlns:a16="http://schemas.microsoft.com/office/drawing/2014/main" id="{0402CECF-E38B-4F60-863D-5222237FE3B1}"/>
              </a:ext>
            </a:extLst>
          </p:cNvPr>
          <p:cNvSpPr>
            <a:spLocks noGrp="1" noChangeArrowheads="1"/>
          </p:cNvSpPr>
          <p:nvPr>
            <p:ph type="title"/>
          </p:nvPr>
        </p:nvSpPr>
        <p:spPr>
          <a:xfrm>
            <a:off x="228600" y="914400"/>
            <a:ext cx="4495800" cy="5181600"/>
          </a:xfrm>
          <a:noFill/>
          <a:ln/>
          <a:effectLst>
            <a:outerShdw dist="53882" dir="2700000"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Leia os versos 6 e 10 e note a atividade </a:t>
            </a:r>
            <a:r>
              <a:rPr lang="pt-BR" altLang="pt-BR" b="1" i="1">
                <a:solidFill>
                  <a:schemeClr val="bg1"/>
                </a:solidFill>
                <a:latin typeface="Arial Narrow" panose="020B0606020202030204" pitchFamily="34" charset="0"/>
                <a:cs typeface="Times New Roman" panose="02020603050405020304" pitchFamily="18" charset="0"/>
              </a:rPr>
              <a:t>ao redor </a:t>
            </a:r>
            <a:r>
              <a:rPr lang="pt-BR" altLang="pt-BR" b="1">
                <a:solidFill>
                  <a:schemeClr val="bg1"/>
                </a:solidFill>
                <a:latin typeface="Arial Narrow" panose="020B0606020202030204" pitchFamily="34" charset="0"/>
                <a:cs typeface="Times New Roman" panose="02020603050405020304" pitchFamily="18" charset="0"/>
              </a:rPr>
              <a:t>do trono. O que mais João contempla na visão?</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1747" name="Picture 3">
            <a:extLst>
              <a:ext uri="{FF2B5EF4-FFF2-40B4-BE49-F238E27FC236}">
                <a16:creationId xmlns:a16="http://schemas.microsoft.com/office/drawing/2014/main" id="{42CA40C3-094D-4750-A108-8510EF488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4550"/>
            <a:ext cx="3810000" cy="2574925"/>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a:extLst>
              <a:ext uri="{FF2B5EF4-FFF2-40B4-BE49-F238E27FC236}">
                <a16:creationId xmlns:a16="http://schemas.microsoft.com/office/drawing/2014/main" id="{5EEF3501-9113-4F8C-9429-E57AD7027C6C}"/>
              </a:ext>
            </a:extLst>
          </p:cNvPr>
          <p:cNvSpPr>
            <a:spLocks noGrp="1" noChangeArrowheads="1"/>
          </p:cNvSpPr>
          <p:nvPr>
            <p:ph type="title"/>
          </p:nvPr>
        </p:nvSpPr>
        <p:spPr>
          <a:xfrm>
            <a:off x="3733800" y="1447800"/>
            <a:ext cx="5410200" cy="4038600"/>
          </a:xfrm>
          <a:noFill/>
          <a:ln/>
          <a:effectLst>
            <a:outerShdw dist="35921" dir="2700000"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No antigo Israel, os sacerdotes que serviam no templo estavam organizados em vinte e quatro grupos. Eles garantiam que o sistema hebraico de festivais e dias santos operasse ininterruptamente durante o ano.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a:extLst>
              <a:ext uri="{FF2B5EF4-FFF2-40B4-BE49-F238E27FC236}">
                <a16:creationId xmlns:a16="http://schemas.microsoft.com/office/drawing/2014/main" id="{84B942E7-A5D9-4225-8EA4-EF03ADECE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3" name="Rectangle 5">
            <a:extLst>
              <a:ext uri="{FF2B5EF4-FFF2-40B4-BE49-F238E27FC236}">
                <a16:creationId xmlns:a16="http://schemas.microsoft.com/office/drawing/2014/main" id="{BF1643E4-FFCD-4940-99FD-602A517D263A}"/>
              </a:ext>
            </a:extLst>
          </p:cNvPr>
          <p:cNvSpPr>
            <a:spLocks noGrp="1" noChangeArrowheads="1"/>
          </p:cNvSpPr>
          <p:nvPr>
            <p:ph type="title"/>
          </p:nvPr>
        </p:nvSpPr>
        <p:spPr>
          <a:xfrm>
            <a:off x="3429000" y="1143000"/>
            <a:ext cx="5638800" cy="4495800"/>
          </a:xfrm>
          <a:noFill/>
          <a:ln/>
          <a:effectLst>
            <a:outerShdw dist="35921" dir="2700000"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De modo semelhante, os vinte e quatro anciãos sobre vinte e quatro tronos têm a especial missão de adorar a Deus e cantar-Lhe louvores, porque Ele é o Criador de todas as coisas. Durante seus hinos de devoção, os anciãos retiram suas coroas e as lançam diante do trono de Deus.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a:extLst>
              <a:ext uri="{FF2B5EF4-FFF2-40B4-BE49-F238E27FC236}">
                <a16:creationId xmlns:a16="http://schemas.microsoft.com/office/drawing/2014/main" id="{E884554B-3D77-479C-86D7-7B3647FEE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32775" name="Rectangle 7">
            <a:extLst>
              <a:ext uri="{FF2B5EF4-FFF2-40B4-BE49-F238E27FC236}">
                <a16:creationId xmlns:a16="http://schemas.microsoft.com/office/drawing/2014/main" id="{B1492F0E-AE9D-4E00-8F53-A0615411F0C9}"/>
              </a:ext>
            </a:extLst>
          </p:cNvPr>
          <p:cNvSpPr>
            <a:spLocks noGrp="1" noChangeArrowheads="1"/>
          </p:cNvSpPr>
          <p:nvPr>
            <p:ph type="title"/>
          </p:nvPr>
        </p:nvSpPr>
        <p:spPr>
          <a:xfrm>
            <a:off x="3276600" y="609600"/>
            <a:ext cx="5181600" cy="48768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Se você tivesse uma coroa de ouro, o que o levaria a lançá-la diante de outra pessoa? </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a:extLst>
              <a:ext uri="{FF2B5EF4-FFF2-40B4-BE49-F238E27FC236}">
                <a16:creationId xmlns:a16="http://schemas.microsoft.com/office/drawing/2014/main" id="{C0CDA906-5F54-45A3-919A-E065AB992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7" name="Rectangle 5">
            <a:extLst>
              <a:ext uri="{FF2B5EF4-FFF2-40B4-BE49-F238E27FC236}">
                <a16:creationId xmlns:a16="http://schemas.microsoft.com/office/drawing/2014/main" id="{BCE30B53-AF2A-403A-8EEF-78CE2631574E}"/>
              </a:ext>
            </a:extLst>
          </p:cNvPr>
          <p:cNvSpPr>
            <a:spLocks noGrp="1" noChangeArrowheads="1"/>
          </p:cNvSpPr>
          <p:nvPr>
            <p:ph type="title"/>
          </p:nvPr>
        </p:nvSpPr>
        <p:spPr>
          <a:xfrm>
            <a:off x="152400" y="1066800"/>
            <a:ext cx="4800600" cy="4724400"/>
          </a:xfrm>
          <a:noFill/>
          <a:ln/>
          <a:effectLst>
            <a:outerShdw dist="35921"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Em seguida, chegamos às "quatro criaturas viventes". A partir da descrição de Isaías 6 e Ezequiel 1,  podemos identificá-los  como anjos. Eles são descritos em linguagem altamente simbólica.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a:extLst>
              <a:ext uri="{FF2B5EF4-FFF2-40B4-BE49-F238E27FC236}">
                <a16:creationId xmlns:a16="http://schemas.microsoft.com/office/drawing/2014/main" id="{7A748403-7DCA-449A-8970-42351FB1F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8" name="Rectangle 6">
            <a:extLst>
              <a:ext uri="{FF2B5EF4-FFF2-40B4-BE49-F238E27FC236}">
                <a16:creationId xmlns:a16="http://schemas.microsoft.com/office/drawing/2014/main" id="{AF00C60C-3403-4C36-8438-1C8B34EB7301}"/>
              </a:ext>
            </a:extLst>
          </p:cNvPr>
          <p:cNvSpPr>
            <a:spLocks noGrp="1" noChangeArrowheads="1"/>
          </p:cNvSpPr>
          <p:nvPr>
            <p:ph type="title"/>
          </p:nvPr>
        </p:nvSpPr>
        <p:spPr>
          <a:xfrm>
            <a:off x="838200" y="1600200"/>
            <a:ext cx="8229600" cy="27432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leão representa a força.</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O boi representa a disposição de servir.</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O rosto de homem representa a inteligência.</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a:extLst>
              <a:ext uri="{FF2B5EF4-FFF2-40B4-BE49-F238E27FC236}">
                <a16:creationId xmlns:a16="http://schemas.microsoft.com/office/drawing/2014/main" id="{B621B191-21E7-4D58-B735-6D2985E8F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355" name="Rectangle 3">
            <a:extLst>
              <a:ext uri="{FF2B5EF4-FFF2-40B4-BE49-F238E27FC236}">
                <a16:creationId xmlns:a16="http://schemas.microsoft.com/office/drawing/2014/main" id="{69F29E2F-3F28-4E5B-B956-BE8861A9EF9D}"/>
              </a:ext>
            </a:extLst>
          </p:cNvPr>
          <p:cNvSpPr>
            <a:spLocks noGrp="1" noChangeArrowheads="1"/>
          </p:cNvSpPr>
          <p:nvPr>
            <p:ph type="title"/>
          </p:nvPr>
        </p:nvSpPr>
        <p:spPr>
          <a:xfrm>
            <a:off x="1219200" y="2286000"/>
            <a:ext cx="7772400" cy="11430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 águia significa velocidade e aguda percepção.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As muitas asas sugerem a velocidade com que a vontade divina é executada.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Essas criaturas são vistas de maneira bastante gráfica...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a:extLst>
              <a:ext uri="{FF2B5EF4-FFF2-40B4-BE49-F238E27FC236}">
                <a16:creationId xmlns:a16="http://schemas.microsoft.com/office/drawing/2014/main" id="{5747EAB1-E282-4E1E-9778-830FDD1DC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21" name="Rectangle 5">
            <a:extLst>
              <a:ext uri="{FF2B5EF4-FFF2-40B4-BE49-F238E27FC236}">
                <a16:creationId xmlns:a16="http://schemas.microsoft.com/office/drawing/2014/main" id="{33BCC708-9F5D-4E6D-967C-948E53E03441}"/>
              </a:ext>
            </a:extLst>
          </p:cNvPr>
          <p:cNvSpPr>
            <a:spLocks noGrp="1" noChangeArrowheads="1"/>
          </p:cNvSpPr>
          <p:nvPr>
            <p:ph type="title"/>
          </p:nvPr>
        </p:nvSpPr>
        <p:spPr>
          <a:xfrm>
            <a:off x="685800" y="609600"/>
            <a:ext cx="3962400" cy="48768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As quatro criaturas viventes realmente retratam quatro dimensões do caráter de Jesus. </a:t>
            </a:r>
            <a:endParaRPr lang="pt-PT" altLang="pt-BR" b="1">
              <a:solidFill>
                <a:schemeClr val="bg1"/>
              </a:solidFill>
              <a:latin typeface="Arial Narrow" panose="020B0606020202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a:extLst>
              <a:ext uri="{FF2B5EF4-FFF2-40B4-BE49-F238E27FC236}">
                <a16:creationId xmlns:a16="http://schemas.microsoft.com/office/drawing/2014/main" id="{CEB6CF9F-4CFB-4B8C-84D0-F467EA796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429" name="Rectangle 5">
            <a:extLst>
              <a:ext uri="{FF2B5EF4-FFF2-40B4-BE49-F238E27FC236}">
                <a16:creationId xmlns:a16="http://schemas.microsoft.com/office/drawing/2014/main" id="{FCB6C80F-B935-47DA-8BA7-9134059F2E29}"/>
              </a:ext>
            </a:extLst>
          </p:cNvPr>
          <p:cNvSpPr>
            <a:spLocks noGrp="1" noChangeArrowheads="1"/>
          </p:cNvSpPr>
          <p:nvPr>
            <p:ph type="title"/>
          </p:nvPr>
        </p:nvSpPr>
        <p:spPr>
          <a:xfrm>
            <a:off x="76200" y="609600"/>
            <a:ext cx="5029200" cy="5562600"/>
          </a:xfrm>
          <a:noFill/>
          <a:ln/>
          <a:effectLst>
            <a:outerShdw dist="35921"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Ele é um rei (leão), mas também um servo (boi). Ele é humano (rosto de homem), mas também pairando acima de tudo como plenamente divino (águia).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5" name="Picture 7">
            <a:extLst>
              <a:ext uri="{FF2B5EF4-FFF2-40B4-BE49-F238E27FC236}">
                <a16:creationId xmlns:a16="http://schemas.microsoft.com/office/drawing/2014/main" id="{B3FFAB9A-1DF6-4620-AFA4-420C5867C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457" name="Rectangle 9">
            <a:extLst>
              <a:ext uri="{FF2B5EF4-FFF2-40B4-BE49-F238E27FC236}">
                <a16:creationId xmlns:a16="http://schemas.microsoft.com/office/drawing/2014/main" id="{17EDB6FC-C6C7-4B10-A3AF-B5F8C17A6A30}"/>
              </a:ext>
            </a:extLst>
          </p:cNvPr>
          <p:cNvSpPr>
            <a:spLocks noGrp="1" noChangeArrowheads="1"/>
          </p:cNvSpPr>
          <p:nvPr>
            <p:ph type="title"/>
          </p:nvPr>
        </p:nvSpPr>
        <p:spPr>
          <a:xfrm>
            <a:off x="685800" y="4419600"/>
            <a:ext cx="7772400" cy="11430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Quais as características que você mais aprecia em Jesus?</a:t>
            </a:r>
            <a:r>
              <a:rPr lang="pt-PT" altLang="pt-BR" b="1">
                <a:solidFill>
                  <a:schemeClr val="bg1"/>
                </a:solidFill>
                <a:latin typeface="Arial Narrow" panose="020B0606020202030204"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138FDFF5-BD0B-410F-AF1E-E78686707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5">
            <a:extLst>
              <a:ext uri="{FF2B5EF4-FFF2-40B4-BE49-F238E27FC236}">
                <a16:creationId xmlns:a16="http://schemas.microsoft.com/office/drawing/2014/main" id="{BEB008F2-C9F7-4AD4-8357-09A61246B209}"/>
              </a:ext>
            </a:extLst>
          </p:cNvPr>
          <p:cNvSpPr>
            <a:spLocks noGrp="1" noChangeArrowheads="1"/>
          </p:cNvSpPr>
          <p:nvPr>
            <p:ph type="title"/>
          </p:nvPr>
        </p:nvSpPr>
        <p:spPr>
          <a:xfrm>
            <a:off x="457200" y="1524000"/>
            <a:ext cx="4419600" cy="4038600"/>
          </a:xfrm>
          <a:noFill/>
          <a:ln/>
          <a:effectLst>
            <a:outerShdw dist="35921"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infinitamente sábio Criador do Universo tem Seu próprio sistema de comunicação, que atravessa os vastos céus e chega até os seres humanos necessitados de resgate.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a:extLst>
              <a:ext uri="{FF2B5EF4-FFF2-40B4-BE49-F238E27FC236}">
                <a16:creationId xmlns:a16="http://schemas.microsoft.com/office/drawing/2014/main" id="{D8C43168-3F78-4738-86BD-55FF47324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a:extLst>
              <a:ext uri="{FF2B5EF4-FFF2-40B4-BE49-F238E27FC236}">
                <a16:creationId xmlns:a16="http://schemas.microsoft.com/office/drawing/2014/main" id="{E8B40C02-F0D0-46E7-8701-7A5FF0DD36B9}"/>
              </a:ext>
            </a:extLst>
          </p:cNvPr>
          <p:cNvSpPr>
            <a:spLocks noGrp="1" noChangeArrowheads="1"/>
          </p:cNvSpPr>
          <p:nvPr>
            <p:ph type="title"/>
          </p:nvPr>
        </p:nvSpPr>
        <p:spPr>
          <a:xfrm>
            <a:off x="685800" y="4495800"/>
            <a:ext cx="7772400" cy="1143000"/>
          </a:xfrm>
          <a:noFill/>
          <a:ln/>
          <a:effectLst>
            <a:outerShdw dist="45791" dir="2021404"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Não é maravilhoso que, no início do livro do Apocalipse, Deus nos dê essas extraordinárias imagens de quem Ele é e do quanto Se importa conosco? Ele nos está levando para uma visita à Missão de Controle celestial.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a:extLst>
              <a:ext uri="{FF2B5EF4-FFF2-40B4-BE49-F238E27FC236}">
                <a16:creationId xmlns:a16="http://schemas.microsoft.com/office/drawing/2014/main" id="{6DEB1C4C-41DE-419C-A54D-977CD3311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0901" name="Rectangle 5">
            <a:extLst>
              <a:ext uri="{FF2B5EF4-FFF2-40B4-BE49-F238E27FC236}">
                <a16:creationId xmlns:a16="http://schemas.microsoft.com/office/drawing/2014/main" id="{6A91DA51-15E8-4ECF-AF29-E0D0A7B93781}"/>
              </a:ext>
            </a:extLst>
          </p:cNvPr>
          <p:cNvSpPr>
            <a:spLocks noGrp="1" noChangeArrowheads="1"/>
          </p:cNvSpPr>
          <p:nvPr>
            <p:ph type="title"/>
          </p:nvPr>
        </p:nvSpPr>
        <p:spPr>
          <a:xfrm>
            <a:off x="228600" y="533400"/>
            <a:ext cx="5181600" cy="5867400"/>
          </a:xfrm>
          <a:noFill/>
          <a:ln/>
          <a:effectLst>
            <a:outerShdw dist="45791" dir="2021404"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Está-nos mostrando que em tudo – em Seu onipresente Espírito Santo, no vôo dos anjos, na obra dos seres sobrenaturais – Ele trabalha incessantemente em nosso favor. É você importante para Deus? Sem dúvida! A sala do trono celestial demonstra esse fato.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a:extLst>
              <a:ext uri="{FF2B5EF4-FFF2-40B4-BE49-F238E27FC236}">
                <a16:creationId xmlns:a16="http://schemas.microsoft.com/office/drawing/2014/main" id="{408AE18F-07E0-4809-AF06-12EAB6CF4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9" name="Rectangle 5">
            <a:extLst>
              <a:ext uri="{FF2B5EF4-FFF2-40B4-BE49-F238E27FC236}">
                <a16:creationId xmlns:a16="http://schemas.microsoft.com/office/drawing/2014/main" id="{270958CB-9865-4048-9496-9FC7B359919A}"/>
              </a:ext>
            </a:extLst>
          </p:cNvPr>
          <p:cNvSpPr>
            <a:spLocks noGrp="1" noChangeArrowheads="1"/>
          </p:cNvSpPr>
          <p:nvPr>
            <p:ph type="title"/>
          </p:nvPr>
        </p:nvSpPr>
        <p:spPr>
          <a:xfrm>
            <a:off x="152400" y="838200"/>
            <a:ext cx="5257800" cy="5029200"/>
          </a:xfrm>
          <a:noFill/>
          <a:ln/>
          <a:effectLst>
            <a:outerShdw dist="45791" dir="2021404"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 Cordeiro</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Agora vamos a Apocalipse 5. Esse capítulo dá continuidade ao nosso giro pela sala do trono divino. O foco, no entanto, muda do Todo-Poderoso em Seu trono para o Cordeiro de Deus diante do trono. O Cordeiro é agora o centro da atenção.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a:extLst>
              <a:ext uri="{FF2B5EF4-FFF2-40B4-BE49-F238E27FC236}">
                <a16:creationId xmlns:a16="http://schemas.microsoft.com/office/drawing/2014/main" id="{728926BF-3177-43F7-AE46-397B803D0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Rectangle 7">
            <a:extLst>
              <a:ext uri="{FF2B5EF4-FFF2-40B4-BE49-F238E27FC236}">
                <a16:creationId xmlns:a16="http://schemas.microsoft.com/office/drawing/2014/main" id="{AD378295-BCB0-4A84-8BB3-CE867AD79E5A}"/>
              </a:ext>
            </a:extLst>
          </p:cNvPr>
          <p:cNvSpPr>
            <a:spLocks noGrp="1" noChangeArrowheads="1"/>
          </p:cNvSpPr>
          <p:nvPr>
            <p:ph type="title"/>
          </p:nvPr>
        </p:nvSpPr>
        <p:spPr>
          <a:xfrm>
            <a:off x="4267200" y="2438400"/>
            <a:ext cx="4876800" cy="4648200"/>
          </a:xfrm>
          <a:noFill/>
          <a:ln/>
          <a:effectLst>
            <a:outerShdw dist="35921" dir="2700000"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Quando a cena se abre, a atenção do Universo se concentra no grande drama que se desdobra diante do trono. João vê Deus o Pai assentado no trono...</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a:extLst>
              <a:ext uri="{FF2B5EF4-FFF2-40B4-BE49-F238E27FC236}">
                <a16:creationId xmlns:a16="http://schemas.microsoft.com/office/drawing/2014/main" id="{E140FDC3-5022-4F59-ADA7-5E7F8BFDB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6739" name="Rectangle 3">
            <a:extLst>
              <a:ext uri="{FF2B5EF4-FFF2-40B4-BE49-F238E27FC236}">
                <a16:creationId xmlns:a16="http://schemas.microsoft.com/office/drawing/2014/main" id="{F316C58D-A64E-4D40-941E-887913A2A7BF}"/>
              </a:ext>
            </a:extLst>
          </p:cNvPr>
          <p:cNvSpPr>
            <a:spLocks noGrp="1" noChangeArrowheads="1"/>
          </p:cNvSpPr>
          <p:nvPr>
            <p:ph type="title"/>
          </p:nvPr>
        </p:nvSpPr>
        <p:spPr>
          <a:xfrm>
            <a:off x="4191000" y="2743200"/>
            <a:ext cx="4876800" cy="3581400"/>
          </a:xfrm>
          <a:noFill/>
          <a:ln/>
          <a:effectLst>
            <a:outerShdw dist="35921"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...segurando em Sua mão direita "um livro escrito por dentro e por fora, bem selado com sete selos" (Apocalipse 5:1)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a:extLst>
              <a:ext uri="{FF2B5EF4-FFF2-40B4-BE49-F238E27FC236}">
                <a16:creationId xmlns:a16="http://schemas.microsoft.com/office/drawing/2014/main" id="{E8DD8E23-5E5B-4214-B373-C920622B6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25" name="Rectangle 5">
            <a:extLst>
              <a:ext uri="{FF2B5EF4-FFF2-40B4-BE49-F238E27FC236}">
                <a16:creationId xmlns:a16="http://schemas.microsoft.com/office/drawing/2014/main" id="{C8CA2A5F-6836-4481-A83D-16529838AFFE}"/>
              </a:ext>
            </a:extLst>
          </p:cNvPr>
          <p:cNvSpPr>
            <a:spLocks noGrp="1" noChangeArrowheads="1"/>
          </p:cNvSpPr>
          <p:nvPr>
            <p:ph type="title"/>
          </p:nvPr>
        </p:nvSpPr>
        <p:spPr>
          <a:xfrm>
            <a:off x="1066800" y="2362200"/>
            <a:ext cx="7772400" cy="11430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No protocolo antigo, o lado da mão direita, especialmente de um soberano, significava favor ou alta posição. Em outras palavras, esse livro tem um significado especial, mas sua mensagem está selada.</a:t>
            </a:r>
            <a:r>
              <a:rPr lang="pt-PT" altLang="pt-BR" sz="4000" b="1">
                <a:solidFill>
                  <a:schemeClr val="bg1"/>
                </a:solidFill>
                <a:latin typeface="Arial Narrow" panose="020B0606020202030204" pitchFamily="34" charset="0"/>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4" name="Picture 12">
            <a:extLst>
              <a:ext uri="{FF2B5EF4-FFF2-40B4-BE49-F238E27FC236}">
                <a16:creationId xmlns:a16="http://schemas.microsoft.com/office/drawing/2014/main" id="{FEDE8F45-4953-4A9F-BCBB-8C78A283A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26" name="Rectangle 14">
            <a:extLst>
              <a:ext uri="{FF2B5EF4-FFF2-40B4-BE49-F238E27FC236}">
                <a16:creationId xmlns:a16="http://schemas.microsoft.com/office/drawing/2014/main" id="{8FB3A756-7FF8-4E88-BAF5-B14201611FBA}"/>
              </a:ext>
            </a:extLst>
          </p:cNvPr>
          <p:cNvSpPr>
            <a:spLocks noGrp="1" noChangeArrowheads="1"/>
          </p:cNvSpPr>
          <p:nvPr>
            <p:ph type="title"/>
          </p:nvPr>
        </p:nvSpPr>
        <p:spPr>
          <a:xfrm>
            <a:off x="228600" y="990600"/>
            <a:ext cx="5562600" cy="44196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Que pergunta o anjo forte faz sobre o livro ou rolo?  (verso 2)</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a:extLst>
              <a:ext uri="{FF2B5EF4-FFF2-40B4-BE49-F238E27FC236}">
                <a16:creationId xmlns:a16="http://schemas.microsoft.com/office/drawing/2014/main" id="{668419B5-42EF-4AEB-BCC8-D76DB04AE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0595" name="Rectangle 3">
            <a:extLst>
              <a:ext uri="{FF2B5EF4-FFF2-40B4-BE49-F238E27FC236}">
                <a16:creationId xmlns:a16="http://schemas.microsoft.com/office/drawing/2014/main" id="{04B43C73-2168-4CA3-B295-333B6FFEDCFF}"/>
              </a:ext>
            </a:extLst>
          </p:cNvPr>
          <p:cNvSpPr>
            <a:spLocks noGrp="1" noChangeArrowheads="1"/>
          </p:cNvSpPr>
          <p:nvPr>
            <p:ph type="title"/>
          </p:nvPr>
        </p:nvSpPr>
        <p:spPr>
          <a:xfrm>
            <a:off x="228600" y="1600200"/>
            <a:ext cx="5562600" cy="44196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Que pergunta o anjo forte faz sobre o livro ou rolo?  (verso 2)</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“Quem é digno de abrir o livro?”</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a:extLst>
              <a:ext uri="{FF2B5EF4-FFF2-40B4-BE49-F238E27FC236}">
                <a16:creationId xmlns:a16="http://schemas.microsoft.com/office/drawing/2014/main" id="{9C6D52CE-660E-4369-A5F8-6CAD46974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42" name="Rectangle 6">
            <a:extLst>
              <a:ext uri="{FF2B5EF4-FFF2-40B4-BE49-F238E27FC236}">
                <a16:creationId xmlns:a16="http://schemas.microsoft.com/office/drawing/2014/main" id="{FF316377-D474-4CEA-A28E-B1A0B48D9F7E}"/>
              </a:ext>
            </a:extLst>
          </p:cNvPr>
          <p:cNvSpPr>
            <a:spLocks noGrp="1" noChangeArrowheads="1"/>
          </p:cNvSpPr>
          <p:nvPr>
            <p:ph type="title"/>
          </p:nvPr>
        </p:nvSpPr>
        <p:spPr>
          <a:xfrm>
            <a:off x="2590800" y="304800"/>
            <a:ext cx="5867400" cy="37338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Quem poderia romper os selos e abrir o livro? (versos 3 e 4)</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a:extLst>
              <a:ext uri="{FF2B5EF4-FFF2-40B4-BE49-F238E27FC236}">
                <a16:creationId xmlns:a16="http://schemas.microsoft.com/office/drawing/2014/main" id="{12DD9319-6066-4AF6-986E-DE2955BB0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9571" name="Rectangle 3">
            <a:extLst>
              <a:ext uri="{FF2B5EF4-FFF2-40B4-BE49-F238E27FC236}">
                <a16:creationId xmlns:a16="http://schemas.microsoft.com/office/drawing/2014/main" id="{13C95C02-7C7E-476F-992F-58447DD92190}"/>
              </a:ext>
            </a:extLst>
          </p:cNvPr>
          <p:cNvSpPr>
            <a:spLocks noGrp="1" noChangeArrowheads="1"/>
          </p:cNvSpPr>
          <p:nvPr>
            <p:ph type="title"/>
          </p:nvPr>
        </p:nvSpPr>
        <p:spPr>
          <a:xfrm>
            <a:off x="2590800" y="685800"/>
            <a:ext cx="5867400" cy="37338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Quem poderia romper os selos e abrir o livro? (versos 3 e 4)</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“Ninguém.”</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a:extLst>
              <a:ext uri="{FF2B5EF4-FFF2-40B4-BE49-F238E27FC236}">
                <a16:creationId xmlns:a16="http://schemas.microsoft.com/office/drawing/2014/main" id="{301388D7-3249-4277-BF74-856EF7345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8">
            <a:extLst>
              <a:ext uri="{FF2B5EF4-FFF2-40B4-BE49-F238E27FC236}">
                <a16:creationId xmlns:a16="http://schemas.microsoft.com/office/drawing/2014/main" id="{7FE01624-BAB4-46DB-B6D7-0C3258F2CB49}"/>
              </a:ext>
            </a:extLst>
          </p:cNvPr>
          <p:cNvSpPr>
            <a:spLocks noGrp="1" noChangeArrowheads="1"/>
          </p:cNvSpPr>
          <p:nvPr>
            <p:ph type="title"/>
          </p:nvPr>
        </p:nvSpPr>
        <p:spPr>
          <a:xfrm>
            <a:off x="5257800" y="381000"/>
            <a:ext cx="3657600" cy="5562600"/>
          </a:xfrm>
          <a:noFill/>
          <a:ln/>
          <a:effectLst>
            <a:outerShdw dist="53882"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No capítulo 4 Deus convida João a dar uma olhada dentro da "sala de controle" no Céu. Resultado: uma visão impressionante.</a:t>
            </a:r>
            <a:r>
              <a:rPr lang="pt-PT" altLang="pt-BR" sz="4000" b="1">
                <a:solidFill>
                  <a:schemeClr val="bg1"/>
                </a:solidFill>
                <a:latin typeface="Arial Narrow" panose="020B0606020202030204" pitchFamily="34" charset="0"/>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a:extLst>
              <a:ext uri="{FF2B5EF4-FFF2-40B4-BE49-F238E27FC236}">
                <a16:creationId xmlns:a16="http://schemas.microsoft.com/office/drawing/2014/main" id="{B885CDA5-024D-4303-8953-8A683A9D2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65" name="Rectangle 5">
            <a:extLst>
              <a:ext uri="{FF2B5EF4-FFF2-40B4-BE49-F238E27FC236}">
                <a16:creationId xmlns:a16="http://schemas.microsoft.com/office/drawing/2014/main" id="{C1C6B8C4-B7A6-4B45-ACFE-67C6F2E67094}"/>
              </a:ext>
            </a:extLst>
          </p:cNvPr>
          <p:cNvSpPr>
            <a:spLocks noGrp="1" noChangeArrowheads="1"/>
          </p:cNvSpPr>
          <p:nvPr>
            <p:ph type="title"/>
          </p:nvPr>
        </p:nvSpPr>
        <p:spPr>
          <a:xfrm>
            <a:off x="3276600" y="609600"/>
            <a:ext cx="5638800" cy="56388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Nenhuma criatura vivente em todo o Universo podia revelar os segredos do livro (verso 3). Mas está para acontecer algo extraordinário. E isso significa que também deve haver algo formidável nesse livro. Pense sobre isso.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3" name="Picture 9">
            <a:extLst>
              <a:ext uri="{FF2B5EF4-FFF2-40B4-BE49-F238E27FC236}">
                <a16:creationId xmlns:a16="http://schemas.microsoft.com/office/drawing/2014/main" id="{235DF869-FB9D-4B96-93DF-EDB2AF7A2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955" name="Rectangle 11">
            <a:extLst>
              <a:ext uri="{FF2B5EF4-FFF2-40B4-BE49-F238E27FC236}">
                <a16:creationId xmlns:a16="http://schemas.microsoft.com/office/drawing/2014/main" id="{BCA3615C-37B4-46DD-93CF-183D5DA9A53C}"/>
              </a:ext>
            </a:extLst>
          </p:cNvPr>
          <p:cNvSpPr>
            <a:spLocks noGrp="1" noChangeArrowheads="1"/>
          </p:cNvSpPr>
          <p:nvPr>
            <p:ph type="title"/>
          </p:nvPr>
        </p:nvSpPr>
        <p:spPr>
          <a:xfrm>
            <a:off x="152400" y="4343400"/>
            <a:ext cx="8839200" cy="1143000"/>
          </a:xfrm>
          <a:noFill/>
          <a:ln/>
          <a:effectLst>
            <a:outerShdw dist="52363" dir="842175"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Nenhum dos vinte e quatro anciãos, nenhuma das quatro criaturas viventes, nenhum dos inumeráveis anjos, ninguém pode abrir o livro. Todos ficam em silêncio. João fica tão angustiado com essa desagradável situação, que começa a chorar.</a:t>
            </a:r>
            <a:r>
              <a:rPr lang="pt-PT" altLang="pt-BR" sz="3600" b="1">
                <a:solidFill>
                  <a:schemeClr val="bg1"/>
                </a:solidFill>
                <a:latin typeface="Arial Narrow" panose="020B0606020202030204" pitchFamily="34" charset="0"/>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a:extLst>
              <a:ext uri="{FF2B5EF4-FFF2-40B4-BE49-F238E27FC236}">
                <a16:creationId xmlns:a16="http://schemas.microsoft.com/office/drawing/2014/main" id="{5C87E411-4584-4265-961E-5F78EFABF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9" name="Rectangle 5">
            <a:extLst>
              <a:ext uri="{FF2B5EF4-FFF2-40B4-BE49-F238E27FC236}">
                <a16:creationId xmlns:a16="http://schemas.microsoft.com/office/drawing/2014/main" id="{00E87E82-B3B2-41B8-B6B4-CA95AF943292}"/>
              </a:ext>
            </a:extLst>
          </p:cNvPr>
          <p:cNvSpPr>
            <a:spLocks noGrp="1" noChangeArrowheads="1"/>
          </p:cNvSpPr>
          <p:nvPr>
            <p:ph type="title"/>
          </p:nvPr>
        </p:nvSpPr>
        <p:spPr>
          <a:xfrm>
            <a:off x="4343400" y="1371600"/>
            <a:ext cx="4953000" cy="44196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Você já se sentiu tão desesperançado e abalado por uma tragédia em sua vida, que tudo o que pôde fazer foi chorar?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a:extLst>
              <a:ext uri="{FF2B5EF4-FFF2-40B4-BE49-F238E27FC236}">
                <a16:creationId xmlns:a16="http://schemas.microsoft.com/office/drawing/2014/main" id="{15E85F72-1D80-4386-A5C0-618D9E773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5" name="Rectangle 7">
            <a:extLst>
              <a:ext uri="{FF2B5EF4-FFF2-40B4-BE49-F238E27FC236}">
                <a16:creationId xmlns:a16="http://schemas.microsoft.com/office/drawing/2014/main" id="{48FA64A1-EBEA-438D-B8CD-F65C269BF77F}"/>
              </a:ext>
            </a:extLst>
          </p:cNvPr>
          <p:cNvSpPr>
            <a:spLocks noGrp="1" noChangeArrowheads="1"/>
          </p:cNvSpPr>
          <p:nvPr>
            <p:ph type="title"/>
          </p:nvPr>
        </p:nvSpPr>
        <p:spPr>
          <a:xfrm>
            <a:off x="609600" y="3581400"/>
            <a:ext cx="8001000" cy="28956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Se você não sabe como achar conforto e esperança em tempo de crise, os próximos versículos apontar-lhe-ão a solução que permanece para sempre.</a:t>
            </a:r>
            <a:r>
              <a:rPr lang="pt-PT" altLang="pt-BR" sz="4000" b="1">
                <a:solidFill>
                  <a:schemeClr val="bg1"/>
                </a:solidFill>
                <a:latin typeface="Arial Narrow" panose="020B0606020202030204" pitchFamily="34" charset="0"/>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a:extLst>
              <a:ext uri="{FF2B5EF4-FFF2-40B4-BE49-F238E27FC236}">
                <a16:creationId xmlns:a16="http://schemas.microsoft.com/office/drawing/2014/main" id="{C5E43067-AE6E-4BB8-9718-025CEF10A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7" name="Rectangle 5">
            <a:extLst>
              <a:ext uri="{FF2B5EF4-FFF2-40B4-BE49-F238E27FC236}">
                <a16:creationId xmlns:a16="http://schemas.microsoft.com/office/drawing/2014/main" id="{8471636E-CAC1-4FB1-9FAD-DC4F52316AAF}"/>
              </a:ext>
            </a:extLst>
          </p:cNvPr>
          <p:cNvSpPr>
            <a:spLocks noGrp="1" noChangeArrowheads="1"/>
          </p:cNvSpPr>
          <p:nvPr>
            <p:ph type="title"/>
          </p:nvPr>
        </p:nvSpPr>
        <p:spPr>
          <a:xfrm>
            <a:off x="685800" y="1066800"/>
            <a:ext cx="7772400" cy="39624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Um dos vinte e quatro anciãos vem com uma solução.</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Quem o ancião diz ser capaz de abrir o livro e romper os selos?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a:extLst>
              <a:ext uri="{FF2B5EF4-FFF2-40B4-BE49-F238E27FC236}">
                <a16:creationId xmlns:a16="http://schemas.microsoft.com/office/drawing/2014/main" id="{78EB9852-EC08-4067-80AF-2EC1035B5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62" name="Rectangle 6">
            <a:extLst>
              <a:ext uri="{FF2B5EF4-FFF2-40B4-BE49-F238E27FC236}">
                <a16:creationId xmlns:a16="http://schemas.microsoft.com/office/drawing/2014/main" id="{095174CF-FAA9-42C1-8669-0A32446FB29D}"/>
              </a:ext>
            </a:extLst>
          </p:cNvPr>
          <p:cNvSpPr>
            <a:spLocks noGrp="1" noChangeArrowheads="1"/>
          </p:cNvSpPr>
          <p:nvPr>
            <p:ph type="title"/>
          </p:nvPr>
        </p:nvSpPr>
        <p:spPr>
          <a:xfrm>
            <a:off x="3352800" y="381000"/>
            <a:ext cx="5562600" cy="2667000"/>
          </a:xfrm>
          <a:noFill/>
          <a:ln/>
          <a:effectLst>
            <a:outerShdw dist="45791" dir="2021404"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"Não chores; eis que o Leão da tribo de Judá , a raiz de Davi, venceu para abrir o livro e romper os seus sete selos." Apocalipse 5:5.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a:extLst>
              <a:ext uri="{FF2B5EF4-FFF2-40B4-BE49-F238E27FC236}">
                <a16:creationId xmlns:a16="http://schemas.microsoft.com/office/drawing/2014/main" id="{9C91605B-7DE5-42D2-A590-1A79ED862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10" name="Rectangle 6">
            <a:extLst>
              <a:ext uri="{FF2B5EF4-FFF2-40B4-BE49-F238E27FC236}">
                <a16:creationId xmlns:a16="http://schemas.microsoft.com/office/drawing/2014/main" id="{7A843C38-5707-4605-85AE-BFBA983C0E6F}"/>
              </a:ext>
            </a:extLst>
          </p:cNvPr>
          <p:cNvSpPr>
            <a:spLocks noGrp="1" noChangeArrowheads="1"/>
          </p:cNvSpPr>
          <p:nvPr>
            <p:ph type="title"/>
          </p:nvPr>
        </p:nvSpPr>
        <p:spPr>
          <a:xfrm>
            <a:off x="1676400" y="1371600"/>
            <a:ext cx="6324600" cy="11430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No verso 6, o "Leão da tribo de Judá" é posteriormente identificado. Quem é Ele?</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a:extLst>
              <a:ext uri="{FF2B5EF4-FFF2-40B4-BE49-F238E27FC236}">
                <a16:creationId xmlns:a16="http://schemas.microsoft.com/office/drawing/2014/main" id="{13519A6E-0DBA-4789-B83B-47E286412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1619" name="Rectangle 3">
            <a:extLst>
              <a:ext uri="{FF2B5EF4-FFF2-40B4-BE49-F238E27FC236}">
                <a16:creationId xmlns:a16="http://schemas.microsoft.com/office/drawing/2014/main" id="{D5342569-16CD-4DFA-803B-B45342E0EF33}"/>
              </a:ext>
            </a:extLst>
          </p:cNvPr>
          <p:cNvSpPr>
            <a:spLocks noGrp="1" noChangeArrowheads="1"/>
          </p:cNvSpPr>
          <p:nvPr>
            <p:ph type="title"/>
          </p:nvPr>
        </p:nvSpPr>
        <p:spPr>
          <a:xfrm>
            <a:off x="1676400" y="1676400"/>
            <a:ext cx="6324600" cy="11430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No verso 6, o "Leão da tribo de Judá" é posteriormente identificado. Quem é Ele?</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“O Cordeiro que tinha sete chifres e sete olhos” </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a:extLst>
              <a:ext uri="{FF2B5EF4-FFF2-40B4-BE49-F238E27FC236}">
                <a16:creationId xmlns:a16="http://schemas.microsoft.com/office/drawing/2014/main" id="{68CB8B3F-F480-4ADB-9A77-53E174792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4" name="Rectangle 6">
            <a:extLst>
              <a:ext uri="{FF2B5EF4-FFF2-40B4-BE49-F238E27FC236}">
                <a16:creationId xmlns:a16="http://schemas.microsoft.com/office/drawing/2014/main" id="{A9E10D6A-A762-4C92-B0B7-2816ED9CE5BA}"/>
              </a:ext>
            </a:extLst>
          </p:cNvPr>
          <p:cNvSpPr>
            <a:spLocks noGrp="1" noChangeArrowheads="1"/>
          </p:cNvSpPr>
          <p:nvPr>
            <p:ph type="title"/>
          </p:nvPr>
        </p:nvSpPr>
        <p:spPr>
          <a:xfrm>
            <a:off x="533400" y="685800"/>
            <a:ext cx="6705600" cy="29718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número sete representa perfeição. Chifres simbolizam poder. Os sete olhos e os sete espíritos representam o onisciente Espírito de Deus operando eficientemente em nosso favor.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a:extLst>
              <a:ext uri="{FF2B5EF4-FFF2-40B4-BE49-F238E27FC236}">
                <a16:creationId xmlns:a16="http://schemas.microsoft.com/office/drawing/2014/main" id="{342E575F-346D-4D1C-8B99-2E9275C42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7" name="Rectangle 5">
            <a:extLst>
              <a:ext uri="{FF2B5EF4-FFF2-40B4-BE49-F238E27FC236}">
                <a16:creationId xmlns:a16="http://schemas.microsoft.com/office/drawing/2014/main" id="{0E2DE364-B57F-4F9A-9776-E2117C7B9AF8}"/>
              </a:ext>
            </a:extLst>
          </p:cNvPr>
          <p:cNvSpPr>
            <a:spLocks noGrp="1" noChangeArrowheads="1"/>
          </p:cNvSpPr>
          <p:nvPr>
            <p:ph type="title"/>
          </p:nvPr>
        </p:nvSpPr>
        <p:spPr>
          <a:xfrm>
            <a:off x="3962400" y="-381000"/>
            <a:ext cx="4953000" cy="51816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Por que o Cordeiro é digno de pegar o livro? (verso 9)</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a:extLst>
              <a:ext uri="{FF2B5EF4-FFF2-40B4-BE49-F238E27FC236}">
                <a16:creationId xmlns:a16="http://schemas.microsoft.com/office/drawing/2014/main" id="{5ADE9EB1-2986-4EA9-9F66-B105BDAA0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5">
            <a:extLst>
              <a:ext uri="{FF2B5EF4-FFF2-40B4-BE49-F238E27FC236}">
                <a16:creationId xmlns:a16="http://schemas.microsoft.com/office/drawing/2014/main" id="{D72D1AD2-AB96-47F2-B9E2-0C9F450A6A22}"/>
              </a:ext>
            </a:extLst>
          </p:cNvPr>
          <p:cNvSpPr>
            <a:spLocks noGrp="1" noChangeArrowheads="1"/>
          </p:cNvSpPr>
          <p:nvPr>
            <p:ph type="title"/>
          </p:nvPr>
        </p:nvSpPr>
        <p:spPr>
          <a:xfrm>
            <a:off x="685800" y="2286000"/>
            <a:ext cx="7772400" cy="1143000"/>
          </a:xfrm>
          <a:noFill/>
          <a:ln/>
          <a:effectLst>
            <a:outerShdw dist="53882" dir="2700000" algn="ctr" rotWithShape="0">
              <a:srgbClr val="080808"/>
            </a:outerShdw>
          </a:effectLst>
        </p:spPr>
        <p:txBody>
          <a:bodyPr/>
          <a:lstStyle/>
          <a:p>
            <a:r>
              <a:rPr lang="pt-BR" altLang="pt-BR" sz="5400" b="1">
                <a:solidFill>
                  <a:srgbClr val="CC6600"/>
                </a:solidFill>
                <a:latin typeface="Arial Narrow" panose="020B0606020202030204" pitchFamily="34" charset="0"/>
                <a:cs typeface="Times New Roman" panose="02020603050405020304" pitchFamily="18" charset="0"/>
              </a:rPr>
              <a:t>No capítulo 3, a voz de Deus é descrita como um trovão procedente do trono. Aqui a voz divina soa como uma trombeta.</a:t>
            </a:r>
            <a:r>
              <a:rPr lang="pt-PT" altLang="pt-BR" sz="5400" b="1">
                <a:solidFill>
                  <a:srgbClr val="CC6600"/>
                </a:solidFill>
                <a:latin typeface="Arial Narrow" panose="020B0606020202030204" pitchFamily="34" charset="0"/>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a:extLst>
              <a:ext uri="{FF2B5EF4-FFF2-40B4-BE49-F238E27FC236}">
                <a16:creationId xmlns:a16="http://schemas.microsoft.com/office/drawing/2014/main" id="{986B15B5-5344-4209-93A2-6880FFBDD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43" name="Rectangle 3">
            <a:extLst>
              <a:ext uri="{FF2B5EF4-FFF2-40B4-BE49-F238E27FC236}">
                <a16:creationId xmlns:a16="http://schemas.microsoft.com/office/drawing/2014/main" id="{303E1952-0AA2-4FBD-8ECC-9CCB66F694F0}"/>
              </a:ext>
            </a:extLst>
          </p:cNvPr>
          <p:cNvSpPr>
            <a:spLocks noGrp="1" noChangeArrowheads="1"/>
          </p:cNvSpPr>
          <p:nvPr>
            <p:ph type="title"/>
          </p:nvPr>
        </p:nvSpPr>
        <p:spPr>
          <a:xfrm>
            <a:off x="3962400" y="838200"/>
            <a:ext cx="4953000" cy="51816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Por que o Cordeiro é digno de pegar o livro? (verso 9)</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“Porque foi morto e com Seu sangue comprou para Deus toda tribo, língua, povo e nação...”</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a:extLst>
              <a:ext uri="{FF2B5EF4-FFF2-40B4-BE49-F238E27FC236}">
                <a16:creationId xmlns:a16="http://schemas.microsoft.com/office/drawing/2014/main" id="{EE465773-2917-4189-8F9C-46B239E9A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81" name="Rectangle 5">
            <a:extLst>
              <a:ext uri="{FF2B5EF4-FFF2-40B4-BE49-F238E27FC236}">
                <a16:creationId xmlns:a16="http://schemas.microsoft.com/office/drawing/2014/main" id="{2B769486-CFD3-4171-83B6-58B8FF3A4849}"/>
              </a:ext>
            </a:extLst>
          </p:cNvPr>
          <p:cNvSpPr>
            <a:spLocks noGrp="1" noChangeArrowheads="1"/>
          </p:cNvSpPr>
          <p:nvPr>
            <p:ph type="title"/>
          </p:nvPr>
        </p:nvSpPr>
        <p:spPr>
          <a:xfrm>
            <a:off x="304800" y="533400"/>
            <a:ext cx="4876800" cy="5638800"/>
          </a:xfrm>
          <a:noFill/>
          <a:ln/>
          <a:effectLst>
            <a:outerShdw dist="53882"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Quem é o Cordeiro?</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Quando Jesus foi ao rio Jordão para ser batizado por João Batista, este disse as seguintes palavras: "Eis o Cordeiro de Deus que tira o pecado do mundo!" (João 1:29)</a:t>
            </a:r>
            <a:r>
              <a:rPr lang="pt-PT" altLang="pt-BR" sz="4000" b="1">
                <a:solidFill>
                  <a:schemeClr val="bg1"/>
                </a:solidFill>
                <a:latin typeface="Arial Narrow" panose="020B0606020202030204" pitchFamily="34" charset="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a:extLst>
              <a:ext uri="{FF2B5EF4-FFF2-40B4-BE49-F238E27FC236}">
                <a16:creationId xmlns:a16="http://schemas.microsoft.com/office/drawing/2014/main" id="{7FFF36A8-AC12-4A8D-BD9A-C6F256F94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9" name="Rectangle 5">
            <a:extLst>
              <a:ext uri="{FF2B5EF4-FFF2-40B4-BE49-F238E27FC236}">
                <a16:creationId xmlns:a16="http://schemas.microsoft.com/office/drawing/2014/main" id="{C944895C-9F2E-441B-B134-8EFF5BC36B2B}"/>
              </a:ext>
            </a:extLst>
          </p:cNvPr>
          <p:cNvSpPr>
            <a:spLocks noGrp="1" noChangeArrowheads="1"/>
          </p:cNvSpPr>
          <p:nvPr>
            <p:ph type="title"/>
          </p:nvPr>
        </p:nvSpPr>
        <p:spPr>
          <a:xfrm>
            <a:off x="304800" y="1066800"/>
            <a:ext cx="5410200" cy="4800600"/>
          </a:xfrm>
          <a:noFill/>
          <a:ln/>
          <a:effectLst>
            <a:outerShdw dist="35921" dir="2700000"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 apóstolo Pedro refere-se a Jesus da mesma maneira: "... Não foi com coisas corruptíveis, como prata ou ouro que fostes resgatados da vossa vã maneira de viver... mas com precioso sangue, como de um cordeiro sem defeito e sem mancha, o sangue de Cristo." (I Pedro 1:18 e 19)</a:t>
            </a:r>
            <a:r>
              <a:rPr lang="pt-PT" altLang="pt-BR" sz="3600" b="1">
                <a:solidFill>
                  <a:schemeClr val="bg1"/>
                </a:solidFill>
                <a:latin typeface="Arial Narrow" panose="020B0606020202030204" pitchFamily="34" charset="0"/>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a:extLst>
              <a:ext uri="{FF2B5EF4-FFF2-40B4-BE49-F238E27FC236}">
                <a16:creationId xmlns:a16="http://schemas.microsoft.com/office/drawing/2014/main" id="{C43F2A0E-C396-4C7E-9561-AAFA5FC44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4" name="Rectangle 6">
            <a:extLst>
              <a:ext uri="{FF2B5EF4-FFF2-40B4-BE49-F238E27FC236}">
                <a16:creationId xmlns:a16="http://schemas.microsoft.com/office/drawing/2014/main" id="{DD7ED0F3-034B-45D2-9A9B-BCAEA6BB598E}"/>
              </a:ext>
            </a:extLst>
          </p:cNvPr>
          <p:cNvSpPr>
            <a:spLocks noGrp="1" noChangeArrowheads="1"/>
          </p:cNvSpPr>
          <p:nvPr>
            <p:ph type="title"/>
          </p:nvPr>
        </p:nvSpPr>
        <p:spPr>
          <a:xfrm>
            <a:off x="152400" y="76200"/>
            <a:ext cx="2819400" cy="5181600"/>
          </a:xfrm>
          <a:noFill/>
          <a:ln/>
          <a:effectLst>
            <a:outerShdw dist="45791" dir="2021404"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Cristo, o Leão da tribo de Judá, é o Cordeiro de Deus que tira o pecado do mundo.</a:t>
            </a:r>
            <a:r>
              <a:rPr lang="pt-BR" altLang="pt-BR" sz="3600" b="1" i="1">
                <a:solidFill>
                  <a:schemeClr val="bg1"/>
                </a:solidFill>
                <a:latin typeface="Arial Narrow" panose="020B0606020202030204" pitchFamily="34" charset="0"/>
                <a:cs typeface="Times New Roman" panose="02020603050405020304" pitchFamily="18" charset="0"/>
              </a:rPr>
              <a:t> </a:t>
            </a: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a:extLst>
              <a:ext uri="{FF2B5EF4-FFF2-40B4-BE49-F238E27FC236}">
                <a16:creationId xmlns:a16="http://schemas.microsoft.com/office/drawing/2014/main" id="{969FB87D-D144-47AD-86FC-C31972599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5237" name="Rectangle 5">
            <a:extLst>
              <a:ext uri="{FF2B5EF4-FFF2-40B4-BE49-F238E27FC236}">
                <a16:creationId xmlns:a16="http://schemas.microsoft.com/office/drawing/2014/main" id="{E04D8C32-3E17-4587-8B5A-26F12C0AD0A7}"/>
              </a:ext>
            </a:extLst>
          </p:cNvPr>
          <p:cNvSpPr>
            <a:spLocks noGrp="1" noChangeArrowheads="1"/>
          </p:cNvSpPr>
          <p:nvPr>
            <p:ph type="title"/>
          </p:nvPr>
        </p:nvSpPr>
        <p:spPr>
          <a:xfrm>
            <a:off x="228600" y="457200"/>
            <a:ext cx="4114800" cy="54102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Ele morreu sobre a cruz no Calvário para salvar-nos do pecado. Ele nos tem amado com amor infinito.</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DC119"/>
            </a:gs>
            <a:gs pos="100000">
              <a:srgbClr val="FDC119">
                <a:gamma/>
                <a:shade val="0"/>
                <a:invGamma/>
              </a:srgbClr>
            </a:gs>
          </a:gsLst>
          <a:lin ang="18900000" scaled="1"/>
        </a:gradFill>
        <a:effectLst/>
      </p:bgPr>
    </p:bg>
    <p:spTree>
      <p:nvGrpSpPr>
        <p:cNvPr id="1" name=""/>
        <p:cNvGrpSpPr/>
        <p:nvPr/>
      </p:nvGrpSpPr>
      <p:grpSpPr>
        <a:xfrm>
          <a:off x="0" y="0"/>
          <a:ext cx="0" cy="0"/>
          <a:chOff x="0" y="0"/>
          <a:chExt cx="0" cy="0"/>
        </a:xfrm>
      </p:grpSpPr>
      <p:pic>
        <p:nvPicPr>
          <p:cNvPr id="53251" name="Picture 3">
            <a:extLst>
              <a:ext uri="{FF2B5EF4-FFF2-40B4-BE49-F238E27FC236}">
                <a16:creationId xmlns:a16="http://schemas.microsoft.com/office/drawing/2014/main" id="{784B975C-9359-40BA-BBD9-224980D52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09913"/>
            <a:ext cx="4572000" cy="3900487"/>
          </a:xfrm>
          <a:prstGeom prst="rect">
            <a:avLst/>
          </a:prstGeom>
          <a:noFill/>
          <a:extLst>
            <a:ext uri="{909E8E84-426E-40DD-AFC4-6F175D3DCCD1}">
              <a14:hiddenFill xmlns:a14="http://schemas.microsoft.com/office/drawing/2010/main">
                <a:solidFill>
                  <a:srgbClr val="FFFFFF"/>
                </a:solidFill>
              </a14:hiddenFill>
            </a:ext>
          </a:extLst>
        </p:spPr>
      </p:pic>
      <p:sp>
        <p:nvSpPr>
          <p:cNvPr id="53254" name="Rectangle 6">
            <a:extLst>
              <a:ext uri="{FF2B5EF4-FFF2-40B4-BE49-F238E27FC236}">
                <a16:creationId xmlns:a16="http://schemas.microsoft.com/office/drawing/2014/main" id="{A9D6AE1B-B607-4165-85BB-3D2D214D92BD}"/>
              </a:ext>
            </a:extLst>
          </p:cNvPr>
          <p:cNvSpPr>
            <a:spLocks noGrp="1" noChangeArrowheads="1"/>
          </p:cNvSpPr>
          <p:nvPr>
            <p:ph type="title"/>
          </p:nvPr>
        </p:nvSpPr>
        <p:spPr>
          <a:xfrm>
            <a:off x="152400" y="990600"/>
            <a:ext cx="4724400" cy="4343400"/>
          </a:xfrm>
          <a:noFill/>
          <a:ln/>
          <a:effectLst>
            <a:outerShdw dist="53882"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Tão logo Jesus, o Cordeiro de Deus, tomou o rolo da mão divina, o silêncio do Céu foi rompido por estrondosas aclamações de adoração e louvor...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DC119"/>
            </a:gs>
            <a:gs pos="100000">
              <a:srgbClr val="FDC119">
                <a:gamma/>
                <a:shade val="0"/>
                <a:invGamma/>
              </a:srgbClr>
            </a:gs>
          </a:gsLst>
          <a:lin ang="18900000" scaled="1"/>
        </a:gradFill>
        <a:effectLst/>
      </p:bgPr>
    </p:bg>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160B25B0-5869-44D6-968B-47347B01C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09913"/>
            <a:ext cx="4572000" cy="3900487"/>
          </a:xfrm>
          <a:prstGeom prst="rect">
            <a:avLst/>
          </a:prstGeom>
          <a:noFill/>
          <a:extLst>
            <a:ext uri="{909E8E84-426E-40DD-AFC4-6F175D3DCCD1}">
              <a14:hiddenFill xmlns:a14="http://schemas.microsoft.com/office/drawing/2010/main">
                <a:solidFill>
                  <a:srgbClr val="FFFFFF"/>
                </a:solidFill>
              </a14:hiddenFill>
            </a:ext>
          </a:extLst>
        </p:spPr>
      </p:pic>
      <p:sp>
        <p:nvSpPr>
          <p:cNvPr id="88067" name="Rectangle 3">
            <a:extLst>
              <a:ext uri="{FF2B5EF4-FFF2-40B4-BE49-F238E27FC236}">
                <a16:creationId xmlns:a16="http://schemas.microsoft.com/office/drawing/2014/main" id="{EF6E732D-DAB8-4B03-8B87-1D8EE6395752}"/>
              </a:ext>
            </a:extLst>
          </p:cNvPr>
          <p:cNvSpPr>
            <a:spLocks noGrp="1" noChangeArrowheads="1"/>
          </p:cNvSpPr>
          <p:nvPr>
            <p:ph type="title"/>
          </p:nvPr>
        </p:nvSpPr>
        <p:spPr>
          <a:xfrm>
            <a:off x="76200" y="1219200"/>
            <a:ext cx="4495800" cy="4343400"/>
          </a:xfrm>
          <a:noFill/>
          <a:ln/>
          <a:effectLst>
            <a:outerShdw dist="53882" dir="2700000"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As harpas soaram. Vozes cresceram em êxtase. Os seres celestiais  se movimentaram para inclinar-se perante o Cordeiro. A sala do trono divino ficou plena de intensa celebração...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a:extLst>
              <a:ext uri="{FF2B5EF4-FFF2-40B4-BE49-F238E27FC236}">
                <a16:creationId xmlns:a16="http://schemas.microsoft.com/office/drawing/2014/main" id="{D7957650-34D3-466D-BE34-145ED7700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9093" name="Rectangle 5">
            <a:extLst>
              <a:ext uri="{FF2B5EF4-FFF2-40B4-BE49-F238E27FC236}">
                <a16:creationId xmlns:a16="http://schemas.microsoft.com/office/drawing/2014/main" id="{C1D9937B-1ACE-42E1-8A83-6C2DBF46394A}"/>
              </a:ext>
            </a:extLst>
          </p:cNvPr>
          <p:cNvSpPr>
            <a:spLocks noGrp="1" noChangeArrowheads="1"/>
          </p:cNvSpPr>
          <p:nvPr>
            <p:ph type="title"/>
          </p:nvPr>
        </p:nvSpPr>
        <p:spPr>
          <a:xfrm>
            <a:off x="685800" y="4648200"/>
            <a:ext cx="7772400" cy="1143000"/>
          </a:xfrm>
          <a:noFill/>
          <a:ln/>
          <a:effectLst>
            <a:outerShdw dist="53882" dir="2700000"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Todos foram dominados pelo mesmo sentimento: "Digno é o Cordeiro que foi morto!"</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a:extLst>
              <a:ext uri="{FF2B5EF4-FFF2-40B4-BE49-F238E27FC236}">
                <a16:creationId xmlns:a16="http://schemas.microsoft.com/office/drawing/2014/main" id="{D9415195-DE8F-4B73-9BFD-48DF99F62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7" name="Rectangle 5">
            <a:extLst>
              <a:ext uri="{FF2B5EF4-FFF2-40B4-BE49-F238E27FC236}">
                <a16:creationId xmlns:a16="http://schemas.microsoft.com/office/drawing/2014/main" id="{33951923-1989-48CA-BFAD-C22B9B281C66}"/>
              </a:ext>
            </a:extLst>
          </p:cNvPr>
          <p:cNvSpPr>
            <a:spLocks noGrp="1" noChangeArrowheads="1"/>
          </p:cNvSpPr>
          <p:nvPr>
            <p:ph type="title"/>
          </p:nvPr>
        </p:nvSpPr>
        <p:spPr>
          <a:xfrm>
            <a:off x="152400" y="457200"/>
            <a:ext cx="6477000" cy="5410200"/>
          </a:xfrm>
          <a:noFill/>
          <a:ln/>
          <a:effectLst>
            <a:outerShdw dist="45791" dir="2021404"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Que sete coisas os milhões de milhões de seres celestiais dizem que Jesus, o Cordeiro, é digno de receber? (versos 11 e 12)</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a:extLst>
              <a:ext uri="{FF2B5EF4-FFF2-40B4-BE49-F238E27FC236}">
                <a16:creationId xmlns:a16="http://schemas.microsoft.com/office/drawing/2014/main" id="{19E02A51-C028-4D94-80B8-0476E7818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6259" name="Rectangle 3">
            <a:extLst>
              <a:ext uri="{FF2B5EF4-FFF2-40B4-BE49-F238E27FC236}">
                <a16:creationId xmlns:a16="http://schemas.microsoft.com/office/drawing/2014/main" id="{C4F7CEB1-942F-4323-AD9D-572C3498FCAE}"/>
              </a:ext>
            </a:extLst>
          </p:cNvPr>
          <p:cNvSpPr>
            <a:spLocks noGrp="1" noChangeArrowheads="1"/>
          </p:cNvSpPr>
          <p:nvPr>
            <p:ph type="title"/>
          </p:nvPr>
        </p:nvSpPr>
        <p:spPr>
          <a:xfrm>
            <a:off x="152400" y="685800"/>
            <a:ext cx="6477000" cy="5410200"/>
          </a:xfrm>
          <a:noFill/>
          <a:ln/>
          <a:effectLst>
            <a:outerShdw dist="45791" dir="2021404"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Que sete coisas os milhões de milhões de seres celestiais dizem que Jesus, o Cordeiro, é digno de receber? (versos 11 e 12)</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O poder, a riqueza, a sabedoria, a força, a honra, a glória e o louvor.</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extLst>
              <a:ext uri="{FF2B5EF4-FFF2-40B4-BE49-F238E27FC236}">
                <a16:creationId xmlns:a16="http://schemas.microsoft.com/office/drawing/2014/main" id="{655CADD2-DAE1-4488-BCD9-4BF70F5CE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a:extLst>
              <a:ext uri="{FF2B5EF4-FFF2-40B4-BE49-F238E27FC236}">
                <a16:creationId xmlns:a16="http://schemas.microsoft.com/office/drawing/2014/main" id="{C0684D53-DE9D-44C2-912F-21AA282EA179}"/>
              </a:ext>
            </a:extLst>
          </p:cNvPr>
          <p:cNvSpPr>
            <a:spLocks noGrp="1" noChangeArrowheads="1"/>
          </p:cNvSpPr>
          <p:nvPr>
            <p:ph type="title"/>
          </p:nvPr>
        </p:nvSpPr>
        <p:spPr>
          <a:xfrm>
            <a:off x="685800" y="1752600"/>
            <a:ext cx="7772400" cy="11430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Por que Deus quis que João viesse até a sala do trono? (versos 1 e 2) </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a:extLst>
              <a:ext uri="{FF2B5EF4-FFF2-40B4-BE49-F238E27FC236}">
                <a16:creationId xmlns:a16="http://schemas.microsoft.com/office/drawing/2014/main" id="{ADB6E0F9-857F-4D19-A959-9613B6455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301" name="Rectangle 5">
            <a:extLst>
              <a:ext uri="{FF2B5EF4-FFF2-40B4-BE49-F238E27FC236}">
                <a16:creationId xmlns:a16="http://schemas.microsoft.com/office/drawing/2014/main" id="{68221008-6DDF-4059-92FD-E5EA330D9C26}"/>
              </a:ext>
            </a:extLst>
          </p:cNvPr>
          <p:cNvSpPr>
            <a:spLocks noGrp="1" noChangeArrowheads="1"/>
          </p:cNvSpPr>
          <p:nvPr>
            <p:ph type="title"/>
          </p:nvPr>
        </p:nvSpPr>
        <p:spPr>
          <a:xfrm>
            <a:off x="152400" y="838200"/>
            <a:ext cx="4724400" cy="5181600"/>
          </a:xfrm>
          <a:noFill/>
          <a:ln/>
          <a:effectLst>
            <a:outerShdw dist="35921" dir="2700000"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Apocalipse 7:14 nos mostra exatamente por que o Cordeiro é tão altamente honrado. Ele declara que aqueles que são salvos e recebem vida eterna "lavaram as suas vestes e as branquearam no sangue do Cordeiro".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a:extLst>
              <a:ext uri="{FF2B5EF4-FFF2-40B4-BE49-F238E27FC236}">
                <a16:creationId xmlns:a16="http://schemas.microsoft.com/office/drawing/2014/main" id="{4C6F542A-47E5-42F7-9403-7BF9BC990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3" name="Rectangle 5">
            <a:extLst>
              <a:ext uri="{FF2B5EF4-FFF2-40B4-BE49-F238E27FC236}">
                <a16:creationId xmlns:a16="http://schemas.microsoft.com/office/drawing/2014/main" id="{180F0F52-7945-448E-A9BE-737D6E7908BB}"/>
              </a:ext>
            </a:extLst>
          </p:cNvPr>
          <p:cNvSpPr>
            <a:spLocks noGrp="1" noChangeArrowheads="1"/>
          </p:cNvSpPr>
          <p:nvPr>
            <p:ph type="title"/>
          </p:nvPr>
        </p:nvSpPr>
        <p:spPr>
          <a:xfrm>
            <a:off x="228600" y="1447800"/>
            <a:ext cx="6172200" cy="4724400"/>
          </a:xfrm>
          <a:noFill/>
          <a:ln/>
          <a:effectLst>
            <a:outerShdw dist="35921" dir="2700000"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Como já pudemos notar em Apocalipse 1:5, Jesus Cristo "pelo Seu sangue nos libertou dos nossos pecados".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a:extLst>
              <a:ext uri="{FF2B5EF4-FFF2-40B4-BE49-F238E27FC236}">
                <a16:creationId xmlns:a16="http://schemas.microsoft.com/office/drawing/2014/main" id="{37D1E150-EC64-4423-AE98-38E264917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325" name="Rectangle 5">
            <a:extLst>
              <a:ext uri="{FF2B5EF4-FFF2-40B4-BE49-F238E27FC236}">
                <a16:creationId xmlns:a16="http://schemas.microsoft.com/office/drawing/2014/main" id="{CCAB9EFF-923E-45EE-A18F-105FC9E08947}"/>
              </a:ext>
            </a:extLst>
          </p:cNvPr>
          <p:cNvSpPr>
            <a:spLocks noGrp="1" noChangeArrowheads="1"/>
          </p:cNvSpPr>
          <p:nvPr>
            <p:ph type="title"/>
          </p:nvPr>
        </p:nvSpPr>
        <p:spPr>
          <a:xfrm>
            <a:off x="533400" y="838200"/>
            <a:ext cx="5410200" cy="5029200"/>
          </a:xfrm>
          <a:noFill/>
          <a:ln/>
          <a:effectLst>
            <a:outerShdw dist="35921" dir="2700000"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Deus pode realmente livrar da dor e da culpa de nosso passado e dar a você uma nova oportunidade. Eis o que significa lavar as vestes no sangue do Cordeiro.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8" name="Picture 6">
            <a:extLst>
              <a:ext uri="{FF2B5EF4-FFF2-40B4-BE49-F238E27FC236}">
                <a16:creationId xmlns:a16="http://schemas.microsoft.com/office/drawing/2014/main" id="{4FA52ADD-10E7-4B36-B999-2606E43DC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5000" name="Rectangle 8">
            <a:extLst>
              <a:ext uri="{FF2B5EF4-FFF2-40B4-BE49-F238E27FC236}">
                <a16:creationId xmlns:a16="http://schemas.microsoft.com/office/drawing/2014/main" id="{0FF132A4-441D-4657-8945-79952554436F}"/>
              </a:ext>
            </a:extLst>
          </p:cNvPr>
          <p:cNvSpPr>
            <a:spLocks noGrp="1" noChangeArrowheads="1"/>
          </p:cNvSpPr>
          <p:nvPr>
            <p:ph type="title"/>
          </p:nvPr>
        </p:nvSpPr>
        <p:spPr>
          <a:xfrm>
            <a:off x="228600" y="762000"/>
            <a:ext cx="5257800" cy="54102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 morte de Cristo sobre a cruz tornou o perdão um dom. Se você não o fez antes, pode agora aceitar esse dom...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a:extLst>
              <a:ext uri="{FF2B5EF4-FFF2-40B4-BE49-F238E27FC236}">
                <a16:creationId xmlns:a16="http://schemas.microsoft.com/office/drawing/2014/main" id="{D76BF1DB-F40C-42DB-BC9A-40FB322F4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811" name="Rectangle 3">
            <a:extLst>
              <a:ext uri="{FF2B5EF4-FFF2-40B4-BE49-F238E27FC236}">
                <a16:creationId xmlns:a16="http://schemas.microsoft.com/office/drawing/2014/main" id="{8F759218-2557-401F-BE26-1C9BE0BB8CA3}"/>
              </a:ext>
            </a:extLst>
          </p:cNvPr>
          <p:cNvSpPr>
            <a:spLocks noGrp="1" noChangeArrowheads="1"/>
          </p:cNvSpPr>
          <p:nvPr>
            <p:ph type="title"/>
          </p:nvPr>
        </p:nvSpPr>
        <p:spPr>
          <a:xfrm>
            <a:off x="228600" y="762000"/>
            <a:ext cx="5638800" cy="5410200"/>
          </a:xfrm>
          <a:noFill/>
          <a:ln/>
          <a:effectLst>
            <a:outerShdw dist="45791" dir="2021404" algn="ctr" rotWithShape="0">
              <a:srgbClr val="080808"/>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Simplesmente reconheça que você é um pecador, que você não pode merecer a salvação; creia que Jesus morreu por seus pecados e aceite-O como Senhor e Salvador.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a:extLst>
              <a:ext uri="{FF2B5EF4-FFF2-40B4-BE49-F238E27FC236}">
                <a16:creationId xmlns:a16="http://schemas.microsoft.com/office/drawing/2014/main" id="{2A08FEE9-2E5F-42B8-8DC4-EDF47B9E5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57349" name="Rectangle 5">
            <a:extLst>
              <a:ext uri="{FF2B5EF4-FFF2-40B4-BE49-F238E27FC236}">
                <a16:creationId xmlns:a16="http://schemas.microsoft.com/office/drawing/2014/main" id="{1C83C9B3-B62D-4F3E-AF23-71B284C7BA22}"/>
              </a:ext>
            </a:extLst>
          </p:cNvPr>
          <p:cNvSpPr>
            <a:spLocks noGrp="1" noChangeArrowheads="1"/>
          </p:cNvSpPr>
          <p:nvPr>
            <p:ph type="title"/>
          </p:nvPr>
        </p:nvSpPr>
        <p:spPr>
          <a:xfrm>
            <a:off x="2286000" y="2743200"/>
            <a:ext cx="6553200" cy="1143000"/>
          </a:xfrm>
          <a:noFill/>
          <a:ln/>
          <a:effectLst>
            <a:outerShdw dist="35921" dir="2700000" algn="ctr" rotWithShape="0">
              <a:srgbClr val="080808"/>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Oração</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t>
            </a:r>
            <a:r>
              <a:rPr lang="pt-BR" altLang="pt-BR" sz="3600" b="1" i="1">
                <a:solidFill>
                  <a:schemeClr val="bg1"/>
                </a:solidFill>
                <a:latin typeface="Arial Narrow" panose="020B0606020202030204" pitchFamily="34" charset="0"/>
                <a:cs typeface="Times New Roman" panose="02020603050405020304" pitchFamily="18" charset="0"/>
              </a:rPr>
              <a:t>Querido Pai, eu preciso do Senhor. Sinto muito por meus pecados e peço-Te que me perdoes. Creio que Jesus morreu por meus pecados. Entrego-Te minha vida e recebo a Jesus como meu Salvador e Senhor. Torna-me o tipo de pessoa que desejas. Obrigado por ouvir-me e ajudar-me a seguir a Jesus. Em Seu nome, amém. </a:t>
            </a:r>
            <a:endParaRPr lang="pt-PT" altLang="pt-BR" sz="3600" b="1" i="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D331B3FC-3CD2-4B75-A426-4A9040096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115" name="Rectangle 3">
            <a:extLst>
              <a:ext uri="{FF2B5EF4-FFF2-40B4-BE49-F238E27FC236}">
                <a16:creationId xmlns:a16="http://schemas.microsoft.com/office/drawing/2014/main" id="{1221051A-8142-4555-B58F-FB6885B57F3E}"/>
              </a:ext>
            </a:extLst>
          </p:cNvPr>
          <p:cNvSpPr>
            <a:spLocks noGrp="1" noChangeArrowheads="1"/>
          </p:cNvSpPr>
          <p:nvPr>
            <p:ph type="title"/>
          </p:nvPr>
        </p:nvSpPr>
        <p:spPr>
          <a:xfrm>
            <a:off x="685800" y="2057400"/>
            <a:ext cx="7772400" cy="1143000"/>
          </a:xfrm>
          <a:noFill/>
          <a:ln/>
          <a:effectLst>
            <a:outerShdw dist="45791" dir="2021404" algn="ctr" rotWithShape="0">
              <a:srgbClr val="080808"/>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Por que Deus quis que João viesse até a sala do trono? (versos 1 e 2) </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Porque Deus queria mostrar as coisas que iriam acontecer...</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2788</Words>
  <Application>Microsoft Office PowerPoint</Application>
  <PresentationFormat>Apresentação na tela (4:3)</PresentationFormat>
  <Paragraphs>84</Paragraphs>
  <Slides>85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85</vt:i4>
      </vt:variant>
    </vt:vector>
  </HeadingPairs>
  <TitlesOfParts>
    <vt:vector size="89" baseType="lpstr">
      <vt:lpstr>Times New Roman</vt:lpstr>
      <vt:lpstr>Tahoma</vt:lpstr>
      <vt:lpstr>Arial Narrow</vt:lpstr>
      <vt:lpstr>Estrutura padrão</vt:lpstr>
      <vt:lpstr>Apresentação do PowerPoint</vt:lpstr>
      <vt:lpstr>Foco Sobre o Apocalipse   Apocalipse 4 e 5 </vt:lpstr>
      <vt:lpstr>Alguém Está no Comando   Foco na Profecia - 10 </vt:lpstr>
      <vt:lpstr>Somente Cristo, o Cordeiro de Deus, é digno de abrir o rolo selado com sete selos. João é convidado a conhecer a "sala de controle" no Céu.  </vt:lpstr>
      <vt:lpstr>O infinitamente sábio Criador do Universo tem Seu próprio sistema de comunicação, que atravessa os vastos céus e chega até os seres humanos necessitados de resgate. </vt:lpstr>
      <vt:lpstr>No capítulo 4 Deus convida João a dar uma olhada dentro da "sala de controle" no Céu. Resultado: uma visão impressionante. </vt:lpstr>
      <vt:lpstr>No capítulo 3, a voz de Deus é descrita como um trovão procedente do trono. Aqui a voz divina soa como uma trombeta. </vt:lpstr>
      <vt:lpstr>Por que Deus quis que João viesse até a sala do trono? (versos 1 e 2)   </vt:lpstr>
      <vt:lpstr>Por que Deus quis que João viesse até a sala do trono? (versos 1 e 2)   Porque Deus queria mostrar as coisas que iriam acontecer...</vt:lpstr>
      <vt:lpstr>Alguém Sobre o Trono   No verso 3, João apresenta de maneira admirável Alguém assentado no trono. Para descrever a glória divina, ele a compara a jóias brilhantes – a afogueada pedra de sárdio e o flamejante jaspe. Um arco-íris parece circundar o trono. </vt:lpstr>
      <vt:lpstr>Dois outros versos de Apocalipse 4 também identificam Aquele que está assentado no trono:</vt:lpstr>
      <vt:lpstr>Verso 8: "Santo, Santo, Santo é o Senhor Deus, o Todo- Poderoso, aquele que era, que é e que há de vir.” </vt:lpstr>
      <vt:lpstr>Verso 11: "Digno és Senhor e Deus nosso, de receber a glória, a honra e o poder, porque todas as coisas tu criaste, sim, por causa da tua vontade vieram a existir e foram criadas.”</vt:lpstr>
      <vt:lpstr>O Todo-Poderoso atrai a atenção de todos. As quatro criaturas viventes não podem cessar de proclamar Sua glória. Os vinte e quatro anciãos se prostram de joelhos diante dEle e O adoram...</vt:lpstr>
      <vt:lpstr>...Eles sabem que estão na presença do Criador do Universo, o Senhor dos senhores, o centro de todas as coisas. </vt:lpstr>
      <vt:lpstr>Ele é Aquele que guia as galáxias em seu sincronizado bailado celestial, e que também transforma vidas na Terra. Deus, através de João, convida você a visitar a sala do Seu trono. O Senhor quer mostrar-lhe o futuro de nosso mundo, porque Se preocupa particularmente com o seu futuro. Há muita paz em saber que Deus Se preocupa com você. </vt:lpstr>
      <vt:lpstr> "Os quatro seres viventes  eram anjos – eles simbolicamente mostram quatro dimensões do caráter de Jesus. Ele é um rei (leão), mas também um servo (boi). O homem mostra que Jesus tornou-Se um ser humano,  ao mesmo tempo que pairando acima de tudo como plenamente divino (águia). </vt:lpstr>
      <vt:lpstr>Se algumas dessas descrições são difíceis de compreender, lembre-se de que João é um ser humano tentando descrever em linguagem humana as mais espetaculares visões do Universo. </vt:lpstr>
      <vt:lpstr>A Sala do Trono e o Trono    Além de João, outros na Bíblia também receberam notáveis relances de Deus em Seu trono. </vt:lpstr>
      <vt:lpstr>O profeta Daniel viu o "Ancião de Dias" com alvíssimas vestes assentado no trono, e ficou maravilhado com tal glória. Um rio de fogo fluía a partir do trono  (Daniel 7:9 e 10). </vt:lpstr>
      <vt:lpstr> A Isaías foi mostrado Deus "assentado sobre um alto e sublime trono, com  as orlas do Seu manto enchendo o templo. Ao Seu redor havia serafins [ou anjos]; cada um tinha seis asas..." e todos pairavam sobre Ele (Isaías 6:1-3). </vt:lpstr>
      <vt:lpstr>Ezequiel descreveu o Todo-Poderoso e Seu trono como tendo "o brilho do âmbar com o aspecto do fogo pelo interior dele ao redor" (Ezequiel 1:27). Seu trono estava sob um firmamento ou expansão semelhante a um "cristal terrível", cintilante como o gelo. Seres viventes giravam ao Seu redor, em meio a uma luz brilhante como "o arco que aparece na nuvem no dia da chuva" (verso 28). </vt:lpstr>
      <vt:lpstr> Pouco antes de seu martírio, Estevão recebeu uma visão da glória de Deus em Seu trono e viu "o Filho do homem em pé à direita de Deus! (Atos 7:56). </vt:lpstr>
      <vt:lpstr>Se você tivesse de descrever Deus para alguém, o que você lhe diria? </vt:lpstr>
      <vt:lpstr>O Trono  Quando os escritores bíblicos descrevem a glória de Deus em termos de jóias brilhantes, eles também refletem algo da maneira como Ele Se sente sobre Seus filhos, porque para o Pai celestial, o povo redimido brilha em Sua mão "como jóias numa coroa" (Zacarias 9.16). </vt:lpstr>
      <vt:lpstr>O glorioso arco-íris que João e outros viram sobre o trono de Deus ensina a mesma verdade. O arco aparece primeiramente em Gênesis 9, após o Dilúvio que destruiu a Terra. Deus o escolheu como sinal de que Ele nunca mais destruiria o mundo com água. </vt:lpstr>
      <vt:lpstr>Onde quer que o céu se enegrecesse e a chuva caísse, o arco-íris sempre lembraria ao povo as promessas divinas. Ele é como um cartão comemorativo, garantindo-nos que a palavra de Deus é digna de confiança e que somos importantes para Ele. Somos Seus filhos, Suas jóias. Cada um de nós pode "crescer" para fazer grandes coisas por Ele. </vt:lpstr>
      <vt:lpstr>Os próximos versos de Apocalipse 4 descrevem a atividade do trono, diante do trono e ao redor do trono de Deus. Vamos examinar essas três descrições: </vt:lpstr>
      <vt:lpstr>Leia o verso 5. Que três coisas  vêm do trono de Deus?   </vt:lpstr>
      <vt:lpstr>Leia o verso 5. Que três coisas  vêm do trono de Deus?  Relâmpagos, vozes e trovões. </vt:lpstr>
      <vt:lpstr>João ouve trovões quando Deus fala. Ele vê relâmpagos quando os anjos se movem ao redor  do trono divino para executar Suas ordens. </vt:lpstr>
      <vt:lpstr>Enquanto a tragédia do pecado e sofrimento envolver este planeta, toda a atenção do Céu estará dirigida para nossas necessidades individuais. </vt:lpstr>
      <vt:lpstr>Todos os seres viventes que os profetas viram circundando o trono de Deus não estão à-toa. Eles são uma extensão da preocupação de Deus com você e comigo.</vt:lpstr>
      <vt:lpstr>A voz que troveja é amigável; é Deus falando conosco através de Seu plano de resgate passo a passo. </vt:lpstr>
      <vt:lpstr>Os versos 5 e 6 nos dizem o que está acontecendo diante do trono divino. O que João viu?   </vt:lpstr>
      <vt:lpstr>Os versos 5 e 6 nos dizem o que está acontecendo diante do trono divino. O que João viu?   “Diante do trono ardem sete tochas de fogo, que são os sete Espíritos de Deus. Há diante do trono um como que mar de vidro, semelhante ao cristal...</vt:lpstr>
      <vt:lpstr>Imagine a cena. Um trono assentado sobre um mar de cristal. Como um prisma, o "mar de vidro" difunde as deslumbrantes cores do belo arco-íris acima. Ele também reflete a luz das sete tochas ardentes. </vt:lpstr>
      <vt:lpstr>O Santo Espírito em toda a Sua perfeição é representado pelo número sete de várias maneiras. Ele é ainda outro meio pelo qual Deus alcança Suas "jóias". O Pai quer que conheçamos Suas maravilhosas qualidades... </vt:lpstr>
      <vt:lpstr>...Ele anseia viver em nós. Eis por que o Espírito Santo está em toda parte. O grande amor de Deus torna o Espírito disponível a cada um de nós. </vt:lpstr>
      <vt:lpstr>Leia os versos 6 e 10 e note a atividade ao redor do trono. O que mais João contempla na visão? </vt:lpstr>
      <vt:lpstr>No antigo Israel, os sacerdotes que serviam no templo estavam organizados em vinte e quatro grupos. Eles garantiam que o sistema hebraico de festivais e dias santos operasse ininterruptamente durante o ano. </vt:lpstr>
      <vt:lpstr>De modo semelhante, os vinte e quatro anciãos sobre vinte e quatro tronos têm a especial missão de adorar a Deus e cantar-Lhe louvores, porque Ele é o Criador de todas as coisas. Durante seus hinos de devoção, os anciãos retiram suas coroas e as lançam diante do trono de Deus. </vt:lpstr>
      <vt:lpstr>Se você tivesse uma coroa de ouro, o que o levaria a lançá-la diante de outra pessoa?  </vt:lpstr>
      <vt:lpstr>Em seguida, chegamos às "quatro criaturas viventes". A partir da descrição de Isaías 6 e Ezequiel 1,  podemos identificá-los  como anjos. Eles são descritos em linguagem altamente simbólica. </vt:lpstr>
      <vt:lpstr>O leão representa a força.   O boi representa a disposição de servir.   O rosto de homem representa a inteligência.  </vt:lpstr>
      <vt:lpstr>A águia significa velocidade e aguda percepção.  As muitas asas sugerem a velocidade com que a vontade divina é executada.  Essas criaturas são vistas de maneira bastante gráfica... </vt:lpstr>
      <vt:lpstr>As quatro criaturas viventes realmente retratam quatro dimensões do caráter de Jesus. </vt:lpstr>
      <vt:lpstr>Ele é um rei (leão), mas também um servo (boi). Ele é humano (rosto de homem), mas também pairando acima de tudo como plenamente divino (águia). </vt:lpstr>
      <vt:lpstr>Quais as características que você mais aprecia em Jesus? </vt:lpstr>
      <vt:lpstr>Não é maravilhoso que, no início do livro do Apocalipse, Deus nos dê essas extraordinárias imagens de quem Ele é e do quanto Se importa conosco? Ele nos está levando para uma visita à Missão de Controle celestial. </vt:lpstr>
      <vt:lpstr>Está-nos mostrando que em tudo – em Seu onipresente Espírito Santo, no vôo dos anjos, na obra dos seres sobrenaturais – Ele trabalha incessantemente em nosso favor. É você importante para Deus? Sem dúvida! A sala do trono celestial demonstra esse fato. </vt:lpstr>
      <vt:lpstr>O Cordeiro    Agora vamos a Apocalipse 5. Esse capítulo dá continuidade ao nosso giro pela sala do trono divino. O foco, no entanto, muda do Todo-Poderoso em Seu trono para o Cordeiro de Deus diante do trono. O Cordeiro é agora o centro da atenção. </vt:lpstr>
      <vt:lpstr>Quando a cena se abre, a atenção do Universo se concentra no grande drama que se desdobra diante do trono. João vê Deus o Pai assentado no trono...</vt:lpstr>
      <vt:lpstr>...segurando em Sua mão direita "um livro escrito por dentro e por fora, bem selado com sete selos" (Apocalipse 5:1) </vt:lpstr>
      <vt:lpstr>No protocolo antigo, o lado da mão direita, especialmente de um soberano, significava favor ou alta posição. Em outras palavras, esse livro tem um significado especial, mas sua mensagem está selada. </vt:lpstr>
      <vt:lpstr>Que pergunta o anjo forte faz sobre o livro ou rolo?  (verso 2)  </vt:lpstr>
      <vt:lpstr>Que pergunta o anjo forte faz sobre o livro ou rolo?  (verso 2)  “Quem é digno de abrir o livro?” </vt:lpstr>
      <vt:lpstr>Quem poderia romper os selos e abrir o livro? (versos 3 e 4)  </vt:lpstr>
      <vt:lpstr>Quem poderia romper os selos e abrir o livro? (versos 3 e 4)  “Ninguém.” </vt:lpstr>
      <vt:lpstr>Nenhuma criatura vivente em todo o Universo podia revelar os segredos do livro (verso 3). Mas está para acontecer algo extraordinário. E isso significa que também deve haver algo formidável nesse livro. Pense sobre isso. </vt:lpstr>
      <vt:lpstr>Nenhum dos vinte e quatro anciãos, nenhuma das quatro criaturas viventes, nenhum dos inumeráveis anjos, ninguém pode abrir o livro. Todos ficam em silêncio. João fica tão angustiado com essa desagradável situação, que começa a chorar. </vt:lpstr>
      <vt:lpstr>Você já se sentiu tão desesperançado e abalado por uma tragédia em sua vida, que tudo o que pôde fazer foi chorar? </vt:lpstr>
      <vt:lpstr>Se você não sabe como achar conforto e esperança em tempo de crise, os próximos versículos apontar-lhe-ão a solução que permanece para sempre. </vt:lpstr>
      <vt:lpstr>Um dos vinte e quatro anciãos vem com uma solução. Quem o ancião diz ser capaz de abrir o livro e romper os selos?  </vt:lpstr>
      <vt:lpstr>"Não chores; eis que o Leão da tribo de Judá , a raiz de Davi, venceu para abrir o livro e romper os seus sete selos." Apocalipse 5:5. </vt:lpstr>
      <vt:lpstr>No verso 6, o "Leão da tribo de Judá" é posteriormente identificado. Quem é Ele?   </vt:lpstr>
      <vt:lpstr>No verso 6, o "Leão da tribo de Judá" é posteriormente identificado. Quem é Ele?  “O Cordeiro que tinha sete chifres e sete olhos”  </vt:lpstr>
      <vt:lpstr>O número sete representa perfeição. Chifres simbolizam poder. Os sete olhos e os sete espíritos representam o onisciente Espírito de Deus operando eficientemente em nosso favor. </vt:lpstr>
      <vt:lpstr>Por que o Cordeiro é digno de pegar o livro? (verso 9)   </vt:lpstr>
      <vt:lpstr>Por que o Cordeiro é digno de pegar o livro? (verso 9)  “Porque foi morto e com Seu sangue comprou para Deus toda tribo, língua, povo e nação...” </vt:lpstr>
      <vt:lpstr>Quem é o Cordeiro?    Quando Jesus foi ao rio Jordão para ser batizado por João Batista, este disse as seguintes palavras: "Eis o Cordeiro de Deus que tira o pecado do mundo!" (João 1:29) </vt:lpstr>
      <vt:lpstr>O apóstolo Pedro refere-se a Jesus da mesma maneira: "... Não foi com coisas corruptíveis, como prata ou ouro que fostes resgatados da vossa vã maneira de viver... mas com precioso sangue, como de um cordeiro sem defeito e sem mancha, o sangue de Cristo." (I Pedro 1:18 e 19) </vt:lpstr>
      <vt:lpstr>Cristo, o Leão da tribo de Judá, é o Cordeiro de Deus que tira o pecado do mundo.  </vt:lpstr>
      <vt:lpstr>Ele morreu sobre a cruz no Calvário para salvar-nos do pecado. Ele nos tem amado com amor infinito.</vt:lpstr>
      <vt:lpstr>Tão logo Jesus, o Cordeiro de Deus, tomou o rolo da mão divina, o silêncio do Céu foi rompido por estrondosas aclamações de adoração e louvor... </vt:lpstr>
      <vt:lpstr>As harpas soaram. Vozes cresceram em êxtase. Os seres celestiais  se movimentaram para inclinar-se perante o Cordeiro. A sala do trono divino ficou plena de intensa celebração... </vt:lpstr>
      <vt:lpstr>Todos foram dominados pelo mesmo sentimento: "Digno é o Cordeiro que foi morto!"</vt:lpstr>
      <vt:lpstr>Que sete coisas os milhões de milhões de seres celestiais dizem que Jesus, o Cordeiro, é digno de receber? (versos 11 e 12)  </vt:lpstr>
      <vt:lpstr>Que sete coisas os milhões de milhões de seres celestiais dizem que Jesus, o Cordeiro, é digno de receber? (versos 11 e 12)  O poder, a riqueza, a sabedoria, a força, a honra, a glória e o louvor.</vt:lpstr>
      <vt:lpstr>Apocalipse 7:14 nos mostra exatamente por que o Cordeiro é tão altamente honrado. Ele declara que aqueles que são salvos e recebem vida eterna "lavaram as suas vestes e as branquearam no sangue do Cordeiro".  </vt:lpstr>
      <vt:lpstr>Como já pudemos notar em Apocalipse 1:5, Jesus Cristo "pelo Seu sangue nos libertou dos nossos pecados". </vt:lpstr>
      <vt:lpstr>Deus pode realmente livrar da dor e da culpa de nosso passado e dar a você uma nova oportunidade. Eis o que significa lavar as vestes no sangue do Cordeiro. </vt:lpstr>
      <vt:lpstr>A morte de Cristo sobre a cruz tornou o perdão um dom. Se você não o fez antes, pode agora aceitar esse dom... </vt:lpstr>
      <vt:lpstr>Simplesmente reconheça que você é um pecador, que você não pode merecer a salvação; creia que Jesus morreu por seus pecados e aceite-O como Senhor e Salvador. </vt:lpstr>
      <vt:lpstr>Oração  Querido Pai, eu preciso do Senhor. Sinto muito por meus pecados e peço-Te que me perdoes. Creio que Jesus morreu por meus pecados. Entrego-Te minha vida e recebo a Jesus como meu Salvador e Senhor. Torna-me o tipo de pessoa que desejas. Obrigado por ouvir-me e ajudar-me a seguir a Jesus. Em Seu nome, amém. </vt:lpstr>
    </vt:vector>
  </TitlesOfParts>
  <Company>M &amp; M Info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FOCO NA PROFECIA</dc:subject>
  <dc:creator>4TONS - Pr. Marcelo Augusto de Carvalho</dc:creator>
  <cp:keywords>www.4tons.com.br</cp:keywords>
  <dc:description>COMÉRCIO PROIBIDO. USO PESSOAL</dc:description>
  <cp:lastModifiedBy>UCB - Marcelo Augusto de Carvalho</cp:lastModifiedBy>
  <cp:revision>8</cp:revision>
  <dcterms:created xsi:type="dcterms:W3CDTF">2003-05-09T12:39:33Z</dcterms:created>
  <dcterms:modified xsi:type="dcterms:W3CDTF">2021-01-08T06:18:45Z</dcterms:modified>
  <cp:category>EVANGELISMO</cp:category>
</cp:coreProperties>
</file>