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4" r:id="rId2"/>
    <p:sldId id="395" r:id="rId3"/>
    <p:sldId id="396" r:id="rId4"/>
    <p:sldId id="256" r:id="rId5"/>
    <p:sldId id="258" r:id="rId6"/>
    <p:sldId id="259" r:id="rId7"/>
    <p:sldId id="260" r:id="rId8"/>
    <p:sldId id="357" r:id="rId9"/>
    <p:sldId id="261" r:id="rId10"/>
    <p:sldId id="328" r:id="rId11"/>
    <p:sldId id="329" r:id="rId12"/>
    <p:sldId id="262" r:id="rId13"/>
    <p:sldId id="263" r:id="rId14"/>
    <p:sldId id="265" r:id="rId15"/>
    <p:sldId id="266" r:id="rId16"/>
    <p:sldId id="267" r:id="rId17"/>
    <p:sldId id="268" r:id="rId18"/>
    <p:sldId id="269" r:id="rId19"/>
    <p:sldId id="330" r:id="rId20"/>
    <p:sldId id="331" r:id="rId21"/>
    <p:sldId id="270" r:id="rId22"/>
    <p:sldId id="358" r:id="rId23"/>
    <p:sldId id="271" r:id="rId24"/>
    <p:sldId id="355" r:id="rId25"/>
    <p:sldId id="332" r:id="rId26"/>
    <p:sldId id="354" r:id="rId27"/>
    <p:sldId id="272" r:id="rId28"/>
    <p:sldId id="361" r:id="rId29"/>
    <p:sldId id="362" r:id="rId30"/>
    <p:sldId id="363" r:id="rId31"/>
    <p:sldId id="274" r:id="rId32"/>
    <p:sldId id="333" r:id="rId33"/>
    <p:sldId id="276" r:id="rId34"/>
    <p:sldId id="334" r:id="rId35"/>
    <p:sldId id="356" r:id="rId36"/>
    <p:sldId id="335" r:id="rId37"/>
    <p:sldId id="277" r:id="rId38"/>
    <p:sldId id="336" r:id="rId39"/>
    <p:sldId id="366" r:id="rId40"/>
    <p:sldId id="278" r:id="rId41"/>
    <p:sldId id="364" r:id="rId42"/>
    <p:sldId id="279" r:id="rId43"/>
    <p:sldId id="365" r:id="rId44"/>
    <p:sldId id="337" r:id="rId45"/>
    <p:sldId id="280" r:id="rId46"/>
    <p:sldId id="338" r:id="rId47"/>
    <p:sldId id="339" r:id="rId48"/>
    <p:sldId id="340" r:id="rId49"/>
    <p:sldId id="281" r:id="rId50"/>
    <p:sldId id="282" r:id="rId51"/>
    <p:sldId id="367" r:id="rId52"/>
    <p:sldId id="283" r:id="rId53"/>
    <p:sldId id="368" r:id="rId54"/>
    <p:sldId id="284" r:id="rId55"/>
    <p:sldId id="359" r:id="rId56"/>
    <p:sldId id="369" r:id="rId57"/>
    <p:sldId id="285" r:id="rId58"/>
    <p:sldId id="286" r:id="rId59"/>
    <p:sldId id="287" r:id="rId60"/>
    <p:sldId id="370" r:id="rId61"/>
    <p:sldId id="288" r:id="rId62"/>
    <p:sldId id="341" r:id="rId63"/>
    <p:sldId id="371" r:id="rId64"/>
    <p:sldId id="342" r:id="rId65"/>
    <p:sldId id="289" r:id="rId66"/>
    <p:sldId id="372" r:id="rId67"/>
    <p:sldId id="290" r:id="rId68"/>
    <p:sldId id="399" r:id="rId69"/>
    <p:sldId id="291" r:id="rId70"/>
    <p:sldId id="292" r:id="rId71"/>
    <p:sldId id="293" r:id="rId72"/>
    <p:sldId id="360" r:id="rId73"/>
    <p:sldId id="294" r:id="rId74"/>
    <p:sldId id="295" r:id="rId75"/>
    <p:sldId id="343" r:id="rId76"/>
    <p:sldId id="296" r:id="rId77"/>
    <p:sldId id="376" r:id="rId78"/>
    <p:sldId id="297" r:id="rId79"/>
    <p:sldId id="298" r:id="rId80"/>
    <p:sldId id="377" r:id="rId81"/>
    <p:sldId id="299" r:id="rId82"/>
    <p:sldId id="300" r:id="rId83"/>
    <p:sldId id="301" r:id="rId84"/>
    <p:sldId id="378" r:id="rId85"/>
    <p:sldId id="379" r:id="rId86"/>
    <p:sldId id="303" r:id="rId87"/>
    <p:sldId id="380" r:id="rId88"/>
    <p:sldId id="304" r:id="rId89"/>
    <p:sldId id="381" r:id="rId90"/>
    <p:sldId id="382" r:id="rId91"/>
    <p:sldId id="305" r:id="rId92"/>
    <p:sldId id="383" r:id="rId93"/>
    <p:sldId id="306" r:id="rId94"/>
    <p:sldId id="344" r:id="rId95"/>
    <p:sldId id="307" r:id="rId96"/>
    <p:sldId id="384" r:id="rId97"/>
    <p:sldId id="308" r:id="rId98"/>
    <p:sldId id="387" r:id="rId99"/>
    <p:sldId id="400" r:id="rId100"/>
    <p:sldId id="310" r:id="rId101"/>
    <p:sldId id="386" r:id="rId102"/>
    <p:sldId id="311" r:id="rId103"/>
    <p:sldId id="388" r:id="rId104"/>
    <p:sldId id="312" r:id="rId105"/>
    <p:sldId id="385" r:id="rId106"/>
    <p:sldId id="313" r:id="rId107"/>
    <p:sldId id="345" r:id="rId108"/>
    <p:sldId id="346" r:id="rId109"/>
    <p:sldId id="389" r:id="rId110"/>
    <p:sldId id="398" r:id="rId111"/>
    <p:sldId id="347" r:id="rId112"/>
    <p:sldId id="314" r:id="rId113"/>
    <p:sldId id="315" r:id="rId114"/>
    <p:sldId id="348" r:id="rId115"/>
    <p:sldId id="349" r:id="rId116"/>
    <p:sldId id="350" r:id="rId117"/>
    <p:sldId id="316" r:id="rId118"/>
    <p:sldId id="390" r:id="rId119"/>
    <p:sldId id="397" r:id="rId120"/>
    <p:sldId id="318" r:id="rId121"/>
    <p:sldId id="391" r:id="rId122"/>
    <p:sldId id="319" r:id="rId123"/>
    <p:sldId id="392" r:id="rId124"/>
    <p:sldId id="351" r:id="rId125"/>
    <p:sldId id="320" r:id="rId126"/>
    <p:sldId id="393" r:id="rId127"/>
    <p:sldId id="321" r:id="rId128"/>
    <p:sldId id="352" r:id="rId129"/>
    <p:sldId id="353" r:id="rId130"/>
    <p:sldId id="322" r:id="rId131"/>
    <p:sldId id="375" r:id="rId132"/>
    <p:sldId id="323" r:id="rId133"/>
    <p:sldId id="324" r:id="rId134"/>
    <p:sldId id="325" r:id="rId135"/>
    <p:sldId id="374" r:id="rId136"/>
    <p:sldId id="326" r:id="rId137"/>
    <p:sldId id="327" r:id="rId138"/>
  </p:sldIdLst>
  <p:sldSz cx="9144000" cy="6858000" type="screen4x3"/>
  <p:notesSz cx="6858000" cy="9144000"/>
  <p:defaultTextStyle>
    <a:defPPr>
      <a:defRPr lang="pt-BR"/>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21F"/>
    <a:srgbClr val="CC99FF"/>
    <a:srgbClr val="FF99FF"/>
    <a:srgbClr val="FFFF66"/>
    <a:srgbClr val="FFFF99"/>
    <a:srgbClr val="970137"/>
    <a:srgbClr val="AB013E"/>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61" d="100"/>
          <a:sy n="61" d="100"/>
        </p:scale>
        <p:origin x="78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08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08EDC-1B5B-4977-8920-BE2DE383B290}"/>
              </a:ext>
            </a:extLst>
          </p:cNvPr>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9F913D4-5A5E-4777-9733-A7C705F48EE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436CA1D-1461-4D6E-82ED-D0589A9D62E2}"/>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9853F1BC-3762-4AB1-8B87-3EDBFC042A2F}"/>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EC4F8034-33D7-44E8-A11A-1F19AA62CC74}"/>
              </a:ext>
            </a:extLst>
          </p:cNvPr>
          <p:cNvSpPr>
            <a:spLocks noGrp="1"/>
          </p:cNvSpPr>
          <p:nvPr>
            <p:ph type="sldNum" sz="quarter" idx="12"/>
          </p:nvPr>
        </p:nvSpPr>
        <p:spPr/>
        <p:txBody>
          <a:bodyPr/>
          <a:lstStyle>
            <a:lvl1pPr>
              <a:defRPr/>
            </a:lvl1pPr>
          </a:lstStyle>
          <a:p>
            <a:fld id="{807AE0D2-2B5D-4C41-B11C-9067E1BB5305}" type="slidenum">
              <a:rPr lang="pt-BR" altLang="pt-BR"/>
              <a:pPr/>
              <a:t>‹nº›</a:t>
            </a:fld>
            <a:endParaRPr lang="pt-BR" altLang="pt-BR"/>
          </a:p>
        </p:txBody>
      </p:sp>
    </p:spTree>
    <p:extLst>
      <p:ext uri="{BB962C8B-B14F-4D97-AF65-F5344CB8AC3E}">
        <p14:creationId xmlns:p14="http://schemas.microsoft.com/office/powerpoint/2010/main" val="184353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9D717C-CEF2-435E-8B65-A1C3FFD8B46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D7303BF-ADD9-4BE6-A46B-6F072CA9E7C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A6B25EE-20CD-4B7E-99E5-7A1B3ED05D58}"/>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09F7CD6A-DE4E-4CB8-8AF0-F153BF0D1184}"/>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EE0B1AE1-8665-44C7-9838-3164495C006C}"/>
              </a:ext>
            </a:extLst>
          </p:cNvPr>
          <p:cNvSpPr>
            <a:spLocks noGrp="1"/>
          </p:cNvSpPr>
          <p:nvPr>
            <p:ph type="sldNum" sz="quarter" idx="12"/>
          </p:nvPr>
        </p:nvSpPr>
        <p:spPr/>
        <p:txBody>
          <a:bodyPr/>
          <a:lstStyle>
            <a:lvl1pPr>
              <a:defRPr/>
            </a:lvl1pPr>
          </a:lstStyle>
          <a:p>
            <a:fld id="{B0FDAA4A-44DD-4F02-B2C1-8F0B0A4DE3BF}" type="slidenum">
              <a:rPr lang="pt-BR" altLang="pt-BR"/>
              <a:pPr/>
              <a:t>‹nº›</a:t>
            </a:fld>
            <a:endParaRPr lang="pt-BR" altLang="pt-BR"/>
          </a:p>
        </p:txBody>
      </p:sp>
    </p:spTree>
    <p:extLst>
      <p:ext uri="{BB962C8B-B14F-4D97-AF65-F5344CB8AC3E}">
        <p14:creationId xmlns:p14="http://schemas.microsoft.com/office/powerpoint/2010/main" val="2184842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E014F41-BF85-47B9-8BBF-CDC50F568A76}"/>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5A25A28-F07D-40BD-88C3-0094F57514BC}"/>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CBA3572-ECD9-4B6D-B19B-AC99922D9F06}"/>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1D0881FF-C3B9-43AE-A053-9F6943FA1CCE}"/>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F197AD81-C13D-4BA8-8440-6A3B1421A122}"/>
              </a:ext>
            </a:extLst>
          </p:cNvPr>
          <p:cNvSpPr>
            <a:spLocks noGrp="1"/>
          </p:cNvSpPr>
          <p:nvPr>
            <p:ph type="sldNum" sz="quarter" idx="12"/>
          </p:nvPr>
        </p:nvSpPr>
        <p:spPr/>
        <p:txBody>
          <a:bodyPr/>
          <a:lstStyle>
            <a:lvl1pPr>
              <a:defRPr/>
            </a:lvl1pPr>
          </a:lstStyle>
          <a:p>
            <a:fld id="{914A0BE8-BF10-4489-9B61-0F4B4979D1DD}" type="slidenum">
              <a:rPr lang="pt-BR" altLang="pt-BR"/>
              <a:pPr/>
              <a:t>‹nº›</a:t>
            </a:fld>
            <a:endParaRPr lang="pt-BR" altLang="pt-BR"/>
          </a:p>
        </p:txBody>
      </p:sp>
    </p:spTree>
    <p:extLst>
      <p:ext uri="{BB962C8B-B14F-4D97-AF65-F5344CB8AC3E}">
        <p14:creationId xmlns:p14="http://schemas.microsoft.com/office/powerpoint/2010/main" val="264771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01D69-58F1-4CCF-B08F-0B296BD57E2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67D5A70-D54E-4356-88BA-EBED9F0BFCB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830032-8048-4BF0-8A4A-C47817C5A297}"/>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4EC49614-4F07-4978-97DA-710AB399EBFD}"/>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4F6E8F10-10C8-4344-9E54-EBBA13E4DE41}"/>
              </a:ext>
            </a:extLst>
          </p:cNvPr>
          <p:cNvSpPr>
            <a:spLocks noGrp="1"/>
          </p:cNvSpPr>
          <p:nvPr>
            <p:ph type="sldNum" sz="quarter" idx="12"/>
          </p:nvPr>
        </p:nvSpPr>
        <p:spPr/>
        <p:txBody>
          <a:bodyPr/>
          <a:lstStyle>
            <a:lvl1pPr>
              <a:defRPr/>
            </a:lvl1pPr>
          </a:lstStyle>
          <a:p>
            <a:fld id="{AB1A6C67-E15A-420D-AF55-5DDDCB08AF5B}" type="slidenum">
              <a:rPr lang="pt-BR" altLang="pt-BR"/>
              <a:pPr/>
              <a:t>‹nº›</a:t>
            </a:fld>
            <a:endParaRPr lang="pt-BR" altLang="pt-BR"/>
          </a:p>
        </p:txBody>
      </p:sp>
    </p:spTree>
    <p:extLst>
      <p:ext uri="{BB962C8B-B14F-4D97-AF65-F5344CB8AC3E}">
        <p14:creationId xmlns:p14="http://schemas.microsoft.com/office/powerpoint/2010/main" val="262157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BC121-F4CC-45AF-A3EB-5D97BB6E2DBA}"/>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99B234F-AB9F-4B03-86A6-F2FECECF2DF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C67ADFD-08F0-4985-955C-44624A013186}"/>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58A18603-572D-469A-B38D-3EDE8D3AFFD4}"/>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94865474-2767-4D27-9A0F-2FB119513F23}"/>
              </a:ext>
            </a:extLst>
          </p:cNvPr>
          <p:cNvSpPr>
            <a:spLocks noGrp="1"/>
          </p:cNvSpPr>
          <p:nvPr>
            <p:ph type="sldNum" sz="quarter" idx="12"/>
          </p:nvPr>
        </p:nvSpPr>
        <p:spPr/>
        <p:txBody>
          <a:bodyPr/>
          <a:lstStyle>
            <a:lvl1pPr>
              <a:defRPr/>
            </a:lvl1pPr>
          </a:lstStyle>
          <a:p>
            <a:fld id="{46C87689-814C-485A-B49A-66FCF6DE9BCE}" type="slidenum">
              <a:rPr lang="pt-BR" altLang="pt-BR"/>
              <a:pPr/>
              <a:t>‹nº›</a:t>
            </a:fld>
            <a:endParaRPr lang="pt-BR" altLang="pt-BR"/>
          </a:p>
        </p:txBody>
      </p:sp>
    </p:spTree>
    <p:extLst>
      <p:ext uri="{BB962C8B-B14F-4D97-AF65-F5344CB8AC3E}">
        <p14:creationId xmlns:p14="http://schemas.microsoft.com/office/powerpoint/2010/main" val="31799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C4130D-A6F4-4E19-9473-9ACB32F8106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DF44155-0FA9-406B-B4D2-4083C0C30A16}"/>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B81496A-FDD0-4250-B0E5-86B7593010C9}"/>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5103166-B764-469A-AD0F-B2DFF2B45AED}"/>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F6A2ED09-8B3E-47B6-8F45-5D55AC43CEEF}"/>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031B8034-27DF-4422-B345-52795006CCB4}"/>
              </a:ext>
            </a:extLst>
          </p:cNvPr>
          <p:cNvSpPr>
            <a:spLocks noGrp="1"/>
          </p:cNvSpPr>
          <p:nvPr>
            <p:ph type="sldNum" sz="quarter" idx="12"/>
          </p:nvPr>
        </p:nvSpPr>
        <p:spPr/>
        <p:txBody>
          <a:bodyPr/>
          <a:lstStyle>
            <a:lvl1pPr>
              <a:defRPr/>
            </a:lvl1pPr>
          </a:lstStyle>
          <a:p>
            <a:fld id="{B6D6F1AE-7F94-47C2-A26F-7CDE20636F1E}" type="slidenum">
              <a:rPr lang="pt-BR" altLang="pt-BR"/>
              <a:pPr/>
              <a:t>‹nº›</a:t>
            </a:fld>
            <a:endParaRPr lang="pt-BR" altLang="pt-BR"/>
          </a:p>
        </p:txBody>
      </p:sp>
    </p:spTree>
    <p:extLst>
      <p:ext uri="{BB962C8B-B14F-4D97-AF65-F5344CB8AC3E}">
        <p14:creationId xmlns:p14="http://schemas.microsoft.com/office/powerpoint/2010/main" val="429198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4B9BE-018C-45E4-BCF9-8F45765C56EA}"/>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A016F80-91BD-41CC-8CD4-26BB839A013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8CB38D3-023B-484D-A51C-E6CD1A4F98CD}"/>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060E6A-4CDD-467B-96ED-9C9779A1C3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AD55385-4CDA-4895-AA39-B9971749BAC2}"/>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864C26F-CCA1-44CC-A731-13902F910B6D}"/>
              </a:ext>
            </a:extLst>
          </p:cNvPr>
          <p:cNvSpPr>
            <a:spLocks noGrp="1"/>
          </p:cNvSpPr>
          <p:nvPr>
            <p:ph type="dt" sz="half" idx="10"/>
          </p:nvPr>
        </p:nvSpPr>
        <p:spPr/>
        <p:txBody>
          <a:bodyPr/>
          <a:lstStyle>
            <a:lvl1pPr>
              <a:defRPr/>
            </a:lvl1pPr>
          </a:lstStyle>
          <a:p>
            <a:endParaRPr lang="pt-BR" altLang="pt-BR"/>
          </a:p>
        </p:txBody>
      </p:sp>
      <p:sp>
        <p:nvSpPr>
          <p:cNvPr id="8" name="Espaço Reservado para Rodapé 7">
            <a:extLst>
              <a:ext uri="{FF2B5EF4-FFF2-40B4-BE49-F238E27FC236}">
                <a16:creationId xmlns:a16="http://schemas.microsoft.com/office/drawing/2014/main" id="{8C1A0141-A87B-40C7-BBCE-F3A45C198767}"/>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8F4D3CC5-1850-4F59-B548-D32CBF5D9F76}"/>
              </a:ext>
            </a:extLst>
          </p:cNvPr>
          <p:cNvSpPr>
            <a:spLocks noGrp="1"/>
          </p:cNvSpPr>
          <p:nvPr>
            <p:ph type="sldNum" sz="quarter" idx="12"/>
          </p:nvPr>
        </p:nvSpPr>
        <p:spPr/>
        <p:txBody>
          <a:bodyPr/>
          <a:lstStyle>
            <a:lvl1pPr>
              <a:defRPr/>
            </a:lvl1pPr>
          </a:lstStyle>
          <a:p>
            <a:fld id="{655E764F-212C-4EEA-BCCF-44175ED955CF}" type="slidenum">
              <a:rPr lang="pt-BR" altLang="pt-BR"/>
              <a:pPr/>
              <a:t>‹nº›</a:t>
            </a:fld>
            <a:endParaRPr lang="pt-BR" altLang="pt-BR"/>
          </a:p>
        </p:txBody>
      </p:sp>
    </p:spTree>
    <p:extLst>
      <p:ext uri="{BB962C8B-B14F-4D97-AF65-F5344CB8AC3E}">
        <p14:creationId xmlns:p14="http://schemas.microsoft.com/office/powerpoint/2010/main" val="188501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0BAFC-2BDD-41CD-BC77-B6640CCF9FF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5A3E487-FB34-4F0A-9334-137972141CDC}"/>
              </a:ext>
            </a:extLst>
          </p:cNvPr>
          <p:cNvSpPr>
            <a:spLocks noGrp="1"/>
          </p:cNvSpPr>
          <p:nvPr>
            <p:ph type="dt" sz="half" idx="10"/>
          </p:nvPr>
        </p:nvSpPr>
        <p:spPr/>
        <p:txBody>
          <a:bodyPr/>
          <a:lstStyle>
            <a:lvl1pPr>
              <a:defRPr/>
            </a:lvl1pPr>
          </a:lstStyle>
          <a:p>
            <a:endParaRPr lang="pt-BR" altLang="pt-BR"/>
          </a:p>
        </p:txBody>
      </p:sp>
      <p:sp>
        <p:nvSpPr>
          <p:cNvPr id="4" name="Espaço Reservado para Rodapé 3">
            <a:extLst>
              <a:ext uri="{FF2B5EF4-FFF2-40B4-BE49-F238E27FC236}">
                <a16:creationId xmlns:a16="http://schemas.microsoft.com/office/drawing/2014/main" id="{4F167362-D972-44D8-B9BC-A34CE51E3A6F}"/>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33512718-A86D-45A7-8E82-F4C934B04E6E}"/>
              </a:ext>
            </a:extLst>
          </p:cNvPr>
          <p:cNvSpPr>
            <a:spLocks noGrp="1"/>
          </p:cNvSpPr>
          <p:nvPr>
            <p:ph type="sldNum" sz="quarter" idx="12"/>
          </p:nvPr>
        </p:nvSpPr>
        <p:spPr/>
        <p:txBody>
          <a:bodyPr/>
          <a:lstStyle>
            <a:lvl1pPr>
              <a:defRPr/>
            </a:lvl1pPr>
          </a:lstStyle>
          <a:p>
            <a:fld id="{BD38204E-0885-4768-8C83-FD5A851195BF}" type="slidenum">
              <a:rPr lang="pt-BR" altLang="pt-BR"/>
              <a:pPr/>
              <a:t>‹nº›</a:t>
            </a:fld>
            <a:endParaRPr lang="pt-BR" altLang="pt-BR"/>
          </a:p>
        </p:txBody>
      </p:sp>
    </p:spTree>
    <p:extLst>
      <p:ext uri="{BB962C8B-B14F-4D97-AF65-F5344CB8AC3E}">
        <p14:creationId xmlns:p14="http://schemas.microsoft.com/office/powerpoint/2010/main" val="345262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EE74FF3-0038-49A0-AC96-87DA1ABB03AF}"/>
              </a:ext>
            </a:extLst>
          </p:cNvPr>
          <p:cNvSpPr>
            <a:spLocks noGrp="1"/>
          </p:cNvSpPr>
          <p:nvPr>
            <p:ph type="dt" sz="half" idx="10"/>
          </p:nvPr>
        </p:nvSpPr>
        <p:spPr/>
        <p:txBody>
          <a:bodyPr/>
          <a:lstStyle>
            <a:lvl1pPr>
              <a:defRPr/>
            </a:lvl1pPr>
          </a:lstStyle>
          <a:p>
            <a:endParaRPr lang="pt-BR" altLang="pt-BR"/>
          </a:p>
        </p:txBody>
      </p:sp>
      <p:sp>
        <p:nvSpPr>
          <p:cNvPr id="3" name="Espaço Reservado para Rodapé 2">
            <a:extLst>
              <a:ext uri="{FF2B5EF4-FFF2-40B4-BE49-F238E27FC236}">
                <a16:creationId xmlns:a16="http://schemas.microsoft.com/office/drawing/2014/main" id="{8D854614-6E9D-430F-AFB2-F69105C0235E}"/>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65D5A26E-95D3-41C9-A900-CF670F3633CB}"/>
              </a:ext>
            </a:extLst>
          </p:cNvPr>
          <p:cNvSpPr>
            <a:spLocks noGrp="1"/>
          </p:cNvSpPr>
          <p:nvPr>
            <p:ph type="sldNum" sz="quarter" idx="12"/>
          </p:nvPr>
        </p:nvSpPr>
        <p:spPr/>
        <p:txBody>
          <a:bodyPr/>
          <a:lstStyle>
            <a:lvl1pPr>
              <a:defRPr/>
            </a:lvl1pPr>
          </a:lstStyle>
          <a:p>
            <a:fld id="{B4B76B30-8D52-49AB-B8FB-F2C43D8EE008}" type="slidenum">
              <a:rPr lang="pt-BR" altLang="pt-BR"/>
              <a:pPr/>
              <a:t>‹nº›</a:t>
            </a:fld>
            <a:endParaRPr lang="pt-BR" altLang="pt-BR"/>
          </a:p>
        </p:txBody>
      </p:sp>
    </p:spTree>
    <p:extLst>
      <p:ext uri="{BB962C8B-B14F-4D97-AF65-F5344CB8AC3E}">
        <p14:creationId xmlns:p14="http://schemas.microsoft.com/office/powerpoint/2010/main" val="384693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1F31DA-4908-4077-8F73-637A8E42525B}"/>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DD58195-1A13-4139-94B0-339DE67AEBA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2FD405E-D9A5-4DB0-A825-5FDA8562E6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1DEE766-01D6-4923-AE32-430AE05999F9}"/>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8A7109E0-0E2B-465D-B8E4-7882A1139E8F}"/>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BF19ADCD-5CE2-4F33-9F95-3ED59B4065CB}"/>
              </a:ext>
            </a:extLst>
          </p:cNvPr>
          <p:cNvSpPr>
            <a:spLocks noGrp="1"/>
          </p:cNvSpPr>
          <p:nvPr>
            <p:ph type="sldNum" sz="quarter" idx="12"/>
          </p:nvPr>
        </p:nvSpPr>
        <p:spPr/>
        <p:txBody>
          <a:bodyPr/>
          <a:lstStyle>
            <a:lvl1pPr>
              <a:defRPr/>
            </a:lvl1pPr>
          </a:lstStyle>
          <a:p>
            <a:fld id="{D441FAC1-452F-4C37-B7B7-7842CBC88682}" type="slidenum">
              <a:rPr lang="pt-BR" altLang="pt-BR"/>
              <a:pPr/>
              <a:t>‹nº›</a:t>
            </a:fld>
            <a:endParaRPr lang="pt-BR" altLang="pt-BR"/>
          </a:p>
        </p:txBody>
      </p:sp>
    </p:spTree>
    <p:extLst>
      <p:ext uri="{BB962C8B-B14F-4D97-AF65-F5344CB8AC3E}">
        <p14:creationId xmlns:p14="http://schemas.microsoft.com/office/powerpoint/2010/main" val="422252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E4849-A5B3-46CC-8FD4-CAD99AA95C04}"/>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DEDD950-A9B2-4FC5-A3C3-004DF3F62F9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1F241B0-2217-4A35-9309-C985585D15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BC5F062-29AB-4A8A-9726-5A53A83468A1}"/>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C28C8D6C-A271-4189-B7AA-E1AD3AB7C279}"/>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F6B80D15-0CD3-435B-B4D0-3ADE6C776632}"/>
              </a:ext>
            </a:extLst>
          </p:cNvPr>
          <p:cNvSpPr>
            <a:spLocks noGrp="1"/>
          </p:cNvSpPr>
          <p:nvPr>
            <p:ph type="sldNum" sz="quarter" idx="12"/>
          </p:nvPr>
        </p:nvSpPr>
        <p:spPr/>
        <p:txBody>
          <a:bodyPr/>
          <a:lstStyle>
            <a:lvl1pPr>
              <a:defRPr/>
            </a:lvl1pPr>
          </a:lstStyle>
          <a:p>
            <a:fld id="{1204076C-D8D6-434A-A21B-5D51932392B1}" type="slidenum">
              <a:rPr lang="pt-BR" altLang="pt-BR"/>
              <a:pPr/>
              <a:t>‹nº›</a:t>
            </a:fld>
            <a:endParaRPr lang="pt-BR" altLang="pt-BR"/>
          </a:p>
        </p:txBody>
      </p:sp>
    </p:spTree>
    <p:extLst>
      <p:ext uri="{BB962C8B-B14F-4D97-AF65-F5344CB8AC3E}">
        <p14:creationId xmlns:p14="http://schemas.microsoft.com/office/powerpoint/2010/main" val="2909601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6E2FCDF-BAB7-4F3D-A2AC-7B921C87A64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B5049DA0-6A3A-4373-BFC1-101DD7EF532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a:extLst>
              <a:ext uri="{FF2B5EF4-FFF2-40B4-BE49-F238E27FC236}">
                <a16:creationId xmlns:a16="http://schemas.microsoft.com/office/drawing/2014/main" id="{1FF16102-91DE-4600-B759-CD2327B2CE0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pt-BR" altLang="pt-BR"/>
          </a:p>
        </p:txBody>
      </p:sp>
      <p:sp>
        <p:nvSpPr>
          <p:cNvPr id="1029" name="Rectangle 5">
            <a:extLst>
              <a:ext uri="{FF2B5EF4-FFF2-40B4-BE49-F238E27FC236}">
                <a16:creationId xmlns:a16="http://schemas.microsoft.com/office/drawing/2014/main" id="{C5F789DF-6E2E-47C2-8B9A-3690B072A45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pt-BR" altLang="pt-BR"/>
          </a:p>
        </p:txBody>
      </p:sp>
      <p:sp>
        <p:nvSpPr>
          <p:cNvPr id="1030" name="Rectangle 6">
            <a:extLst>
              <a:ext uri="{FF2B5EF4-FFF2-40B4-BE49-F238E27FC236}">
                <a16:creationId xmlns:a16="http://schemas.microsoft.com/office/drawing/2014/main" id="{4E3039BA-6CEA-40E5-BDDF-D7DD646C309C}"/>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324A3EB-998B-4804-B6A6-941130FA54B2}"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a:extLst>
              <a:ext uri="{FF2B5EF4-FFF2-40B4-BE49-F238E27FC236}">
                <a16:creationId xmlns:a16="http://schemas.microsoft.com/office/drawing/2014/main" id="{7E05B684-47D2-4653-8938-C3A3C0A04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6">
            <a:extLst>
              <a:ext uri="{FF2B5EF4-FFF2-40B4-BE49-F238E27FC236}">
                <a16:creationId xmlns:a16="http://schemas.microsoft.com/office/drawing/2014/main" id="{2E0F469A-FBB6-45CD-A03F-7FD1F0817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75784" name="Rectangle 8">
            <a:extLst>
              <a:ext uri="{FF2B5EF4-FFF2-40B4-BE49-F238E27FC236}">
                <a16:creationId xmlns:a16="http://schemas.microsoft.com/office/drawing/2014/main" id="{07ACD8F4-39F7-43D7-9E67-D7E79013D04A}"/>
              </a:ext>
            </a:extLst>
          </p:cNvPr>
          <p:cNvSpPr>
            <a:spLocks noGrp="1" noChangeArrowheads="1"/>
          </p:cNvSpPr>
          <p:nvPr>
            <p:ph type="title"/>
          </p:nvPr>
        </p:nvSpPr>
        <p:spPr>
          <a:xfrm>
            <a:off x="2743200" y="685800"/>
            <a:ext cx="6248400" cy="51816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As pequenas folhas retangulares eram então unidas entre si para formar um rolo de uns quatro metros de comprimento. A peça era enrolada em torno de um bastão e amarrada com um cordel. Uma massa feita de barro ou cera cobria o cordel e a isso se chamava selo.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a:extLst>
              <a:ext uri="{FF2B5EF4-FFF2-40B4-BE49-F238E27FC236}">
                <a16:creationId xmlns:a16="http://schemas.microsoft.com/office/drawing/2014/main" id="{8E5E708A-4CBD-47A8-B284-2AB55CECB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7349" name="Rectangle 5">
            <a:extLst>
              <a:ext uri="{FF2B5EF4-FFF2-40B4-BE49-F238E27FC236}">
                <a16:creationId xmlns:a16="http://schemas.microsoft.com/office/drawing/2014/main" id="{ADB1224F-E039-40AF-9B62-040CD91AFEA9}"/>
              </a:ext>
            </a:extLst>
          </p:cNvPr>
          <p:cNvSpPr>
            <a:spLocks noGrp="1" noChangeArrowheads="1"/>
          </p:cNvSpPr>
          <p:nvPr>
            <p:ph type="title"/>
          </p:nvPr>
        </p:nvSpPr>
        <p:spPr>
          <a:xfrm>
            <a:off x="304800" y="-304800"/>
            <a:ext cx="5562600" cy="54102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Do que estavam querendo se esconder? </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B581750B-4231-49B6-B291-69736DBB6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267" name="Rectangle 3">
            <a:extLst>
              <a:ext uri="{FF2B5EF4-FFF2-40B4-BE49-F238E27FC236}">
                <a16:creationId xmlns:a16="http://schemas.microsoft.com/office/drawing/2014/main" id="{A76B8FEC-6B55-4DD4-B6C6-600BA842FC58}"/>
              </a:ext>
            </a:extLst>
          </p:cNvPr>
          <p:cNvSpPr>
            <a:spLocks noGrp="1" noChangeArrowheads="1"/>
          </p:cNvSpPr>
          <p:nvPr>
            <p:ph type="title"/>
          </p:nvPr>
        </p:nvSpPr>
        <p:spPr>
          <a:xfrm>
            <a:off x="304800" y="381000"/>
            <a:ext cx="5562600" cy="54102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Do que estavam querendo se esconder? </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Da face daquele se assenta no trono e da ira do Cordeiro.</a:t>
            </a:r>
            <a:endParaRPr lang="pt-PT" altLang="pt-BR" b="1">
              <a:solidFill>
                <a:schemeClr val="bg1"/>
              </a:solidFill>
              <a:latin typeface="Arial Narrow" panose="020B060602020203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010B59EC-D947-4EBA-9888-E341C7E82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58373" name="Rectangle 5">
            <a:extLst>
              <a:ext uri="{FF2B5EF4-FFF2-40B4-BE49-F238E27FC236}">
                <a16:creationId xmlns:a16="http://schemas.microsoft.com/office/drawing/2014/main" id="{26EFBEE9-900D-407D-A7A7-65E068A741FE}"/>
              </a:ext>
            </a:extLst>
          </p:cNvPr>
          <p:cNvSpPr>
            <a:spLocks noGrp="1" noChangeArrowheads="1"/>
          </p:cNvSpPr>
          <p:nvPr>
            <p:ph type="title"/>
          </p:nvPr>
        </p:nvSpPr>
        <p:spPr>
          <a:xfrm>
            <a:off x="609600" y="304800"/>
            <a:ext cx="7315200" cy="33528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O que eles queriam que as montanhas e rochas fizessem?</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id="{3D8E1ADF-1A38-453D-9363-0B10FE55B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41315" name="Rectangle 3">
            <a:extLst>
              <a:ext uri="{FF2B5EF4-FFF2-40B4-BE49-F238E27FC236}">
                <a16:creationId xmlns:a16="http://schemas.microsoft.com/office/drawing/2014/main" id="{85521B91-774C-41CC-B915-2CBE4EED8C41}"/>
              </a:ext>
            </a:extLst>
          </p:cNvPr>
          <p:cNvSpPr>
            <a:spLocks noGrp="1" noChangeArrowheads="1"/>
          </p:cNvSpPr>
          <p:nvPr>
            <p:ph type="title"/>
          </p:nvPr>
        </p:nvSpPr>
        <p:spPr>
          <a:xfrm>
            <a:off x="609600" y="304800"/>
            <a:ext cx="7315200" cy="33528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O que eles queriam que as montanhas e rochas fizessem?</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Caíssem sobre eles...  </a:t>
            </a:r>
            <a:endParaRPr lang="pt-PT" altLang="pt-BR" b="1">
              <a:solidFill>
                <a:schemeClr val="bg1"/>
              </a:solidFill>
              <a:latin typeface="Arial Narrow" panose="020B0606020202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a:extLst>
              <a:ext uri="{FF2B5EF4-FFF2-40B4-BE49-F238E27FC236}">
                <a16:creationId xmlns:a16="http://schemas.microsoft.com/office/drawing/2014/main" id="{2E8AAD9C-C724-4727-8EC0-4EF0C98BC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9397" name="Rectangle 5">
            <a:extLst>
              <a:ext uri="{FF2B5EF4-FFF2-40B4-BE49-F238E27FC236}">
                <a16:creationId xmlns:a16="http://schemas.microsoft.com/office/drawing/2014/main" id="{B15916EE-E1B8-4CE7-89FE-310053C8FEB3}"/>
              </a:ext>
            </a:extLst>
          </p:cNvPr>
          <p:cNvSpPr>
            <a:spLocks noGrp="1" noChangeArrowheads="1"/>
          </p:cNvSpPr>
          <p:nvPr>
            <p:ph type="title"/>
          </p:nvPr>
        </p:nvSpPr>
        <p:spPr>
          <a:xfrm>
            <a:off x="4419600" y="457200"/>
            <a:ext cx="4648200" cy="495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Que pergunta foi feita por aqueles que rejeitaram a Jesus? (verso 17)</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id="{90876011-145F-4094-A2ED-1DCD28865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8243" name="Rectangle 3">
            <a:extLst>
              <a:ext uri="{FF2B5EF4-FFF2-40B4-BE49-F238E27FC236}">
                <a16:creationId xmlns:a16="http://schemas.microsoft.com/office/drawing/2014/main" id="{E325C651-6516-4578-857B-274A2E31D5D2}"/>
              </a:ext>
            </a:extLst>
          </p:cNvPr>
          <p:cNvSpPr>
            <a:spLocks noGrp="1" noChangeArrowheads="1"/>
          </p:cNvSpPr>
          <p:nvPr>
            <p:ph type="title"/>
          </p:nvPr>
        </p:nvSpPr>
        <p:spPr>
          <a:xfrm>
            <a:off x="4419600" y="1143000"/>
            <a:ext cx="4648200" cy="495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Que pergunta foi feita por aqueles que rejeitaram a Jesus? (verso 17)</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“Quem é que pode suster-se?”</a:t>
            </a: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a:extLst>
              <a:ext uri="{FF2B5EF4-FFF2-40B4-BE49-F238E27FC236}">
                <a16:creationId xmlns:a16="http://schemas.microsoft.com/office/drawing/2014/main" id="{0E4BAB5D-8DF7-4807-A299-AAB0A6F48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21" name="Rectangle 5">
            <a:extLst>
              <a:ext uri="{FF2B5EF4-FFF2-40B4-BE49-F238E27FC236}">
                <a16:creationId xmlns:a16="http://schemas.microsoft.com/office/drawing/2014/main" id="{7972E71F-007C-49EE-B9B9-5C3E9DFD843F}"/>
              </a:ext>
            </a:extLst>
          </p:cNvPr>
          <p:cNvSpPr>
            <a:spLocks noGrp="1" noChangeArrowheads="1"/>
          </p:cNvSpPr>
          <p:nvPr>
            <p:ph type="title"/>
          </p:nvPr>
        </p:nvSpPr>
        <p:spPr>
          <a:xfrm>
            <a:off x="457200" y="3962400"/>
            <a:ext cx="8458200" cy="11430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Hoje podemos dizer que o terremoto já aconteceu, o dia escuro faz parte da história, a Lua sanguinolenta e a queda de estrelas tiveram lugar segundo a ordem profetizada. Qual é o próximo e maior de todos os eventos?  A vinda de Jesus! </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a:extLst>
              <a:ext uri="{FF2B5EF4-FFF2-40B4-BE49-F238E27FC236}">
                <a16:creationId xmlns:a16="http://schemas.microsoft.com/office/drawing/2014/main" id="{B00863F6-0C6E-4B48-8D6D-A8A9AE30A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3189" name="Rectangle 5">
            <a:extLst>
              <a:ext uri="{FF2B5EF4-FFF2-40B4-BE49-F238E27FC236}">
                <a16:creationId xmlns:a16="http://schemas.microsoft.com/office/drawing/2014/main" id="{33B982C8-DCA1-4846-8379-A96EBE20AD79}"/>
              </a:ext>
            </a:extLst>
          </p:cNvPr>
          <p:cNvSpPr>
            <a:spLocks noGrp="1" noChangeArrowheads="1"/>
          </p:cNvSpPr>
          <p:nvPr>
            <p:ph type="title"/>
          </p:nvPr>
        </p:nvSpPr>
        <p:spPr>
          <a:xfrm>
            <a:off x="4495800" y="609600"/>
            <a:ext cx="4343400" cy="4724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Sim, Cristo está vindo! Cada indivíduo tem de responder à pergunta: "Quem poderá estar em pé?"</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a:extLst>
              <a:ext uri="{FF2B5EF4-FFF2-40B4-BE49-F238E27FC236}">
                <a16:creationId xmlns:a16="http://schemas.microsoft.com/office/drawing/2014/main" id="{C787202E-0BE1-4C17-BB99-3ECD51A93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3" name="Rectangle 5">
            <a:extLst>
              <a:ext uri="{FF2B5EF4-FFF2-40B4-BE49-F238E27FC236}">
                <a16:creationId xmlns:a16="http://schemas.microsoft.com/office/drawing/2014/main" id="{2A4D63D7-C6CC-4BF8-9E32-6D3533AB71B5}"/>
              </a:ext>
            </a:extLst>
          </p:cNvPr>
          <p:cNvSpPr>
            <a:spLocks noGrp="1" noChangeArrowheads="1"/>
          </p:cNvSpPr>
          <p:nvPr>
            <p:ph type="title"/>
          </p:nvPr>
        </p:nvSpPr>
        <p:spPr>
          <a:xfrm>
            <a:off x="4800600" y="609600"/>
            <a:ext cx="43434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Todo o dinheiro do mundo e todo o seu </a:t>
            </a:r>
            <a:r>
              <a:rPr lang="pt-BR" altLang="pt-BR" sz="4000" b="1" i="1">
                <a:solidFill>
                  <a:schemeClr val="bg1"/>
                </a:solidFill>
                <a:latin typeface="Arial Narrow" panose="020B0606020202030204" pitchFamily="34" charset="0"/>
                <a:cs typeface="Times New Roman" panose="02020603050405020304" pitchFamily="18" charset="0"/>
              </a:rPr>
              <a:t>status </a:t>
            </a:r>
            <a:r>
              <a:rPr lang="pt-BR" altLang="pt-BR" sz="4000" b="1">
                <a:solidFill>
                  <a:schemeClr val="bg1"/>
                </a:solidFill>
                <a:latin typeface="Arial Narrow" panose="020B0606020202030204" pitchFamily="34" charset="0"/>
                <a:cs typeface="Times New Roman" panose="02020603050405020304" pitchFamily="18" charset="0"/>
              </a:rPr>
              <a:t>não nos podem preparar para aquele dia...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a:extLst>
              <a:ext uri="{FF2B5EF4-FFF2-40B4-BE49-F238E27FC236}">
                <a16:creationId xmlns:a16="http://schemas.microsoft.com/office/drawing/2014/main" id="{AC0FCD46-1C5D-4E6E-A1F4-F517F0551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2339" name="Rectangle 3">
            <a:extLst>
              <a:ext uri="{FF2B5EF4-FFF2-40B4-BE49-F238E27FC236}">
                <a16:creationId xmlns:a16="http://schemas.microsoft.com/office/drawing/2014/main" id="{ECEDFDF0-0F4A-498B-A91D-3DB4F4BDB0FB}"/>
              </a:ext>
            </a:extLst>
          </p:cNvPr>
          <p:cNvSpPr>
            <a:spLocks noGrp="1" noChangeArrowheads="1"/>
          </p:cNvSpPr>
          <p:nvPr>
            <p:ph type="title"/>
          </p:nvPr>
        </p:nvSpPr>
        <p:spPr>
          <a:xfrm>
            <a:off x="4800600" y="533400"/>
            <a:ext cx="4343400" cy="5867400"/>
          </a:xfrm>
          <a:noFill/>
          <a:ln/>
          <a:effectLst>
            <a:outerShdw dist="56796" dir="1593903"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...Os seres humanos se dividirão nitidamente em dois grupos quando olharem para cima e virem Cristo flamejando pelos céus: os que imploram às rochas para esmagá-los...</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a:extLst>
              <a:ext uri="{FF2B5EF4-FFF2-40B4-BE49-F238E27FC236}">
                <a16:creationId xmlns:a16="http://schemas.microsoft.com/office/drawing/2014/main" id="{0B5BE147-A22A-4A9C-8E6F-5AC7F2CA1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76805" name="Rectangle 5">
            <a:extLst>
              <a:ext uri="{FF2B5EF4-FFF2-40B4-BE49-F238E27FC236}">
                <a16:creationId xmlns:a16="http://schemas.microsoft.com/office/drawing/2014/main" id="{47BBDFAD-00D9-476A-8DF1-B75596F8CED9}"/>
              </a:ext>
            </a:extLst>
          </p:cNvPr>
          <p:cNvSpPr>
            <a:spLocks noGrp="1" noChangeArrowheads="1"/>
          </p:cNvSpPr>
          <p:nvPr>
            <p:ph type="title"/>
          </p:nvPr>
        </p:nvSpPr>
        <p:spPr>
          <a:xfrm>
            <a:off x="2971800" y="533400"/>
            <a:ext cx="60198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Freqüentemente, um nome ou marca identificadora era posto sobre o selo. Documentos importantes eram tornados invioláveis dessa maneira. Pretendia-se que só fossem abertos quando alguém especialmente designado para isso rompia o selo.</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DFA975D3-9EE4-4D39-BADA-0D989BFD8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1555" name="Rectangle 3">
            <a:extLst>
              <a:ext uri="{FF2B5EF4-FFF2-40B4-BE49-F238E27FC236}">
                <a16:creationId xmlns:a16="http://schemas.microsoft.com/office/drawing/2014/main" id="{A7C4C0AF-029A-4DE6-8CB4-E163A36D341D}"/>
              </a:ext>
            </a:extLst>
          </p:cNvPr>
          <p:cNvSpPr>
            <a:spLocks noGrp="1" noChangeArrowheads="1"/>
          </p:cNvSpPr>
          <p:nvPr>
            <p:ph type="title"/>
          </p:nvPr>
        </p:nvSpPr>
        <p:spPr>
          <a:xfrm>
            <a:off x="4800600" y="381000"/>
            <a:ext cx="4267200" cy="58674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...e aqueles que reconhecem Aquele cujo sangue os lavou de seus pecados. </a:t>
            </a:r>
            <a:endParaRPr lang="pt-PT" altLang="pt-BR"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a:extLst>
              <a:ext uri="{FF2B5EF4-FFF2-40B4-BE49-F238E27FC236}">
                <a16:creationId xmlns:a16="http://schemas.microsoft.com/office/drawing/2014/main" id="{C40D7334-C256-4BF8-BE4C-7BD86C6DE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5237" name="Rectangle 5">
            <a:extLst>
              <a:ext uri="{FF2B5EF4-FFF2-40B4-BE49-F238E27FC236}">
                <a16:creationId xmlns:a16="http://schemas.microsoft.com/office/drawing/2014/main" id="{AE288B26-D424-4E5F-937B-305171CAC64D}"/>
              </a:ext>
            </a:extLst>
          </p:cNvPr>
          <p:cNvSpPr>
            <a:spLocks noGrp="1" noChangeArrowheads="1"/>
          </p:cNvSpPr>
          <p:nvPr>
            <p:ph type="title"/>
          </p:nvPr>
        </p:nvSpPr>
        <p:spPr>
          <a:xfrm>
            <a:off x="457200" y="4495800"/>
            <a:ext cx="8534400" cy="1143000"/>
          </a:xfrm>
          <a:noFill/>
          <a:ln/>
          <a:effectLst>
            <a:outerShdw dist="45791" dir="2021404"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As rochas ou o sangue do Cordeiro – não há outra escolha. E ninguém pode fazê-la por você. Mas todo o Céu está trabalhando para ajudá-lo a escolher Jesus. </a:t>
            </a:r>
            <a:endParaRPr lang="pt-PT" altLang="pt-BR" sz="4000" b="1">
              <a:solidFill>
                <a:srgbClr val="FFFF99"/>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a:extLst>
              <a:ext uri="{FF2B5EF4-FFF2-40B4-BE49-F238E27FC236}">
                <a16:creationId xmlns:a16="http://schemas.microsoft.com/office/drawing/2014/main" id="{F53AF9CD-2BFF-4A28-9589-BDE15539D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5" name="Rectangle 5">
            <a:extLst>
              <a:ext uri="{FF2B5EF4-FFF2-40B4-BE49-F238E27FC236}">
                <a16:creationId xmlns:a16="http://schemas.microsoft.com/office/drawing/2014/main" id="{5BC76542-FD0D-440E-8774-2DF51A4DFA4D}"/>
              </a:ext>
            </a:extLst>
          </p:cNvPr>
          <p:cNvSpPr>
            <a:spLocks noGrp="1" noChangeArrowheads="1"/>
          </p:cNvSpPr>
          <p:nvPr>
            <p:ph type="title"/>
          </p:nvPr>
        </p:nvSpPr>
        <p:spPr>
          <a:xfrm>
            <a:off x="381000" y="609600"/>
            <a:ext cx="45720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Tempo Entre o Sexto e o Sétimo Selos.</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(Pouco antes da segunda vinda de Cristo)</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a:extLst>
              <a:ext uri="{FF2B5EF4-FFF2-40B4-BE49-F238E27FC236}">
                <a16:creationId xmlns:a16="http://schemas.microsoft.com/office/drawing/2014/main" id="{D796D0C0-52A3-43C9-8627-4B38ED432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2469" name="Rectangle 5">
            <a:extLst>
              <a:ext uri="{FF2B5EF4-FFF2-40B4-BE49-F238E27FC236}">
                <a16:creationId xmlns:a16="http://schemas.microsoft.com/office/drawing/2014/main" id="{2F059B0C-36DE-40F6-8B51-296D3EC18F39}"/>
              </a:ext>
            </a:extLst>
          </p:cNvPr>
          <p:cNvSpPr>
            <a:spLocks noGrp="1" noChangeArrowheads="1"/>
          </p:cNvSpPr>
          <p:nvPr>
            <p:ph type="title"/>
          </p:nvPr>
        </p:nvSpPr>
        <p:spPr>
          <a:xfrm>
            <a:off x="152400" y="609600"/>
            <a:ext cx="4038600" cy="5791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Antes de Jesus abrir o sétimo selo, Deus nos dá uma maravilhosa antecipação da alegria daqueles que foram remidos.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a:extLst>
              <a:ext uri="{FF2B5EF4-FFF2-40B4-BE49-F238E27FC236}">
                <a16:creationId xmlns:a16="http://schemas.microsoft.com/office/drawing/2014/main" id="{682523DB-DAAB-4D86-9805-AC4E061D9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6261" name="Rectangle 5">
            <a:extLst>
              <a:ext uri="{FF2B5EF4-FFF2-40B4-BE49-F238E27FC236}">
                <a16:creationId xmlns:a16="http://schemas.microsoft.com/office/drawing/2014/main" id="{57B704B5-00A4-4609-9E3D-372CDD1A75F0}"/>
              </a:ext>
            </a:extLst>
          </p:cNvPr>
          <p:cNvSpPr>
            <a:spLocks noGrp="1" noChangeArrowheads="1"/>
          </p:cNvSpPr>
          <p:nvPr>
            <p:ph type="title"/>
          </p:nvPr>
        </p:nvSpPr>
        <p:spPr>
          <a:xfrm>
            <a:off x="228600" y="4495800"/>
            <a:ext cx="8839200" cy="1143000"/>
          </a:xfrm>
          <a:noFill/>
          <a:ln/>
          <a:effectLst>
            <a:outerShdw dist="45791" dir="2021404" algn="ctr" rotWithShape="0">
              <a:schemeClr val="tx1"/>
            </a:outerShdw>
          </a:effectLst>
        </p:spPr>
        <p:txBody>
          <a:bodyPr/>
          <a:lstStyle/>
          <a:p>
            <a:r>
              <a:rPr lang="pt-BR" altLang="pt-BR" sz="3600" b="1">
                <a:solidFill>
                  <a:srgbClr val="FFFF99"/>
                </a:solidFill>
                <a:latin typeface="Tahoma" panose="020B0604030504040204" pitchFamily="34" charset="0"/>
                <a:cs typeface="Times New Roman" panose="02020603050405020304" pitchFamily="18" charset="0"/>
              </a:rPr>
              <a:t>Ele quer que cada um de nós saiba que pode fazer parte da imensa e inumerável multidão de cada nação, que permanecerá confiantemente diante do trono divino. </a:t>
            </a:r>
            <a:endParaRPr lang="pt-PT" altLang="pt-BR" sz="3600" b="1">
              <a:solidFill>
                <a:srgbClr val="FFFF99"/>
              </a:solidFill>
              <a:latin typeface="Tahoma" panose="020B060403050404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a:extLst>
              <a:ext uri="{FF2B5EF4-FFF2-40B4-BE49-F238E27FC236}">
                <a16:creationId xmlns:a16="http://schemas.microsoft.com/office/drawing/2014/main" id="{73503B2F-08B5-4ED0-A2D8-0B8459FB8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Rectangle 5">
            <a:extLst>
              <a:ext uri="{FF2B5EF4-FFF2-40B4-BE49-F238E27FC236}">
                <a16:creationId xmlns:a16="http://schemas.microsoft.com/office/drawing/2014/main" id="{9349759C-FF9E-4459-AA79-8230713A0DB9}"/>
              </a:ext>
            </a:extLst>
          </p:cNvPr>
          <p:cNvSpPr>
            <a:spLocks noGrp="1" noChangeArrowheads="1"/>
          </p:cNvSpPr>
          <p:nvPr>
            <p:ph type="title"/>
          </p:nvPr>
        </p:nvSpPr>
        <p:spPr>
          <a:xfrm>
            <a:off x="4114800" y="1066800"/>
            <a:ext cx="4876800" cy="4724400"/>
          </a:xfrm>
          <a:noFill/>
          <a:ln/>
          <a:effectLst>
            <a:outerShdw dist="35921" dir="2700000"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E Deus explica que antes do retorno de Cristo à Terra, Ele assinalará ou selará aqueles que são Seus. Há um sinal que diz que "esse é filho do rei". </a:t>
            </a:r>
            <a:endParaRPr lang="pt-PT" altLang="pt-BR" b="1">
              <a:solidFill>
                <a:schemeClr val="bg1"/>
              </a:solidFill>
              <a:latin typeface="Arial Narrow" panose="020B0606020202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a:extLst>
              <a:ext uri="{FF2B5EF4-FFF2-40B4-BE49-F238E27FC236}">
                <a16:creationId xmlns:a16="http://schemas.microsoft.com/office/drawing/2014/main" id="{73CC7498-4953-4F56-9E78-A0426C462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8309" name="Rectangle 5">
            <a:extLst>
              <a:ext uri="{FF2B5EF4-FFF2-40B4-BE49-F238E27FC236}">
                <a16:creationId xmlns:a16="http://schemas.microsoft.com/office/drawing/2014/main" id="{93548566-510E-4B05-B13A-42341C9B56F2}"/>
              </a:ext>
            </a:extLst>
          </p:cNvPr>
          <p:cNvSpPr>
            <a:spLocks noGrp="1" noChangeArrowheads="1"/>
          </p:cNvSpPr>
          <p:nvPr>
            <p:ph type="title"/>
          </p:nvPr>
        </p:nvSpPr>
        <p:spPr>
          <a:xfrm>
            <a:off x="304800" y="609600"/>
            <a:ext cx="4724400" cy="5410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interlúdio na seqüência profética nos dá a certeza adicional sobre o dia em que todo o sofrimento humano chegará ao fim e terá início a eternidade com Deus.</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a:extLst>
              <a:ext uri="{FF2B5EF4-FFF2-40B4-BE49-F238E27FC236}">
                <a16:creationId xmlns:a16="http://schemas.microsoft.com/office/drawing/2014/main" id="{593DC545-9902-4F3B-B41E-920A6F900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3493" name="Rectangle 5">
            <a:extLst>
              <a:ext uri="{FF2B5EF4-FFF2-40B4-BE49-F238E27FC236}">
                <a16:creationId xmlns:a16="http://schemas.microsoft.com/office/drawing/2014/main" id="{B29C613D-4467-408F-B75E-CFD84FFB3C55}"/>
              </a:ext>
            </a:extLst>
          </p:cNvPr>
          <p:cNvSpPr>
            <a:spLocks noGrp="1" noChangeArrowheads="1"/>
          </p:cNvSpPr>
          <p:nvPr>
            <p:ph type="title"/>
          </p:nvPr>
        </p:nvSpPr>
        <p:spPr>
          <a:xfrm>
            <a:off x="762000" y="2438400"/>
            <a:ext cx="7772400" cy="1143000"/>
          </a:xfrm>
          <a:noFill/>
          <a:ln/>
          <a:effectLst>
            <a:outerShdw dist="45791" dir="2021404" algn="ctr" rotWithShape="0">
              <a:schemeClr val="tx1"/>
            </a:outerShdw>
          </a:effectLst>
        </p:spPr>
        <p:txBody>
          <a:bodyPr/>
          <a:lstStyle/>
          <a:p>
            <a:r>
              <a:rPr lang="pt-BR" altLang="pt-BR" sz="5400" b="1">
                <a:solidFill>
                  <a:schemeClr val="bg1"/>
                </a:solidFill>
                <a:latin typeface="Arial Narrow" panose="020B0606020202030204" pitchFamily="34" charset="0"/>
                <a:cs typeface="Times New Roman" panose="02020603050405020304" pitchFamily="18" charset="0"/>
              </a:rPr>
              <a:t>Leia Apocalipse 7: 1 a 3</a:t>
            </a:r>
            <a:r>
              <a:rPr lang="pt-PT" altLang="pt-BR" sz="5400" b="1">
                <a:solidFill>
                  <a:schemeClr val="bg1"/>
                </a:solidFill>
                <a:latin typeface="Arial Narrow" panose="020B0606020202030204" pitchFamily="34" charset="0"/>
              </a:rPr>
              <a:t>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EB4448E8-FE60-4992-BB36-7024C0620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63" name="Rectangle 3">
            <a:extLst>
              <a:ext uri="{FF2B5EF4-FFF2-40B4-BE49-F238E27FC236}">
                <a16:creationId xmlns:a16="http://schemas.microsoft.com/office/drawing/2014/main" id="{0A0C99F8-7536-4FB3-9614-FE87E4E6D1BD}"/>
              </a:ext>
            </a:extLst>
          </p:cNvPr>
          <p:cNvSpPr>
            <a:spLocks noGrp="1" noChangeArrowheads="1"/>
          </p:cNvSpPr>
          <p:nvPr>
            <p:ph type="title"/>
          </p:nvPr>
        </p:nvSpPr>
        <p:spPr>
          <a:xfrm>
            <a:off x="609600" y="2819400"/>
            <a:ext cx="8001000" cy="3733800"/>
          </a:xfrm>
          <a:noFill/>
          <a:ln/>
          <a:effectLst>
            <a:outerShdw dist="56796" dir="1593903" algn="ctr" rotWithShape="0">
              <a:schemeClr val="tx1"/>
            </a:outerShdw>
          </a:effectLst>
        </p:spPr>
        <p:txBody>
          <a:bodyPr/>
          <a:lstStyle/>
          <a:p>
            <a:r>
              <a:rPr lang="pt-BR" altLang="pt-BR" sz="4000" b="1">
                <a:solidFill>
                  <a:srgbClr val="FFFF99"/>
                </a:solidFill>
                <a:latin typeface="Tahoma" panose="020B0604030504040204" pitchFamily="34" charset="0"/>
                <a:cs typeface="Times New Roman" panose="02020603050405020304" pitchFamily="18" charset="0"/>
              </a:rPr>
              <a:t>O que os quatro anjos deveriam fazer?</a:t>
            </a:r>
            <a:br>
              <a:rPr lang="pt-BR" altLang="pt-BR" sz="4000" b="1">
                <a:solidFill>
                  <a:srgbClr val="FFFF99"/>
                </a:solidFill>
                <a:latin typeface="Tahoma" panose="020B0604030504040204" pitchFamily="34" charset="0"/>
                <a:cs typeface="Times New Roman" panose="02020603050405020304" pitchFamily="18" charset="0"/>
              </a:rPr>
            </a:br>
            <a:br>
              <a:rPr lang="pt-BR" altLang="pt-BR" sz="4000" b="1">
                <a:solidFill>
                  <a:srgbClr val="FFFF99"/>
                </a:solidFill>
                <a:latin typeface="Tahoma" panose="020B0604030504040204" pitchFamily="34" charset="0"/>
                <a:cs typeface="Times New Roman" panose="02020603050405020304" pitchFamily="18" charset="0"/>
              </a:rPr>
            </a:br>
            <a:endParaRPr lang="pt-PT" altLang="pt-BR" sz="4000" b="1">
              <a:solidFill>
                <a:srgbClr val="FFFF99"/>
              </a:solidFill>
              <a:latin typeface="Tahoma" panose="020B060403050404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128B6EB3-A5CC-4576-AA52-26F8BEB75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0531" name="Rectangle 3">
            <a:extLst>
              <a:ext uri="{FF2B5EF4-FFF2-40B4-BE49-F238E27FC236}">
                <a16:creationId xmlns:a16="http://schemas.microsoft.com/office/drawing/2014/main" id="{1FB893DF-8CF3-4BCD-8BFD-7781C9A8D6AD}"/>
              </a:ext>
            </a:extLst>
          </p:cNvPr>
          <p:cNvSpPr>
            <a:spLocks noGrp="1" noChangeArrowheads="1"/>
          </p:cNvSpPr>
          <p:nvPr>
            <p:ph type="title"/>
          </p:nvPr>
        </p:nvSpPr>
        <p:spPr>
          <a:xfrm>
            <a:off x="609600" y="3124200"/>
            <a:ext cx="8001000" cy="3733800"/>
          </a:xfrm>
          <a:noFill/>
          <a:ln/>
          <a:effectLst>
            <a:outerShdw dist="56796" dir="1593903" algn="ctr" rotWithShape="0">
              <a:schemeClr val="tx1"/>
            </a:outerShdw>
          </a:effectLst>
        </p:spPr>
        <p:txBody>
          <a:bodyPr/>
          <a:lstStyle/>
          <a:p>
            <a:r>
              <a:rPr lang="pt-BR" altLang="pt-BR" sz="4000" b="1">
                <a:solidFill>
                  <a:srgbClr val="FFFF99"/>
                </a:solidFill>
                <a:latin typeface="Tahoma" panose="020B0604030504040204" pitchFamily="34" charset="0"/>
                <a:cs typeface="Times New Roman" panose="02020603050405020304" pitchFamily="18" charset="0"/>
              </a:rPr>
              <a:t>O que os quatro anjos deveriam fazer?</a:t>
            </a:r>
            <a:br>
              <a:rPr lang="pt-BR" altLang="pt-BR" sz="4000" b="1">
                <a:solidFill>
                  <a:srgbClr val="FFFF99"/>
                </a:solidFill>
                <a:latin typeface="Tahoma" panose="020B0604030504040204" pitchFamily="34" charset="0"/>
                <a:cs typeface="Times New Roman" panose="02020603050405020304" pitchFamily="18" charset="0"/>
              </a:rPr>
            </a:br>
            <a:br>
              <a:rPr lang="pt-BR" altLang="pt-BR" sz="4000" b="1">
                <a:solidFill>
                  <a:srgbClr val="FFFF99"/>
                </a:solidFill>
                <a:latin typeface="Tahoma" panose="020B0604030504040204" pitchFamily="34" charset="0"/>
                <a:cs typeface="Times New Roman" panose="02020603050405020304" pitchFamily="18" charset="0"/>
              </a:rPr>
            </a:br>
            <a:r>
              <a:rPr lang="pt-BR" altLang="pt-BR" sz="4000" b="1">
                <a:solidFill>
                  <a:srgbClr val="FFFF99"/>
                </a:solidFill>
                <a:latin typeface="Tahoma" panose="020B0604030504040204" pitchFamily="34" charset="0"/>
                <a:cs typeface="Times New Roman" panose="02020603050405020304" pitchFamily="18" charset="0"/>
              </a:rPr>
              <a:t>Conservar seguros os quatro ventos...</a:t>
            </a:r>
            <a:endParaRPr lang="pt-PT" altLang="pt-BR" sz="4000" b="1">
              <a:solidFill>
                <a:srgbClr val="FFFF99"/>
              </a:solidFill>
              <a:latin typeface="Tahom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5A5F1811-496E-4608-9AC8-F606CA716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8" name="Rectangle 6">
            <a:extLst>
              <a:ext uri="{FF2B5EF4-FFF2-40B4-BE49-F238E27FC236}">
                <a16:creationId xmlns:a16="http://schemas.microsoft.com/office/drawing/2014/main" id="{50C74771-7EE4-46F1-8A94-62F5423D8FB8}"/>
              </a:ext>
            </a:extLst>
          </p:cNvPr>
          <p:cNvSpPr>
            <a:spLocks noGrp="1" noChangeArrowheads="1"/>
          </p:cNvSpPr>
          <p:nvPr>
            <p:ph type="title"/>
          </p:nvPr>
        </p:nvSpPr>
        <p:spPr>
          <a:xfrm>
            <a:off x="228600" y="1981200"/>
            <a:ext cx="6248400" cy="31242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Como Apocalipse 5 nos mostrou, Jesus é o Único digno de abrir os selos. Ele é o Único com autoridade para ler o livro. Assim, o que Ele revela? O que há dentro do livro? Tudo! Toda a história da igreja cristã  – desde a cruz até a segunda vinda – é exposta diante de nós. </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a:extLst>
              <a:ext uri="{FF2B5EF4-FFF2-40B4-BE49-F238E27FC236}">
                <a16:creationId xmlns:a16="http://schemas.microsoft.com/office/drawing/2014/main" id="{23943F81-BFFB-415E-B797-3B2BB42BB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5541" name="Rectangle 5">
            <a:extLst>
              <a:ext uri="{FF2B5EF4-FFF2-40B4-BE49-F238E27FC236}">
                <a16:creationId xmlns:a16="http://schemas.microsoft.com/office/drawing/2014/main" id="{1C60BAFC-27E1-4DA8-8C02-104138DF10F3}"/>
              </a:ext>
            </a:extLst>
          </p:cNvPr>
          <p:cNvSpPr>
            <a:spLocks noGrp="1" noChangeArrowheads="1"/>
          </p:cNvSpPr>
          <p:nvPr>
            <p:ph type="title"/>
          </p:nvPr>
        </p:nvSpPr>
        <p:spPr>
          <a:xfrm>
            <a:off x="304800" y="-228600"/>
            <a:ext cx="4953000" cy="495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Por quanto tempo os ventos seriam detidos?</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a:extLst>
              <a:ext uri="{FF2B5EF4-FFF2-40B4-BE49-F238E27FC236}">
                <a16:creationId xmlns:a16="http://schemas.microsoft.com/office/drawing/2014/main" id="{27EDE80D-FEA4-40C8-8FAB-3E8D30B04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4387" name="Rectangle 3">
            <a:extLst>
              <a:ext uri="{FF2B5EF4-FFF2-40B4-BE49-F238E27FC236}">
                <a16:creationId xmlns:a16="http://schemas.microsoft.com/office/drawing/2014/main" id="{81275A3D-5C7D-4920-BB2C-15C1A17BBD6E}"/>
              </a:ext>
            </a:extLst>
          </p:cNvPr>
          <p:cNvSpPr>
            <a:spLocks noGrp="1" noChangeArrowheads="1"/>
          </p:cNvSpPr>
          <p:nvPr>
            <p:ph type="title"/>
          </p:nvPr>
        </p:nvSpPr>
        <p:spPr>
          <a:xfrm>
            <a:off x="304800" y="381000"/>
            <a:ext cx="4953000" cy="495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Por quanto tempo os ventos seriam detidos?</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“...até selarmos na fronte os servos do nosso Deus.” </a:t>
            </a: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9065CCA3-4E7E-4E3C-A06B-0D53C17FC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6565" name="Rectangle 5">
            <a:extLst>
              <a:ext uri="{FF2B5EF4-FFF2-40B4-BE49-F238E27FC236}">
                <a16:creationId xmlns:a16="http://schemas.microsoft.com/office/drawing/2014/main" id="{3C2863A7-48CE-49FF-805B-68779F759464}"/>
              </a:ext>
            </a:extLst>
          </p:cNvPr>
          <p:cNvSpPr>
            <a:spLocks noGrp="1" noChangeArrowheads="1"/>
          </p:cNvSpPr>
          <p:nvPr>
            <p:ph type="title"/>
          </p:nvPr>
        </p:nvSpPr>
        <p:spPr>
          <a:xfrm>
            <a:off x="152400" y="609600"/>
            <a:ext cx="5334000" cy="59436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Os ventos representam o que costumamos chamar de "tempestades da vida". Eles são forças destruidoras que levam a história humana a seu clímax...</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49EC989E-4E03-4E19-94A1-4F2A45C0C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5411" name="Rectangle 3">
            <a:extLst>
              <a:ext uri="{FF2B5EF4-FFF2-40B4-BE49-F238E27FC236}">
                <a16:creationId xmlns:a16="http://schemas.microsoft.com/office/drawing/2014/main" id="{A4C1B8B6-5353-4078-A755-8676596D7F71}"/>
              </a:ext>
            </a:extLst>
          </p:cNvPr>
          <p:cNvSpPr>
            <a:spLocks noGrp="1" noChangeArrowheads="1"/>
          </p:cNvSpPr>
          <p:nvPr>
            <p:ph type="title"/>
          </p:nvPr>
        </p:nvSpPr>
        <p:spPr>
          <a:xfrm>
            <a:off x="228600" y="457200"/>
            <a:ext cx="5638800" cy="59436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...Foi dito aos anjos que retivessem os cataclismos prestes a se abaterem sobre o mundo e seus habitantes, representados por "terra, mar e árvores", até que Deus selasse Seu povo.</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0EA77D9-E470-4554-A290-958A6E63B301}"/>
              </a:ext>
            </a:extLst>
          </p:cNvPr>
          <p:cNvSpPr>
            <a:spLocks noGrp="1" noChangeArrowheads="1"/>
          </p:cNvSpPr>
          <p:nvPr>
            <p:ph type="title"/>
          </p:nvPr>
        </p:nvSpPr>
        <p:spPr>
          <a:xfrm>
            <a:off x="2590800" y="1447800"/>
            <a:ext cx="6324600" cy="3810000"/>
          </a:xfrm>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selo é colocado na fronte. Isso implica que os indivíduos usaram suas mentes para livremente fazerem a decisão de seguir a Cristo. Eles não foram coagidos a serem leais à tradição humana. Refletiram  as verdades da Palavra de Deus e escolheram ser como os filhos do rei.</a:t>
            </a:r>
            <a:r>
              <a:rPr lang="pt-PT" altLang="pt-BR" sz="4000" b="1">
                <a:solidFill>
                  <a:schemeClr val="bg1"/>
                </a:solidFill>
                <a:latin typeface="Arial Narrow" panose="020B0606020202030204" pitchFamily="34" charset="0"/>
              </a:rPr>
              <a:t> </a:t>
            </a:r>
          </a:p>
        </p:txBody>
      </p:sp>
      <p:pic>
        <p:nvPicPr>
          <p:cNvPr id="99331" name="Picture 3">
            <a:extLst>
              <a:ext uri="{FF2B5EF4-FFF2-40B4-BE49-F238E27FC236}">
                <a16:creationId xmlns:a16="http://schemas.microsoft.com/office/drawing/2014/main" id="{E35102CC-02A0-4880-946A-26FC93D01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12988"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a:extLst>
              <a:ext uri="{FF2B5EF4-FFF2-40B4-BE49-F238E27FC236}">
                <a16:creationId xmlns:a16="http://schemas.microsoft.com/office/drawing/2014/main" id="{950B3CAC-B544-4639-8C6E-26342AE12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7589" name="Rectangle 5">
            <a:extLst>
              <a:ext uri="{FF2B5EF4-FFF2-40B4-BE49-F238E27FC236}">
                <a16:creationId xmlns:a16="http://schemas.microsoft.com/office/drawing/2014/main" id="{DAC44BCD-9514-4E53-A8FD-68335B53687B}"/>
              </a:ext>
            </a:extLst>
          </p:cNvPr>
          <p:cNvSpPr>
            <a:spLocks noGrp="1" noChangeArrowheads="1"/>
          </p:cNvSpPr>
          <p:nvPr>
            <p:ph type="title"/>
          </p:nvPr>
        </p:nvSpPr>
        <p:spPr>
          <a:xfrm>
            <a:off x="2590800" y="-1066800"/>
            <a:ext cx="6477000" cy="6629400"/>
          </a:xfrm>
          <a:noFill/>
          <a:ln/>
          <a:effectLst>
            <a:outerShdw dist="56796" dir="1593903"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Dois grupos são mencionados entre os selados. Quem são eles?</a:t>
            </a: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 </a:t>
            </a: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B1D0360C-4608-43B7-8CE4-A97ED5EB9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6435" name="Rectangle 3">
            <a:extLst>
              <a:ext uri="{FF2B5EF4-FFF2-40B4-BE49-F238E27FC236}">
                <a16:creationId xmlns:a16="http://schemas.microsoft.com/office/drawing/2014/main" id="{D7F59A7C-0607-479C-8A21-E455274AC30B}"/>
              </a:ext>
            </a:extLst>
          </p:cNvPr>
          <p:cNvSpPr>
            <a:spLocks noGrp="1" noChangeArrowheads="1"/>
          </p:cNvSpPr>
          <p:nvPr>
            <p:ph type="title"/>
          </p:nvPr>
        </p:nvSpPr>
        <p:spPr>
          <a:xfrm>
            <a:off x="4191000" y="-76200"/>
            <a:ext cx="4876800" cy="6629400"/>
          </a:xfrm>
          <a:noFill/>
          <a:ln/>
          <a:effectLst>
            <a:outerShdw dist="56796" dir="1593903"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Dois grupos são mencionados entre os selados. Quem são eles?</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 </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Verso 4- Os 144.000.</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Verso 9- Grande multidão que ninguém podia enumerar.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a:extLst>
              <a:ext uri="{FF2B5EF4-FFF2-40B4-BE49-F238E27FC236}">
                <a16:creationId xmlns:a16="http://schemas.microsoft.com/office/drawing/2014/main" id="{D474F075-54F3-4A3C-AEDB-E6F35AD8B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613" name="Rectangle 5">
            <a:extLst>
              <a:ext uri="{FF2B5EF4-FFF2-40B4-BE49-F238E27FC236}">
                <a16:creationId xmlns:a16="http://schemas.microsoft.com/office/drawing/2014/main" id="{20236A98-99AC-4153-AB21-6E2065972792}"/>
              </a:ext>
            </a:extLst>
          </p:cNvPr>
          <p:cNvSpPr>
            <a:spLocks noGrp="1" noChangeArrowheads="1"/>
          </p:cNvSpPr>
          <p:nvPr>
            <p:ph type="title"/>
          </p:nvPr>
        </p:nvSpPr>
        <p:spPr>
          <a:xfrm>
            <a:off x="685800" y="1371600"/>
            <a:ext cx="77724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Eis a mensagem de esperança para todos os homens e mulheres. Os 144.000 representam um grupo que passa pela crise final e permanece vivo quando Jesus voltar.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a:extLst>
              <a:ext uri="{FF2B5EF4-FFF2-40B4-BE49-F238E27FC236}">
                <a16:creationId xmlns:a16="http://schemas.microsoft.com/office/drawing/2014/main" id="{40059C6D-68BD-487F-8B5D-CC7C92C4D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7" name="Rectangle 5">
            <a:extLst>
              <a:ext uri="{FF2B5EF4-FFF2-40B4-BE49-F238E27FC236}">
                <a16:creationId xmlns:a16="http://schemas.microsoft.com/office/drawing/2014/main" id="{7051BB5E-FE10-4585-BC12-CEDB31706BC6}"/>
              </a:ext>
            </a:extLst>
          </p:cNvPr>
          <p:cNvSpPr>
            <a:spLocks noGrp="1" noChangeArrowheads="1"/>
          </p:cNvSpPr>
          <p:nvPr>
            <p:ph type="title"/>
          </p:nvPr>
        </p:nvSpPr>
        <p:spPr>
          <a:xfrm>
            <a:off x="304800" y="609600"/>
            <a:ext cx="5181600" cy="56388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 grande multidão representa todos aqueles que, desde a criação do mundo, aceitaram a Jesus como Senhor e Salvador em sua vida. Note que ambos os grupos estão trajados com "vestes brancas" (versos 9 e 14).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a:extLst>
              <a:ext uri="{FF2B5EF4-FFF2-40B4-BE49-F238E27FC236}">
                <a16:creationId xmlns:a16="http://schemas.microsoft.com/office/drawing/2014/main" id="{58A54579-F262-4D63-9D93-B601F1FF5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381" name="Rectangle 5">
            <a:extLst>
              <a:ext uri="{FF2B5EF4-FFF2-40B4-BE49-F238E27FC236}">
                <a16:creationId xmlns:a16="http://schemas.microsoft.com/office/drawing/2014/main" id="{6A15FC30-EDAD-4837-91CA-6A18F651EB02}"/>
              </a:ext>
            </a:extLst>
          </p:cNvPr>
          <p:cNvSpPr>
            <a:spLocks noGrp="1" noChangeArrowheads="1"/>
          </p:cNvSpPr>
          <p:nvPr>
            <p:ph type="title"/>
          </p:nvPr>
        </p:nvSpPr>
        <p:spPr>
          <a:xfrm>
            <a:off x="685800" y="4419600"/>
            <a:ext cx="7772400" cy="1143000"/>
          </a:xfrm>
          <a:noFill/>
          <a:ln/>
          <a:effectLst>
            <a:outerShdw dist="45791" dir="2021404"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Ambos estão na justa posição diante de Deus, unicamente porque foram perdoados por Jesus, porque foram purificados mediante Seu sangue.</a:t>
            </a:r>
            <a:r>
              <a:rPr lang="pt-PT" altLang="pt-BR" sz="4000" b="1">
                <a:solidFill>
                  <a:srgbClr val="FFFF99"/>
                </a:solidFill>
                <a:latin typeface="Arial Narrow" panose="020B060602020203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9" name="Picture 3">
            <a:extLst>
              <a:ext uri="{FF2B5EF4-FFF2-40B4-BE49-F238E27FC236}">
                <a16:creationId xmlns:a16="http://schemas.microsoft.com/office/drawing/2014/main" id="{3D46A4BB-EAD6-4A11-BA57-D99CBD2A8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7086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2" name="Rectangle 6">
            <a:extLst>
              <a:ext uri="{FF2B5EF4-FFF2-40B4-BE49-F238E27FC236}">
                <a16:creationId xmlns:a16="http://schemas.microsoft.com/office/drawing/2014/main" id="{72E19598-8BCC-475B-8D6B-789CB4B350D0}"/>
              </a:ext>
            </a:extLst>
          </p:cNvPr>
          <p:cNvSpPr>
            <a:spLocks noGrp="1" noChangeArrowheads="1"/>
          </p:cNvSpPr>
          <p:nvPr>
            <p:ph type="title"/>
          </p:nvPr>
        </p:nvSpPr>
        <p:spPr>
          <a:xfrm>
            <a:off x="990600" y="762000"/>
            <a:ext cx="7162800" cy="3429000"/>
          </a:xfrm>
          <a:effectLst>
            <a:outerShdw dist="45791" dir="2021404" algn="ctr" rotWithShape="0">
              <a:schemeClr val="tx1"/>
            </a:outerShdw>
          </a:effectLst>
        </p:spPr>
        <p:txBody>
          <a:bodyPr/>
          <a:lstStyle/>
          <a:p>
            <a:r>
              <a:rPr lang="pt-BR" altLang="pt-BR" sz="4000" b="1">
                <a:solidFill>
                  <a:srgbClr val="FFFF99"/>
                </a:solidFill>
                <a:latin typeface="Arial Narrow" panose="020B0606020202030204" pitchFamily="34" charset="0"/>
              </a:rPr>
              <a:t> Podemos ver o triunfo do evangelho à medida que os seguidores de Jesus viajam pelo mundo proclamando Seu reino. </a:t>
            </a:r>
            <a:endParaRPr lang="pt-PT" altLang="pt-BR" sz="4000" b="1">
              <a:solidFill>
                <a:srgbClr val="FFFF99"/>
              </a:solidFill>
              <a:latin typeface="Arial Narrow" panose="020B060602020203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a:extLst>
              <a:ext uri="{FF2B5EF4-FFF2-40B4-BE49-F238E27FC236}">
                <a16:creationId xmlns:a16="http://schemas.microsoft.com/office/drawing/2014/main" id="{235204DF-17E8-4634-B6A0-CC67E6BC7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9637" name="Rectangle 5">
            <a:extLst>
              <a:ext uri="{FF2B5EF4-FFF2-40B4-BE49-F238E27FC236}">
                <a16:creationId xmlns:a16="http://schemas.microsoft.com/office/drawing/2014/main" id="{B434F829-1F1F-4023-9169-5AFD62880AF4}"/>
              </a:ext>
            </a:extLst>
          </p:cNvPr>
          <p:cNvSpPr>
            <a:spLocks noGrp="1" noChangeArrowheads="1"/>
          </p:cNvSpPr>
          <p:nvPr>
            <p:ph type="title"/>
          </p:nvPr>
        </p:nvSpPr>
        <p:spPr>
          <a:xfrm>
            <a:off x="381000" y="609600"/>
            <a:ext cx="4953000" cy="495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O Sétimo Selo.</a:t>
            </a: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(Da segunda vinda até os novos céus e nova Terra)</a:t>
            </a:r>
            <a:r>
              <a:rPr lang="pt-PT" altLang="pt-BR" b="1">
                <a:solidFill>
                  <a:schemeClr val="bg1"/>
                </a:solidFill>
                <a:latin typeface="Arial Narrow" panose="020B0606020202030204" pitchFamily="34" charset="0"/>
              </a:rPr>
              <a:t>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63E12AA0-E105-411F-AB36-CF6D33975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5955" name="Rectangle 3">
            <a:extLst>
              <a:ext uri="{FF2B5EF4-FFF2-40B4-BE49-F238E27FC236}">
                <a16:creationId xmlns:a16="http://schemas.microsoft.com/office/drawing/2014/main" id="{286B9FFE-8E05-4856-A100-307502310143}"/>
              </a:ext>
            </a:extLst>
          </p:cNvPr>
          <p:cNvSpPr>
            <a:spLocks noGrp="1" noChangeArrowheads="1"/>
          </p:cNvSpPr>
          <p:nvPr>
            <p:ph type="title"/>
          </p:nvPr>
        </p:nvSpPr>
        <p:spPr>
          <a:xfrm>
            <a:off x="1219200" y="762000"/>
            <a:ext cx="7620000" cy="495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Leia Apocalipse 8:1</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 O que acontece quando o último selo é aberto?</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a:extLst>
              <a:ext uri="{FF2B5EF4-FFF2-40B4-BE49-F238E27FC236}">
                <a16:creationId xmlns:a16="http://schemas.microsoft.com/office/drawing/2014/main" id="{C58D851E-6C25-424A-B12B-1FDA01202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62" name="Rectangle 6">
            <a:extLst>
              <a:ext uri="{FF2B5EF4-FFF2-40B4-BE49-F238E27FC236}">
                <a16:creationId xmlns:a16="http://schemas.microsoft.com/office/drawing/2014/main" id="{87F80D5D-240A-479E-A212-B1330034BDF8}"/>
              </a:ext>
            </a:extLst>
          </p:cNvPr>
          <p:cNvSpPr>
            <a:spLocks noGrp="1" noChangeArrowheads="1"/>
          </p:cNvSpPr>
          <p:nvPr>
            <p:ph type="title"/>
          </p:nvPr>
        </p:nvSpPr>
        <p:spPr>
          <a:xfrm>
            <a:off x="1219200" y="762000"/>
            <a:ext cx="7620000" cy="495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Leia Apocalipse 8:1</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 O que acontece quando o último selo é aberto?</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Silêncio no céu.</a:t>
            </a:r>
            <a:endParaRPr lang="pt-PT" altLang="pt-BR" b="1">
              <a:solidFill>
                <a:schemeClr val="bg1"/>
              </a:solidFill>
              <a:latin typeface="Arial Narrow" panose="020B060602020203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a:extLst>
              <a:ext uri="{FF2B5EF4-FFF2-40B4-BE49-F238E27FC236}">
                <a16:creationId xmlns:a16="http://schemas.microsoft.com/office/drawing/2014/main" id="{EE0070CC-C568-4EB6-B513-8E31477D0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685" name="Rectangle 5">
            <a:extLst>
              <a:ext uri="{FF2B5EF4-FFF2-40B4-BE49-F238E27FC236}">
                <a16:creationId xmlns:a16="http://schemas.microsoft.com/office/drawing/2014/main" id="{6628BCD3-79F0-42A7-9B06-CACD62DBA95B}"/>
              </a:ext>
            </a:extLst>
          </p:cNvPr>
          <p:cNvSpPr>
            <a:spLocks noGrp="1" noChangeArrowheads="1"/>
          </p:cNvSpPr>
          <p:nvPr>
            <p:ph type="title"/>
          </p:nvPr>
        </p:nvSpPr>
        <p:spPr>
          <a:xfrm>
            <a:off x="685800" y="2819400"/>
            <a:ext cx="77724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silêncio no céu é a quietude de uma grande expectativa. Ele precede o mais espetacular evento da história humana. O Céu está quieto porque Jesus e os anjos o deixaram; eles estão vindo para a Terra; eles estão vindo para os seguidores de Cristo, para os filhos do Rei; estão vindo para levar-nos de volta para nosso lar celestial.</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a:extLst>
              <a:ext uri="{FF2B5EF4-FFF2-40B4-BE49-F238E27FC236}">
                <a16:creationId xmlns:a16="http://schemas.microsoft.com/office/drawing/2014/main" id="{AB8F4EE3-AC6C-4BB2-9C11-2309A6FBC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9" name="Rectangle 5">
            <a:extLst>
              <a:ext uri="{FF2B5EF4-FFF2-40B4-BE49-F238E27FC236}">
                <a16:creationId xmlns:a16="http://schemas.microsoft.com/office/drawing/2014/main" id="{E25F3AEB-8702-4B4A-89E7-49FC076D634D}"/>
              </a:ext>
            </a:extLst>
          </p:cNvPr>
          <p:cNvSpPr>
            <a:spLocks noGrp="1" noChangeArrowheads="1"/>
          </p:cNvSpPr>
          <p:nvPr>
            <p:ph type="title"/>
          </p:nvPr>
        </p:nvSpPr>
        <p:spPr>
          <a:xfrm>
            <a:off x="609600" y="4267200"/>
            <a:ext cx="7772400" cy="1143000"/>
          </a:xfrm>
          <a:noFill/>
          <a:ln/>
          <a:effectLst>
            <a:outerShdw dist="56796" dir="1593903"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Amigos, a eternidade tem um rosto, o rosto de Jesus. Cada um de nós pode ter um lar com esse maravilhoso Companheiro no Céu. Ele não quer que nos percamos.Ele não quer que nosso lugar à Sua mesa fique vazio... </a:t>
            </a:r>
            <a:endParaRPr lang="pt-PT" altLang="pt-BR" sz="4000" b="1">
              <a:solidFill>
                <a:srgbClr val="FFFF99"/>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a:extLst>
              <a:ext uri="{FF2B5EF4-FFF2-40B4-BE49-F238E27FC236}">
                <a16:creationId xmlns:a16="http://schemas.microsoft.com/office/drawing/2014/main" id="{CAADECEE-A9B9-47B4-A6D9-717955030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4933" name="Rectangle 5">
            <a:extLst>
              <a:ext uri="{FF2B5EF4-FFF2-40B4-BE49-F238E27FC236}">
                <a16:creationId xmlns:a16="http://schemas.microsoft.com/office/drawing/2014/main" id="{4017C2F9-E2D9-4B86-B315-32276A66FF5B}"/>
              </a:ext>
            </a:extLst>
          </p:cNvPr>
          <p:cNvSpPr>
            <a:spLocks noGrp="1" noChangeArrowheads="1"/>
          </p:cNvSpPr>
          <p:nvPr>
            <p:ph type="title"/>
          </p:nvPr>
        </p:nvSpPr>
        <p:spPr>
          <a:xfrm>
            <a:off x="152400" y="609600"/>
            <a:ext cx="4648200" cy="5410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Diga "sim" Áquele que está vindo para nos levar ao lar. Você também pode ser selado como filho do Rei."</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a:extLst>
              <a:ext uri="{FF2B5EF4-FFF2-40B4-BE49-F238E27FC236}">
                <a16:creationId xmlns:a16="http://schemas.microsoft.com/office/drawing/2014/main" id="{01DCF189-4F56-40CA-90E8-BFBAD6BB0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3733" name="Rectangle 5">
            <a:extLst>
              <a:ext uri="{FF2B5EF4-FFF2-40B4-BE49-F238E27FC236}">
                <a16:creationId xmlns:a16="http://schemas.microsoft.com/office/drawing/2014/main" id="{B2648862-25AA-4F85-9B56-6BA9A15AAF11}"/>
              </a:ext>
            </a:extLst>
          </p:cNvPr>
          <p:cNvSpPr>
            <a:spLocks noGrp="1" noChangeArrowheads="1"/>
          </p:cNvSpPr>
          <p:nvPr>
            <p:ph type="title"/>
          </p:nvPr>
        </p:nvSpPr>
        <p:spPr>
          <a:xfrm>
            <a:off x="533400" y="4038600"/>
            <a:ext cx="6096000" cy="2362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Enquanto você estudava sobre os sete selos, como Deus lhe falou? O que você gostaria de dizer a Jesus?</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a:extLst>
              <a:ext uri="{FF2B5EF4-FFF2-40B4-BE49-F238E27FC236}">
                <a16:creationId xmlns:a16="http://schemas.microsoft.com/office/drawing/2014/main" id="{6B41DB47-CE71-49F5-9540-8E2B3C999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74757" name="Rectangle 5">
            <a:extLst>
              <a:ext uri="{FF2B5EF4-FFF2-40B4-BE49-F238E27FC236}">
                <a16:creationId xmlns:a16="http://schemas.microsoft.com/office/drawing/2014/main" id="{DA9D46D8-85EC-4AAD-B749-BFBE30DE1A21}"/>
              </a:ext>
            </a:extLst>
          </p:cNvPr>
          <p:cNvSpPr>
            <a:spLocks noGrp="1" noChangeArrowheads="1"/>
          </p:cNvSpPr>
          <p:nvPr>
            <p:ph type="title"/>
          </p:nvPr>
        </p:nvSpPr>
        <p:spPr>
          <a:xfrm>
            <a:off x="2286000" y="381000"/>
            <a:ext cx="6553200" cy="5867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Oração</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	</a:t>
            </a:r>
            <a:r>
              <a:rPr lang="pt-BR" altLang="pt-BR" sz="4000" b="1" i="1">
                <a:solidFill>
                  <a:schemeClr val="bg1"/>
                </a:solidFill>
                <a:latin typeface="Arial Narrow" panose="020B0606020202030204" pitchFamily="34" charset="0"/>
                <a:cs typeface="Times New Roman" panose="02020603050405020304" pitchFamily="18" charset="0"/>
              </a:rPr>
              <a:t>Pai, obrigado pelo perdão dos pecados e pela promessa de me amares sempre. Desejo estar pronto para viver Contigo  no Céu. Obrigado por ajudar-me a estar preparado. Em nome de Jesus, amém.</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a:extLst>
              <a:ext uri="{FF2B5EF4-FFF2-40B4-BE49-F238E27FC236}">
                <a16:creationId xmlns:a16="http://schemas.microsoft.com/office/drawing/2014/main" id="{D830F234-3BA0-4C1F-826B-385EBEB60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9" name="Rectangle 5">
            <a:extLst>
              <a:ext uri="{FF2B5EF4-FFF2-40B4-BE49-F238E27FC236}">
                <a16:creationId xmlns:a16="http://schemas.microsoft.com/office/drawing/2014/main" id="{E2CBC5D7-E624-4336-B532-07B8D842A8F4}"/>
              </a:ext>
            </a:extLst>
          </p:cNvPr>
          <p:cNvSpPr>
            <a:spLocks noGrp="1" noChangeArrowheads="1"/>
          </p:cNvSpPr>
          <p:nvPr>
            <p:ph type="title"/>
          </p:nvPr>
        </p:nvSpPr>
        <p:spPr>
          <a:xfrm>
            <a:off x="609600" y="4114800"/>
            <a:ext cx="7086600" cy="24384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 Vemos a furiosa oposição de Satanás, que tenta desesperadamente impedir as pessoas de aceitarem a Cristo em sua vida. </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503D5E82-378D-4E68-ABCD-0DD57E51A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a:extLst>
              <a:ext uri="{FF2B5EF4-FFF2-40B4-BE49-F238E27FC236}">
                <a16:creationId xmlns:a16="http://schemas.microsoft.com/office/drawing/2014/main" id="{D0702500-24D2-4396-A76E-5E3DB23CAB31}"/>
              </a:ext>
            </a:extLst>
          </p:cNvPr>
          <p:cNvSpPr>
            <a:spLocks noGrp="1" noChangeArrowheads="1"/>
          </p:cNvSpPr>
          <p:nvPr>
            <p:ph type="title"/>
          </p:nvPr>
        </p:nvSpPr>
        <p:spPr>
          <a:xfrm>
            <a:off x="381000" y="4800600"/>
            <a:ext cx="84582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Vemos, diante do Universo expectante, como cada ser humano desempenha uma parte no grande conflito entre Deus e Satanás.</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a:extLst>
              <a:ext uri="{FF2B5EF4-FFF2-40B4-BE49-F238E27FC236}">
                <a16:creationId xmlns:a16="http://schemas.microsoft.com/office/drawing/2014/main" id="{3ACF1D4F-564A-4718-97B8-EB4976E60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7" name="Rectangle 5">
            <a:extLst>
              <a:ext uri="{FF2B5EF4-FFF2-40B4-BE49-F238E27FC236}">
                <a16:creationId xmlns:a16="http://schemas.microsoft.com/office/drawing/2014/main" id="{E105F5C6-2A04-47B7-BB9D-16C5B5E6788D}"/>
              </a:ext>
            </a:extLst>
          </p:cNvPr>
          <p:cNvSpPr>
            <a:spLocks noGrp="1" noChangeArrowheads="1"/>
          </p:cNvSpPr>
          <p:nvPr>
            <p:ph type="title"/>
          </p:nvPr>
        </p:nvSpPr>
        <p:spPr>
          <a:xfrm>
            <a:off x="685800" y="1371600"/>
            <a:ext cx="77724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 visão anterior de João sobre as sete igrejas foi uma revisão da história na era cristã. A profecia dos sete selos, em Apocalipse 6, cobre o mesmo período de tempo, mas sob uma perspectiva diferente.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a:extLst>
              <a:ext uri="{FF2B5EF4-FFF2-40B4-BE49-F238E27FC236}">
                <a16:creationId xmlns:a16="http://schemas.microsoft.com/office/drawing/2014/main" id="{972294DB-7FF1-4DA9-B357-12EE4E82E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5">
            <a:extLst>
              <a:ext uri="{FF2B5EF4-FFF2-40B4-BE49-F238E27FC236}">
                <a16:creationId xmlns:a16="http://schemas.microsoft.com/office/drawing/2014/main" id="{5512DAF0-4CB2-4A35-BEFA-79620DAF1829}"/>
              </a:ext>
            </a:extLst>
          </p:cNvPr>
          <p:cNvSpPr>
            <a:spLocks noGrp="1" noChangeArrowheads="1"/>
          </p:cNvSpPr>
          <p:nvPr>
            <p:ph type="title"/>
          </p:nvPr>
        </p:nvSpPr>
        <p:spPr>
          <a:xfrm>
            <a:off x="0" y="609600"/>
            <a:ext cx="5410200" cy="5715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Apocalipse, como um todo, está estruturado sobre as profecias apocalípticas do livro de Daniel. Aquilo que havia sido selado nos tempos de Daniel foi dramaticamente revelado ao apóstolo João.</a:t>
            </a:r>
            <a:r>
              <a:rPr lang="pt-PT" altLang="pt-BR" sz="4000" b="1">
                <a:solidFill>
                  <a:schemeClr val="bg1"/>
                </a:solidFill>
                <a:latin typeface="Arial Narrow" panose="020B0606020202030204" pitchFamily="34"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extLst>
              <a:ext uri="{FF2B5EF4-FFF2-40B4-BE49-F238E27FC236}">
                <a16:creationId xmlns:a16="http://schemas.microsoft.com/office/drawing/2014/main" id="{E18E5500-179E-40CF-A3CC-E8A4D2462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5" name="Rectangle 5">
            <a:extLst>
              <a:ext uri="{FF2B5EF4-FFF2-40B4-BE49-F238E27FC236}">
                <a16:creationId xmlns:a16="http://schemas.microsoft.com/office/drawing/2014/main" id="{802BEF63-F1F6-4718-87C5-A38D9726F411}"/>
              </a:ext>
            </a:extLst>
          </p:cNvPr>
          <p:cNvSpPr>
            <a:spLocks noGrp="1" noChangeArrowheads="1"/>
          </p:cNvSpPr>
          <p:nvPr>
            <p:ph type="title"/>
          </p:nvPr>
        </p:nvSpPr>
        <p:spPr>
          <a:xfrm>
            <a:off x="2667000" y="2362200"/>
            <a:ext cx="6324600" cy="2362200"/>
          </a:xfrm>
          <a:noFill/>
          <a:ln/>
          <a:effectLst>
            <a:outerShdw dist="53882" dir="2700000"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No final de suas visões, Daniel recebeu a mensagem: "Tu, porém, Daniel, cerra as palavras e sela o livro, até o fim do tempo; muitos correrão de uma parte para outra, e a ciência se multiplicará." (Daniel 12:4). </a:t>
            </a:r>
            <a:endParaRPr lang="pt-PT" altLang="pt-BR"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a:extLst>
              <a:ext uri="{FF2B5EF4-FFF2-40B4-BE49-F238E27FC236}">
                <a16:creationId xmlns:a16="http://schemas.microsoft.com/office/drawing/2014/main" id="{7FFEFC6A-8121-462B-BBB2-EBCE86725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829" name="Rectangle 5">
            <a:extLst>
              <a:ext uri="{FF2B5EF4-FFF2-40B4-BE49-F238E27FC236}">
                <a16:creationId xmlns:a16="http://schemas.microsoft.com/office/drawing/2014/main" id="{97A7BCF8-3973-4475-ADB7-D1B7014CFF0B}"/>
              </a:ext>
            </a:extLst>
          </p:cNvPr>
          <p:cNvSpPr>
            <a:spLocks noGrp="1" noChangeArrowheads="1"/>
          </p:cNvSpPr>
          <p:nvPr>
            <p:ph type="title"/>
          </p:nvPr>
        </p:nvSpPr>
        <p:spPr>
          <a:xfrm>
            <a:off x="2667000" y="2743200"/>
            <a:ext cx="6324600" cy="1143000"/>
          </a:xfrm>
          <a:noFill/>
          <a:ln/>
          <a:effectLst>
            <a:outerShdw dist="53882" dir="2700000"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Uns poucos versos após é dito ao profeta: "Vai-te, Daniel, porque estas palavras estão cerradas e seladas até o tempo do fim." (Verso 9). Daniel estava olhando para os eventos distantes no futuro. </a:t>
            </a:r>
            <a:endParaRPr lang="pt-PT" altLang="pt-BR"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a:extLst>
              <a:ext uri="{FF2B5EF4-FFF2-40B4-BE49-F238E27FC236}">
                <a16:creationId xmlns:a16="http://schemas.microsoft.com/office/drawing/2014/main" id="{CCB96282-6E67-4E14-A352-77CA44C79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8483" name="Rectangle 3">
            <a:extLst>
              <a:ext uri="{FF2B5EF4-FFF2-40B4-BE49-F238E27FC236}">
                <a16:creationId xmlns:a16="http://schemas.microsoft.com/office/drawing/2014/main" id="{4303118E-E828-4B5B-8972-722C5788B3AB}"/>
              </a:ext>
            </a:extLst>
          </p:cNvPr>
          <p:cNvSpPr>
            <a:spLocks noGrp="1" noChangeArrowheads="1"/>
          </p:cNvSpPr>
          <p:nvPr>
            <p:ph type="title"/>
          </p:nvPr>
        </p:nvSpPr>
        <p:spPr>
          <a:xfrm>
            <a:off x="609600" y="4876800"/>
            <a:ext cx="7772400" cy="1143000"/>
          </a:xfrm>
          <a:noFill/>
          <a:ln/>
          <a:effectLst>
            <a:outerShdw dist="56796" dir="1593903" algn="ctr" rotWithShape="0">
              <a:srgbClr val="080808"/>
            </a:outerShdw>
          </a:effectLst>
        </p:spPr>
        <p:txBody>
          <a:bodyPr/>
          <a:lstStyle/>
          <a:p>
            <a:r>
              <a:rPr lang="pt-BR" altLang="pt-BR" b="1">
                <a:solidFill>
                  <a:schemeClr val="bg1"/>
                </a:solidFill>
                <a:latin typeface="Tahoma" panose="020B0604030504040204" pitchFamily="34" charset="0"/>
                <a:cs typeface="Times New Roman" panose="02020603050405020304" pitchFamily="18" charset="0"/>
              </a:rPr>
              <a:t>Foco Sobre o Apocalipse</a:t>
            </a:r>
            <a:br>
              <a:rPr lang="pt-BR" altLang="pt-BR" b="1">
                <a:solidFill>
                  <a:schemeClr val="bg1"/>
                </a:solidFill>
                <a:latin typeface="Tahoma" panose="020B0604030504040204" pitchFamily="34" charset="0"/>
                <a:cs typeface="Times New Roman" panose="02020603050405020304" pitchFamily="18" charset="0"/>
              </a:rPr>
            </a:br>
            <a:r>
              <a:rPr lang="pt-BR" altLang="pt-BR" b="1">
                <a:solidFill>
                  <a:schemeClr val="bg1"/>
                </a:solidFill>
                <a:latin typeface="Tahoma" panose="020B0604030504040204" pitchFamily="34" charset="0"/>
                <a:cs typeface="Times New Roman" panose="02020603050405020304" pitchFamily="18" charset="0"/>
              </a:rPr>
              <a:t> </a:t>
            </a:r>
            <a:br>
              <a:rPr lang="pt-BR" altLang="pt-BR" b="1">
                <a:solidFill>
                  <a:schemeClr val="bg1"/>
                </a:solidFill>
                <a:latin typeface="Tahoma" panose="020B0604030504040204" pitchFamily="34" charset="0"/>
                <a:cs typeface="Times New Roman" panose="02020603050405020304" pitchFamily="18" charset="0"/>
              </a:rPr>
            </a:br>
            <a:r>
              <a:rPr lang="pt-BR" altLang="pt-BR" b="1">
                <a:solidFill>
                  <a:schemeClr val="bg1"/>
                </a:solidFill>
                <a:latin typeface="Tahoma" panose="020B0604030504040204" pitchFamily="34" charset="0"/>
                <a:cs typeface="Times New Roman" panose="02020603050405020304" pitchFamily="18" charset="0"/>
              </a:rPr>
              <a:t>Apocalipse 6 e 7</a:t>
            </a:r>
            <a:endParaRPr lang="pt-PT" altLang="pt-BR" b="1">
              <a:solidFill>
                <a:schemeClr val="bg1"/>
              </a:solidFill>
              <a:latin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a:extLst>
              <a:ext uri="{FF2B5EF4-FFF2-40B4-BE49-F238E27FC236}">
                <a16:creationId xmlns:a16="http://schemas.microsoft.com/office/drawing/2014/main" id="{816F838B-CB91-46D8-B3CA-7D326857B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8853" name="Rectangle 5">
            <a:extLst>
              <a:ext uri="{FF2B5EF4-FFF2-40B4-BE49-F238E27FC236}">
                <a16:creationId xmlns:a16="http://schemas.microsoft.com/office/drawing/2014/main" id="{1F5843E9-FE94-4EE8-99F0-68F750122917}"/>
              </a:ext>
            </a:extLst>
          </p:cNvPr>
          <p:cNvSpPr>
            <a:spLocks noGrp="1" noChangeArrowheads="1"/>
          </p:cNvSpPr>
          <p:nvPr>
            <p:ph type="title"/>
          </p:nvPr>
        </p:nvSpPr>
        <p:spPr>
          <a:xfrm>
            <a:off x="152400" y="1828800"/>
            <a:ext cx="4953000" cy="3276600"/>
          </a:xfrm>
          <a:noFill/>
          <a:ln/>
          <a:effectLst>
            <a:outerShdw dist="53882" dir="2700000"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Mas para os dias de João, essas eram "as coisas que brevemente devem acontecer" (Apocalipse 1:1). Considerando que a mensagem a Daniel estava selada, foi dito a João para escrever o que ele via (verso 19).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a:extLst>
              <a:ext uri="{FF2B5EF4-FFF2-40B4-BE49-F238E27FC236}">
                <a16:creationId xmlns:a16="http://schemas.microsoft.com/office/drawing/2014/main" id="{1DEB3E1E-3386-4BED-932D-C71FF5A29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92" name="Rectangle 8">
            <a:extLst>
              <a:ext uri="{FF2B5EF4-FFF2-40B4-BE49-F238E27FC236}">
                <a16:creationId xmlns:a16="http://schemas.microsoft.com/office/drawing/2014/main" id="{1E66FE17-15E0-4AB2-92C2-AFF8B0F60F07}"/>
              </a:ext>
            </a:extLst>
          </p:cNvPr>
          <p:cNvSpPr>
            <a:spLocks noGrp="1" noChangeArrowheads="1"/>
          </p:cNvSpPr>
          <p:nvPr>
            <p:ph type="title"/>
          </p:nvPr>
        </p:nvSpPr>
        <p:spPr>
          <a:xfrm>
            <a:off x="3810000" y="1447800"/>
            <a:ext cx="4572000" cy="5029200"/>
          </a:xfrm>
          <a:noFill/>
          <a:ln/>
          <a:effectLst>
            <a:outerShdw dist="56796" dir="1593903"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Jesus abre os sete selos, um por vez, revelando a seqüência histórica. Deus deseja mostrar-nos novamente como Ele tem trabalhado em nosso favor através da história.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7" name="Picture 7">
            <a:extLst>
              <a:ext uri="{FF2B5EF4-FFF2-40B4-BE49-F238E27FC236}">
                <a16:creationId xmlns:a16="http://schemas.microsoft.com/office/drawing/2014/main" id="{09A90FA9-56D4-4CAA-80B6-C182CFEBB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7529" name="Rectangle 9">
            <a:extLst>
              <a:ext uri="{FF2B5EF4-FFF2-40B4-BE49-F238E27FC236}">
                <a16:creationId xmlns:a16="http://schemas.microsoft.com/office/drawing/2014/main" id="{271344FF-A56A-4B3C-84AA-4DF51B9B8A9A}"/>
              </a:ext>
            </a:extLst>
          </p:cNvPr>
          <p:cNvSpPr>
            <a:spLocks noGrp="1" noChangeArrowheads="1"/>
          </p:cNvSpPr>
          <p:nvPr>
            <p:ph type="title"/>
          </p:nvPr>
        </p:nvSpPr>
        <p:spPr>
          <a:xfrm>
            <a:off x="609600" y="1524000"/>
            <a:ext cx="7772400" cy="114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O período coberto pelos sete selos vai, aproximadamente, do ano 31 d.C. até a segunda vinda.</a:t>
            </a:r>
            <a:r>
              <a:rPr lang="pt-PT" altLang="pt-BR" b="1">
                <a:solidFill>
                  <a:schemeClr val="bg1"/>
                </a:solidFill>
                <a:latin typeface="Arial Narrow" panose="020B060602020203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a:extLst>
              <a:ext uri="{FF2B5EF4-FFF2-40B4-BE49-F238E27FC236}">
                <a16:creationId xmlns:a16="http://schemas.microsoft.com/office/drawing/2014/main" id="{5EA70412-5A2F-4597-90FC-87A635ECC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3" name="Rectangle 5">
            <a:extLst>
              <a:ext uri="{FF2B5EF4-FFF2-40B4-BE49-F238E27FC236}">
                <a16:creationId xmlns:a16="http://schemas.microsoft.com/office/drawing/2014/main" id="{0E501640-875C-47E4-8531-79F39DF5CA60}"/>
              </a:ext>
            </a:extLst>
          </p:cNvPr>
          <p:cNvSpPr>
            <a:spLocks noGrp="1" noChangeArrowheads="1"/>
          </p:cNvSpPr>
          <p:nvPr>
            <p:ph type="title"/>
          </p:nvPr>
        </p:nvSpPr>
        <p:spPr>
          <a:xfrm>
            <a:off x="304800" y="838200"/>
            <a:ext cx="3886200" cy="5410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Primeiro Selo:  O Conquistador</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(Primeiro século – iniciando por volta do ano 31 d.C.)</a:t>
            </a: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a:extLst>
              <a:ext uri="{FF2B5EF4-FFF2-40B4-BE49-F238E27FC236}">
                <a16:creationId xmlns:a16="http://schemas.microsoft.com/office/drawing/2014/main" id="{34A6E426-3164-4425-8B39-41E464EA3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453" name="Rectangle 5">
            <a:extLst>
              <a:ext uri="{FF2B5EF4-FFF2-40B4-BE49-F238E27FC236}">
                <a16:creationId xmlns:a16="http://schemas.microsoft.com/office/drawing/2014/main" id="{DF0A1F55-82D6-4436-9E58-9E5BBC6E8C64}"/>
              </a:ext>
            </a:extLst>
          </p:cNvPr>
          <p:cNvSpPr>
            <a:spLocks noGrp="1" noChangeArrowheads="1"/>
          </p:cNvSpPr>
          <p:nvPr>
            <p:ph type="title"/>
          </p:nvPr>
        </p:nvSpPr>
        <p:spPr>
          <a:xfrm>
            <a:off x="1066800" y="2362200"/>
            <a:ext cx="7772400" cy="1143000"/>
          </a:xfrm>
          <a:noFill/>
          <a:ln/>
          <a:effectLst>
            <a:outerShdw dist="35921" dir="2700000" algn="ctr" rotWithShape="0">
              <a:schemeClr val="tx1"/>
            </a:outerShdw>
          </a:effectLst>
        </p:spPr>
        <p:txBody>
          <a:bodyPr/>
          <a:lstStyle/>
          <a:p>
            <a:r>
              <a:rPr lang="pt-BR" altLang="pt-BR" sz="5400" b="1">
                <a:solidFill>
                  <a:schemeClr val="bg1"/>
                </a:solidFill>
                <a:latin typeface="Arial Narrow" panose="020B0606020202030204" pitchFamily="34" charset="0"/>
                <a:cs typeface="Times New Roman" panose="02020603050405020304" pitchFamily="18" charset="0"/>
              </a:rPr>
              <a:t>Leia Apocalipse 6:1 e 2.</a:t>
            </a:r>
            <a:endParaRPr lang="pt-PT" altLang="pt-BR" sz="54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9" name="Picture 7">
            <a:extLst>
              <a:ext uri="{FF2B5EF4-FFF2-40B4-BE49-F238E27FC236}">
                <a16:creationId xmlns:a16="http://schemas.microsoft.com/office/drawing/2014/main" id="{F9BA8020-36C1-42B1-BEC4-B3D6AA0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881" name="Rectangle 9">
            <a:extLst>
              <a:ext uri="{FF2B5EF4-FFF2-40B4-BE49-F238E27FC236}">
                <a16:creationId xmlns:a16="http://schemas.microsoft.com/office/drawing/2014/main" id="{81A71CAB-0463-478C-B915-91783539B33C}"/>
              </a:ext>
            </a:extLst>
          </p:cNvPr>
          <p:cNvSpPr>
            <a:spLocks noGrp="1" noChangeArrowheads="1"/>
          </p:cNvSpPr>
          <p:nvPr>
            <p:ph type="title"/>
          </p:nvPr>
        </p:nvSpPr>
        <p:spPr>
          <a:xfrm>
            <a:off x="1295400" y="4191000"/>
            <a:ext cx="7772400" cy="1143000"/>
          </a:xfrm>
          <a:noFill/>
          <a:ln/>
          <a:effectLst>
            <a:outerShdw dist="53882" dir="2700000"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Quando o Cordeiro de Deus abre os primeiros quatro selos, a cortina se ergue e quatro cavalos galopando um após o outro cruzam o céu...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D41675E6-2BB7-4A69-A833-656F1BB7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03" name="Rectangle 3">
            <a:extLst>
              <a:ext uri="{FF2B5EF4-FFF2-40B4-BE49-F238E27FC236}">
                <a16:creationId xmlns:a16="http://schemas.microsoft.com/office/drawing/2014/main" id="{8E39954F-5EF0-42D2-A406-2F1A80C4B32F}"/>
              </a:ext>
            </a:extLst>
          </p:cNvPr>
          <p:cNvSpPr>
            <a:spLocks noGrp="1" noChangeArrowheads="1"/>
          </p:cNvSpPr>
          <p:nvPr>
            <p:ph type="title"/>
          </p:nvPr>
        </p:nvSpPr>
        <p:spPr>
          <a:xfrm>
            <a:off x="76200" y="685800"/>
            <a:ext cx="7772400" cy="1143000"/>
          </a:xfrm>
          <a:noFill/>
          <a:ln/>
          <a:effectLst>
            <a:outerShdw dist="53882" dir="2700000"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 A cor de cada um deles diz algo sobre o estado espiritual da igreja na era determinada. Cada cavaleiro simboliza a liderança eclesiástica desse tempo. </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8435" name="Picture 3">
            <a:extLst>
              <a:ext uri="{FF2B5EF4-FFF2-40B4-BE49-F238E27FC236}">
                <a16:creationId xmlns:a16="http://schemas.microsoft.com/office/drawing/2014/main" id="{080EFD08-8FBA-4394-BE89-42BD7B3EF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4267200" cy="2887663"/>
          </a:xfrm>
          <a:prstGeom prst="rect">
            <a:avLst/>
          </a:prstGeom>
          <a:noFill/>
          <a:extLst>
            <a:ext uri="{909E8E84-426E-40DD-AFC4-6F175D3DCCD1}">
              <a14:hiddenFill xmlns:a14="http://schemas.microsoft.com/office/drawing/2010/main">
                <a:solidFill>
                  <a:srgbClr val="FFFFFF"/>
                </a:solidFill>
              </a14:hiddenFill>
            </a:ext>
          </a:extLst>
        </p:spPr>
      </p:pic>
      <p:sp>
        <p:nvSpPr>
          <p:cNvPr id="18437" name="Rectangle 5">
            <a:extLst>
              <a:ext uri="{FF2B5EF4-FFF2-40B4-BE49-F238E27FC236}">
                <a16:creationId xmlns:a16="http://schemas.microsoft.com/office/drawing/2014/main" id="{FD5EBBCB-E57B-4C4E-850E-441E724A5E98}"/>
              </a:ext>
            </a:extLst>
          </p:cNvPr>
          <p:cNvSpPr>
            <a:spLocks noGrp="1" noChangeArrowheads="1"/>
          </p:cNvSpPr>
          <p:nvPr>
            <p:ph type="title"/>
          </p:nvPr>
        </p:nvSpPr>
        <p:spPr>
          <a:xfrm>
            <a:off x="1219200" y="3276600"/>
            <a:ext cx="7086600" cy="33528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De que cor era o primeiro cavalo? (verso 2)</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E9C97658-9BA1-4B7D-AD76-D86357A7C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4267200" cy="2887663"/>
          </a:xfrm>
          <a:prstGeom prst="rect">
            <a:avLst/>
          </a:prstGeom>
          <a:noFill/>
          <a:extLst>
            <a:ext uri="{909E8E84-426E-40DD-AFC4-6F175D3DCCD1}">
              <a14:hiddenFill xmlns:a14="http://schemas.microsoft.com/office/drawing/2010/main">
                <a:solidFill>
                  <a:srgbClr val="FFFFFF"/>
                </a:solidFill>
              </a14:hiddenFill>
            </a:ext>
          </a:extLst>
        </p:spPr>
      </p:pic>
      <p:sp>
        <p:nvSpPr>
          <p:cNvPr id="111619" name="Rectangle 3">
            <a:extLst>
              <a:ext uri="{FF2B5EF4-FFF2-40B4-BE49-F238E27FC236}">
                <a16:creationId xmlns:a16="http://schemas.microsoft.com/office/drawing/2014/main" id="{DE763493-806D-455D-B33D-EC023811A279}"/>
              </a:ext>
            </a:extLst>
          </p:cNvPr>
          <p:cNvSpPr>
            <a:spLocks noGrp="1" noChangeArrowheads="1"/>
          </p:cNvSpPr>
          <p:nvPr>
            <p:ph type="title"/>
          </p:nvPr>
        </p:nvSpPr>
        <p:spPr>
          <a:xfrm>
            <a:off x="1219200" y="3276600"/>
            <a:ext cx="7086600" cy="33528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De que cor era o primeiro cavalo? (verso 2)</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Branco</a:t>
            </a:r>
            <a:endParaRPr lang="pt-PT" altLang="pt-BR" b="1">
              <a:solidFill>
                <a:schemeClr val="bg1"/>
              </a:solidFill>
              <a:latin typeface="Arial Narrow" panose="020B0606020202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4B2344FB-A5D9-455D-A264-0E3095D9D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4267200" cy="2887663"/>
          </a:xfrm>
          <a:prstGeom prst="rect">
            <a:avLst/>
          </a:prstGeom>
          <a:noFill/>
          <a:extLst>
            <a:ext uri="{909E8E84-426E-40DD-AFC4-6F175D3DCCD1}">
              <a14:hiddenFill xmlns:a14="http://schemas.microsoft.com/office/drawing/2010/main">
                <a:solidFill>
                  <a:srgbClr val="FFFFFF"/>
                </a:solidFill>
              </a14:hiddenFill>
            </a:ext>
          </a:extLst>
        </p:spPr>
      </p:pic>
      <p:sp>
        <p:nvSpPr>
          <p:cNvPr id="112643" name="Rectangle 3">
            <a:extLst>
              <a:ext uri="{FF2B5EF4-FFF2-40B4-BE49-F238E27FC236}">
                <a16:creationId xmlns:a16="http://schemas.microsoft.com/office/drawing/2014/main" id="{5324BE28-E6AA-4EC0-9ED2-34200B66031F}"/>
              </a:ext>
            </a:extLst>
          </p:cNvPr>
          <p:cNvSpPr>
            <a:spLocks noGrp="1" noChangeArrowheads="1"/>
          </p:cNvSpPr>
          <p:nvPr>
            <p:ph type="title"/>
          </p:nvPr>
        </p:nvSpPr>
        <p:spPr>
          <a:xfrm>
            <a:off x="838200" y="3124200"/>
            <a:ext cx="7467600" cy="33528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que o cavaleiro trazia em sua mão e o que usava na cabeça? (verso 2)</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a:extLst>
              <a:ext uri="{FF2B5EF4-FFF2-40B4-BE49-F238E27FC236}">
                <a16:creationId xmlns:a16="http://schemas.microsoft.com/office/drawing/2014/main" id="{CADF96E5-CBD2-4EB0-A41C-7AA1EA818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9509" name="Rectangle 5">
            <a:extLst>
              <a:ext uri="{FF2B5EF4-FFF2-40B4-BE49-F238E27FC236}">
                <a16:creationId xmlns:a16="http://schemas.microsoft.com/office/drawing/2014/main" id="{480E2306-C878-4B29-AF18-2377B90605B5}"/>
              </a:ext>
            </a:extLst>
          </p:cNvPr>
          <p:cNvSpPr>
            <a:spLocks noGrp="1" noChangeArrowheads="1"/>
          </p:cNvSpPr>
          <p:nvPr>
            <p:ph type="title"/>
          </p:nvPr>
        </p:nvSpPr>
        <p:spPr>
          <a:xfrm>
            <a:off x="609600" y="4800600"/>
            <a:ext cx="7772400" cy="1143000"/>
          </a:xfrm>
          <a:noFill/>
          <a:ln/>
          <a:effectLst>
            <a:outerShdw dist="56796" dir="1593903" algn="ctr" rotWithShape="0">
              <a:schemeClr val="tx1"/>
            </a:outerShdw>
          </a:effectLst>
        </p:spPr>
        <p:txBody>
          <a:bodyPr/>
          <a:lstStyle/>
          <a:p>
            <a:r>
              <a:rPr lang="pt-BR" altLang="pt-BR" b="1">
                <a:solidFill>
                  <a:schemeClr val="bg1"/>
                </a:solidFill>
                <a:latin typeface="Tahoma" panose="020B0604030504040204" pitchFamily="34" charset="0"/>
                <a:cs typeface="Times New Roman" panose="02020603050405020304" pitchFamily="18" charset="0"/>
              </a:rPr>
              <a:t>Adotado Pelo Rei</a:t>
            </a:r>
            <a:br>
              <a:rPr lang="pt-BR" altLang="pt-BR" b="1">
                <a:solidFill>
                  <a:schemeClr val="bg1"/>
                </a:solidFill>
                <a:latin typeface="Tahoma" panose="020B0604030504040204" pitchFamily="34" charset="0"/>
                <a:cs typeface="Times New Roman" panose="02020603050405020304" pitchFamily="18" charset="0"/>
              </a:rPr>
            </a:br>
            <a:br>
              <a:rPr lang="pt-BR" altLang="pt-BR" b="1">
                <a:solidFill>
                  <a:schemeClr val="bg1"/>
                </a:solidFill>
                <a:latin typeface="Tahoma" panose="020B0604030504040204" pitchFamily="34" charset="0"/>
                <a:cs typeface="Times New Roman" panose="02020603050405020304" pitchFamily="18" charset="0"/>
              </a:rPr>
            </a:br>
            <a:r>
              <a:rPr lang="pt-BR" altLang="pt-BR" b="1">
                <a:solidFill>
                  <a:schemeClr val="bg1"/>
                </a:solidFill>
                <a:latin typeface="Tahoma" panose="020B0604030504040204" pitchFamily="34" charset="0"/>
                <a:cs typeface="Times New Roman" panose="02020603050405020304" pitchFamily="18" charset="0"/>
              </a:rPr>
              <a:t> Foco na Profecia - 11</a:t>
            </a:r>
            <a:r>
              <a:rPr lang="pt-PT" altLang="pt-BR" b="1">
                <a:solidFill>
                  <a:schemeClr val="bg1"/>
                </a:solidFill>
                <a:latin typeface="Tahoma" panose="020B0604030504040204" pitchFamily="34"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E87A3ABD-FE1A-45F9-B4EB-8681FCADB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4267200" cy="2887663"/>
          </a:xfrm>
          <a:prstGeom prst="rect">
            <a:avLst/>
          </a:prstGeom>
          <a:noFill/>
          <a:extLst>
            <a:ext uri="{909E8E84-426E-40DD-AFC4-6F175D3DCCD1}">
              <a14:hiddenFill xmlns:a14="http://schemas.microsoft.com/office/drawing/2010/main">
                <a:solidFill>
                  <a:srgbClr val="FFFFFF"/>
                </a:solidFill>
              </a14:hiddenFill>
            </a:ext>
          </a:extLst>
        </p:spPr>
      </p:pic>
      <p:sp>
        <p:nvSpPr>
          <p:cNvPr id="113667" name="Rectangle 3">
            <a:extLst>
              <a:ext uri="{FF2B5EF4-FFF2-40B4-BE49-F238E27FC236}">
                <a16:creationId xmlns:a16="http://schemas.microsoft.com/office/drawing/2014/main" id="{D25A3737-0253-467C-8D25-716DB1463F02}"/>
              </a:ext>
            </a:extLst>
          </p:cNvPr>
          <p:cNvSpPr>
            <a:spLocks noGrp="1" noChangeArrowheads="1"/>
          </p:cNvSpPr>
          <p:nvPr>
            <p:ph type="title"/>
          </p:nvPr>
        </p:nvSpPr>
        <p:spPr>
          <a:xfrm>
            <a:off x="838200" y="3429000"/>
            <a:ext cx="7467600" cy="33528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que o cavaleiro trazia em sua mão e o que usava na cabeça? (verso 2)</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Trazia na mão um arco e sobre a cabeça uma coroa.</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A7FDBF2-88FA-44A3-AB23-0017F15A854F}"/>
              </a:ext>
            </a:extLst>
          </p:cNvPr>
          <p:cNvSpPr>
            <a:spLocks noGrp="1" noChangeArrowheads="1"/>
          </p:cNvSpPr>
          <p:nvPr>
            <p:ph type="title"/>
          </p:nvPr>
        </p:nvSpPr>
        <p:spPr>
          <a:xfrm>
            <a:off x="304800" y="1752600"/>
            <a:ext cx="4343400" cy="3200400"/>
          </a:xfrm>
          <a:effectLst>
            <a:outerShdw dist="53882" dir="2700000" algn="ctr" rotWithShape="0">
              <a:schemeClr val="tx1"/>
            </a:outerShdw>
          </a:effectLst>
        </p:spPr>
        <p:txBody>
          <a:bodyPr/>
          <a:lstStyle/>
          <a:p>
            <a:r>
              <a:rPr lang="pt-BR" altLang="pt-BR" sz="3600" b="1">
                <a:solidFill>
                  <a:srgbClr val="FFFF99"/>
                </a:solidFill>
                <a:latin typeface="Arial Narrow" panose="020B0606020202030204" pitchFamily="34" charset="0"/>
                <a:cs typeface="Times New Roman" panose="02020603050405020304" pitchFamily="18" charset="0"/>
              </a:rPr>
              <a:t>Muitos historiadores bíblicos crêem que o primeiro selo representa Jesus e o evangelho, e a primitiva propagação do cristianismo. Na visão das sete igrejas, esse selo corresponde à igreja de Éfeso. </a:t>
            </a:r>
            <a:endParaRPr lang="pt-PT" altLang="pt-BR" sz="3600" b="1">
              <a:solidFill>
                <a:srgbClr val="FFFF99"/>
              </a:solidFill>
              <a:latin typeface="Arial Narrow" panose="020B0606020202030204" pitchFamily="34" charset="0"/>
              <a:cs typeface="Times New Roman" panose="02020603050405020304" pitchFamily="18" charset="0"/>
            </a:endParaRPr>
          </a:p>
        </p:txBody>
      </p:sp>
      <p:pic>
        <p:nvPicPr>
          <p:cNvPr id="20483" name="Picture 3">
            <a:extLst>
              <a:ext uri="{FF2B5EF4-FFF2-40B4-BE49-F238E27FC236}">
                <a16:creationId xmlns:a16="http://schemas.microsoft.com/office/drawing/2014/main" id="{4233ACB6-5643-4C48-8F3D-8D3B75DC5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685800"/>
            <a:ext cx="4154487" cy="5434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a:extLst>
              <a:ext uri="{FF2B5EF4-FFF2-40B4-BE49-F238E27FC236}">
                <a16:creationId xmlns:a16="http://schemas.microsoft.com/office/drawing/2014/main" id="{0B2C5F11-6F9E-4C04-A117-C11DDA232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0901" name="Rectangle 5">
            <a:extLst>
              <a:ext uri="{FF2B5EF4-FFF2-40B4-BE49-F238E27FC236}">
                <a16:creationId xmlns:a16="http://schemas.microsoft.com/office/drawing/2014/main" id="{12F30035-B3FF-4A72-8527-BC507FBE4B93}"/>
              </a:ext>
            </a:extLst>
          </p:cNvPr>
          <p:cNvSpPr>
            <a:spLocks noGrp="1" noChangeArrowheads="1"/>
          </p:cNvSpPr>
          <p:nvPr>
            <p:ph type="title"/>
          </p:nvPr>
        </p:nvSpPr>
        <p:spPr>
          <a:xfrm>
            <a:off x="1524000" y="3657600"/>
            <a:ext cx="7467600" cy="2743200"/>
          </a:xfrm>
          <a:noFill/>
          <a:ln/>
          <a:effectLst>
            <a:outerShdw dist="53882" dir="2700000"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Branco significa a pura fé dos primeiros crentes. O arco representa os ataques do reino de Cristo contra os baluartes de Satanás. A coroa simboliza suas conquistas espirituais baseadas na vitória de Cristo sobre o pecado na cruz. </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114C73A2-BA3E-4BCC-856E-57E4FB996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8"/>
            <a:ext cx="9220200" cy="7018338"/>
          </a:xfrm>
          <a:prstGeom prst="rect">
            <a:avLst/>
          </a:prstGeom>
          <a:noFill/>
          <a:extLst>
            <a:ext uri="{909E8E84-426E-40DD-AFC4-6F175D3DCCD1}">
              <a14:hiddenFill xmlns:a14="http://schemas.microsoft.com/office/drawing/2010/main">
                <a:solidFill>
                  <a:srgbClr val="FFFFFF"/>
                </a:solidFill>
              </a14:hiddenFill>
            </a:ext>
          </a:extLst>
        </p:spPr>
      </p:pic>
      <p:sp>
        <p:nvSpPr>
          <p:cNvPr id="22533" name="Rectangle 5">
            <a:extLst>
              <a:ext uri="{FF2B5EF4-FFF2-40B4-BE49-F238E27FC236}">
                <a16:creationId xmlns:a16="http://schemas.microsoft.com/office/drawing/2014/main" id="{DC6A119F-5096-480F-A962-3CEA79168AE6}"/>
              </a:ext>
            </a:extLst>
          </p:cNvPr>
          <p:cNvSpPr>
            <a:spLocks noGrp="1" noChangeArrowheads="1"/>
          </p:cNvSpPr>
          <p:nvPr>
            <p:ph type="title"/>
          </p:nvPr>
        </p:nvSpPr>
        <p:spPr>
          <a:xfrm>
            <a:off x="762000" y="4648200"/>
            <a:ext cx="7772400" cy="1143000"/>
          </a:xfrm>
          <a:noFill/>
          <a:ln/>
          <a:effectLst>
            <a:outerShdw dist="45791" dir="2021404"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A infante igreja cristã era composta de crentes altamente comprometidos com Jesus e Seus ensinos. </a:t>
            </a:r>
            <a:endParaRPr lang="pt-PT" altLang="pt-BR" sz="4000" b="1">
              <a:solidFill>
                <a:srgbClr val="FFFF99"/>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23" name="Picture 3">
            <a:extLst>
              <a:ext uri="{FF2B5EF4-FFF2-40B4-BE49-F238E27FC236}">
                <a16:creationId xmlns:a16="http://schemas.microsoft.com/office/drawing/2014/main" id="{6A5F1034-3694-495F-959F-9ED420769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4495800" cy="3624263"/>
          </a:xfrm>
          <a:prstGeom prst="rect">
            <a:avLst/>
          </a:prstGeom>
          <a:noFill/>
          <a:extLst>
            <a:ext uri="{909E8E84-426E-40DD-AFC4-6F175D3DCCD1}">
              <a14:hiddenFill xmlns:a14="http://schemas.microsoft.com/office/drawing/2010/main">
                <a:solidFill>
                  <a:srgbClr val="FFFFFF"/>
                </a:solidFill>
              </a14:hiddenFill>
            </a:ext>
          </a:extLst>
        </p:spPr>
      </p:pic>
      <p:sp>
        <p:nvSpPr>
          <p:cNvPr id="81925" name="Rectangle 5">
            <a:extLst>
              <a:ext uri="{FF2B5EF4-FFF2-40B4-BE49-F238E27FC236}">
                <a16:creationId xmlns:a16="http://schemas.microsoft.com/office/drawing/2014/main" id="{F53C7F4B-DA34-4579-BC9B-82A563FD6E35}"/>
              </a:ext>
            </a:extLst>
          </p:cNvPr>
          <p:cNvSpPr>
            <a:spLocks noGrp="1" noChangeArrowheads="1"/>
          </p:cNvSpPr>
          <p:nvPr>
            <p:ph type="title"/>
          </p:nvPr>
        </p:nvSpPr>
        <p:spPr>
          <a:xfrm>
            <a:off x="4495800" y="1371600"/>
            <a:ext cx="4724400" cy="3962400"/>
          </a:xfrm>
          <a:noFill/>
          <a:ln/>
          <a:effectLst>
            <a:outerShdw dist="53882" dir="2700000"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No livro de Atos é-nos dito que os crentes estudavam suas Bíblias, oravam uns pelos outros, adoravam juntos a Deus, repartiam o alimento, manifestavam amor e bondade...</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5476" name="Picture 4">
            <a:extLst>
              <a:ext uri="{FF2B5EF4-FFF2-40B4-BE49-F238E27FC236}">
                <a16:creationId xmlns:a16="http://schemas.microsoft.com/office/drawing/2014/main" id="{4632595F-5F49-4828-BAA8-8D2596176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1371600"/>
            <a:ext cx="5359400" cy="4019550"/>
          </a:xfrm>
          <a:prstGeom prst="rect">
            <a:avLst/>
          </a:prstGeom>
          <a:noFill/>
          <a:extLst>
            <a:ext uri="{909E8E84-426E-40DD-AFC4-6F175D3DCCD1}">
              <a14:hiddenFill xmlns:a14="http://schemas.microsoft.com/office/drawing/2010/main">
                <a:solidFill>
                  <a:srgbClr val="FFFFFF"/>
                </a:solidFill>
              </a14:hiddenFill>
            </a:ext>
          </a:extLst>
        </p:spPr>
      </p:pic>
      <p:sp>
        <p:nvSpPr>
          <p:cNvPr id="105478" name="Rectangle 6">
            <a:extLst>
              <a:ext uri="{FF2B5EF4-FFF2-40B4-BE49-F238E27FC236}">
                <a16:creationId xmlns:a16="http://schemas.microsoft.com/office/drawing/2014/main" id="{D9797C15-A3A2-4B09-B78A-812083F902C4}"/>
              </a:ext>
            </a:extLst>
          </p:cNvPr>
          <p:cNvSpPr>
            <a:spLocks noGrp="1" noChangeArrowheads="1"/>
          </p:cNvSpPr>
          <p:nvPr>
            <p:ph type="title"/>
          </p:nvPr>
        </p:nvSpPr>
        <p:spPr>
          <a:xfrm>
            <a:off x="152400" y="1066800"/>
            <a:ext cx="3352800" cy="4648200"/>
          </a:xfrm>
          <a:noFill/>
          <a:ln/>
          <a:effectLst>
            <a:outerShdw dist="53882" dir="2700000"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...atendiam as necessidades físicas uns dos outros e diziam aos outros o que Deus havia feito por eles pessoalmente.</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a:extLst>
              <a:ext uri="{FF2B5EF4-FFF2-40B4-BE49-F238E27FC236}">
                <a16:creationId xmlns:a16="http://schemas.microsoft.com/office/drawing/2014/main" id="{91BD183D-DF90-4529-BBE7-BBFC5DB55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2949" name="Rectangle 5">
            <a:extLst>
              <a:ext uri="{FF2B5EF4-FFF2-40B4-BE49-F238E27FC236}">
                <a16:creationId xmlns:a16="http://schemas.microsoft.com/office/drawing/2014/main" id="{C2D4E243-FDB6-4F78-91B5-89B8FC7CFB1D}"/>
              </a:ext>
            </a:extLst>
          </p:cNvPr>
          <p:cNvSpPr>
            <a:spLocks noGrp="1" noChangeArrowheads="1"/>
          </p:cNvSpPr>
          <p:nvPr>
            <p:ph type="title"/>
          </p:nvPr>
        </p:nvSpPr>
        <p:spPr>
          <a:xfrm>
            <a:off x="228600" y="2362200"/>
            <a:ext cx="6781800" cy="1752600"/>
          </a:xfrm>
          <a:noFill/>
          <a:ln/>
          <a:effectLst>
            <a:outerShdw dist="35921" dir="2700000" algn="ctr" rotWithShape="0">
              <a:schemeClr val="tx1"/>
            </a:outerShdw>
          </a:effectLst>
        </p:spPr>
        <p:txBody>
          <a:bodyPr/>
          <a:lstStyle/>
          <a:p>
            <a:r>
              <a:rPr lang="pt-BR" altLang="pt-BR" b="1">
                <a:solidFill>
                  <a:srgbClr val="970137"/>
                </a:solidFill>
                <a:latin typeface="Arial Narrow" panose="020B0606020202030204" pitchFamily="34" charset="0"/>
                <a:cs typeface="Times New Roman" panose="02020603050405020304" pitchFamily="18" charset="0"/>
              </a:rPr>
              <a:t>Uma das primeiras reações pagãs ao movimento cristão do primeiro século foi: "Vejam como esses cristãos se amam uns aos outros." Como resultado, milhares de pagãos e judeus decidiram aceitar a Cristo. </a:t>
            </a:r>
            <a:endParaRPr lang="pt-PT" altLang="pt-BR" b="1">
              <a:solidFill>
                <a:srgbClr val="970137"/>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AE17701C-B0E6-4210-A2C5-43856F905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8" name="Rectangle 6">
            <a:extLst>
              <a:ext uri="{FF2B5EF4-FFF2-40B4-BE49-F238E27FC236}">
                <a16:creationId xmlns:a16="http://schemas.microsoft.com/office/drawing/2014/main" id="{1C9E6C24-228D-471A-B425-B5B40BD0F222}"/>
              </a:ext>
            </a:extLst>
          </p:cNvPr>
          <p:cNvSpPr>
            <a:spLocks noGrp="1" noChangeArrowheads="1"/>
          </p:cNvSpPr>
          <p:nvPr>
            <p:ph type="title"/>
          </p:nvPr>
        </p:nvSpPr>
        <p:spPr>
          <a:xfrm>
            <a:off x="685800" y="5029200"/>
            <a:ext cx="7772400" cy="1143000"/>
          </a:xfrm>
          <a:noFill/>
          <a:ln/>
          <a:effectLst>
            <a:outerShdw dist="45791" dir="2021404" algn="ctr" rotWithShape="0">
              <a:schemeClr val="tx1"/>
            </a:outerShdw>
          </a:effectLst>
        </p:spPr>
        <p:txBody>
          <a:bodyPr/>
          <a:lstStyle/>
          <a:p>
            <a:r>
              <a:rPr lang="pt-BR" altLang="pt-BR" b="1">
                <a:solidFill>
                  <a:srgbClr val="F6021F"/>
                </a:solidFill>
                <a:latin typeface="Arial Narrow" panose="020B0606020202030204" pitchFamily="34" charset="0"/>
                <a:cs typeface="Times New Roman" panose="02020603050405020304" pitchFamily="18" charset="0"/>
              </a:rPr>
              <a:t>O Segundo Selo:  O Conflito</a:t>
            </a:r>
            <a:br>
              <a:rPr lang="pt-BR" altLang="pt-BR" b="1">
                <a:solidFill>
                  <a:srgbClr val="F6021F"/>
                </a:solidFill>
                <a:latin typeface="Arial Narrow" panose="020B0606020202030204" pitchFamily="34" charset="0"/>
                <a:cs typeface="Times New Roman" panose="02020603050405020304" pitchFamily="18" charset="0"/>
              </a:rPr>
            </a:br>
            <a:r>
              <a:rPr lang="pt-BR" altLang="pt-BR" b="1">
                <a:solidFill>
                  <a:srgbClr val="F6021F"/>
                </a:solidFill>
                <a:latin typeface="Arial Narrow" panose="020B0606020202030204" pitchFamily="34" charset="0"/>
                <a:cs typeface="Times New Roman" panose="02020603050405020304" pitchFamily="18" charset="0"/>
              </a:rPr>
              <a:t>(Do segundo ao quarto século de nossa era)</a:t>
            </a:r>
            <a:endParaRPr lang="pt-PT" altLang="pt-BR" b="1">
              <a:solidFill>
                <a:srgbClr val="F6021F"/>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a:extLst>
              <a:ext uri="{FF2B5EF4-FFF2-40B4-BE49-F238E27FC236}">
                <a16:creationId xmlns:a16="http://schemas.microsoft.com/office/drawing/2014/main" id="{61D1C0F4-DD8D-48D2-BA2E-A5D319FD3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3973" name="Rectangle 5">
            <a:extLst>
              <a:ext uri="{FF2B5EF4-FFF2-40B4-BE49-F238E27FC236}">
                <a16:creationId xmlns:a16="http://schemas.microsoft.com/office/drawing/2014/main" id="{16E5BF0A-C6B2-4DBA-9A2C-DFAC76E4B59E}"/>
              </a:ext>
            </a:extLst>
          </p:cNvPr>
          <p:cNvSpPr>
            <a:spLocks noGrp="1" noChangeArrowheads="1"/>
          </p:cNvSpPr>
          <p:nvPr>
            <p:ph type="title"/>
          </p:nvPr>
        </p:nvSpPr>
        <p:spPr>
          <a:xfrm>
            <a:off x="914400" y="2133600"/>
            <a:ext cx="7772400" cy="1143000"/>
          </a:xfrm>
          <a:noFill/>
          <a:ln/>
          <a:effectLst>
            <a:outerShdw dist="45791" dir="2021404" algn="ctr" rotWithShape="0">
              <a:schemeClr val="tx1"/>
            </a:outerShdw>
          </a:effectLst>
        </p:spPr>
        <p:txBody>
          <a:bodyPr/>
          <a:lstStyle/>
          <a:p>
            <a:r>
              <a:rPr lang="pt-BR" altLang="pt-BR" sz="5400" b="1">
                <a:solidFill>
                  <a:schemeClr val="bg1"/>
                </a:solidFill>
                <a:latin typeface="Arial Narrow" panose="020B0606020202030204" pitchFamily="34" charset="0"/>
                <a:cs typeface="Times New Roman" panose="02020603050405020304" pitchFamily="18" charset="0"/>
              </a:rPr>
              <a:t>Leia Apocalipse 6:3 e 4.</a:t>
            </a:r>
            <a:endParaRPr lang="pt-PT" altLang="pt-BR" sz="54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2" name="Picture 6">
            <a:extLst>
              <a:ext uri="{FF2B5EF4-FFF2-40B4-BE49-F238E27FC236}">
                <a16:creationId xmlns:a16="http://schemas.microsoft.com/office/drawing/2014/main" id="{61073717-D20C-44C5-A43C-F34B40872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744" name="Rectangle 8">
            <a:extLst>
              <a:ext uri="{FF2B5EF4-FFF2-40B4-BE49-F238E27FC236}">
                <a16:creationId xmlns:a16="http://schemas.microsoft.com/office/drawing/2014/main" id="{74EB5435-E4BF-491C-BD95-2755E2AB51A1}"/>
              </a:ext>
            </a:extLst>
          </p:cNvPr>
          <p:cNvSpPr>
            <a:spLocks noGrp="1" noChangeArrowheads="1"/>
          </p:cNvSpPr>
          <p:nvPr>
            <p:ph type="title"/>
          </p:nvPr>
        </p:nvSpPr>
        <p:spPr>
          <a:xfrm>
            <a:off x="3886200" y="762000"/>
            <a:ext cx="4876800" cy="4572000"/>
          </a:xfrm>
          <a:noFill/>
          <a:ln/>
          <a:effectLst>
            <a:outerShdw dist="56796" dir="1593903"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Quando o Cordeiro abre o segundo selo, uma mudança tem lugar. É dito a João para "vir e ver", isto é, para observar o desenrolar da história.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35D99720-FC75-44FA-B257-6BBD81AC9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5">
            <a:extLst>
              <a:ext uri="{FF2B5EF4-FFF2-40B4-BE49-F238E27FC236}">
                <a16:creationId xmlns:a16="http://schemas.microsoft.com/office/drawing/2014/main" id="{5AD56AF0-CFDD-4977-BCC4-E5543523746E}"/>
              </a:ext>
            </a:extLst>
          </p:cNvPr>
          <p:cNvSpPr>
            <a:spLocks noGrp="1" noChangeArrowheads="1"/>
          </p:cNvSpPr>
          <p:nvPr>
            <p:ph type="title"/>
          </p:nvPr>
        </p:nvSpPr>
        <p:spPr>
          <a:xfrm>
            <a:off x="1752600" y="3352800"/>
            <a:ext cx="7162800" cy="3048000"/>
          </a:xfrm>
          <a:noFill/>
          <a:ln/>
          <a:effectLst>
            <a:outerShdw dist="56796" dir="1593903" algn="ctr" rotWithShape="0">
              <a:schemeClr val="tx1"/>
            </a:outerShdw>
          </a:effectLst>
        </p:spPr>
        <p:txBody>
          <a:bodyPr/>
          <a:lstStyle/>
          <a:p>
            <a:r>
              <a:rPr lang="pt-BR" altLang="pt-BR" sz="3600" b="1">
                <a:solidFill>
                  <a:srgbClr val="FFFF66"/>
                </a:solidFill>
                <a:latin typeface="Arial Narrow" panose="020B0606020202030204" pitchFamily="34" charset="0"/>
              </a:rPr>
              <a:t>Os sete selos são abertos e quatro cavaleiros entram em cena, seguindo sua trajetória rumo ao clímax da história.   </a:t>
            </a:r>
            <a:r>
              <a:rPr lang="pt-BR" altLang="pt-BR" sz="3600" b="1">
                <a:solidFill>
                  <a:srgbClr val="FFFF66"/>
                </a:solidFill>
                <a:latin typeface="Arial Narrow" panose="020B0606020202030204" pitchFamily="34" charset="0"/>
                <a:cs typeface="Times New Roman" panose="02020603050405020304" pitchFamily="18" charset="0"/>
              </a:rPr>
              <a:t> </a:t>
            </a:r>
            <a:endParaRPr lang="pt-PT" altLang="pt-BR" sz="3600" b="1">
              <a:solidFill>
                <a:srgbClr val="FFFF66"/>
              </a:solidFill>
              <a:latin typeface="Arial Narrow" panose="020B0606020202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a:extLst>
              <a:ext uri="{FF2B5EF4-FFF2-40B4-BE49-F238E27FC236}">
                <a16:creationId xmlns:a16="http://schemas.microsoft.com/office/drawing/2014/main" id="{A82D8406-64D2-4D6A-BFE8-F5218105A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81" name="Rectangle 5">
            <a:extLst>
              <a:ext uri="{FF2B5EF4-FFF2-40B4-BE49-F238E27FC236}">
                <a16:creationId xmlns:a16="http://schemas.microsoft.com/office/drawing/2014/main" id="{8B4C9ABD-8333-4839-BC34-17A54DB1207A}"/>
              </a:ext>
            </a:extLst>
          </p:cNvPr>
          <p:cNvSpPr>
            <a:spLocks noGrp="1" noChangeArrowheads="1"/>
          </p:cNvSpPr>
          <p:nvPr>
            <p:ph type="title"/>
          </p:nvPr>
        </p:nvSpPr>
        <p:spPr>
          <a:xfrm>
            <a:off x="762000" y="3429000"/>
            <a:ext cx="7696200" cy="3276600"/>
          </a:xfrm>
          <a:noFill/>
          <a:ln/>
          <a:effectLst>
            <a:outerShdw dist="56796" dir="1593903"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Qual é a cor do segundo cavalo?  (verso 4)</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B6B5FFA8-4375-42F5-9718-4BED79F5B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4691" name="Rectangle 3">
            <a:extLst>
              <a:ext uri="{FF2B5EF4-FFF2-40B4-BE49-F238E27FC236}">
                <a16:creationId xmlns:a16="http://schemas.microsoft.com/office/drawing/2014/main" id="{5EFADD10-8EAD-4B76-9086-DD83BF8DD0BE}"/>
              </a:ext>
            </a:extLst>
          </p:cNvPr>
          <p:cNvSpPr>
            <a:spLocks noGrp="1" noChangeArrowheads="1"/>
          </p:cNvSpPr>
          <p:nvPr>
            <p:ph type="title"/>
          </p:nvPr>
        </p:nvSpPr>
        <p:spPr>
          <a:xfrm>
            <a:off x="762000" y="3429000"/>
            <a:ext cx="7696200" cy="3276600"/>
          </a:xfrm>
          <a:noFill/>
          <a:ln/>
          <a:effectLst>
            <a:outerShdw dist="56796" dir="1593903"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Qual é a cor do segundo cavalo?  (verso 4)</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Vermelho.</a:t>
            </a: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a:extLst>
              <a:ext uri="{FF2B5EF4-FFF2-40B4-BE49-F238E27FC236}">
                <a16:creationId xmlns:a16="http://schemas.microsoft.com/office/drawing/2014/main" id="{B3826716-1664-48CD-933E-8802A5693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5" name="Rectangle 5">
            <a:extLst>
              <a:ext uri="{FF2B5EF4-FFF2-40B4-BE49-F238E27FC236}">
                <a16:creationId xmlns:a16="http://schemas.microsoft.com/office/drawing/2014/main" id="{702D707D-D4C7-4498-9D8A-EA577946BF8C}"/>
              </a:ext>
            </a:extLst>
          </p:cNvPr>
          <p:cNvSpPr>
            <a:spLocks noGrp="1" noChangeArrowheads="1"/>
          </p:cNvSpPr>
          <p:nvPr>
            <p:ph type="title"/>
          </p:nvPr>
        </p:nvSpPr>
        <p:spPr>
          <a:xfrm>
            <a:off x="228600" y="685800"/>
            <a:ext cx="4876800" cy="5791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Dois eventos negativos foram constatados (verso 4).</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O que o cavaleiro retira da Terra? </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AF59D7E0-4C9D-495C-BF00-FF30B3D30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5715" name="Rectangle 3">
            <a:extLst>
              <a:ext uri="{FF2B5EF4-FFF2-40B4-BE49-F238E27FC236}">
                <a16:creationId xmlns:a16="http://schemas.microsoft.com/office/drawing/2014/main" id="{D676CF28-88C0-4B4F-942A-79EED5AE82AC}"/>
              </a:ext>
            </a:extLst>
          </p:cNvPr>
          <p:cNvSpPr>
            <a:spLocks noGrp="1" noChangeArrowheads="1"/>
          </p:cNvSpPr>
          <p:nvPr>
            <p:ph type="title"/>
          </p:nvPr>
        </p:nvSpPr>
        <p:spPr>
          <a:xfrm>
            <a:off x="228600" y="685800"/>
            <a:ext cx="4876800" cy="5791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Dois eventos negativos foram constatados (verso 4).</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O que o cavaleiro retira da Terra? </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A Paz.</a:t>
            </a: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a:extLst>
              <a:ext uri="{FF2B5EF4-FFF2-40B4-BE49-F238E27FC236}">
                <a16:creationId xmlns:a16="http://schemas.microsoft.com/office/drawing/2014/main" id="{37FFDE5F-7AF2-4320-93D2-C4E82BE74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4997" name="Rectangle 5">
            <a:extLst>
              <a:ext uri="{FF2B5EF4-FFF2-40B4-BE49-F238E27FC236}">
                <a16:creationId xmlns:a16="http://schemas.microsoft.com/office/drawing/2014/main" id="{435CE811-68DD-47D4-A1D7-115831818052}"/>
              </a:ext>
            </a:extLst>
          </p:cNvPr>
          <p:cNvSpPr>
            <a:spLocks noGrp="1" noChangeArrowheads="1"/>
          </p:cNvSpPr>
          <p:nvPr>
            <p:ph type="title"/>
          </p:nvPr>
        </p:nvSpPr>
        <p:spPr>
          <a:xfrm>
            <a:off x="152400" y="609600"/>
            <a:ext cx="44196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E esse cavaleiro fez com que os homens </a:t>
            </a:r>
            <a:r>
              <a:rPr lang="pt-BR" altLang="pt-BR" sz="4000" b="1" u="sng">
                <a:solidFill>
                  <a:schemeClr val="bg1"/>
                </a:solidFill>
                <a:latin typeface="Arial Narrow" panose="020B0606020202030204" pitchFamily="34" charset="0"/>
                <a:cs typeface="Times New Roman" panose="02020603050405020304" pitchFamily="18" charset="0"/>
              </a:rPr>
              <a:t>se matassem</a:t>
            </a:r>
            <a:r>
              <a:rPr lang="pt-BR" altLang="pt-BR" sz="4000" b="1">
                <a:solidFill>
                  <a:schemeClr val="bg1"/>
                </a:solidFill>
                <a:latin typeface="Arial Narrow" panose="020B0606020202030204" pitchFamily="34" charset="0"/>
                <a:cs typeface="Times New Roman" panose="02020603050405020304" pitchFamily="18" charset="0"/>
              </a:rPr>
              <a:t> uns aos outros.</a:t>
            </a:r>
            <a:r>
              <a:rPr lang="pt-PT" altLang="pt-BR" sz="4000" b="1">
                <a:solidFill>
                  <a:schemeClr val="bg1"/>
                </a:solidFill>
                <a:latin typeface="Arial Narrow" panose="020B0606020202030204" pitchFamily="34" charset="0"/>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a:extLst>
              <a:ext uri="{FF2B5EF4-FFF2-40B4-BE49-F238E27FC236}">
                <a16:creationId xmlns:a16="http://schemas.microsoft.com/office/drawing/2014/main" id="{6A7275F7-39ED-4AF3-8873-EB1EF0DA4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9" name="Rectangle 5">
            <a:extLst>
              <a:ext uri="{FF2B5EF4-FFF2-40B4-BE49-F238E27FC236}">
                <a16:creationId xmlns:a16="http://schemas.microsoft.com/office/drawing/2014/main" id="{2E46897C-5194-4907-B79E-6974B2C5B473}"/>
              </a:ext>
            </a:extLst>
          </p:cNvPr>
          <p:cNvSpPr>
            <a:spLocks noGrp="1" noChangeArrowheads="1"/>
          </p:cNvSpPr>
          <p:nvPr>
            <p:ph type="title"/>
          </p:nvPr>
        </p:nvSpPr>
        <p:spPr>
          <a:xfrm>
            <a:off x="685800" y="3733800"/>
            <a:ext cx="6400800" cy="34290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A perseguição explodiu durante esse período da história cristã, que coincide em certo grau com o tempo da igreja de Esmirna. </a:t>
            </a:r>
            <a:endParaRPr lang="pt-PT" altLang="pt-BR" sz="3600" b="1">
              <a:solidFill>
                <a:schemeClr val="bg1"/>
              </a:solidFill>
              <a:latin typeface="Arial Narrow" panose="020B0606020202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a:extLst>
              <a:ext uri="{FF2B5EF4-FFF2-40B4-BE49-F238E27FC236}">
                <a16:creationId xmlns:a16="http://schemas.microsoft.com/office/drawing/2014/main" id="{62BBDEFF-C9DE-4ECA-8528-13D325F33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6021" name="Rectangle 5">
            <a:extLst>
              <a:ext uri="{FF2B5EF4-FFF2-40B4-BE49-F238E27FC236}">
                <a16:creationId xmlns:a16="http://schemas.microsoft.com/office/drawing/2014/main" id="{476E2830-970A-402F-A409-5221AE4CF467}"/>
              </a:ext>
            </a:extLst>
          </p:cNvPr>
          <p:cNvSpPr>
            <a:spLocks noGrp="1" noChangeArrowheads="1"/>
          </p:cNvSpPr>
          <p:nvPr>
            <p:ph type="title"/>
          </p:nvPr>
        </p:nvSpPr>
        <p:spPr>
          <a:xfrm>
            <a:off x="685800" y="4648200"/>
            <a:ext cx="7772400" cy="114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O vermelho do segundo cavalo representa o sangue dos mártires. </a:t>
            </a:r>
            <a:endParaRPr lang="pt-PT" altLang="pt-BR" b="1">
              <a:solidFill>
                <a:schemeClr val="bg1"/>
              </a:solidFill>
              <a:latin typeface="Arial Narrow" panose="020B0606020202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7043" name="Picture 3">
            <a:extLst>
              <a:ext uri="{FF2B5EF4-FFF2-40B4-BE49-F238E27FC236}">
                <a16:creationId xmlns:a16="http://schemas.microsoft.com/office/drawing/2014/main" id="{9EE280D3-4DA8-499B-994A-2FFC837EE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87045" name="Rectangle 5">
            <a:extLst>
              <a:ext uri="{FF2B5EF4-FFF2-40B4-BE49-F238E27FC236}">
                <a16:creationId xmlns:a16="http://schemas.microsoft.com/office/drawing/2014/main" id="{9CEABC4A-E81A-4747-9688-DA098A2AD857}"/>
              </a:ext>
            </a:extLst>
          </p:cNvPr>
          <p:cNvSpPr>
            <a:spLocks noGrp="1" noChangeArrowheads="1"/>
          </p:cNvSpPr>
          <p:nvPr>
            <p:ph type="title"/>
          </p:nvPr>
        </p:nvSpPr>
        <p:spPr>
          <a:xfrm>
            <a:off x="533400" y="2743200"/>
            <a:ext cx="8077200" cy="38100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Os historiadores nos contam que milhares de crentes foram crucificados, queimados ou chacinados por causa de sua fé em Jesus. Alguns dos fiéis foram mortos de fome, presos na prisão Mamertina em Roma e lançados num fosso com doze metros de profundidade... </a:t>
            </a:r>
            <a:endParaRPr lang="pt-PT" altLang="pt-BR" sz="3600" b="1">
              <a:solidFill>
                <a:schemeClr val="bg1"/>
              </a:solidFill>
              <a:latin typeface="Arial Narrow" panose="020B0606020202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9E8960E3-9EA2-4616-B9E6-21F24398D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8069" name="Rectangle 5">
            <a:extLst>
              <a:ext uri="{FF2B5EF4-FFF2-40B4-BE49-F238E27FC236}">
                <a16:creationId xmlns:a16="http://schemas.microsoft.com/office/drawing/2014/main" id="{A78B6AF6-EF83-4133-B2E9-78811B725AD7}"/>
              </a:ext>
            </a:extLst>
          </p:cNvPr>
          <p:cNvSpPr>
            <a:spLocks noGrp="1" noChangeArrowheads="1"/>
          </p:cNvSpPr>
          <p:nvPr>
            <p:ph type="title"/>
          </p:nvPr>
        </p:nvSpPr>
        <p:spPr>
          <a:xfrm>
            <a:off x="1219200" y="2895600"/>
            <a:ext cx="70866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Para aumentar seu sofrimento, sacos contendo alimentos e jarras de água eram pendurados em cordas, fora do seu alcance.  Quando eles morriam, seus corpos eram lançados num esgoto que escoava no rio Tibre.</a:t>
            </a:r>
            <a:r>
              <a:rPr lang="pt-PT" altLang="pt-BR" sz="4000" b="1">
                <a:solidFill>
                  <a:schemeClr val="bg1"/>
                </a:solidFill>
                <a:latin typeface="Arial Narrow" panose="020B0606020202030204" pitchFamily="34" charset="0"/>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a:extLst>
              <a:ext uri="{FF2B5EF4-FFF2-40B4-BE49-F238E27FC236}">
                <a16:creationId xmlns:a16="http://schemas.microsoft.com/office/drawing/2014/main" id="{9638A3BC-2B84-44D1-AAB4-090252700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a:extLst>
              <a:ext uri="{FF2B5EF4-FFF2-40B4-BE49-F238E27FC236}">
                <a16:creationId xmlns:a16="http://schemas.microsoft.com/office/drawing/2014/main" id="{D51A1A17-A7B7-49EA-844E-B64783DE8E2E}"/>
              </a:ext>
            </a:extLst>
          </p:cNvPr>
          <p:cNvSpPr>
            <a:spLocks noGrp="1" noChangeArrowheads="1"/>
          </p:cNvSpPr>
          <p:nvPr>
            <p:ph type="title"/>
          </p:nvPr>
        </p:nvSpPr>
        <p:spPr>
          <a:xfrm>
            <a:off x="685800" y="5029200"/>
            <a:ext cx="7772400" cy="1143000"/>
          </a:xfrm>
          <a:noFill/>
          <a:ln/>
          <a:effectLst>
            <a:outerShdw dist="25400" dir="5400000" algn="ctr" rotWithShape="0">
              <a:schemeClr val="tx1"/>
            </a:outerShdw>
          </a:effectLst>
        </p:spPr>
        <p:txBody>
          <a:bodyPr/>
          <a:lstStyle/>
          <a:p>
            <a:r>
              <a:rPr lang="pt-BR" altLang="pt-BR" b="1">
                <a:solidFill>
                  <a:schemeClr val="tx1"/>
                </a:solidFill>
                <a:effectLst>
                  <a:outerShdw blurRad="38100" dist="38100" dir="2700000" algn="tl">
                    <a:srgbClr val="C0C0C0"/>
                  </a:outerShdw>
                </a:effectLst>
                <a:latin typeface="Arial Narrow" panose="020B0606020202030204" pitchFamily="34" charset="0"/>
                <a:cs typeface="Times New Roman" panose="02020603050405020304" pitchFamily="18" charset="0"/>
              </a:rPr>
              <a:t>O Terceiro Selo:  A Fome</a:t>
            </a:r>
            <a:br>
              <a:rPr lang="pt-BR" altLang="pt-BR" b="1">
                <a:solidFill>
                  <a:schemeClr val="tx1"/>
                </a:solidFill>
                <a:effectLst>
                  <a:outerShdw blurRad="38100" dist="38100" dir="2700000" algn="tl">
                    <a:srgbClr val="C0C0C0"/>
                  </a:outerShdw>
                </a:effectLst>
                <a:latin typeface="Arial Narrow" panose="020B0606020202030204" pitchFamily="34" charset="0"/>
                <a:cs typeface="Times New Roman" panose="02020603050405020304" pitchFamily="18" charset="0"/>
              </a:rPr>
            </a:br>
            <a:r>
              <a:rPr lang="pt-BR" altLang="pt-BR" b="1">
                <a:solidFill>
                  <a:schemeClr val="tx1"/>
                </a:solidFill>
                <a:effectLst>
                  <a:outerShdw blurRad="38100" dist="38100" dir="2700000" algn="tl">
                    <a:srgbClr val="C0C0C0"/>
                  </a:outerShdw>
                </a:effectLst>
                <a:latin typeface="Arial Narrow" panose="020B0606020202030204" pitchFamily="34" charset="0"/>
                <a:cs typeface="Times New Roman" panose="02020603050405020304" pitchFamily="18" charset="0"/>
              </a:rPr>
              <a:t>(Do quarto ao sexto século de nossa era)</a:t>
            </a:r>
            <a:r>
              <a:rPr lang="pt-PT" altLang="pt-BR" b="1">
                <a:solidFill>
                  <a:schemeClr val="tx1"/>
                </a:solidFill>
                <a:effectLst>
                  <a:outerShdw blurRad="38100" dist="38100" dir="2700000" algn="tl">
                    <a:srgbClr val="C0C0C0"/>
                  </a:outerShdw>
                </a:effectLst>
                <a:latin typeface="Arial Narrow" panose="020B0606020202030204"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3D4692-B835-4588-A624-608AD1C8349A}"/>
              </a:ext>
            </a:extLst>
          </p:cNvPr>
          <p:cNvSpPr>
            <a:spLocks noGrp="1" noChangeArrowheads="1"/>
          </p:cNvSpPr>
          <p:nvPr>
            <p:ph type="title"/>
          </p:nvPr>
        </p:nvSpPr>
        <p:spPr>
          <a:xfrm>
            <a:off x="4038600" y="2819400"/>
            <a:ext cx="5105400" cy="1143000"/>
          </a:xfrm>
          <a:effectLst>
            <a:outerShdw dist="35921" dir="2700000"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Nesta lição saberemos como a história está caminhando para o holocausto final. Sete selos, abertos um por um, revelam os estágios da jornada deste mundo. Mas também descobriremos como cada um de nós pode chegar ao final dessa marcha, selados como filhos de um rei.</a:t>
            </a:r>
            <a:r>
              <a:rPr lang="pt-PT" altLang="pt-BR" sz="3600" b="1">
                <a:solidFill>
                  <a:schemeClr val="bg1"/>
                </a:solidFill>
                <a:latin typeface="Arial Narrow" panose="020B0606020202030204" pitchFamily="34" charset="0"/>
              </a:rPr>
              <a:t> </a:t>
            </a:r>
          </a:p>
        </p:txBody>
      </p:sp>
      <p:pic>
        <p:nvPicPr>
          <p:cNvPr id="4099" name="Picture 3">
            <a:extLst>
              <a:ext uri="{FF2B5EF4-FFF2-40B4-BE49-F238E27FC236}">
                <a16:creationId xmlns:a16="http://schemas.microsoft.com/office/drawing/2014/main" id="{C27A24FF-0BD6-422C-87D8-7C00326E1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3863975" cy="5310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a:extLst>
              <a:ext uri="{FF2B5EF4-FFF2-40B4-BE49-F238E27FC236}">
                <a16:creationId xmlns:a16="http://schemas.microsoft.com/office/drawing/2014/main" id="{3A9DBBAA-3E74-4A1A-8247-8DF490B16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7" name="Rectangle 5">
            <a:extLst>
              <a:ext uri="{FF2B5EF4-FFF2-40B4-BE49-F238E27FC236}">
                <a16:creationId xmlns:a16="http://schemas.microsoft.com/office/drawing/2014/main" id="{D969578C-4D0B-41B0-9859-598A08BB523D}"/>
              </a:ext>
            </a:extLst>
          </p:cNvPr>
          <p:cNvSpPr>
            <a:spLocks noGrp="1" noChangeArrowheads="1"/>
          </p:cNvSpPr>
          <p:nvPr>
            <p:ph type="title"/>
          </p:nvPr>
        </p:nvSpPr>
        <p:spPr>
          <a:xfrm>
            <a:off x="762000" y="2590800"/>
            <a:ext cx="7772400" cy="1143000"/>
          </a:xfrm>
          <a:noFill/>
          <a:ln/>
          <a:effectLst>
            <a:outerShdw dist="45791" dir="2021404" algn="ctr" rotWithShape="0">
              <a:schemeClr val="tx1"/>
            </a:outerShdw>
          </a:effectLst>
        </p:spPr>
        <p:txBody>
          <a:bodyPr/>
          <a:lstStyle/>
          <a:p>
            <a:r>
              <a:rPr lang="pt-BR" altLang="pt-BR" sz="5400" b="1">
                <a:solidFill>
                  <a:schemeClr val="bg1"/>
                </a:solidFill>
                <a:latin typeface="Arial Narrow" panose="020B0606020202030204" pitchFamily="34" charset="0"/>
                <a:cs typeface="Times New Roman" panose="02020603050405020304" pitchFamily="18" charset="0"/>
              </a:rPr>
              <a:t>Leia Apocalipse 6:5 e 6.</a:t>
            </a:r>
            <a:endParaRPr lang="pt-PT" altLang="pt-BR" sz="54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a:extLst>
              <a:ext uri="{FF2B5EF4-FFF2-40B4-BE49-F238E27FC236}">
                <a16:creationId xmlns:a16="http://schemas.microsoft.com/office/drawing/2014/main" id="{A9EFBB42-71C0-46CB-B8E4-B0AA01BD6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7765" name="Rectangle 5">
            <a:extLst>
              <a:ext uri="{FF2B5EF4-FFF2-40B4-BE49-F238E27FC236}">
                <a16:creationId xmlns:a16="http://schemas.microsoft.com/office/drawing/2014/main" id="{A6F2DCCF-6FEF-4939-9C1E-19264D852949}"/>
              </a:ext>
            </a:extLst>
          </p:cNvPr>
          <p:cNvSpPr>
            <a:spLocks noGrp="1" noChangeArrowheads="1"/>
          </p:cNvSpPr>
          <p:nvPr>
            <p:ph type="title"/>
          </p:nvPr>
        </p:nvSpPr>
        <p:spPr>
          <a:xfrm>
            <a:off x="228600" y="533400"/>
            <a:ext cx="5181600" cy="57150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Esse selo apresenta-nos o cristianismo como religião oficial do império romano, durante o reinado de Constantino. Nesse período, o cristianismo caiu vertiginosamente. O cavalo negro representa a corrupção da igreja. Ele sugere morte, tristeza e escuridão espiritual. </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a:extLst>
              <a:ext uri="{FF2B5EF4-FFF2-40B4-BE49-F238E27FC236}">
                <a16:creationId xmlns:a16="http://schemas.microsoft.com/office/drawing/2014/main" id="{F7B2771B-5A03-4655-A5B4-E1BB5E18E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701" name="Rectangle 5">
            <a:extLst>
              <a:ext uri="{FF2B5EF4-FFF2-40B4-BE49-F238E27FC236}">
                <a16:creationId xmlns:a16="http://schemas.microsoft.com/office/drawing/2014/main" id="{1B2920C1-8DE5-48DF-897C-E2E80F06276E}"/>
              </a:ext>
            </a:extLst>
          </p:cNvPr>
          <p:cNvSpPr>
            <a:spLocks noGrp="1" noChangeArrowheads="1"/>
          </p:cNvSpPr>
          <p:nvPr>
            <p:ph type="title"/>
          </p:nvPr>
        </p:nvSpPr>
        <p:spPr>
          <a:xfrm>
            <a:off x="228600" y="304800"/>
            <a:ext cx="45720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 O que o cavaleiro tinha em sua mão? (verso 5)</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1BDC8BE1-747A-4A7C-80CD-5F0392638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8787" name="Rectangle 3">
            <a:extLst>
              <a:ext uri="{FF2B5EF4-FFF2-40B4-BE49-F238E27FC236}">
                <a16:creationId xmlns:a16="http://schemas.microsoft.com/office/drawing/2014/main" id="{B86D7A3F-C280-4BC2-BAC7-E03154698ED5}"/>
              </a:ext>
            </a:extLst>
          </p:cNvPr>
          <p:cNvSpPr>
            <a:spLocks noGrp="1" noChangeArrowheads="1"/>
          </p:cNvSpPr>
          <p:nvPr>
            <p:ph type="title"/>
          </p:nvPr>
        </p:nvSpPr>
        <p:spPr>
          <a:xfrm>
            <a:off x="228600" y="304800"/>
            <a:ext cx="45720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 O que o cavaleiro tinha em sua mão? (verso 5)</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 Uma balança.</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ABC8E0AA-3EDF-4966-BEAD-C6D3A3519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6" name="Rectangle 6">
            <a:extLst>
              <a:ext uri="{FF2B5EF4-FFF2-40B4-BE49-F238E27FC236}">
                <a16:creationId xmlns:a16="http://schemas.microsoft.com/office/drawing/2014/main" id="{323FDEBB-8112-4426-8621-0A6BF0174F10}"/>
              </a:ext>
            </a:extLst>
          </p:cNvPr>
          <p:cNvSpPr>
            <a:spLocks noGrp="1" noChangeArrowheads="1"/>
          </p:cNvSpPr>
          <p:nvPr>
            <p:ph type="title"/>
          </p:nvPr>
        </p:nvSpPr>
        <p:spPr>
          <a:xfrm>
            <a:off x="685800" y="4343400"/>
            <a:ext cx="77724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 balança representa o duplo poder, a mistura de igreja e Estado. Constantino usou o poder do império romano para forçar a observância cristã.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a:extLst>
              <a:ext uri="{FF2B5EF4-FFF2-40B4-BE49-F238E27FC236}">
                <a16:creationId xmlns:a16="http://schemas.microsoft.com/office/drawing/2014/main" id="{A14CF23B-AE98-4B18-AF12-F885BC841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9573" name="Rectangle 5">
            <a:extLst>
              <a:ext uri="{FF2B5EF4-FFF2-40B4-BE49-F238E27FC236}">
                <a16:creationId xmlns:a16="http://schemas.microsoft.com/office/drawing/2014/main" id="{66AC4B3F-6AC5-4B1E-8FB7-E34B33F83B5E}"/>
              </a:ext>
            </a:extLst>
          </p:cNvPr>
          <p:cNvSpPr>
            <a:spLocks noGrp="1" noChangeArrowheads="1"/>
          </p:cNvSpPr>
          <p:nvPr>
            <p:ph type="title"/>
          </p:nvPr>
        </p:nvSpPr>
        <p:spPr>
          <a:xfrm>
            <a:off x="3886200" y="381000"/>
            <a:ext cx="5105400" cy="6096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 cevada, o trigo e o azeite referem-se aos ingredientes básicos para a feitura de pão. Custava o salário de um dia comprar um pão. Em outras palavras, a fome assolava...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3">
            <a:extLst>
              <a:ext uri="{FF2B5EF4-FFF2-40B4-BE49-F238E27FC236}">
                <a16:creationId xmlns:a16="http://schemas.microsoft.com/office/drawing/2014/main" id="{7FC26001-181E-4988-91B4-194835B8C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9813" name="Rectangle 5">
            <a:extLst>
              <a:ext uri="{FF2B5EF4-FFF2-40B4-BE49-F238E27FC236}">
                <a16:creationId xmlns:a16="http://schemas.microsoft.com/office/drawing/2014/main" id="{6C9C9803-5AAF-478E-9547-2F78A41E2E9B}"/>
              </a:ext>
            </a:extLst>
          </p:cNvPr>
          <p:cNvSpPr>
            <a:spLocks noGrp="1" noChangeArrowheads="1"/>
          </p:cNvSpPr>
          <p:nvPr>
            <p:ph type="title"/>
          </p:nvPr>
        </p:nvSpPr>
        <p:spPr>
          <a:xfrm>
            <a:off x="685800" y="990600"/>
            <a:ext cx="7772400" cy="11430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Mas essa não é fome de alimentos, mas da Palavra de Deus.</a:t>
            </a:r>
            <a:endParaRPr lang="pt-PT" altLang="pt-BR"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a:extLst>
              <a:ext uri="{FF2B5EF4-FFF2-40B4-BE49-F238E27FC236}">
                <a16:creationId xmlns:a16="http://schemas.microsoft.com/office/drawing/2014/main" id="{3CBC3C13-34BA-4B85-9F95-3C7D1ECFD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9" name="Rectangle 5">
            <a:extLst>
              <a:ext uri="{FF2B5EF4-FFF2-40B4-BE49-F238E27FC236}">
                <a16:creationId xmlns:a16="http://schemas.microsoft.com/office/drawing/2014/main" id="{F9A0AA50-6294-4CDB-B5C6-AD4EE8D02869}"/>
              </a:ext>
            </a:extLst>
          </p:cNvPr>
          <p:cNvSpPr>
            <a:spLocks noGrp="1" noChangeArrowheads="1"/>
          </p:cNvSpPr>
          <p:nvPr>
            <p:ph type="title"/>
          </p:nvPr>
        </p:nvSpPr>
        <p:spPr>
          <a:xfrm>
            <a:off x="685800" y="2743200"/>
            <a:ext cx="77724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As tradições da igreja transformaram a fé no que um historiador chamou de "cristianismo mecânico". Os rituais substituíram a nutrição espiritual. Os claros princípios da Escritura foram todos afogados num dilúvio de falsos ensinamentos.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a:extLst>
              <a:ext uri="{FF2B5EF4-FFF2-40B4-BE49-F238E27FC236}">
                <a16:creationId xmlns:a16="http://schemas.microsoft.com/office/drawing/2014/main" id="{538D5812-B2DD-4663-BF2D-1394491BE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3" name="Rectangle 5">
            <a:extLst>
              <a:ext uri="{FF2B5EF4-FFF2-40B4-BE49-F238E27FC236}">
                <a16:creationId xmlns:a16="http://schemas.microsoft.com/office/drawing/2014/main" id="{12C5AA29-3C81-4F26-87CE-FBBE1558B802}"/>
              </a:ext>
            </a:extLst>
          </p:cNvPr>
          <p:cNvSpPr>
            <a:spLocks noGrp="1" noChangeArrowheads="1"/>
          </p:cNvSpPr>
          <p:nvPr>
            <p:ph type="title"/>
          </p:nvPr>
        </p:nvSpPr>
        <p:spPr>
          <a:xfrm>
            <a:off x="381000" y="4724400"/>
            <a:ext cx="8153400" cy="1143000"/>
          </a:xfrm>
          <a:noFill/>
          <a:ln/>
          <a:effectLst>
            <a:outerShdw dist="56796" dir="1593903" algn="ctr" rotWithShape="0">
              <a:schemeClr val="tx1"/>
            </a:outerShdw>
          </a:effectLst>
        </p:spPr>
        <p:txBody>
          <a:bodyPr/>
          <a:lstStyle/>
          <a:p>
            <a:r>
              <a:rPr lang="pt-BR" altLang="pt-BR" sz="4000" b="1">
                <a:solidFill>
                  <a:srgbClr val="FFFF66"/>
                </a:solidFill>
                <a:latin typeface="Tahoma" panose="020B0604030504040204" pitchFamily="34" charset="0"/>
                <a:cs typeface="Times New Roman" panose="02020603050405020304" pitchFamily="18" charset="0"/>
              </a:rPr>
              <a:t>O Quarto Selo: O Alastramento da Morte</a:t>
            </a:r>
            <a:br>
              <a:rPr lang="pt-BR" altLang="pt-BR" sz="4000" b="1">
                <a:solidFill>
                  <a:srgbClr val="FFFF66"/>
                </a:solidFill>
                <a:latin typeface="Tahoma" panose="020B0604030504040204" pitchFamily="34" charset="0"/>
                <a:cs typeface="Times New Roman" panose="02020603050405020304" pitchFamily="18" charset="0"/>
              </a:rPr>
            </a:br>
            <a:r>
              <a:rPr lang="pt-BR" altLang="pt-BR" sz="4000" b="1">
                <a:solidFill>
                  <a:srgbClr val="FFFF66"/>
                </a:solidFill>
                <a:latin typeface="Tahoma" panose="020B0604030504040204" pitchFamily="34" charset="0"/>
                <a:cs typeface="Times New Roman" panose="02020603050405020304" pitchFamily="18" charset="0"/>
              </a:rPr>
              <a:t>(Do sexto até o décimo quinto séculos de nossa era)</a:t>
            </a:r>
            <a:r>
              <a:rPr lang="pt-PT" altLang="pt-BR" sz="4000" b="1">
                <a:solidFill>
                  <a:srgbClr val="FFFF66"/>
                </a:solidFill>
                <a:latin typeface="Tahoma" panose="020B0604030504040204" pitchFamily="34" charset="0"/>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a:extLst>
              <a:ext uri="{FF2B5EF4-FFF2-40B4-BE49-F238E27FC236}">
                <a16:creationId xmlns:a16="http://schemas.microsoft.com/office/drawing/2014/main" id="{4E22FD33-F008-42D7-9B42-D904FF284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7" name="Rectangle 5">
            <a:extLst>
              <a:ext uri="{FF2B5EF4-FFF2-40B4-BE49-F238E27FC236}">
                <a16:creationId xmlns:a16="http://schemas.microsoft.com/office/drawing/2014/main" id="{B6035E03-B7B9-4663-89D3-8D01D42FD4C9}"/>
              </a:ext>
            </a:extLst>
          </p:cNvPr>
          <p:cNvSpPr>
            <a:spLocks noGrp="1" noChangeArrowheads="1"/>
          </p:cNvSpPr>
          <p:nvPr>
            <p:ph type="title"/>
          </p:nvPr>
        </p:nvSpPr>
        <p:spPr>
          <a:xfrm>
            <a:off x="1295400" y="1981200"/>
            <a:ext cx="7772400" cy="1143000"/>
          </a:xfrm>
          <a:noFill/>
          <a:ln/>
          <a:effectLst>
            <a:outerShdw dist="45791" dir="2021404" algn="ctr" rotWithShape="0">
              <a:schemeClr val="tx1"/>
            </a:outerShdw>
          </a:effectLst>
        </p:spPr>
        <p:txBody>
          <a:bodyPr/>
          <a:lstStyle/>
          <a:p>
            <a:r>
              <a:rPr lang="pt-BR" altLang="pt-BR" sz="5400" b="1">
                <a:solidFill>
                  <a:schemeClr val="bg1"/>
                </a:solidFill>
                <a:latin typeface="Arial Narrow" panose="020B0606020202030204" pitchFamily="34" charset="0"/>
                <a:cs typeface="Times New Roman" panose="02020603050405020304" pitchFamily="18" charset="0"/>
              </a:rPr>
              <a:t>Leia Apocalipse 6: 7 e 8.	 </a:t>
            </a:r>
            <a:endParaRPr lang="pt-PT" altLang="pt-BR" sz="54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125" name="Picture 5">
            <a:extLst>
              <a:ext uri="{FF2B5EF4-FFF2-40B4-BE49-F238E27FC236}">
                <a16:creationId xmlns:a16="http://schemas.microsoft.com/office/drawing/2014/main" id="{E2FAB593-1E6F-4D44-A41B-9C569527A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3198813" cy="4267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1FC6277-4762-42D4-A9D1-99F287F94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609600"/>
            <a:ext cx="3281362" cy="4267200"/>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8">
            <a:extLst>
              <a:ext uri="{FF2B5EF4-FFF2-40B4-BE49-F238E27FC236}">
                <a16:creationId xmlns:a16="http://schemas.microsoft.com/office/drawing/2014/main" id="{239A8515-276F-4273-8EDB-279086D32A22}"/>
              </a:ext>
            </a:extLst>
          </p:cNvPr>
          <p:cNvSpPr>
            <a:spLocks noGrp="1" noChangeArrowheads="1"/>
          </p:cNvSpPr>
          <p:nvPr>
            <p:ph type="title"/>
          </p:nvPr>
        </p:nvSpPr>
        <p:spPr>
          <a:xfrm>
            <a:off x="304800" y="5181600"/>
            <a:ext cx="8610600" cy="1143000"/>
          </a:xfrm>
          <a:noFill/>
          <a:ln/>
          <a:effectLst>
            <a:outerShdw dist="53882" dir="2700000" algn="ctr" rotWithShape="0">
              <a:schemeClr val="tx1"/>
            </a:outerShdw>
          </a:effectLst>
        </p:spPr>
        <p:txBody>
          <a:bodyPr/>
          <a:lstStyle/>
          <a:p>
            <a:r>
              <a:rPr lang="pt-BR" altLang="pt-BR" sz="3600" b="1">
                <a:solidFill>
                  <a:srgbClr val="FFFF99"/>
                </a:solidFill>
                <a:latin typeface="Arial Narrow" panose="020B0606020202030204" pitchFamily="34" charset="0"/>
                <a:cs typeface="Times New Roman" panose="02020603050405020304" pitchFamily="18" charset="0"/>
              </a:rPr>
              <a:t>Toda a história da igreja cristã – da cruz até a segunda vinda – é exibida diante de nós em visão panorâmica.</a:t>
            </a:r>
            <a:r>
              <a:rPr lang="pt-PT" altLang="pt-BR" sz="3600" b="1">
                <a:solidFill>
                  <a:srgbClr val="FFFF99"/>
                </a:solidFill>
                <a:latin typeface="Arial Narrow" panose="020B0606020202030204" pitchFamily="34"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3">
            <a:extLst>
              <a:ext uri="{FF2B5EF4-FFF2-40B4-BE49-F238E27FC236}">
                <a16:creationId xmlns:a16="http://schemas.microsoft.com/office/drawing/2014/main" id="{3F7202BF-C5A4-41F9-A018-3DD8705F8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0837" name="Rectangle 5">
            <a:extLst>
              <a:ext uri="{FF2B5EF4-FFF2-40B4-BE49-F238E27FC236}">
                <a16:creationId xmlns:a16="http://schemas.microsoft.com/office/drawing/2014/main" id="{5A776231-542D-4FB6-AB63-CDBA0D622B5D}"/>
              </a:ext>
            </a:extLst>
          </p:cNvPr>
          <p:cNvSpPr>
            <a:spLocks noGrp="1" noChangeArrowheads="1"/>
          </p:cNvSpPr>
          <p:nvPr>
            <p:ph type="title"/>
          </p:nvPr>
        </p:nvSpPr>
        <p:spPr>
          <a:xfrm>
            <a:off x="76200" y="381000"/>
            <a:ext cx="4343400" cy="5486400"/>
          </a:xfrm>
          <a:noFill/>
          <a:ln/>
          <a:effectLst>
            <a:outerShdw dist="35921" dir="2700000"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Jesus disse que o mundo conheceria que somos cristãos pelo nosso amor. Ele mesmo nos disse para amarmos os nossos inimigos.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a:extLst>
              <a:ext uri="{FF2B5EF4-FFF2-40B4-BE49-F238E27FC236}">
                <a16:creationId xmlns:a16="http://schemas.microsoft.com/office/drawing/2014/main" id="{285CD0CD-23BE-4648-82F5-DA6455C1B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24" name="Rectangle 8">
            <a:extLst>
              <a:ext uri="{FF2B5EF4-FFF2-40B4-BE49-F238E27FC236}">
                <a16:creationId xmlns:a16="http://schemas.microsoft.com/office/drawing/2014/main" id="{756B0E4F-DEBA-4DA9-BC91-891AD2CECB8A}"/>
              </a:ext>
            </a:extLst>
          </p:cNvPr>
          <p:cNvSpPr>
            <a:spLocks noGrp="1" noChangeArrowheads="1"/>
          </p:cNvSpPr>
          <p:nvPr>
            <p:ph type="title"/>
          </p:nvPr>
        </p:nvSpPr>
        <p:spPr>
          <a:xfrm>
            <a:off x="533400" y="4800600"/>
            <a:ext cx="8153400" cy="1143000"/>
          </a:xfrm>
          <a:noFill/>
          <a:ln/>
          <a:effectLst>
            <a:outerShdw dist="45791" dir="2021404" algn="ctr" rotWithShape="0">
              <a:schemeClr val="tx1"/>
            </a:outerShdw>
          </a:effectLst>
        </p:spPr>
        <p:txBody>
          <a:bodyPr/>
          <a:lstStyle/>
          <a:p>
            <a:r>
              <a:rPr lang="pt-BR" altLang="pt-BR" sz="4000" b="1">
                <a:solidFill>
                  <a:srgbClr val="FFFF66"/>
                </a:solidFill>
                <a:latin typeface="Arial Narrow" panose="020B0606020202030204" pitchFamily="34" charset="0"/>
                <a:cs typeface="Times New Roman" panose="02020603050405020304" pitchFamily="18" charset="0"/>
              </a:rPr>
              <a:t>Mas, em seu mais acentuado ponto de declínio, a igreja cristã oficial mudou esse ensinamento. Ela começou a perseguir aqueles que questionavam sua autoridade absoluta. </a:t>
            </a:r>
            <a:br>
              <a:rPr lang="pt-BR" altLang="pt-BR" sz="4000" b="1">
                <a:solidFill>
                  <a:srgbClr val="FFFF66"/>
                </a:solidFill>
                <a:latin typeface="Arial Narrow" panose="020B0606020202030204" pitchFamily="34" charset="0"/>
                <a:cs typeface="Times New Roman" panose="02020603050405020304" pitchFamily="18" charset="0"/>
              </a:rPr>
            </a:br>
            <a:endParaRPr lang="pt-PT" altLang="pt-BR" sz="4000" b="1">
              <a:solidFill>
                <a:srgbClr val="FFFF66"/>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9092" name="Picture 4">
            <a:extLst>
              <a:ext uri="{FF2B5EF4-FFF2-40B4-BE49-F238E27FC236}">
                <a16:creationId xmlns:a16="http://schemas.microsoft.com/office/drawing/2014/main" id="{6661691C-E45D-4DD2-9CB3-A71029DE1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350"/>
            <a:ext cx="4191000" cy="3143250"/>
          </a:xfrm>
          <a:prstGeom prst="rect">
            <a:avLst/>
          </a:prstGeom>
          <a:noFill/>
          <a:extLst>
            <a:ext uri="{909E8E84-426E-40DD-AFC4-6F175D3DCCD1}">
              <a14:hiddenFill xmlns:a14="http://schemas.microsoft.com/office/drawing/2010/main">
                <a:solidFill>
                  <a:srgbClr val="FFFFFF"/>
                </a:solidFill>
              </a14:hiddenFill>
            </a:ext>
          </a:extLst>
        </p:spPr>
      </p:pic>
      <p:sp>
        <p:nvSpPr>
          <p:cNvPr id="89094" name="Rectangle 6">
            <a:extLst>
              <a:ext uri="{FF2B5EF4-FFF2-40B4-BE49-F238E27FC236}">
                <a16:creationId xmlns:a16="http://schemas.microsoft.com/office/drawing/2014/main" id="{9E3051F1-035A-4451-ABDD-BEB8321F52F4}"/>
              </a:ext>
            </a:extLst>
          </p:cNvPr>
          <p:cNvSpPr>
            <a:spLocks noGrp="1" noChangeArrowheads="1"/>
          </p:cNvSpPr>
          <p:nvPr>
            <p:ph type="title"/>
          </p:nvPr>
        </p:nvSpPr>
        <p:spPr>
          <a:xfrm>
            <a:off x="838200" y="4267200"/>
            <a:ext cx="7162800" cy="18288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A igreja do império romano cria estar justificada ao mandar executar aqueles que não aceitassem todas as suas doutrinas. </a:t>
            </a: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ED32481A-074B-40C4-A8DB-C57C1564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350"/>
            <a:ext cx="4191000" cy="3143250"/>
          </a:xfrm>
          <a:prstGeom prst="rect">
            <a:avLst/>
          </a:prstGeom>
          <a:noFill/>
          <a:extLst>
            <a:ext uri="{909E8E84-426E-40DD-AFC4-6F175D3DCCD1}">
              <a14:hiddenFill xmlns:a14="http://schemas.microsoft.com/office/drawing/2010/main">
                <a:solidFill>
                  <a:srgbClr val="FFFFFF"/>
                </a:solidFill>
              </a14:hiddenFill>
            </a:ext>
          </a:extLst>
        </p:spPr>
      </p:pic>
      <p:sp>
        <p:nvSpPr>
          <p:cNvPr id="121859" name="Rectangle 3">
            <a:extLst>
              <a:ext uri="{FF2B5EF4-FFF2-40B4-BE49-F238E27FC236}">
                <a16:creationId xmlns:a16="http://schemas.microsoft.com/office/drawing/2014/main" id="{DBA3193B-C545-4491-B851-A545F76CC59A}"/>
              </a:ext>
            </a:extLst>
          </p:cNvPr>
          <p:cNvSpPr>
            <a:spLocks noGrp="1" noChangeArrowheads="1"/>
          </p:cNvSpPr>
          <p:nvPr>
            <p:ph type="title"/>
          </p:nvPr>
        </p:nvSpPr>
        <p:spPr>
          <a:xfrm>
            <a:off x="914400" y="3200400"/>
            <a:ext cx="7315200" cy="3429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Os oficiais da igreja arrastavam as pessoas aos tribunais por causa de suas crenças sobre a maneira certa de batizar, o dia de culto cristão e a adoração de imagens...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a:extLst>
              <a:ext uri="{FF2B5EF4-FFF2-40B4-BE49-F238E27FC236}">
                <a16:creationId xmlns:a16="http://schemas.microsoft.com/office/drawing/2014/main" id="{0717D93F-4DBC-46FE-B398-F44F1A2C3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117" name="Rectangle 5">
            <a:extLst>
              <a:ext uri="{FF2B5EF4-FFF2-40B4-BE49-F238E27FC236}">
                <a16:creationId xmlns:a16="http://schemas.microsoft.com/office/drawing/2014/main" id="{4FF55048-9E70-410C-9CC4-D45C2A035E0A}"/>
              </a:ext>
            </a:extLst>
          </p:cNvPr>
          <p:cNvSpPr>
            <a:spLocks noGrp="1" noChangeArrowheads="1"/>
          </p:cNvSpPr>
          <p:nvPr>
            <p:ph type="title"/>
          </p:nvPr>
        </p:nvSpPr>
        <p:spPr>
          <a:xfrm>
            <a:off x="3429000" y="304800"/>
            <a:ext cx="4419600" cy="5791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Milhões foram torturados e assassinados porque haviam escolhido seguir a Bíblia, quando a igreja ordenava ir contra ela.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DA6F2CBB-2081-4696-9E72-2E470FBA8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54D1D6C2-75C8-4E3A-A949-9EFE163E3F21}"/>
              </a:ext>
            </a:extLst>
          </p:cNvPr>
          <p:cNvSpPr>
            <a:spLocks noGrp="1" noChangeArrowheads="1"/>
          </p:cNvSpPr>
          <p:nvPr>
            <p:ph type="title"/>
          </p:nvPr>
        </p:nvSpPr>
        <p:spPr>
          <a:xfrm>
            <a:off x="76200" y="609600"/>
            <a:ext cx="43434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Qual é a cor do cavalo que representa esse triste período da história? (verso 8)</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335799D1-EB74-4532-A283-59F2BDA4A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883" name="Rectangle 3">
            <a:extLst>
              <a:ext uri="{FF2B5EF4-FFF2-40B4-BE49-F238E27FC236}">
                <a16:creationId xmlns:a16="http://schemas.microsoft.com/office/drawing/2014/main" id="{D530552E-D35B-4C6A-B0AD-876B453891D8}"/>
              </a:ext>
            </a:extLst>
          </p:cNvPr>
          <p:cNvSpPr>
            <a:spLocks noGrp="1" noChangeArrowheads="1"/>
          </p:cNvSpPr>
          <p:nvPr>
            <p:ph type="title"/>
          </p:nvPr>
        </p:nvSpPr>
        <p:spPr>
          <a:xfrm>
            <a:off x="76200" y="914400"/>
            <a:ext cx="4343400" cy="5486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Qual é a cor do cavalo que representa esse triste período da história? (verso 8)</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Amarelo</a:t>
            </a: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a:extLst>
              <a:ext uri="{FF2B5EF4-FFF2-40B4-BE49-F238E27FC236}">
                <a16:creationId xmlns:a16="http://schemas.microsoft.com/office/drawing/2014/main" id="{5845F734-400A-4106-83E1-5FA58A14A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9" name="Rectangle 5">
            <a:extLst>
              <a:ext uri="{FF2B5EF4-FFF2-40B4-BE49-F238E27FC236}">
                <a16:creationId xmlns:a16="http://schemas.microsoft.com/office/drawing/2014/main" id="{B7759D06-499E-4FF7-8B46-2631549E3411}"/>
              </a:ext>
            </a:extLst>
          </p:cNvPr>
          <p:cNvSpPr>
            <a:spLocks noGrp="1" noChangeArrowheads="1"/>
          </p:cNvSpPr>
          <p:nvPr>
            <p:ph type="title"/>
          </p:nvPr>
        </p:nvSpPr>
        <p:spPr>
          <a:xfrm>
            <a:off x="685800" y="2286000"/>
            <a:ext cx="7696200" cy="3733800"/>
          </a:xfrm>
          <a:noFill/>
          <a:ln/>
          <a:effectLst>
            <a:outerShdw dist="45791" dir="2021404" algn="ctr" rotWithShape="0">
              <a:schemeClr val="tx1"/>
            </a:outerShdw>
          </a:effectLst>
        </p:spPr>
        <p:txBody>
          <a:bodyPr/>
          <a:lstStyle/>
          <a:p>
            <a:r>
              <a:rPr lang="pt-BR" altLang="pt-BR" sz="4000" b="1">
                <a:solidFill>
                  <a:srgbClr val="FFFF99"/>
                </a:solidFill>
                <a:latin typeface="Tahoma" panose="020B0604030504040204" pitchFamily="34" charset="0"/>
                <a:cs typeface="Times New Roman" panose="02020603050405020304" pitchFamily="18" charset="0"/>
              </a:rPr>
              <a:t>O cavaleiro, conhecido como "Morte" recebeu o poder de matar por quais métodos? (verso 8)</a:t>
            </a:r>
            <a:br>
              <a:rPr lang="pt-BR" altLang="pt-BR" sz="4000" b="1">
                <a:solidFill>
                  <a:srgbClr val="FFFF99"/>
                </a:solidFill>
                <a:latin typeface="Tahoma" panose="020B0604030504040204" pitchFamily="34" charset="0"/>
                <a:cs typeface="Times New Roman" panose="02020603050405020304" pitchFamily="18" charset="0"/>
              </a:rPr>
            </a:br>
            <a:br>
              <a:rPr lang="pt-BR" altLang="pt-BR" sz="4000" b="1">
                <a:solidFill>
                  <a:srgbClr val="FFFF99"/>
                </a:solidFill>
                <a:latin typeface="Tahoma" panose="020B0604030504040204" pitchFamily="34" charset="0"/>
                <a:cs typeface="Times New Roman" panose="02020603050405020304" pitchFamily="18" charset="0"/>
              </a:rPr>
            </a:br>
            <a:endParaRPr lang="pt-PT" altLang="pt-BR" sz="4000" b="1">
              <a:solidFill>
                <a:srgbClr val="FFFF99"/>
              </a:solidFill>
              <a:latin typeface="Tahoma" panose="020B060403050404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a:extLst>
              <a:ext uri="{FF2B5EF4-FFF2-40B4-BE49-F238E27FC236}">
                <a16:creationId xmlns:a16="http://schemas.microsoft.com/office/drawing/2014/main" id="{074432B6-D9F8-4568-991F-E34E2AAA3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2579" name="Rectangle 3">
            <a:extLst>
              <a:ext uri="{FF2B5EF4-FFF2-40B4-BE49-F238E27FC236}">
                <a16:creationId xmlns:a16="http://schemas.microsoft.com/office/drawing/2014/main" id="{29354B3F-2875-45A3-9157-19BB7FB82A7B}"/>
              </a:ext>
            </a:extLst>
          </p:cNvPr>
          <p:cNvSpPr>
            <a:spLocks noGrp="1" noChangeArrowheads="1"/>
          </p:cNvSpPr>
          <p:nvPr>
            <p:ph type="title"/>
          </p:nvPr>
        </p:nvSpPr>
        <p:spPr>
          <a:xfrm>
            <a:off x="685800" y="2590800"/>
            <a:ext cx="7696200" cy="3733800"/>
          </a:xfrm>
          <a:noFill/>
          <a:ln/>
          <a:effectLst>
            <a:outerShdw dist="45791" dir="2021404" algn="ctr" rotWithShape="0">
              <a:schemeClr val="tx1"/>
            </a:outerShdw>
          </a:effectLst>
        </p:spPr>
        <p:txBody>
          <a:bodyPr/>
          <a:lstStyle/>
          <a:p>
            <a:r>
              <a:rPr lang="pt-BR" altLang="pt-BR" sz="4000" b="1">
                <a:solidFill>
                  <a:srgbClr val="FFFF99"/>
                </a:solidFill>
                <a:latin typeface="Tahoma" panose="020B0604030504040204" pitchFamily="34" charset="0"/>
                <a:cs typeface="Times New Roman" panose="02020603050405020304" pitchFamily="18" charset="0"/>
              </a:rPr>
              <a:t>O cavaleiro, conhecido como "Morte" recebeu o poder de matar por quais métodos? (verso 8)</a:t>
            </a:r>
            <a:br>
              <a:rPr lang="pt-BR" altLang="pt-BR" sz="4000" b="1">
                <a:solidFill>
                  <a:srgbClr val="FFFF99"/>
                </a:solidFill>
                <a:latin typeface="Tahoma" panose="020B0604030504040204" pitchFamily="34" charset="0"/>
                <a:cs typeface="Times New Roman" panose="02020603050405020304" pitchFamily="18" charset="0"/>
              </a:rPr>
            </a:br>
            <a:br>
              <a:rPr lang="pt-BR" altLang="pt-BR" sz="4000" b="1">
                <a:solidFill>
                  <a:srgbClr val="FFFF99"/>
                </a:solidFill>
                <a:latin typeface="Tahoma" panose="020B0604030504040204" pitchFamily="34" charset="0"/>
                <a:cs typeface="Times New Roman" panose="02020603050405020304" pitchFamily="18" charset="0"/>
              </a:rPr>
            </a:br>
            <a:r>
              <a:rPr lang="pt-BR" altLang="pt-BR" sz="4000" b="1">
                <a:solidFill>
                  <a:srgbClr val="FFFF99"/>
                </a:solidFill>
                <a:latin typeface="Tahoma" panose="020B0604030504040204" pitchFamily="34" charset="0"/>
                <a:cs typeface="Times New Roman" panose="02020603050405020304" pitchFamily="18" charset="0"/>
              </a:rPr>
              <a:t>Pela espada, fome e por meio das feras da terra.</a:t>
            </a:r>
            <a:endParaRPr lang="pt-PT" altLang="pt-BR" sz="4000" b="1">
              <a:solidFill>
                <a:srgbClr val="FFFF99"/>
              </a:solidFill>
              <a:latin typeface="Tahoma" panose="020B060403050404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a:extLst>
              <a:ext uri="{FF2B5EF4-FFF2-40B4-BE49-F238E27FC236}">
                <a16:creationId xmlns:a16="http://schemas.microsoft.com/office/drawing/2014/main" id="{C967D513-28E7-4F64-A3FA-F00357EB4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3" name="Rectangle 5">
            <a:extLst>
              <a:ext uri="{FF2B5EF4-FFF2-40B4-BE49-F238E27FC236}">
                <a16:creationId xmlns:a16="http://schemas.microsoft.com/office/drawing/2014/main" id="{667E8291-A188-44A6-AD17-2B40B2FC7E2A}"/>
              </a:ext>
            </a:extLst>
          </p:cNvPr>
          <p:cNvSpPr>
            <a:spLocks noGrp="1" noChangeArrowheads="1"/>
          </p:cNvSpPr>
          <p:nvPr>
            <p:ph type="title"/>
          </p:nvPr>
        </p:nvSpPr>
        <p:spPr>
          <a:xfrm>
            <a:off x="228600" y="304800"/>
            <a:ext cx="3657600" cy="5181600"/>
          </a:xfrm>
          <a:noFill/>
          <a:ln/>
          <a:effectLst>
            <a:outerShdw dist="45791" dir="2021404" algn="ctr" rotWithShape="0">
              <a:schemeClr val="tx1"/>
            </a:outerShdw>
          </a:effectLst>
        </p:spPr>
        <p:txBody>
          <a:bodyPr/>
          <a:lstStyle/>
          <a:p>
            <a:r>
              <a:rPr lang="pt-BR" altLang="pt-BR" sz="3600" b="1">
                <a:solidFill>
                  <a:srgbClr val="FFFF99"/>
                </a:solidFill>
                <a:latin typeface="Tahoma" panose="020B0604030504040204" pitchFamily="34" charset="0"/>
                <a:cs typeface="Times New Roman" panose="02020603050405020304" pitchFamily="18" charset="0"/>
              </a:rPr>
              <a:t>Em sua opinião, quais são os dois modos mais patentes pelos quais Satanás ataca e corrompe a sociedade moderna?</a:t>
            </a:r>
            <a:r>
              <a:rPr lang="pt-PT" altLang="pt-BR" sz="3600" b="1">
                <a:solidFill>
                  <a:srgbClr val="FFFF99"/>
                </a:solidFill>
                <a:latin typeface="Tahoma" panose="020B0604030504040204"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520456BA-678B-4C38-9D1C-30B2A90E9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6">
            <a:extLst>
              <a:ext uri="{FF2B5EF4-FFF2-40B4-BE49-F238E27FC236}">
                <a16:creationId xmlns:a16="http://schemas.microsoft.com/office/drawing/2014/main" id="{05177B54-9311-426F-A68A-978CAC4A4F74}"/>
              </a:ext>
            </a:extLst>
          </p:cNvPr>
          <p:cNvSpPr>
            <a:spLocks noGrp="1" noChangeArrowheads="1"/>
          </p:cNvSpPr>
          <p:nvPr>
            <p:ph type="title"/>
          </p:nvPr>
        </p:nvSpPr>
        <p:spPr>
          <a:xfrm>
            <a:off x="228600" y="4495800"/>
            <a:ext cx="8610600" cy="1143000"/>
          </a:xfrm>
          <a:noFill/>
          <a:ln/>
          <a:effectLst>
            <a:outerShdw dist="35921" dir="2700000" algn="ctr" rotWithShape="0">
              <a:schemeClr val="tx1"/>
            </a:outerShdw>
          </a:effectLst>
        </p:spPr>
        <p:txBody>
          <a:bodyPr/>
          <a:lstStyle/>
          <a:p>
            <a:r>
              <a:rPr lang="pt-BR" altLang="pt-BR" sz="3600" b="1">
                <a:solidFill>
                  <a:srgbClr val="FFFF99"/>
                </a:solidFill>
                <a:latin typeface="Arial Narrow" panose="020B0606020202030204" pitchFamily="34" charset="0"/>
                <a:cs typeface="Times New Roman" panose="02020603050405020304" pitchFamily="18" charset="0"/>
              </a:rPr>
              <a:t>Apocalipse 6 e 7 retrata um tempo de grande expectativa. Os sons de uma arrebatada celebração, que antes ecoaram pelas cortes celestiais, se dissiparam. As harpas estão silentes. Os seres celestiais estão sossegados... </a:t>
            </a:r>
            <a:endParaRPr lang="pt-PT" altLang="pt-BR" sz="3600" b="1">
              <a:solidFill>
                <a:srgbClr val="FFFF99"/>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a:extLst>
              <a:ext uri="{FF2B5EF4-FFF2-40B4-BE49-F238E27FC236}">
                <a16:creationId xmlns:a16="http://schemas.microsoft.com/office/drawing/2014/main" id="{45816917-6614-43C8-94E8-7DB0C0EB9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38917" name="Rectangle 5">
            <a:extLst>
              <a:ext uri="{FF2B5EF4-FFF2-40B4-BE49-F238E27FC236}">
                <a16:creationId xmlns:a16="http://schemas.microsoft.com/office/drawing/2014/main" id="{ECA9220C-8797-49D1-8578-A238D74E624C}"/>
              </a:ext>
            </a:extLst>
          </p:cNvPr>
          <p:cNvSpPr>
            <a:spLocks noGrp="1" noChangeArrowheads="1"/>
          </p:cNvSpPr>
          <p:nvPr>
            <p:ph type="title"/>
          </p:nvPr>
        </p:nvSpPr>
        <p:spPr>
          <a:xfrm>
            <a:off x="685800" y="4572000"/>
            <a:ext cx="77724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Quinto Selo: A Cidade dos Mártires</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(Do décimo sexto até o décimo novo século de nossa era)</a:t>
            </a:r>
            <a:r>
              <a:rPr lang="pt-PT" altLang="pt-BR" sz="4000" b="1">
                <a:solidFill>
                  <a:schemeClr val="bg1"/>
                </a:solidFill>
                <a:latin typeface="Arial Narrow" panose="020B0606020202030204" pitchFamily="34" charset="0"/>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a:extLst>
              <a:ext uri="{FF2B5EF4-FFF2-40B4-BE49-F238E27FC236}">
                <a16:creationId xmlns:a16="http://schemas.microsoft.com/office/drawing/2014/main" id="{F761CA4F-DAB6-401B-981B-93A9BCAB7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5">
            <a:extLst>
              <a:ext uri="{FF2B5EF4-FFF2-40B4-BE49-F238E27FC236}">
                <a16:creationId xmlns:a16="http://schemas.microsoft.com/office/drawing/2014/main" id="{B1FE4073-1064-4B0E-B581-E9C5046853C8}"/>
              </a:ext>
            </a:extLst>
          </p:cNvPr>
          <p:cNvSpPr>
            <a:spLocks noGrp="1" noChangeArrowheads="1"/>
          </p:cNvSpPr>
          <p:nvPr>
            <p:ph type="title"/>
          </p:nvPr>
        </p:nvSpPr>
        <p:spPr>
          <a:xfrm>
            <a:off x="838200" y="2743200"/>
            <a:ext cx="7772400" cy="1143000"/>
          </a:xfrm>
          <a:noFill/>
          <a:ln/>
          <a:effectLst>
            <a:outerShdw dist="45791" dir="2021404" algn="ctr" rotWithShape="0">
              <a:schemeClr val="tx1"/>
            </a:outerShdw>
          </a:effectLst>
        </p:spPr>
        <p:txBody>
          <a:bodyPr/>
          <a:lstStyle/>
          <a:p>
            <a:r>
              <a:rPr lang="pt-BR" altLang="pt-BR" sz="5400" b="1">
                <a:solidFill>
                  <a:schemeClr val="bg1"/>
                </a:solidFill>
                <a:latin typeface="Arial Narrow" panose="020B0606020202030204" pitchFamily="34" charset="0"/>
                <a:cs typeface="Times New Roman" panose="02020603050405020304" pitchFamily="18" charset="0"/>
              </a:rPr>
              <a:t>Leia Apocalipse 6:9 e 10.</a:t>
            </a:r>
            <a:endParaRPr lang="pt-PT" altLang="pt-BR" sz="54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a:extLst>
              <a:ext uri="{FF2B5EF4-FFF2-40B4-BE49-F238E27FC236}">
                <a16:creationId xmlns:a16="http://schemas.microsoft.com/office/drawing/2014/main" id="{DD7CD1D9-E2C0-4E6B-BC61-3A8A5DA87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0597" name="Rectangle 5">
            <a:extLst>
              <a:ext uri="{FF2B5EF4-FFF2-40B4-BE49-F238E27FC236}">
                <a16:creationId xmlns:a16="http://schemas.microsoft.com/office/drawing/2014/main" id="{C1C67D3B-F2A9-46CB-8FA5-FF3166D73216}"/>
              </a:ext>
            </a:extLst>
          </p:cNvPr>
          <p:cNvSpPr>
            <a:spLocks noGrp="1" noChangeArrowheads="1"/>
          </p:cNvSpPr>
          <p:nvPr>
            <p:ph type="title"/>
          </p:nvPr>
        </p:nvSpPr>
        <p:spPr>
          <a:xfrm>
            <a:off x="228600" y="4572000"/>
            <a:ext cx="8763000" cy="11430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Corajosos reformadores protestantes lutavam pela manutenção da primazia da Palavra de Deus, enquanto o sangue dos mártires ainda corria pelas ruas e o cheiro da carne queimada dos "hereges" impregnava o ar... </a:t>
            </a:r>
            <a:endParaRPr lang="pt-PT" altLang="pt-BR" sz="36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a:extLst>
              <a:ext uri="{FF2B5EF4-FFF2-40B4-BE49-F238E27FC236}">
                <a16:creationId xmlns:a16="http://schemas.microsoft.com/office/drawing/2014/main" id="{74C82480-5096-4821-ABED-65516C845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5" name="Rectangle 5">
            <a:extLst>
              <a:ext uri="{FF2B5EF4-FFF2-40B4-BE49-F238E27FC236}">
                <a16:creationId xmlns:a16="http://schemas.microsoft.com/office/drawing/2014/main" id="{FEEB1C96-0B4E-40EC-8BE9-527BAB15364B}"/>
              </a:ext>
            </a:extLst>
          </p:cNvPr>
          <p:cNvSpPr>
            <a:spLocks noGrp="1" noChangeArrowheads="1"/>
          </p:cNvSpPr>
          <p:nvPr>
            <p:ph type="title"/>
          </p:nvPr>
        </p:nvSpPr>
        <p:spPr>
          <a:xfrm>
            <a:off x="457200" y="1905000"/>
            <a:ext cx="5791200" cy="28194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Mas a era de perseguição finalmente cedeu lugar ao período da Reforma. Quando intimado trocar sua fé bíblica pelas tradições dos homens, Martinho Lutero declarou com referência às Escrituras: "Aqui estou; não posso agir de outra maneira. Que Deus me ajude!"</a:t>
            </a:r>
            <a:r>
              <a:rPr lang="pt-PT" altLang="pt-BR" sz="3600" b="1">
                <a:solidFill>
                  <a:schemeClr val="bg1"/>
                </a:solidFill>
                <a:latin typeface="Arial Narrow" panose="020B0606020202030204" pitchFamily="34" charset="0"/>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a:extLst>
              <a:ext uri="{FF2B5EF4-FFF2-40B4-BE49-F238E27FC236}">
                <a16:creationId xmlns:a16="http://schemas.microsoft.com/office/drawing/2014/main" id="{2AFD0108-7BA5-4307-B5AB-2A9CDCDA6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9" name="Rectangle 5">
            <a:extLst>
              <a:ext uri="{FF2B5EF4-FFF2-40B4-BE49-F238E27FC236}">
                <a16:creationId xmlns:a16="http://schemas.microsoft.com/office/drawing/2014/main" id="{D54199BC-FEE4-4740-BEA1-1A8290B30A55}"/>
              </a:ext>
            </a:extLst>
          </p:cNvPr>
          <p:cNvSpPr>
            <a:spLocks noGrp="1" noChangeArrowheads="1"/>
          </p:cNvSpPr>
          <p:nvPr>
            <p:ph type="title"/>
          </p:nvPr>
        </p:nvSpPr>
        <p:spPr>
          <a:xfrm>
            <a:off x="381000" y="685800"/>
            <a:ext cx="5029200" cy="5029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Quando o Cordeiro abre o quinto selo, João vê todos aqueles que morreram como mártires por causa de sua fidelidade a Deus e à Sua Palavra. Esses campeões da fé estavam clamando:</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a:extLst>
              <a:ext uri="{FF2B5EF4-FFF2-40B4-BE49-F238E27FC236}">
                <a16:creationId xmlns:a16="http://schemas.microsoft.com/office/drawing/2014/main" id="{F4395DC1-47C4-4EE0-A300-976053227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1141" name="Rectangle 5">
            <a:extLst>
              <a:ext uri="{FF2B5EF4-FFF2-40B4-BE49-F238E27FC236}">
                <a16:creationId xmlns:a16="http://schemas.microsoft.com/office/drawing/2014/main" id="{B164101E-8802-4CEF-ACEF-782EE3D38BC4}"/>
              </a:ext>
            </a:extLst>
          </p:cNvPr>
          <p:cNvSpPr>
            <a:spLocks noGrp="1" noChangeArrowheads="1"/>
          </p:cNvSpPr>
          <p:nvPr>
            <p:ph type="title"/>
          </p:nvPr>
        </p:nvSpPr>
        <p:spPr>
          <a:xfrm>
            <a:off x="1066800" y="1905000"/>
            <a:ext cx="6781800" cy="28194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 </a:t>
            </a:r>
            <a:r>
              <a:rPr lang="pt-BR" altLang="pt-BR" b="1" u="sng">
                <a:solidFill>
                  <a:schemeClr val="bg1"/>
                </a:solidFill>
                <a:latin typeface="Arial Narrow" panose="020B0606020202030204" pitchFamily="34" charset="0"/>
                <a:cs typeface="Times New Roman" panose="02020603050405020304" pitchFamily="18" charset="0"/>
              </a:rPr>
              <a:t>Até quando</a:t>
            </a:r>
            <a:r>
              <a:rPr lang="pt-BR" altLang="pt-BR" b="1">
                <a:solidFill>
                  <a:schemeClr val="bg1"/>
                </a:solidFill>
                <a:latin typeface="Arial Narrow" panose="020B0606020202030204" pitchFamily="34" charset="0"/>
                <a:cs typeface="Times New Roman" panose="02020603050405020304" pitchFamily="18" charset="0"/>
              </a:rPr>
              <a:t>, ó Soberano, santo e verdadeiro, </a:t>
            </a:r>
            <a:r>
              <a:rPr lang="pt-BR" altLang="pt-BR" b="1" u="sng">
                <a:solidFill>
                  <a:schemeClr val="bg1"/>
                </a:solidFill>
                <a:latin typeface="Arial Narrow" panose="020B0606020202030204" pitchFamily="34" charset="0"/>
                <a:cs typeface="Times New Roman" panose="02020603050405020304" pitchFamily="18" charset="0"/>
              </a:rPr>
              <a:t>não julgas</a:t>
            </a:r>
            <a:r>
              <a:rPr lang="pt-BR" altLang="pt-BR" b="1">
                <a:solidFill>
                  <a:schemeClr val="bg1"/>
                </a:solidFill>
                <a:latin typeface="Arial Narrow" panose="020B0606020202030204" pitchFamily="34" charset="0"/>
                <a:cs typeface="Times New Roman" panose="02020603050405020304" pitchFamily="18" charset="0"/>
              </a:rPr>
              <a:t> e </a:t>
            </a:r>
            <a:r>
              <a:rPr lang="pt-BR" altLang="pt-BR" b="1" u="sng">
                <a:solidFill>
                  <a:schemeClr val="bg1"/>
                </a:solidFill>
                <a:latin typeface="Arial Narrow" panose="020B0606020202030204" pitchFamily="34" charset="0"/>
                <a:cs typeface="Times New Roman" panose="02020603050405020304" pitchFamily="18" charset="0"/>
              </a:rPr>
              <a:t>nem vingas</a:t>
            </a:r>
            <a:br>
              <a:rPr lang="pt-BR" altLang="pt-BR" b="1" u="sng">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o nosso sangue..." (verso 10)</a:t>
            </a:r>
            <a:r>
              <a:rPr lang="pt-PT" altLang="pt-BR" b="1">
                <a:solidFill>
                  <a:schemeClr val="bg1"/>
                </a:solidFill>
                <a:latin typeface="Arial Narrow" panose="020B0606020202030204" pitchFamily="34" charset="0"/>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a:extLst>
              <a:ext uri="{FF2B5EF4-FFF2-40B4-BE49-F238E27FC236}">
                <a16:creationId xmlns:a16="http://schemas.microsoft.com/office/drawing/2014/main" id="{682E8515-119E-4625-9C73-A98D14080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4" name="Rectangle 6">
            <a:extLst>
              <a:ext uri="{FF2B5EF4-FFF2-40B4-BE49-F238E27FC236}">
                <a16:creationId xmlns:a16="http://schemas.microsoft.com/office/drawing/2014/main" id="{14C3D2D9-6CAF-4857-8147-CC2C3956D15B}"/>
              </a:ext>
            </a:extLst>
          </p:cNvPr>
          <p:cNvSpPr>
            <a:spLocks noGrp="1" noChangeArrowheads="1"/>
          </p:cNvSpPr>
          <p:nvPr>
            <p:ph type="title"/>
          </p:nvPr>
        </p:nvSpPr>
        <p:spPr>
          <a:xfrm>
            <a:off x="4953000" y="1295400"/>
            <a:ext cx="3886200" cy="4343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Em resposta a essa pergunta, o que Deus lhes dá? (verso 11)</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extLst>
              <a:ext uri="{FF2B5EF4-FFF2-40B4-BE49-F238E27FC236}">
                <a16:creationId xmlns:a16="http://schemas.microsoft.com/office/drawing/2014/main" id="{6281C5CF-A745-4424-9674-324FD8F2C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8003" name="Rectangle 3">
            <a:extLst>
              <a:ext uri="{FF2B5EF4-FFF2-40B4-BE49-F238E27FC236}">
                <a16:creationId xmlns:a16="http://schemas.microsoft.com/office/drawing/2014/main" id="{0AE2D05B-29F9-4D80-9CF5-63FF72277DCB}"/>
              </a:ext>
            </a:extLst>
          </p:cNvPr>
          <p:cNvSpPr>
            <a:spLocks noGrp="1" noChangeArrowheads="1"/>
          </p:cNvSpPr>
          <p:nvPr>
            <p:ph type="title"/>
          </p:nvPr>
        </p:nvSpPr>
        <p:spPr>
          <a:xfrm>
            <a:off x="4953000" y="1600200"/>
            <a:ext cx="3886200" cy="4343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Em resposta a essa pergunta, o que Deus lhes dá? (verso 11)</a:t>
            </a:r>
            <a:br>
              <a:rPr lang="pt-BR" altLang="pt-BR" sz="4000" b="1">
                <a:solidFill>
                  <a:schemeClr val="bg1"/>
                </a:solidFill>
                <a:latin typeface="Arial Narrow" panose="020B0606020202030204" pitchFamily="34" charset="0"/>
                <a:cs typeface="Times New Roman" panose="02020603050405020304" pitchFamily="18" charset="0"/>
              </a:rPr>
            </a:b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Uma vestidura branca.</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a:extLst>
              <a:ext uri="{FF2B5EF4-FFF2-40B4-BE49-F238E27FC236}">
                <a16:creationId xmlns:a16="http://schemas.microsoft.com/office/drawing/2014/main" id="{E981F4DC-E13B-4E67-BB25-396C268F1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7" name="Rectangle 5">
            <a:extLst>
              <a:ext uri="{FF2B5EF4-FFF2-40B4-BE49-F238E27FC236}">
                <a16:creationId xmlns:a16="http://schemas.microsoft.com/office/drawing/2014/main" id="{D874AB44-C810-4C7B-AA25-719E0116A5B5}"/>
              </a:ext>
            </a:extLst>
          </p:cNvPr>
          <p:cNvSpPr>
            <a:spLocks noGrp="1" noChangeArrowheads="1"/>
          </p:cNvSpPr>
          <p:nvPr>
            <p:ph type="title"/>
          </p:nvPr>
        </p:nvSpPr>
        <p:spPr>
          <a:xfrm>
            <a:off x="228600" y="609600"/>
            <a:ext cx="4038600" cy="50292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Qual, pensa você, é o significado do dom de Deus a esses mártires? </a:t>
            </a:r>
            <a:endParaRPr lang="pt-PT" altLang="pt-BR" b="1">
              <a:solidFill>
                <a:schemeClr val="bg1"/>
              </a:solidFill>
              <a:latin typeface="Arial Narrow" panose="020B0606020202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a:extLst>
              <a:ext uri="{FF2B5EF4-FFF2-40B4-BE49-F238E27FC236}">
                <a16:creationId xmlns:a16="http://schemas.microsoft.com/office/drawing/2014/main" id="{B9D6242C-8CAD-49CB-92DF-9C67DBB3E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1" name="Rectangle 5">
            <a:extLst>
              <a:ext uri="{FF2B5EF4-FFF2-40B4-BE49-F238E27FC236}">
                <a16:creationId xmlns:a16="http://schemas.microsoft.com/office/drawing/2014/main" id="{58FAFF2C-34B9-4F7E-BB04-E3FFB6C5695D}"/>
              </a:ext>
            </a:extLst>
          </p:cNvPr>
          <p:cNvSpPr>
            <a:spLocks noGrp="1" noChangeArrowheads="1"/>
          </p:cNvSpPr>
          <p:nvPr>
            <p:ph type="title"/>
          </p:nvPr>
        </p:nvSpPr>
        <p:spPr>
          <a:xfrm>
            <a:off x="228600" y="533400"/>
            <a:ext cx="4114800" cy="5715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Quando os mártires perguntam: "Até quando?", Deus responde, em essência: "Apenas um pouco mais, até que Meus planos alcancem completo cumprimento."</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7A0AC5F7-C975-4E84-A030-626C25D49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6499" name="Rectangle 3">
            <a:extLst>
              <a:ext uri="{FF2B5EF4-FFF2-40B4-BE49-F238E27FC236}">
                <a16:creationId xmlns:a16="http://schemas.microsoft.com/office/drawing/2014/main" id="{5030F24F-CEA6-45D7-BB69-1DE52401435D}"/>
              </a:ext>
            </a:extLst>
          </p:cNvPr>
          <p:cNvSpPr>
            <a:spLocks noGrp="1" noChangeArrowheads="1"/>
          </p:cNvSpPr>
          <p:nvPr>
            <p:ph type="title"/>
          </p:nvPr>
        </p:nvSpPr>
        <p:spPr>
          <a:xfrm>
            <a:off x="685800" y="4343400"/>
            <a:ext cx="7772400" cy="1143000"/>
          </a:xfrm>
          <a:noFill/>
          <a:ln/>
          <a:effectLst>
            <a:outerShdw dist="45791" dir="2021404" algn="ctr" rotWithShape="0">
              <a:schemeClr val="tx1"/>
            </a:outerShdw>
          </a:effectLst>
        </p:spPr>
        <p:txBody>
          <a:bodyPr/>
          <a:lstStyle/>
          <a:p>
            <a:r>
              <a:rPr lang="pt-BR" altLang="pt-BR" sz="3600" b="1">
                <a:solidFill>
                  <a:srgbClr val="FFFF99"/>
                </a:solidFill>
                <a:latin typeface="Arial Narrow" panose="020B0606020202030204" pitchFamily="34" charset="0"/>
                <a:cs typeface="Times New Roman" panose="02020603050405020304" pitchFamily="18" charset="0"/>
              </a:rPr>
              <a:t>...As vozes emudeceram. Isso porque Jesus Cristo, o Cordeiro, está agora abrindo o rolo que estivera fechado com sete selos. Apocalipse 5 desenvolve esse momento no drama celestial. Grandes segredos estão prestes a ser revelados. </a:t>
            </a:r>
            <a:endParaRPr lang="pt-PT" altLang="pt-BR" sz="3600" b="1">
              <a:solidFill>
                <a:srgbClr val="FFFF99"/>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0" name="Picture 6">
            <a:extLst>
              <a:ext uri="{FF2B5EF4-FFF2-40B4-BE49-F238E27FC236}">
                <a16:creationId xmlns:a16="http://schemas.microsoft.com/office/drawing/2014/main" id="{7D06D39B-3EFB-41C7-9267-B1E1D24D6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AE0C1C5B-5F31-4BC3-A422-D06A88561250}"/>
              </a:ext>
            </a:extLst>
          </p:cNvPr>
          <p:cNvSpPr>
            <a:spLocks noGrp="1" noChangeArrowheads="1"/>
          </p:cNvSpPr>
          <p:nvPr>
            <p:ph type="title"/>
          </p:nvPr>
        </p:nvSpPr>
        <p:spPr>
          <a:xfrm>
            <a:off x="228600" y="4267200"/>
            <a:ext cx="8610600" cy="2743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sexto selo é aberto imediatamente após isso. Em certo sentido, ele é uma resposta à pergunta "Até quando?"</a:t>
            </a:r>
            <a:r>
              <a:rPr lang="pt-PT" altLang="pt-BR" sz="4000" b="1">
                <a:solidFill>
                  <a:schemeClr val="bg1"/>
                </a:solidFill>
                <a:latin typeface="Arial Narrow" panose="020B0606020202030204" pitchFamily="34" charset="0"/>
              </a:rPr>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a:extLst>
              <a:ext uri="{FF2B5EF4-FFF2-40B4-BE49-F238E27FC236}">
                <a16:creationId xmlns:a16="http://schemas.microsoft.com/office/drawing/2014/main" id="{4CB28CAC-5BB7-44D1-AA55-CE83B1278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085" name="Rectangle 5">
            <a:extLst>
              <a:ext uri="{FF2B5EF4-FFF2-40B4-BE49-F238E27FC236}">
                <a16:creationId xmlns:a16="http://schemas.microsoft.com/office/drawing/2014/main" id="{3CAD3656-C131-4EC1-877A-1913DFB5CE92}"/>
              </a:ext>
            </a:extLst>
          </p:cNvPr>
          <p:cNvSpPr>
            <a:spLocks noGrp="1" noChangeArrowheads="1"/>
          </p:cNvSpPr>
          <p:nvPr>
            <p:ph type="title"/>
          </p:nvPr>
        </p:nvSpPr>
        <p:spPr>
          <a:xfrm>
            <a:off x="457200" y="914400"/>
            <a:ext cx="7086600" cy="35814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Você já se sentiu tão mal que a única coisa que pôde fazer foi clamar: "Até quando"? Como se sente ao descobrir que Deus realmente está com você, amando-o e fazendo com que coisas boas sejam extraídas de experiências terríveis? </a:t>
            </a:r>
            <a:endParaRPr lang="pt-PT" altLang="pt-BR" sz="4000" b="1">
              <a:solidFill>
                <a:schemeClr val="bg1"/>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a:extLst>
              <a:ext uri="{FF2B5EF4-FFF2-40B4-BE49-F238E27FC236}">
                <a16:creationId xmlns:a16="http://schemas.microsoft.com/office/drawing/2014/main" id="{D41C4422-B257-4F7D-BF1D-40269136B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109" name="Rectangle 5">
            <a:extLst>
              <a:ext uri="{FF2B5EF4-FFF2-40B4-BE49-F238E27FC236}">
                <a16:creationId xmlns:a16="http://schemas.microsoft.com/office/drawing/2014/main" id="{B6422C17-4F25-4438-9EEA-E89F80990BE8}"/>
              </a:ext>
            </a:extLst>
          </p:cNvPr>
          <p:cNvSpPr>
            <a:spLocks noGrp="1" noChangeArrowheads="1"/>
          </p:cNvSpPr>
          <p:nvPr>
            <p:ph type="title"/>
          </p:nvPr>
        </p:nvSpPr>
        <p:spPr>
          <a:xfrm>
            <a:off x="914400" y="2286000"/>
            <a:ext cx="7239000" cy="2895600"/>
          </a:xfrm>
          <a:noFill/>
          <a:ln/>
          <a:effectLst>
            <a:outerShdw dist="56796" dir="1593903" algn="ctr" rotWithShape="0">
              <a:schemeClr val="tx1"/>
            </a:outerShdw>
          </a:effectLst>
        </p:spPr>
        <p:txBody>
          <a:bodyPr/>
          <a:lstStyle/>
          <a:p>
            <a:r>
              <a:rPr lang="pt-BR" altLang="pt-BR" sz="4800" b="1">
                <a:solidFill>
                  <a:schemeClr val="bg1"/>
                </a:solidFill>
                <a:latin typeface="Arial Narrow" panose="020B0606020202030204" pitchFamily="34" charset="0"/>
                <a:cs typeface="Times New Roman" panose="02020603050405020304" pitchFamily="18" charset="0"/>
              </a:rPr>
              <a:t>O Sexto Selo: Perturbações Cósmicas</a:t>
            </a:r>
            <a:br>
              <a:rPr lang="pt-BR" altLang="pt-BR" sz="4800" b="1">
                <a:solidFill>
                  <a:schemeClr val="bg1"/>
                </a:solidFill>
                <a:latin typeface="Arial Narrow" panose="020B0606020202030204" pitchFamily="34" charset="0"/>
                <a:cs typeface="Times New Roman" panose="02020603050405020304" pitchFamily="18" charset="0"/>
              </a:rPr>
            </a:br>
            <a:r>
              <a:rPr lang="pt-BR" altLang="pt-BR" sz="4800" b="1">
                <a:solidFill>
                  <a:schemeClr val="bg1"/>
                </a:solidFill>
                <a:latin typeface="Arial Narrow" panose="020B0606020202030204" pitchFamily="34" charset="0"/>
                <a:cs typeface="Times New Roman" panose="02020603050405020304" pitchFamily="18" charset="0"/>
              </a:rPr>
              <a:t>(Do décimo oitavo século até a volta de Jesus)</a:t>
            </a:r>
            <a:r>
              <a:rPr lang="pt-PT" altLang="pt-BR" sz="4800" b="1">
                <a:solidFill>
                  <a:schemeClr val="bg1"/>
                </a:solidFill>
                <a:latin typeface="Arial Narrow" panose="020B0606020202030204" pitchFamily="34" charset="0"/>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a:extLst>
              <a:ext uri="{FF2B5EF4-FFF2-40B4-BE49-F238E27FC236}">
                <a16:creationId xmlns:a16="http://schemas.microsoft.com/office/drawing/2014/main" id="{C4969407-60CD-4C3F-9B75-A9DCEBA36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8133" name="Rectangle 5">
            <a:extLst>
              <a:ext uri="{FF2B5EF4-FFF2-40B4-BE49-F238E27FC236}">
                <a16:creationId xmlns:a16="http://schemas.microsoft.com/office/drawing/2014/main" id="{16868688-1B33-46F5-BAF3-86B4113EF97A}"/>
              </a:ext>
            </a:extLst>
          </p:cNvPr>
          <p:cNvSpPr>
            <a:spLocks noGrp="1" noChangeArrowheads="1"/>
          </p:cNvSpPr>
          <p:nvPr>
            <p:ph type="title"/>
          </p:nvPr>
        </p:nvSpPr>
        <p:spPr>
          <a:xfrm>
            <a:off x="685800" y="2819400"/>
            <a:ext cx="7772400" cy="1143000"/>
          </a:xfrm>
          <a:noFill/>
          <a:ln/>
          <a:effectLst>
            <a:outerShdw dist="45791" dir="2021404"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Quando o sexto selo é aberto, João contempla certos eventos que são sinais da proximidade da segunda vinda de Cristo. Esses são importantes acontecimentos e também meios de o Senhor nos dizer: "Logo porei fim à tragédia do pecado e sofrimento na Terra e no Universo."</a:t>
            </a:r>
            <a:r>
              <a:rPr lang="pt-PT" altLang="pt-BR" sz="4000" b="1">
                <a:solidFill>
                  <a:srgbClr val="FFFF99"/>
                </a:solidFill>
                <a:latin typeface="Arial Narrow" panose="020B0606020202030204" pitchFamily="34" charset="0"/>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6CA5F27E-DE97-4782-9850-E24A683D9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1075" name="Rectangle 3">
            <a:extLst>
              <a:ext uri="{FF2B5EF4-FFF2-40B4-BE49-F238E27FC236}">
                <a16:creationId xmlns:a16="http://schemas.microsoft.com/office/drawing/2014/main" id="{9F37E99B-8D9C-48D2-9126-0B39D0B84A68}"/>
              </a:ext>
            </a:extLst>
          </p:cNvPr>
          <p:cNvSpPr>
            <a:spLocks noGrp="1" noChangeArrowheads="1"/>
          </p:cNvSpPr>
          <p:nvPr>
            <p:ph type="title"/>
          </p:nvPr>
        </p:nvSpPr>
        <p:spPr>
          <a:xfrm>
            <a:off x="381000" y="-990600"/>
            <a:ext cx="5943600" cy="6172200"/>
          </a:xfrm>
          <a:noFill/>
          <a:ln/>
          <a:effectLst>
            <a:outerShdw dist="56796" dir="1593903"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Leia Apocalipse 6:12 e 13 e aponte quatro eventos descritos na abertura do desse selo:</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  </a:t>
            </a:r>
            <a:br>
              <a:rPr lang="pt-BR" altLang="pt-BR" sz="4000" b="1">
                <a:solidFill>
                  <a:schemeClr val="bg1"/>
                </a:solidFill>
                <a:latin typeface="Arial Narrow" panose="020B0606020202030204" pitchFamily="34" charset="0"/>
                <a:cs typeface="Times New Roman" panose="02020603050405020304" pitchFamily="18" charset="0"/>
              </a:rPr>
            </a:br>
            <a:endParaRPr lang="pt-PT" altLang="pt-BR" sz="4000" b="1">
              <a:solidFill>
                <a:schemeClr val="bg1"/>
              </a:solidFill>
              <a:latin typeface="Arial Narrow" panose="020B060602020203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55E6DBED-348B-47F9-AAFF-34EBD2EB1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2099" name="Rectangle 3">
            <a:extLst>
              <a:ext uri="{FF2B5EF4-FFF2-40B4-BE49-F238E27FC236}">
                <a16:creationId xmlns:a16="http://schemas.microsoft.com/office/drawing/2014/main" id="{C2862283-16A0-4331-9990-6B55726B762A}"/>
              </a:ext>
            </a:extLst>
          </p:cNvPr>
          <p:cNvSpPr>
            <a:spLocks noGrp="1" noChangeArrowheads="1"/>
          </p:cNvSpPr>
          <p:nvPr>
            <p:ph type="title"/>
          </p:nvPr>
        </p:nvSpPr>
        <p:spPr>
          <a:xfrm>
            <a:off x="381000" y="228600"/>
            <a:ext cx="5943600" cy="6172200"/>
          </a:xfrm>
          <a:noFill/>
          <a:ln/>
          <a:effectLst>
            <a:outerShdw dist="56796" dir="1593903"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Leia Apocalipse 6:12 e 13 e aponte quatro eventos descritos na abertura do desse selo:</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  </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a- Terremoto.   </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b- O Sol se tornou negro.</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c. A Lua tornou-se como sangue.</a:t>
            </a:r>
            <a:br>
              <a:rPr lang="pt-BR" altLang="pt-BR" sz="4000" b="1">
                <a:solidFill>
                  <a:schemeClr val="bg1"/>
                </a:solidFill>
                <a:latin typeface="Arial Narrow" panose="020B0606020202030204" pitchFamily="34" charset="0"/>
                <a:cs typeface="Times New Roman" panose="02020603050405020304" pitchFamily="18" charset="0"/>
              </a:rPr>
            </a:br>
            <a:r>
              <a:rPr lang="pt-BR" altLang="pt-BR" sz="4000" b="1">
                <a:solidFill>
                  <a:schemeClr val="bg1"/>
                </a:solidFill>
                <a:latin typeface="Arial Narrow" panose="020B0606020202030204" pitchFamily="34" charset="0"/>
                <a:cs typeface="Times New Roman" panose="02020603050405020304" pitchFamily="18" charset="0"/>
              </a:rPr>
              <a:t>d. As estrelas do céu caíram.</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0179" name="Picture 3">
            <a:extLst>
              <a:ext uri="{FF2B5EF4-FFF2-40B4-BE49-F238E27FC236}">
                <a16:creationId xmlns:a16="http://schemas.microsoft.com/office/drawing/2014/main" id="{C873E91C-8296-4177-BBF1-F43001529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533400"/>
            <a:ext cx="4381500" cy="5843588"/>
          </a:xfrm>
          <a:prstGeom prst="rect">
            <a:avLst/>
          </a:prstGeom>
          <a:noFill/>
          <a:extLst>
            <a:ext uri="{909E8E84-426E-40DD-AFC4-6F175D3DCCD1}">
              <a14:hiddenFill xmlns:a14="http://schemas.microsoft.com/office/drawing/2010/main">
                <a:solidFill>
                  <a:srgbClr val="FFFFFF"/>
                </a:solidFill>
              </a14:hiddenFill>
            </a:ext>
          </a:extLst>
        </p:spPr>
      </p:pic>
      <p:sp>
        <p:nvSpPr>
          <p:cNvPr id="50181" name="Rectangle 5">
            <a:extLst>
              <a:ext uri="{FF2B5EF4-FFF2-40B4-BE49-F238E27FC236}">
                <a16:creationId xmlns:a16="http://schemas.microsoft.com/office/drawing/2014/main" id="{5248420A-5E08-4D9C-B94F-117F5C57DA58}"/>
              </a:ext>
            </a:extLst>
          </p:cNvPr>
          <p:cNvSpPr>
            <a:spLocks noGrp="1" noChangeArrowheads="1"/>
          </p:cNvSpPr>
          <p:nvPr>
            <p:ph type="title"/>
          </p:nvPr>
        </p:nvSpPr>
        <p:spPr>
          <a:xfrm>
            <a:off x="533400" y="1447800"/>
            <a:ext cx="3657600" cy="36576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O primeiro sinal ocorreu em 1 de novembro de 1755. O terrível terremoto de Lisboa matou 150.000 pessoas.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FEE1BD6D-7827-4D98-B33F-94E761357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533400"/>
            <a:ext cx="4381500" cy="5843588"/>
          </a:xfrm>
          <a:prstGeom prst="rect">
            <a:avLst/>
          </a:prstGeom>
          <a:noFill/>
          <a:extLst>
            <a:ext uri="{909E8E84-426E-40DD-AFC4-6F175D3DCCD1}">
              <a14:hiddenFill xmlns:a14="http://schemas.microsoft.com/office/drawing/2010/main">
                <a:solidFill>
                  <a:srgbClr val="FFFFFF"/>
                </a:solidFill>
              </a14:hiddenFill>
            </a:ext>
          </a:extLst>
        </p:spPr>
      </p:pic>
      <p:sp>
        <p:nvSpPr>
          <p:cNvPr id="133123" name="Rectangle 3">
            <a:extLst>
              <a:ext uri="{FF2B5EF4-FFF2-40B4-BE49-F238E27FC236}">
                <a16:creationId xmlns:a16="http://schemas.microsoft.com/office/drawing/2014/main" id="{3C1BC696-1566-44A4-949E-71CBCF71D6EC}"/>
              </a:ext>
            </a:extLst>
          </p:cNvPr>
          <p:cNvSpPr>
            <a:spLocks noGrp="1" noChangeArrowheads="1"/>
          </p:cNvSpPr>
          <p:nvPr>
            <p:ph type="title"/>
          </p:nvPr>
        </p:nvSpPr>
        <p:spPr>
          <a:xfrm>
            <a:off x="0" y="1219200"/>
            <a:ext cx="4572000" cy="44196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Os abalos foram sentidos numa área de cerca de 6.400.000km</a:t>
            </a:r>
            <a:r>
              <a:rPr lang="pt-BR" altLang="pt-BR" sz="3600" b="1" baseline="30000">
                <a:solidFill>
                  <a:schemeClr val="bg1"/>
                </a:solidFill>
                <a:latin typeface="Arial Narrow" panose="020B0606020202030204" pitchFamily="34" charset="0"/>
                <a:cs typeface="Times New Roman" panose="02020603050405020304" pitchFamily="18" charset="0"/>
              </a:rPr>
              <a:t>2</a:t>
            </a:r>
            <a:r>
              <a:rPr lang="pt-BR" altLang="pt-BR" sz="3600" b="1">
                <a:solidFill>
                  <a:schemeClr val="bg1"/>
                </a:solidFill>
                <a:latin typeface="Arial Narrow" panose="020B0606020202030204" pitchFamily="34" charset="0"/>
                <a:cs typeface="Times New Roman" panose="02020603050405020304" pitchFamily="18" charset="0"/>
              </a:rPr>
              <a:t> na Europa e na África. Em certas regiões litorâneas, o mar subiu aproximadamente 15 metros acima de seu nível normal.</a:t>
            </a:r>
            <a:r>
              <a:rPr lang="pt-PT" altLang="pt-BR" sz="3600" b="1">
                <a:solidFill>
                  <a:schemeClr val="bg1"/>
                </a:solidFill>
                <a:latin typeface="Arial Narrow" panose="020B0606020202030204" pitchFamily="34" charset="0"/>
              </a:rPr>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a:extLst>
              <a:ext uri="{FF2B5EF4-FFF2-40B4-BE49-F238E27FC236}">
                <a16:creationId xmlns:a16="http://schemas.microsoft.com/office/drawing/2014/main" id="{8FF40D16-5399-4087-829E-38E840116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06" name="Rectangle 6">
            <a:extLst>
              <a:ext uri="{FF2B5EF4-FFF2-40B4-BE49-F238E27FC236}">
                <a16:creationId xmlns:a16="http://schemas.microsoft.com/office/drawing/2014/main" id="{EAFA317E-0725-4D6A-A392-5991B3607D69}"/>
              </a:ext>
            </a:extLst>
          </p:cNvPr>
          <p:cNvSpPr>
            <a:spLocks noGrp="1" noChangeArrowheads="1"/>
          </p:cNvSpPr>
          <p:nvPr>
            <p:ph type="title"/>
          </p:nvPr>
        </p:nvSpPr>
        <p:spPr>
          <a:xfrm>
            <a:off x="609600" y="457200"/>
            <a:ext cx="7924800" cy="19812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Uns anos mais tarde, no dia 19 de maio de 1780, a intensa luz do dia transformou-se subitamente em profunda escuridão.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a:extLst>
              <a:ext uri="{FF2B5EF4-FFF2-40B4-BE49-F238E27FC236}">
                <a16:creationId xmlns:a16="http://schemas.microsoft.com/office/drawing/2014/main" id="{C8AC9A74-5149-4F6E-9D68-601749476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4149" name="Rectangle 5">
            <a:extLst>
              <a:ext uri="{FF2B5EF4-FFF2-40B4-BE49-F238E27FC236}">
                <a16:creationId xmlns:a16="http://schemas.microsoft.com/office/drawing/2014/main" id="{D229DA24-CDAC-4495-95F4-7323910358A2}"/>
              </a:ext>
            </a:extLst>
          </p:cNvPr>
          <p:cNvSpPr>
            <a:spLocks noGrp="1" noChangeArrowheads="1"/>
          </p:cNvSpPr>
          <p:nvPr>
            <p:ph type="title"/>
          </p:nvPr>
        </p:nvSpPr>
        <p:spPr>
          <a:xfrm>
            <a:off x="533400" y="3048000"/>
            <a:ext cx="7772400" cy="1143000"/>
          </a:xfrm>
          <a:noFill/>
          <a:ln/>
          <a:effectLst>
            <a:outerShdw dist="56796" dir="1593903"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R. M. Devens o descreve em </a:t>
            </a:r>
            <a:r>
              <a:rPr lang="pt-BR" altLang="pt-BR" sz="4000" b="1" i="1">
                <a:solidFill>
                  <a:srgbClr val="FFFF99"/>
                </a:solidFill>
                <a:latin typeface="Arial Narrow" panose="020B0606020202030204" pitchFamily="34" charset="0"/>
                <a:cs typeface="Times New Roman" panose="02020603050405020304" pitchFamily="18" charset="0"/>
              </a:rPr>
              <a:t>Our First Century </a:t>
            </a:r>
            <a:r>
              <a:rPr lang="pt-BR" altLang="pt-BR" sz="4000" b="1">
                <a:solidFill>
                  <a:srgbClr val="FFFF99"/>
                </a:solidFill>
                <a:latin typeface="Arial Narrow" panose="020B0606020202030204" pitchFamily="34" charset="0"/>
                <a:cs typeface="Times New Roman" panose="02020603050405020304" pitchFamily="18" charset="0"/>
              </a:rPr>
              <a:t>(Nosso Primeiro Século): "Quase que completamente destacado como o mais misterioso e inexplicável fenômeno de sua espécie na gama diversificada de eventos na natureza, durante o último século, está o Dia Escuro... </a:t>
            </a:r>
            <a:endParaRPr lang="pt-PT" altLang="pt-BR" sz="4000" b="1">
              <a:solidFill>
                <a:srgbClr val="FFFF99"/>
              </a:solidFill>
              <a:latin typeface="Arial Narrow" panose="020B0606020202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extLst>
              <a:ext uri="{FF2B5EF4-FFF2-40B4-BE49-F238E27FC236}">
                <a16:creationId xmlns:a16="http://schemas.microsoft.com/office/drawing/2014/main" id="{900D2795-46D8-425B-B214-CF806201E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5">
            <a:extLst>
              <a:ext uri="{FF2B5EF4-FFF2-40B4-BE49-F238E27FC236}">
                <a16:creationId xmlns:a16="http://schemas.microsoft.com/office/drawing/2014/main" id="{70EAC8C6-B611-477A-95B9-83C7ED5DE948}"/>
              </a:ext>
            </a:extLst>
          </p:cNvPr>
          <p:cNvSpPr>
            <a:spLocks noGrp="1" noChangeArrowheads="1"/>
          </p:cNvSpPr>
          <p:nvPr>
            <p:ph type="title"/>
          </p:nvPr>
        </p:nvSpPr>
        <p:spPr>
          <a:xfrm>
            <a:off x="3886200" y="914400"/>
            <a:ext cx="5105400" cy="5181600"/>
          </a:xfrm>
          <a:noFill/>
          <a:ln/>
          <a:effectLst>
            <a:outerShdw dist="35921" dir="2700000"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Olhemos atentamente para o rolo nas mãos de Cristo. Nos tempos bíblicos, os rolos eram normalmente feitos de papiro. A planta do papiro era cortada em tiras, posta numa forma, depois misturada, prensada e desidratada... </a:t>
            </a:r>
            <a:endParaRPr lang="pt-PT" altLang="pt-BR" sz="3600" b="1">
              <a:solidFill>
                <a:schemeClr val="bg1"/>
              </a:solidFill>
              <a:latin typeface="Arial Narrow" panose="020B060602020203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a:extLst>
              <a:ext uri="{FF2B5EF4-FFF2-40B4-BE49-F238E27FC236}">
                <a16:creationId xmlns:a16="http://schemas.microsoft.com/office/drawing/2014/main" id="{781DD644-6430-479C-88C8-A9A6C8F99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3" name="Rectangle 5">
            <a:extLst>
              <a:ext uri="{FF2B5EF4-FFF2-40B4-BE49-F238E27FC236}">
                <a16:creationId xmlns:a16="http://schemas.microsoft.com/office/drawing/2014/main" id="{F779C80B-0DFD-4F01-B42D-094E37D0034B}"/>
              </a:ext>
            </a:extLst>
          </p:cNvPr>
          <p:cNvSpPr>
            <a:spLocks noGrp="1" noChangeArrowheads="1"/>
          </p:cNvSpPr>
          <p:nvPr>
            <p:ph type="title"/>
          </p:nvPr>
        </p:nvSpPr>
        <p:spPr>
          <a:xfrm>
            <a:off x="533400" y="990600"/>
            <a:ext cx="7772400" cy="11430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...Testemunhas oculares do Dia Escuro dizem que na noite seguinte estavam olhando para o céu e viram a Lua como em sangue." (págs. 89 e 90)</a:t>
            </a:r>
            <a:r>
              <a:rPr lang="pt-PT" altLang="pt-BR" sz="4000" b="1">
                <a:solidFill>
                  <a:schemeClr val="bg1"/>
                </a:solidFill>
                <a:latin typeface="Arial Narrow" panose="020B0606020202030204" pitchFamily="34" charset="0"/>
              </a:rPr>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a:extLst>
              <a:ext uri="{FF2B5EF4-FFF2-40B4-BE49-F238E27FC236}">
                <a16:creationId xmlns:a16="http://schemas.microsoft.com/office/drawing/2014/main" id="{69BF21F7-0C58-4BF2-B138-5B1A2251A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229" name="Rectangle 5">
            <a:extLst>
              <a:ext uri="{FF2B5EF4-FFF2-40B4-BE49-F238E27FC236}">
                <a16:creationId xmlns:a16="http://schemas.microsoft.com/office/drawing/2014/main" id="{CAF7EC17-BB05-46F6-B6B1-4B45FEE9322A}"/>
              </a:ext>
            </a:extLst>
          </p:cNvPr>
          <p:cNvSpPr>
            <a:spLocks noGrp="1" noChangeArrowheads="1"/>
          </p:cNvSpPr>
          <p:nvPr>
            <p:ph type="title"/>
          </p:nvPr>
        </p:nvSpPr>
        <p:spPr>
          <a:xfrm>
            <a:off x="914400" y="838200"/>
            <a:ext cx="7772400" cy="3048000"/>
          </a:xfrm>
          <a:noFill/>
          <a:ln/>
          <a:effectLst>
            <a:outerShdw dist="45791" dir="2021404"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Devens também escreveu sobre a memorável noite em que as estrelas caíram do céu: "Vastos e magnificente chuveiros de estrelas cadentes ocorreram em vários lugares nos tempos modernos...</a:t>
            </a:r>
            <a:endParaRPr lang="pt-PT" altLang="pt-BR" sz="4000" b="1">
              <a:solidFill>
                <a:srgbClr val="FFFF99"/>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a:extLst>
              <a:ext uri="{FF2B5EF4-FFF2-40B4-BE49-F238E27FC236}">
                <a16:creationId xmlns:a16="http://schemas.microsoft.com/office/drawing/2014/main" id="{B7E66CC6-2563-4E09-990C-D78E3491D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6195" name="Rectangle 3">
            <a:extLst>
              <a:ext uri="{FF2B5EF4-FFF2-40B4-BE49-F238E27FC236}">
                <a16:creationId xmlns:a16="http://schemas.microsoft.com/office/drawing/2014/main" id="{57C69C69-3E01-4344-BEA7-17C9B5DC62C3}"/>
              </a:ext>
            </a:extLst>
          </p:cNvPr>
          <p:cNvSpPr>
            <a:spLocks noGrp="1" noChangeArrowheads="1"/>
          </p:cNvSpPr>
          <p:nvPr>
            <p:ph type="title"/>
          </p:nvPr>
        </p:nvSpPr>
        <p:spPr>
          <a:xfrm>
            <a:off x="609600" y="1676400"/>
            <a:ext cx="7772400" cy="1143000"/>
          </a:xfrm>
          <a:noFill/>
          <a:ln/>
          <a:effectLst>
            <a:outerShdw dist="45791" dir="2021404" algn="ctr" rotWithShape="0">
              <a:schemeClr val="tx1"/>
            </a:outerShdw>
          </a:effectLst>
        </p:spPr>
        <p:txBody>
          <a:bodyPr/>
          <a:lstStyle/>
          <a:p>
            <a:r>
              <a:rPr lang="pt-BR" altLang="pt-BR" sz="4000" b="1">
                <a:solidFill>
                  <a:srgbClr val="FFFF99"/>
                </a:solidFill>
                <a:latin typeface="Arial Narrow" panose="020B0606020202030204" pitchFamily="34" charset="0"/>
                <a:cs typeface="Times New Roman" panose="02020603050405020304" pitchFamily="18" charset="0"/>
              </a:rPr>
              <a:t>...porém, o mais universal e maravilhoso jamais registrado foi o que aconteceu no dia 13 de novembro de 1833. Todo o firmamento sobre os Estados Unidos ficou, por horas, em ígnea comoção!" (págs. 329, 330). </a:t>
            </a:r>
            <a:endParaRPr lang="pt-PT" altLang="pt-BR" sz="4000" b="1">
              <a:solidFill>
                <a:srgbClr val="FFFF99"/>
              </a:solidFill>
              <a:latin typeface="Arial Narrow" panose="020B0606020202030204" pitchFamily="34"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a:extLst>
              <a:ext uri="{FF2B5EF4-FFF2-40B4-BE49-F238E27FC236}">
                <a16:creationId xmlns:a16="http://schemas.microsoft.com/office/drawing/2014/main" id="{06CAF3B2-00CD-40F2-8FDC-7E3395589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3253" name="Rectangle 5">
            <a:extLst>
              <a:ext uri="{FF2B5EF4-FFF2-40B4-BE49-F238E27FC236}">
                <a16:creationId xmlns:a16="http://schemas.microsoft.com/office/drawing/2014/main" id="{F814491E-E386-4A83-836D-29D072406F67}"/>
              </a:ext>
            </a:extLst>
          </p:cNvPr>
          <p:cNvSpPr>
            <a:spLocks noGrp="1" noChangeArrowheads="1"/>
          </p:cNvSpPr>
          <p:nvPr>
            <p:ph type="title"/>
          </p:nvPr>
        </p:nvSpPr>
        <p:spPr>
          <a:xfrm>
            <a:off x="152400" y="990600"/>
            <a:ext cx="5181600" cy="4876800"/>
          </a:xfrm>
          <a:noFill/>
          <a:ln/>
          <a:effectLst>
            <a:outerShdw dist="45791" dir="2021404" algn="ctr" rotWithShape="0">
              <a:schemeClr val="tx1"/>
            </a:outerShdw>
          </a:effectLst>
        </p:spPr>
        <p:txBody>
          <a:bodyPr/>
          <a:lstStyle/>
          <a:p>
            <a:r>
              <a:rPr lang="pt-BR" altLang="pt-BR" sz="4000" b="1">
                <a:solidFill>
                  <a:schemeClr val="bg1"/>
                </a:solidFill>
                <a:latin typeface="Arial Narrow" panose="020B0606020202030204" pitchFamily="34" charset="0"/>
                <a:cs typeface="Times New Roman" panose="02020603050405020304" pitchFamily="18" charset="0"/>
              </a:rPr>
              <a:t>Quão bem esses eventos se qualificam como cumprimento das predições de Cristo?  Cada evento foi notável em si mesmo. Jesus disse que  esses  sinais aconteceriam após a tribulação daqueles dias. E assim foi.  </a:t>
            </a:r>
            <a:endParaRPr lang="pt-PT" altLang="pt-BR" sz="4000" b="1">
              <a:solidFill>
                <a:schemeClr val="bg1"/>
              </a:solidFill>
              <a:latin typeface="Arial Narrow" panose="020B0606020202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a:extLst>
              <a:ext uri="{FF2B5EF4-FFF2-40B4-BE49-F238E27FC236}">
                <a16:creationId xmlns:a16="http://schemas.microsoft.com/office/drawing/2014/main" id="{B9008B26-3004-4527-AFB6-77F2F76E5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165" name="Rectangle 5">
            <a:extLst>
              <a:ext uri="{FF2B5EF4-FFF2-40B4-BE49-F238E27FC236}">
                <a16:creationId xmlns:a16="http://schemas.microsoft.com/office/drawing/2014/main" id="{45F185B6-853E-4A0D-9B5F-01A9EE265AC6}"/>
              </a:ext>
            </a:extLst>
          </p:cNvPr>
          <p:cNvSpPr>
            <a:spLocks noGrp="1" noChangeArrowheads="1"/>
          </p:cNvSpPr>
          <p:nvPr>
            <p:ph type="title"/>
          </p:nvPr>
        </p:nvSpPr>
        <p:spPr>
          <a:xfrm>
            <a:off x="685800" y="2057400"/>
            <a:ext cx="7772400" cy="1143000"/>
          </a:xfrm>
          <a:noFill/>
          <a:ln/>
          <a:effectLst>
            <a:outerShdw dist="45791" dir="2021404" algn="ctr" rotWithShape="0">
              <a:schemeClr val="tx1"/>
            </a:outerShdw>
          </a:effectLst>
        </p:spPr>
        <p:txBody>
          <a:bodyPr/>
          <a:lstStyle/>
          <a:p>
            <a:r>
              <a:rPr lang="pt-BR" altLang="pt-BR" sz="3600" b="1">
                <a:solidFill>
                  <a:schemeClr val="bg1"/>
                </a:solidFill>
                <a:latin typeface="Arial Narrow" panose="020B0606020202030204" pitchFamily="34" charset="0"/>
                <a:cs typeface="Times New Roman" panose="02020603050405020304" pitchFamily="18" charset="0"/>
              </a:rPr>
              <a:t>As evidências revelam que esses sinais foram cumpridos segundo a seqüência descrita na Bíblia. È também possível que eventos similares possam ocorrer novamente na segunda vinda de Cristo, uma vez que a Bíblia descreve a natureza como sendo tirada de seu curso normal nessa ocasião.</a:t>
            </a:r>
            <a:r>
              <a:rPr lang="pt-PT" altLang="pt-BR" sz="3600" b="1">
                <a:solidFill>
                  <a:schemeClr val="bg1"/>
                </a:solidFill>
                <a:latin typeface="Arial Narrow" panose="020B0606020202030204" pitchFamily="34" charset="0"/>
              </a:rPr>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a:extLst>
              <a:ext uri="{FF2B5EF4-FFF2-40B4-BE49-F238E27FC236}">
                <a16:creationId xmlns:a16="http://schemas.microsoft.com/office/drawing/2014/main" id="{AADC8156-F439-41BC-871D-2F42BC8CA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7" name="Rectangle 5">
            <a:extLst>
              <a:ext uri="{FF2B5EF4-FFF2-40B4-BE49-F238E27FC236}">
                <a16:creationId xmlns:a16="http://schemas.microsoft.com/office/drawing/2014/main" id="{C8F7CED5-DC6A-437F-B307-B45DCD53E6DD}"/>
              </a:ext>
            </a:extLst>
          </p:cNvPr>
          <p:cNvSpPr>
            <a:spLocks noGrp="1" noChangeArrowheads="1"/>
          </p:cNvSpPr>
          <p:nvPr>
            <p:ph type="title"/>
          </p:nvPr>
        </p:nvSpPr>
        <p:spPr>
          <a:xfrm>
            <a:off x="685800" y="381000"/>
            <a:ext cx="7772400" cy="52578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Qual foi o acontecimento seguinte?  (Apocalipse 6:14)</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AE6E386F-FC2C-4A4C-BF00-99C0D43F5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7219" name="Rectangle 3">
            <a:extLst>
              <a:ext uri="{FF2B5EF4-FFF2-40B4-BE49-F238E27FC236}">
                <a16:creationId xmlns:a16="http://schemas.microsoft.com/office/drawing/2014/main" id="{A502A589-2772-4323-91AC-069AA1E4B831}"/>
              </a:ext>
            </a:extLst>
          </p:cNvPr>
          <p:cNvSpPr>
            <a:spLocks noGrp="1" noChangeArrowheads="1"/>
          </p:cNvSpPr>
          <p:nvPr>
            <p:ph type="title"/>
          </p:nvPr>
        </p:nvSpPr>
        <p:spPr>
          <a:xfrm>
            <a:off x="685800" y="1066800"/>
            <a:ext cx="7772400" cy="5257800"/>
          </a:xfrm>
          <a:noFill/>
          <a:ln/>
          <a:effectLst>
            <a:outerShdw dist="45791" dir="2021404" algn="ctr" rotWithShape="0">
              <a:schemeClr val="tx1"/>
            </a:outerShdw>
          </a:effectLst>
        </p:spPr>
        <p:txBody>
          <a:bodyPr/>
          <a:lstStyle/>
          <a:p>
            <a:r>
              <a:rPr lang="pt-BR" altLang="pt-BR" b="1">
                <a:solidFill>
                  <a:schemeClr val="bg1"/>
                </a:solidFill>
                <a:latin typeface="Arial Narrow" panose="020B0606020202030204" pitchFamily="34" charset="0"/>
                <a:cs typeface="Times New Roman" panose="02020603050405020304" pitchFamily="18" charset="0"/>
              </a:rPr>
              <a:t>Qual foi o acontecimento seguinte?  (Apocalipse 6:14)</a:t>
            </a:r>
            <a:br>
              <a:rPr lang="pt-BR" altLang="pt-BR" b="1">
                <a:solidFill>
                  <a:schemeClr val="bg1"/>
                </a:solidFill>
                <a:latin typeface="Arial Narrow" panose="020B0606020202030204" pitchFamily="34" charset="0"/>
                <a:cs typeface="Times New Roman" panose="02020603050405020304" pitchFamily="18" charset="0"/>
              </a:rPr>
            </a:br>
            <a:br>
              <a:rPr lang="pt-BR" altLang="pt-BR" b="1">
                <a:solidFill>
                  <a:schemeClr val="bg1"/>
                </a:solidFill>
                <a:latin typeface="Arial Narrow" panose="020B0606020202030204" pitchFamily="34" charset="0"/>
                <a:cs typeface="Times New Roman" panose="02020603050405020304" pitchFamily="18" charset="0"/>
              </a:rPr>
            </a:br>
            <a:r>
              <a:rPr lang="pt-BR" altLang="pt-BR" b="1">
                <a:solidFill>
                  <a:schemeClr val="bg1"/>
                </a:solidFill>
                <a:latin typeface="Arial Narrow" panose="020B0606020202030204" pitchFamily="34" charset="0"/>
                <a:cs typeface="Times New Roman" panose="02020603050405020304" pitchFamily="18" charset="0"/>
              </a:rPr>
              <a:t>O céu recolheu-se como pergaminho e todos os montes e ilhas foram movidos do seu lugar.  </a:t>
            </a:r>
            <a:br>
              <a:rPr lang="pt-BR" altLang="pt-BR" b="1">
                <a:solidFill>
                  <a:schemeClr val="bg1"/>
                </a:solidFill>
                <a:latin typeface="Arial Narrow" panose="020B0606020202030204" pitchFamily="34" charset="0"/>
                <a:cs typeface="Times New Roman" panose="02020603050405020304" pitchFamily="18" charset="0"/>
              </a:rPr>
            </a:br>
            <a:endParaRPr lang="pt-PT" altLang="pt-BR" b="1">
              <a:solidFill>
                <a:schemeClr val="bg1"/>
              </a:solidFill>
              <a:latin typeface="Arial Narrow" panose="020B060602020203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a:extLst>
              <a:ext uri="{FF2B5EF4-FFF2-40B4-BE49-F238E27FC236}">
                <a16:creationId xmlns:a16="http://schemas.microsoft.com/office/drawing/2014/main" id="{BF8D7699-DFC3-41F3-A519-3C3A5A97B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301" name="Rectangle 5">
            <a:extLst>
              <a:ext uri="{FF2B5EF4-FFF2-40B4-BE49-F238E27FC236}">
                <a16:creationId xmlns:a16="http://schemas.microsoft.com/office/drawing/2014/main" id="{64E8A793-30F8-42D3-BCAE-BE8F93B7E441}"/>
              </a:ext>
            </a:extLst>
          </p:cNvPr>
          <p:cNvSpPr>
            <a:spLocks noGrp="1" noChangeArrowheads="1"/>
          </p:cNvSpPr>
          <p:nvPr>
            <p:ph type="title"/>
          </p:nvPr>
        </p:nvSpPr>
        <p:spPr>
          <a:xfrm>
            <a:off x="685800" y="609600"/>
            <a:ext cx="5029200" cy="3505200"/>
          </a:xfrm>
          <a:noFill/>
          <a:ln/>
          <a:effectLst>
            <a:outerShdw dist="45791" dir="2021404" algn="ctr" rotWithShape="0">
              <a:schemeClr val="bg2"/>
            </a:outerShdw>
          </a:effectLst>
        </p:spPr>
        <p:txBody>
          <a:bodyPr/>
          <a:lstStyle/>
          <a:p>
            <a:r>
              <a:rPr lang="pt-BR" altLang="pt-BR" b="1">
                <a:effectLst>
                  <a:outerShdw blurRad="38100" dist="38100" dir="2700000" algn="tl">
                    <a:srgbClr val="C0C0C0"/>
                  </a:outerShdw>
                </a:effectLst>
                <a:latin typeface="Arial Narrow" panose="020B0606020202030204" pitchFamily="34" charset="0"/>
                <a:cs typeface="Times New Roman" panose="02020603050405020304" pitchFamily="18" charset="0"/>
              </a:rPr>
              <a:t>Observe a reação daqueles que não têm relacionamento pessoal com Cristo (versos 15 e 16): </a:t>
            </a:r>
            <a:endParaRPr lang="pt-PT" altLang="pt-BR" b="1">
              <a:effectLst>
                <a:outerShdw blurRad="38100" dist="38100" dir="2700000" algn="tl">
                  <a:srgbClr val="C0C0C0"/>
                </a:outerShdw>
              </a:effectLst>
              <a:latin typeface="Arial Narrow" panose="020B0606020202030204" pitchFamily="34"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a:extLst>
              <a:ext uri="{FF2B5EF4-FFF2-40B4-BE49-F238E27FC236}">
                <a16:creationId xmlns:a16="http://schemas.microsoft.com/office/drawing/2014/main" id="{862B4548-9E2A-41A3-9C98-CBCEB9092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0291" name="Rectangle 3">
            <a:extLst>
              <a:ext uri="{FF2B5EF4-FFF2-40B4-BE49-F238E27FC236}">
                <a16:creationId xmlns:a16="http://schemas.microsoft.com/office/drawing/2014/main" id="{13A359A3-41CE-467F-A647-F7E513B696E5}"/>
              </a:ext>
            </a:extLst>
          </p:cNvPr>
          <p:cNvSpPr>
            <a:spLocks noGrp="1" noChangeArrowheads="1"/>
          </p:cNvSpPr>
          <p:nvPr>
            <p:ph type="title"/>
          </p:nvPr>
        </p:nvSpPr>
        <p:spPr>
          <a:xfrm>
            <a:off x="76200" y="3429000"/>
            <a:ext cx="8915400" cy="2057400"/>
          </a:xfrm>
          <a:noFill/>
          <a:ln/>
          <a:effectLst>
            <a:outerShdw dist="68392" dir="1308085" algn="ctr" rotWithShape="0">
              <a:schemeClr val="tx1"/>
            </a:outerShdw>
          </a:effectLst>
        </p:spPr>
        <p:txBody>
          <a:bodyPr/>
          <a:lstStyle/>
          <a:p>
            <a:r>
              <a:rPr lang="pt-BR" altLang="pt-BR" sz="4800" b="1">
                <a:solidFill>
                  <a:srgbClr val="FFFF99"/>
                </a:solidFill>
                <a:latin typeface="Tahoma" panose="020B0604030504040204" pitchFamily="34" charset="0"/>
                <a:cs typeface="Times New Roman" panose="02020603050405020304" pitchFamily="18" charset="0"/>
              </a:rPr>
              <a:t>Onde eles se esconderam?</a:t>
            </a:r>
            <a:br>
              <a:rPr lang="pt-BR" altLang="pt-BR" sz="4800" b="1">
                <a:solidFill>
                  <a:srgbClr val="FFFF99"/>
                </a:solidFill>
                <a:latin typeface="Tahoma" panose="020B0604030504040204" pitchFamily="34" charset="0"/>
                <a:cs typeface="Times New Roman" panose="02020603050405020304" pitchFamily="18" charset="0"/>
              </a:rPr>
            </a:br>
            <a:br>
              <a:rPr lang="pt-BR" altLang="pt-BR" sz="4800" b="1">
                <a:solidFill>
                  <a:srgbClr val="FFFF99"/>
                </a:solidFill>
                <a:latin typeface="Tahoma" panose="020B0604030504040204" pitchFamily="34" charset="0"/>
                <a:cs typeface="Times New Roman" panose="02020603050405020304" pitchFamily="18" charset="0"/>
              </a:rPr>
            </a:br>
            <a:endParaRPr lang="pt-PT" altLang="pt-BR" sz="4800" b="1">
              <a:solidFill>
                <a:srgbClr val="FFFF99"/>
              </a:solidFill>
              <a:latin typeface="Tahoma" panose="020B060403050404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EC4E2926-6F70-423F-B1A8-42FFE0219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03" name="Rectangle 3">
            <a:extLst>
              <a:ext uri="{FF2B5EF4-FFF2-40B4-BE49-F238E27FC236}">
                <a16:creationId xmlns:a16="http://schemas.microsoft.com/office/drawing/2014/main" id="{B2042D13-D983-4108-AA95-2DE8EC0A2528}"/>
              </a:ext>
            </a:extLst>
          </p:cNvPr>
          <p:cNvSpPr>
            <a:spLocks noGrp="1" noChangeArrowheads="1"/>
          </p:cNvSpPr>
          <p:nvPr>
            <p:ph type="title"/>
          </p:nvPr>
        </p:nvSpPr>
        <p:spPr>
          <a:xfrm>
            <a:off x="76200" y="3810000"/>
            <a:ext cx="8915400" cy="2057400"/>
          </a:xfrm>
          <a:noFill/>
          <a:ln/>
          <a:effectLst>
            <a:outerShdw dist="68392" dir="1308085" algn="ctr" rotWithShape="0">
              <a:schemeClr val="tx1"/>
            </a:outerShdw>
          </a:effectLst>
        </p:spPr>
        <p:txBody>
          <a:bodyPr/>
          <a:lstStyle/>
          <a:p>
            <a:r>
              <a:rPr lang="pt-BR" altLang="pt-BR" sz="4800" b="1">
                <a:solidFill>
                  <a:srgbClr val="FFFF99"/>
                </a:solidFill>
                <a:latin typeface="Tahoma" panose="020B0604030504040204" pitchFamily="34" charset="0"/>
                <a:cs typeface="Times New Roman" panose="02020603050405020304" pitchFamily="18" charset="0"/>
              </a:rPr>
              <a:t>Onde eles se esconderam?</a:t>
            </a:r>
            <a:br>
              <a:rPr lang="pt-BR" altLang="pt-BR" sz="4800" b="1">
                <a:solidFill>
                  <a:srgbClr val="FFFF99"/>
                </a:solidFill>
                <a:latin typeface="Tahoma" panose="020B0604030504040204" pitchFamily="34" charset="0"/>
                <a:cs typeface="Times New Roman" panose="02020603050405020304" pitchFamily="18" charset="0"/>
              </a:rPr>
            </a:br>
            <a:br>
              <a:rPr lang="pt-BR" altLang="pt-BR" sz="4800" b="1">
                <a:solidFill>
                  <a:srgbClr val="FFFF99"/>
                </a:solidFill>
                <a:latin typeface="Tahoma" panose="020B0604030504040204" pitchFamily="34" charset="0"/>
                <a:cs typeface="Times New Roman" panose="02020603050405020304" pitchFamily="18" charset="0"/>
              </a:rPr>
            </a:br>
            <a:r>
              <a:rPr lang="pt-BR" altLang="pt-BR" sz="4800" b="1">
                <a:solidFill>
                  <a:srgbClr val="FFFF99"/>
                </a:solidFill>
                <a:latin typeface="Tahoma" panose="020B0604030504040204" pitchFamily="34" charset="0"/>
                <a:cs typeface="Times New Roman" panose="02020603050405020304" pitchFamily="18" charset="0"/>
              </a:rPr>
              <a:t>Nas cavernas e nos penhascos. </a:t>
            </a:r>
            <a:endParaRPr lang="pt-PT" altLang="pt-BR" sz="4800" b="1">
              <a:solidFill>
                <a:srgbClr val="FFFF99"/>
              </a:solidFill>
              <a:latin typeface="Tahoma" panose="020B0604030504040204" pitchFamily="34" charset="0"/>
            </a:endParaRPr>
          </a:p>
        </p:txBody>
      </p:sp>
    </p:spTree>
  </p:cSld>
  <p:clrMapOvr>
    <a:masterClrMapping/>
  </p:clrMapOvr>
</p:sld>
</file>

<file path=ppt/theme/theme1.xml><?xml version="1.0" encoding="utf-8"?>
<a:theme xmlns:a="http://schemas.openxmlformats.org/drawingml/2006/main" name="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3666</Words>
  <Application>Microsoft Office PowerPoint</Application>
  <PresentationFormat>Apresentação na tela (4:3)</PresentationFormat>
  <Paragraphs>136</Paragraphs>
  <Slides>137</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137</vt:i4>
      </vt:variant>
    </vt:vector>
  </HeadingPairs>
  <TitlesOfParts>
    <vt:vector size="141" baseType="lpstr">
      <vt:lpstr>Times New Roman</vt:lpstr>
      <vt:lpstr>Tahoma</vt:lpstr>
      <vt:lpstr>Arial Narrow</vt:lpstr>
      <vt:lpstr>Estrutura padrão</vt:lpstr>
      <vt:lpstr>Apresentação do PowerPoint</vt:lpstr>
      <vt:lpstr>Foco Sobre o Apocalipse   Apocalipse 6 e 7</vt:lpstr>
      <vt:lpstr>Adotado Pelo Rei   Foco na Profecia - 11 </vt:lpstr>
      <vt:lpstr>Os sete selos são abertos e quatro cavaleiros entram em cena, seguindo sua trajetória rumo ao clímax da história.    </vt:lpstr>
      <vt:lpstr>Nesta lição saberemos como a história está caminhando para o holocausto final. Sete selos, abertos um por um, revelam os estágios da jornada deste mundo. Mas também descobriremos como cada um de nós pode chegar ao final dessa marcha, selados como filhos de um rei. </vt:lpstr>
      <vt:lpstr>Toda a história da igreja cristã – da cruz até a segunda vinda – é exibida diante de nós em visão panorâmica. </vt:lpstr>
      <vt:lpstr>Apocalipse 6 e 7 retrata um tempo de grande expectativa. Os sons de uma arrebatada celebração, que antes ecoaram pelas cortes celestiais, se dissiparam. As harpas estão silentes. Os seres celestiais estão sossegados... </vt:lpstr>
      <vt:lpstr>...As vozes emudeceram. Isso porque Jesus Cristo, o Cordeiro, está agora abrindo o rolo que estivera fechado com sete selos. Apocalipse 5 desenvolve esse momento no drama celestial. Grandes segredos estão prestes a ser revelados. </vt:lpstr>
      <vt:lpstr>Olhemos atentamente para o rolo nas mãos de Cristo. Nos tempos bíblicos, os rolos eram normalmente feitos de papiro. A planta do papiro era cortada em tiras, posta numa forma, depois misturada, prensada e desidratada... </vt:lpstr>
      <vt:lpstr>As pequenas folhas retangulares eram então unidas entre si para formar um rolo de uns quatro metros de comprimento. A peça era enrolada em torno de um bastão e amarrada com um cordel. Uma massa feita de barro ou cera cobria o cordel e a isso se chamava selo. </vt:lpstr>
      <vt:lpstr>Freqüentemente, um nome ou marca identificadora era posto sobre o selo. Documentos importantes eram tornados invioláveis dessa maneira. Pretendia-se que só fossem abertos quando alguém especialmente designado para isso rompia o selo. </vt:lpstr>
      <vt:lpstr>Como Apocalipse 5 nos mostrou, Jesus é o Único digno de abrir os selos. Ele é o Único com autoridade para ler o livro. Assim, o que Ele revela? O que há dentro do livro? Tudo! Toda a história da igreja cristã  – desde a cruz até a segunda vinda – é exposta diante de nós. </vt:lpstr>
      <vt:lpstr> Podemos ver o triunfo do evangelho à medida que os seguidores de Jesus viajam pelo mundo proclamando Seu reino. </vt:lpstr>
      <vt:lpstr> Vemos a furiosa oposição de Satanás, que tenta desesperadamente impedir as pessoas de aceitarem a Cristo em sua vida. </vt:lpstr>
      <vt:lpstr>Vemos, diante do Universo expectante, como cada ser humano desempenha uma parte no grande conflito entre Deus e Satanás. </vt:lpstr>
      <vt:lpstr>A visão anterior de João sobre as sete igrejas foi uma revisão da história na era cristã. A profecia dos sete selos, em Apocalipse 6, cobre o mesmo período de tempo, mas sob uma perspectiva diferente. </vt:lpstr>
      <vt:lpstr>O Apocalipse, como um todo, está estruturado sobre as profecias apocalípticas do livro de Daniel. Aquilo que havia sido selado nos tempos de Daniel foi dramaticamente revelado ao apóstolo João. </vt:lpstr>
      <vt:lpstr>No final de suas visões, Daniel recebeu a mensagem: "Tu, porém, Daniel, cerra as palavras e sela o livro, até o fim do tempo; muitos correrão de uma parte para outra, e a ciência se multiplicará." (Daniel 12:4). </vt:lpstr>
      <vt:lpstr>Uns poucos versos após é dito ao profeta: "Vai-te, Daniel, porque estas palavras estão cerradas e seladas até o tempo do fim." (Verso 9). Daniel estava olhando para os eventos distantes no futuro. </vt:lpstr>
      <vt:lpstr>Mas para os dias de João, essas eram "as coisas que brevemente devem acontecer" (Apocalipse 1:1). Considerando que a mensagem a Daniel estava selada, foi dito a João para escrever o que ele via (verso 19). </vt:lpstr>
      <vt:lpstr>Jesus abre os sete selos, um por vez, revelando a seqüência histórica. Deus deseja mostrar-nos novamente como Ele tem trabalhado em nosso favor através da história. </vt:lpstr>
      <vt:lpstr>O período coberto pelos sete selos vai, aproximadamente, do ano 31 d.C. até a segunda vinda. </vt:lpstr>
      <vt:lpstr>O Primeiro Selo:  O Conquistador (Primeiro século – iniciando por volta do ano 31 d.C.) </vt:lpstr>
      <vt:lpstr>Leia Apocalipse 6:1 e 2.</vt:lpstr>
      <vt:lpstr>Quando o Cordeiro de Deus abre os primeiros quatro selos, a cortina se ergue e quatro cavalos galopando um após o outro cruzam o céu... </vt:lpstr>
      <vt:lpstr> A cor de cada um deles diz algo sobre o estado espiritual da igreja na era determinada. Cada cavaleiro simboliza a liderança eclesiástica desse tempo. </vt:lpstr>
      <vt:lpstr>De que cor era o primeiro cavalo? (verso 2)  </vt:lpstr>
      <vt:lpstr>De que cor era o primeiro cavalo? (verso 2)  Branco</vt:lpstr>
      <vt:lpstr>O que o cavaleiro trazia em sua mão e o que usava na cabeça? (verso 2)  </vt:lpstr>
      <vt:lpstr>O que o cavaleiro trazia em sua mão e o que usava na cabeça? (verso 2)  Trazia na mão um arco e sobre a cabeça uma coroa.</vt:lpstr>
      <vt:lpstr>Muitos historiadores bíblicos crêem que o primeiro selo representa Jesus e o evangelho, e a primitiva propagação do cristianismo. Na visão das sete igrejas, esse selo corresponde à igreja de Éfeso. </vt:lpstr>
      <vt:lpstr>Branco significa a pura fé dos primeiros crentes. O arco representa os ataques do reino de Cristo contra os baluartes de Satanás. A coroa simboliza suas conquistas espirituais baseadas na vitória de Cristo sobre o pecado na cruz. </vt:lpstr>
      <vt:lpstr>A infante igreja cristã era composta de crentes altamente comprometidos com Jesus e Seus ensinos. </vt:lpstr>
      <vt:lpstr>No livro de Atos é-nos dito que os crentes estudavam suas Bíblias, oravam uns pelos outros, adoravam juntos a Deus, repartiam o alimento, manifestavam amor e bondade...</vt:lpstr>
      <vt:lpstr>...atendiam as necessidades físicas uns dos outros e diziam aos outros o que Deus havia feito por eles pessoalmente.</vt:lpstr>
      <vt:lpstr>Uma das primeiras reações pagãs ao movimento cristão do primeiro século foi: "Vejam como esses cristãos se amam uns aos outros." Como resultado, milhares de pagãos e judeus decidiram aceitar a Cristo. </vt:lpstr>
      <vt:lpstr>O Segundo Selo:  O Conflito (Do segundo ao quarto século de nossa era)</vt:lpstr>
      <vt:lpstr>Leia Apocalipse 6:3 e 4.</vt:lpstr>
      <vt:lpstr>Quando o Cordeiro abre o segundo selo, uma mudança tem lugar. É dito a João para "vir e ver", isto é, para observar o desenrolar da história. </vt:lpstr>
      <vt:lpstr>Qual é a cor do segundo cavalo?  (verso 4)   </vt:lpstr>
      <vt:lpstr>Qual é a cor do segundo cavalo?  (verso 4)  Vermelho. </vt:lpstr>
      <vt:lpstr>Dois eventos negativos foram constatados (verso 4).  O que o cavaleiro retira da Terra?    </vt:lpstr>
      <vt:lpstr>Dois eventos negativos foram constatados (verso 4).  O que o cavaleiro retira da Terra?   A Paz. </vt:lpstr>
      <vt:lpstr>E esse cavaleiro fez com que os homens se matassem uns aos outros. </vt:lpstr>
      <vt:lpstr>A perseguição explodiu durante esse período da história cristã, que coincide em certo grau com o tempo da igreja de Esmirna. </vt:lpstr>
      <vt:lpstr>O vermelho do segundo cavalo representa o sangue dos mártires. </vt:lpstr>
      <vt:lpstr>Os historiadores nos contam que milhares de crentes foram crucificados, queimados ou chacinados por causa de sua fé em Jesus. Alguns dos fiéis foram mortos de fome, presos na prisão Mamertina em Roma e lançados num fosso com doze metros de profundidade... </vt:lpstr>
      <vt:lpstr>Para aumentar seu sofrimento, sacos contendo alimentos e jarras de água eram pendurados em cordas, fora do seu alcance.  Quando eles morriam, seus corpos eram lançados num esgoto que escoava no rio Tibre. </vt:lpstr>
      <vt:lpstr>O Terceiro Selo:  A Fome (Do quarto ao sexto século de nossa era) </vt:lpstr>
      <vt:lpstr>Leia Apocalipse 6:5 e 6.</vt:lpstr>
      <vt:lpstr>Esse selo apresenta-nos o cristianismo como religião oficial do império romano, durante o reinado de Constantino. Nesse período, o cristianismo caiu vertiginosamente. O cavalo negro representa a corrupção da igreja. Ele sugere morte, tristeza e escuridão espiritual. </vt:lpstr>
      <vt:lpstr> O que o cavaleiro tinha em sua mão? (verso 5)  </vt:lpstr>
      <vt:lpstr> O que o cavaleiro tinha em sua mão? (verso 5)   Uma balança.</vt:lpstr>
      <vt:lpstr>A balança representa o duplo poder, a mistura de igreja e Estado. Constantino usou o poder do império romano para forçar a observância cristã. </vt:lpstr>
      <vt:lpstr>A cevada, o trigo e o azeite referem-se aos ingredientes básicos para a feitura de pão. Custava o salário de um dia comprar um pão. Em outras palavras, a fome assolava... </vt:lpstr>
      <vt:lpstr>Mas essa não é fome de alimentos, mas da Palavra de Deus.</vt:lpstr>
      <vt:lpstr>As tradições da igreja transformaram a fé no que um historiador chamou de "cristianismo mecânico". Os rituais substituíram a nutrição espiritual. Os claros princípios da Escritura foram todos afogados num dilúvio de falsos ensinamentos. </vt:lpstr>
      <vt:lpstr>O Quarto Selo: O Alastramento da Morte (Do sexto até o décimo quinto séculos de nossa era) </vt:lpstr>
      <vt:lpstr>Leia Apocalipse 6: 7 e 8.  </vt:lpstr>
      <vt:lpstr>Jesus disse que o mundo conheceria que somos cristãos pelo nosso amor. Ele mesmo nos disse para amarmos os nossos inimigos. </vt:lpstr>
      <vt:lpstr>Mas, em seu mais acentuado ponto de declínio, a igreja cristã oficial mudou esse ensinamento. Ela começou a perseguir aqueles que questionavam sua autoridade absoluta.  </vt:lpstr>
      <vt:lpstr>A igreja do império romano cria estar justificada ao mandar executar aqueles que não aceitassem todas as suas doutrinas.  </vt:lpstr>
      <vt:lpstr>Os oficiais da igreja arrastavam as pessoas aos tribunais por causa de suas crenças sobre a maneira certa de batizar, o dia de culto cristão e a adoração de imagens... </vt:lpstr>
      <vt:lpstr>Milhões foram torturados e assassinados porque haviam escolhido seguir a Bíblia, quando a igreja ordenava ir contra ela. </vt:lpstr>
      <vt:lpstr>Qual é a cor do cavalo que representa esse triste período da história? (verso 8)  </vt:lpstr>
      <vt:lpstr>Qual é a cor do cavalo que representa esse triste período da história? (verso 8)  Amarelo </vt:lpstr>
      <vt:lpstr>O cavaleiro, conhecido como "Morte" recebeu o poder de matar por quais métodos? (verso 8)  </vt:lpstr>
      <vt:lpstr>O cavaleiro, conhecido como "Morte" recebeu o poder de matar por quais métodos? (verso 8)  Pela espada, fome e por meio das feras da terra.</vt:lpstr>
      <vt:lpstr>Em sua opinião, quais são os dois modos mais patentes pelos quais Satanás ataca e corrompe a sociedade moderna? </vt:lpstr>
      <vt:lpstr>O Quinto Selo: A Cidade dos Mártires (Do décimo sexto até o décimo novo século de nossa era) </vt:lpstr>
      <vt:lpstr>Leia Apocalipse 6:9 e 10.</vt:lpstr>
      <vt:lpstr>Corajosos reformadores protestantes lutavam pela manutenção da primazia da Palavra de Deus, enquanto o sangue dos mártires ainda corria pelas ruas e o cheiro da carne queimada dos "hereges" impregnava o ar... </vt:lpstr>
      <vt:lpstr>Mas a era de perseguição finalmente cedeu lugar ao período da Reforma. Quando intimado trocar sua fé bíblica pelas tradições dos homens, Martinho Lutero declarou com referência às Escrituras: "Aqui estou; não posso agir de outra maneira. Que Deus me ajude!" </vt:lpstr>
      <vt:lpstr>Quando o Cordeiro abre o quinto selo, João vê todos aqueles que morreram como mártires por causa de sua fidelidade a Deus e à Sua Palavra. Esses campeões da fé estavam clamando:</vt:lpstr>
      <vt:lpstr>" Até quando, ó Soberano, santo e verdadeiro, não julgas e nem vingas o nosso sangue..." (verso 10) </vt:lpstr>
      <vt:lpstr>Em resposta a essa pergunta, o que Deus lhes dá? (verso 11)  </vt:lpstr>
      <vt:lpstr>Em resposta a essa pergunta, o que Deus lhes dá? (verso 11)  Uma vestidura branca.</vt:lpstr>
      <vt:lpstr>Qual, pensa você, é o significado do dom de Deus a esses mártires? </vt:lpstr>
      <vt:lpstr>Quando os mártires perguntam: "Até quando?", Deus responde, em essência: "Apenas um pouco mais, até que Meus planos alcancem completo cumprimento."</vt:lpstr>
      <vt:lpstr>O sexto selo é aberto imediatamente após isso. Em certo sentido, ele é uma resposta à pergunta "Até quando?" </vt:lpstr>
      <vt:lpstr>Você já se sentiu tão mal que a única coisa que pôde fazer foi clamar: "Até quando"? Como se sente ao descobrir que Deus realmente está com você, amando-o e fazendo com que coisas boas sejam extraídas de experiências terríveis? </vt:lpstr>
      <vt:lpstr>O Sexto Selo: Perturbações Cósmicas (Do décimo oitavo século até a volta de Jesus) </vt:lpstr>
      <vt:lpstr>Quando o sexto selo é aberto, João contempla certos eventos que são sinais da proximidade da segunda vinda de Cristo. Esses são importantes acontecimentos e também meios de o Senhor nos dizer: "Logo porei fim à tragédia do pecado e sofrimento na Terra e no Universo." </vt:lpstr>
      <vt:lpstr>Leia Apocalipse 6:12 e 13 e aponte quatro eventos descritos na abertura do desse selo:    </vt:lpstr>
      <vt:lpstr>Leia Apocalipse 6:12 e 13 e aponte quatro eventos descritos na abertura do desse selo:    a- Terremoto.    b- O Sol se tornou negro. c. A Lua tornou-se como sangue. d. As estrelas do céu caíram.</vt:lpstr>
      <vt:lpstr>O primeiro sinal ocorreu em 1 de novembro de 1755. O terrível terremoto de Lisboa matou 150.000 pessoas. </vt:lpstr>
      <vt:lpstr>Os abalos foram sentidos numa área de cerca de 6.400.000km2 na Europa e na África. Em certas regiões litorâneas, o mar subiu aproximadamente 15 metros acima de seu nível normal. </vt:lpstr>
      <vt:lpstr>Uns anos mais tarde, no dia 19 de maio de 1780, a intensa luz do dia transformou-se subitamente em profunda escuridão. </vt:lpstr>
      <vt:lpstr>R. M. Devens o descreve em Our First Century (Nosso Primeiro Século): "Quase que completamente destacado como o mais misterioso e inexplicável fenômeno de sua espécie na gama diversificada de eventos na natureza, durante o último século, está o Dia Escuro... </vt:lpstr>
      <vt:lpstr>...Testemunhas oculares do Dia Escuro dizem que na noite seguinte estavam olhando para o céu e viram a Lua como em sangue." (págs. 89 e 90) </vt:lpstr>
      <vt:lpstr>Devens também escreveu sobre a memorável noite em que as estrelas caíram do céu: "Vastos e magnificente chuveiros de estrelas cadentes ocorreram em vários lugares nos tempos modernos...</vt:lpstr>
      <vt:lpstr>...porém, o mais universal e maravilhoso jamais registrado foi o que aconteceu no dia 13 de novembro de 1833. Todo o firmamento sobre os Estados Unidos ficou, por horas, em ígnea comoção!" (págs. 329, 330). </vt:lpstr>
      <vt:lpstr>Quão bem esses eventos se qualificam como cumprimento das predições de Cristo?  Cada evento foi notável em si mesmo. Jesus disse que  esses  sinais aconteceriam após a tribulação daqueles dias. E assim foi.  </vt:lpstr>
      <vt:lpstr>As evidências revelam que esses sinais foram cumpridos segundo a seqüência descrita na Bíblia. È também possível que eventos similares possam ocorrer novamente na segunda vinda de Cristo, uma vez que a Bíblia descreve a natureza como sendo tirada de seu curso normal nessa ocasião. </vt:lpstr>
      <vt:lpstr>Qual foi o acontecimento seguinte?  (Apocalipse 6:14)   </vt:lpstr>
      <vt:lpstr>Qual foi o acontecimento seguinte?  (Apocalipse 6:14)  O céu recolheu-se como pergaminho e todos os montes e ilhas foram movidos do seu lugar.   </vt:lpstr>
      <vt:lpstr>Observe a reação daqueles que não têm relacionamento pessoal com Cristo (versos 15 e 16): </vt:lpstr>
      <vt:lpstr>Onde eles se esconderam?  </vt:lpstr>
      <vt:lpstr>Onde eles se esconderam?  Nas cavernas e nos penhascos. </vt:lpstr>
      <vt:lpstr>Do que estavam querendo se esconder?   </vt:lpstr>
      <vt:lpstr>Do que estavam querendo se esconder?   Da face daquele se assenta no trono e da ira do Cordeiro.</vt:lpstr>
      <vt:lpstr>O que eles queriam que as montanhas e rochas fizessem?  </vt:lpstr>
      <vt:lpstr>O que eles queriam que as montanhas e rochas fizessem?  Caíssem sobre eles...  </vt:lpstr>
      <vt:lpstr>Que pergunta foi feita por aqueles que rejeitaram a Jesus? (verso 17)  </vt:lpstr>
      <vt:lpstr>Que pergunta foi feita por aqueles que rejeitaram a Jesus? (verso 17)  “Quem é que pode suster-se?” </vt:lpstr>
      <vt:lpstr>Hoje podemos dizer que o terremoto já aconteceu, o dia escuro faz parte da história, a Lua sanguinolenta e a queda de estrelas tiveram lugar segundo a ordem profetizada. Qual é o próximo e maior de todos os eventos?  A vinda de Jesus! </vt:lpstr>
      <vt:lpstr>Sim, Cristo está vindo! Cada indivíduo tem de responder à pergunta: "Quem poderá estar em pé?"</vt:lpstr>
      <vt:lpstr>Todo o dinheiro do mundo e todo o seu status não nos podem preparar para aquele dia... </vt:lpstr>
      <vt:lpstr>...Os seres humanos se dividirão nitidamente em dois grupos quando olharem para cima e virem Cristo flamejando pelos céus: os que imploram às rochas para esmagá-los...</vt:lpstr>
      <vt:lpstr>...e aqueles que reconhecem Aquele cujo sangue os lavou de seus pecados. </vt:lpstr>
      <vt:lpstr>As rochas ou o sangue do Cordeiro – não há outra escolha. E ninguém pode fazê-la por você. Mas todo o Céu está trabalhando para ajudá-lo a escolher Jesus. </vt:lpstr>
      <vt:lpstr>O Tempo Entre o Sexto e o Sétimo Selos. (Pouco antes da segunda vinda de Cristo) </vt:lpstr>
      <vt:lpstr>Antes de Jesus abrir o sétimo selo, Deus nos dá uma maravilhosa antecipação da alegria daqueles que foram remidos. </vt:lpstr>
      <vt:lpstr>Ele quer que cada um de nós saiba que pode fazer parte da imensa e inumerável multidão de cada nação, que permanecerá confiantemente diante do trono divino. </vt:lpstr>
      <vt:lpstr>E Deus explica que antes do retorno de Cristo à Terra, Ele assinalará ou selará aqueles que são Seus. Há um sinal que diz que "esse é filho do rei". </vt:lpstr>
      <vt:lpstr>O interlúdio na seqüência profética nos dá a certeza adicional sobre o dia em que todo o sofrimento humano chegará ao fim e terá início a eternidade com Deus. </vt:lpstr>
      <vt:lpstr>Leia Apocalipse 7: 1 a 3 </vt:lpstr>
      <vt:lpstr>O que os quatro anjos deveriam fazer?  </vt:lpstr>
      <vt:lpstr>O que os quatro anjos deveriam fazer?  Conservar seguros os quatro ventos...</vt:lpstr>
      <vt:lpstr>Por quanto tempo os ventos seriam detidos?   </vt:lpstr>
      <vt:lpstr>Por quanto tempo os ventos seriam detidos?  “...até selarmos na fronte os servos do nosso Deus.”  </vt:lpstr>
      <vt:lpstr>Os ventos representam o que costumamos chamar de "tempestades da vida". Eles são forças destruidoras que levam a história humana a seu clímax...</vt:lpstr>
      <vt:lpstr>...Foi dito aos anjos que retivessem os cataclismos prestes a se abaterem sobre o mundo e seus habitantes, representados por "terra, mar e árvores", até que Deus selasse Seu povo.</vt:lpstr>
      <vt:lpstr>O selo é colocado na fronte. Isso implica que os indivíduos usaram suas mentes para livremente fazerem a decisão de seguir a Cristo. Eles não foram coagidos a serem leais à tradição humana. Refletiram  as verdades da Palavra de Deus e escolheram ser como os filhos do rei. </vt:lpstr>
      <vt:lpstr>Dois grupos são mencionados entre os selados. Quem são eles?   </vt:lpstr>
      <vt:lpstr>Dois grupos são mencionados entre os selados. Quem são eles?   Verso 4- Os 144.000. Verso 9- Grande multidão que ninguém podia enumerar. </vt:lpstr>
      <vt:lpstr>Eis a mensagem de esperança para todos os homens e mulheres. Os 144.000 representam um grupo que passa pela crise final e permanece vivo quando Jesus voltar. </vt:lpstr>
      <vt:lpstr>A grande multidão representa todos aqueles que, desde a criação do mundo, aceitaram a Jesus como Senhor e Salvador em sua vida. Note que ambos os grupos estão trajados com "vestes brancas" (versos 9 e 14). </vt:lpstr>
      <vt:lpstr>Ambos estão na justa posição diante de Deus, unicamente porque foram perdoados por Jesus, porque foram purificados mediante Seu sangue. </vt:lpstr>
      <vt:lpstr>O Sétimo Selo. (Da segunda vinda até os novos céus e nova Terra) </vt:lpstr>
      <vt:lpstr>Leia Apocalipse 8:1   O que acontece quando o último selo é aberto?  </vt:lpstr>
      <vt:lpstr>Leia Apocalipse 8:1   O que acontece quando o último selo é aberto?  Silêncio no céu.</vt:lpstr>
      <vt:lpstr>O silêncio no céu é a quietude de uma grande expectativa. Ele precede o mais espetacular evento da história humana. O Céu está quieto porque Jesus e os anjos o deixaram; eles estão vindo para a Terra; eles estão vindo para os seguidores de Cristo, para os filhos do Rei; estão vindo para levar-nos de volta para nosso lar celestial. </vt:lpstr>
      <vt:lpstr>Amigos, a eternidade tem um rosto, o rosto de Jesus. Cada um de nós pode ter um lar com esse maravilhoso Companheiro no Céu. Ele não quer que nos percamos.Ele não quer que nosso lugar à Sua mesa fique vazio... </vt:lpstr>
      <vt:lpstr>Diga "sim" Áquele que está vindo para nos levar ao lar. Você também pode ser selado como filho do Rei."</vt:lpstr>
      <vt:lpstr>Enquanto você estudava sobre os sete selos, como Deus lhe falou? O que você gostaria de dizer a Jesus? </vt:lpstr>
      <vt:lpstr>Oração  Pai, obrigado pelo perdão dos pecados e pela promessa de me amares sempre. Desejo estar pronto para viver Contigo  no Céu. Obrigado por ajudar-me a estar preparado. Em nome de Jesus, amém. </vt:lpstr>
    </vt:vector>
  </TitlesOfParts>
  <Company>M &amp; M Info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FOCO NA PROFECIA</dc:subject>
  <dc:creator>4TONS - Pr. Marcelo Augusto de Carvalho</dc:creator>
  <cp:keywords>www.4tons.com.br</cp:keywords>
  <dc:description>COMÉRCIO PROIBIDO. USO PESSOAL</dc:description>
  <cp:lastModifiedBy>UCB - Marcelo Augusto de Carvalho</cp:lastModifiedBy>
  <cp:revision>11</cp:revision>
  <dcterms:created xsi:type="dcterms:W3CDTF">2003-05-09T12:39:33Z</dcterms:created>
  <dcterms:modified xsi:type="dcterms:W3CDTF">2021-01-08T06:18:57Z</dcterms:modified>
  <cp:category>EVANGELISMO</cp:category>
</cp:coreProperties>
</file>