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8" r:id="rId2"/>
    <p:sldId id="399" r:id="rId3"/>
    <p:sldId id="258" r:id="rId4"/>
    <p:sldId id="256" r:id="rId5"/>
    <p:sldId id="259" r:id="rId6"/>
    <p:sldId id="328" r:id="rId7"/>
    <p:sldId id="329" r:id="rId8"/>
    <p:sldId id="260" r:id="rId9"/>
    <p:sldId id="330" r:id="rId10"/>
    <p:sldId id="261" r:id="rId11"/>
    <p:sldId id="370" r:id="rId12"/>
    <p:sldId id="400" r:id="rId13"/>
    <p:sldId id="331" r:id="rId14"/>
    <p:sldId id="263" r:id="rId15"/>
    <p:sldId id="264" r:id="rId16"/>
    <p:sldId id="332" r:id="rId17"/>
    <p:sldId id="265" r:id="rId18"/>
    <p:sldId id="333" r:id="rId19"/>
    <p:sldId id="334" r:id="rId20"/>
    <p:sldId id="335" r:id="rId21"/>
    <p:sldId id="266" r:id="rId22"/>
    <p:sldId id="267" r:id="rId23"/>
    <p:sldId id="336" r:id="rId24"/>
    <p:sldId id="268" r:id="rId25"/>
    <p:sldId id="337" r:id="rId26"/>
    <p:sldId id="338" r:id="rId27"/>
    <p:sldId id="339" r:id="rId28"/>
    <p:sldId id="269" r:id="rId29"/>
    <p:sldId id="270" r:id="rId30"/>
    <p:sldId id="341" r:id="rId31"/>
    <p:sldId id="340" r:id="rId32"/>
    <p:sldId id="342" r:id="rId33"/>
    <p:sldId id="271" r:id="rId34"/>
    <p:sldId id="343" r:id="rId35"/>
    <p:sldId id="371" r:id="rId36"/>
    <p:sldId id="345" r:id="rId37"/>
    <p:sldId id="272" r:id="rId38"/>
    <p:sldId id="273" r:id="rId39"/>
    <p:sldId id="346" r:id="rId40"/>
    <p:sldId id="274" r:id="rId41"/>
    <p:sldId id="275" r:id="rId42"/>
    <p:sldId id="376" r:id="rId43"/>
    <p:sldId id="276" r:id="rId44"/>
    <p:sldId id="377" r:id="rId45"/>
    <p:sldId id="277" r:id="rId46"/>
    <p:sldId id="378" r:id="rId47"/>
    <p:sldId id="347" r:id="rId48"/>
    <p:sldId id="278" r:id="rId49"/>
    <p:sldId id="379" r:id="rId50"/>
    <p:sldId id="380" r:id="rId51"/>
    <p:sldId id="279" r:id="rId52"/>
    <p:sldId id="350" r:id="rId53"/>
    <p:sldId id="348" r:id="rId54"/>
    <p:sldId id="349" r:id="rId55"/>
    <p:sldId id="280" r:id="rId56"/>
    <p:sldId id="281" r:id="rId57"/>
    <p:sldId id="381" r:id="rId58"/>
    <p:sldId id="282" r:id="rId59"/>
    <p:sldId id="283" r:id="rId60"/>
    <p:sldId id="351" r:id="rId61"/>
    <p:sldId id="284" r:id="rId62"/>
    <p:sldId id="382" r:id="rId63"/>
    <p:sldId id="285" r:id="rId64"/>
    <p:sldId id="383" r:id="rId65"/>
    <p:sldId id="286" r:id="rId66"/>
    <p:sldId id="352" r:id="rId67"/>
    <p:sldId id="353" r:id="rId68"/>
    <p:sldId id="287" r:id="rId69"/>
    <p:sldId id="355" r:id="rId70"/>
    <p:sldId id="384" r:id="rId71"/>
    <p:sldId id="354" r:id="rId72"/>
    <p:sldId id="288" r:id="rId73"/>
    <p:sldId id="385" r:id="rId74"/>
    <p:sldId id="289" r:id="rId75"/>
    <p:sldId id="290" r:id="rId76"/>
    <p:sldId id="291" r:id="rId77"/>
    <p:sldId id="386" r:id="rId78"/>
    <p:sldId id="293" r:id="rId79"/>
    <p:sldId id="387" r:id="rId80"/>
    <p:sldId id="294" r:id="rId81"/>
    <p:sldId id="295" r:id="rId82"/>
    <p:sldId id="388" r:id="rId83"/>
    <p:sldId id="296" r:id="rId84"/>
    <p:sldId id="389" r:id="rId85"/>
    <p:sldId id="297" r:id="rId86"/>
    <p:sldId id="390" r:id="rId87"/>
    <p:sldId id="298" r:id="rId88"/>
    <p:sldId id="391" r:id="rId89"/>
    <p:sldId id="299" r:id="rId90"/>
    <p:sldId id="300" r:id="rId91"/>
    <p:sldId id="356" r:id="rId92"/>
    <p:sldId id="392" r:id="rId93"/>
    <p:sldId id="357" r:id="rId94"/>
    <p:sldId id="393" r:id="rId95"/>
    <p:sldId id="301" r:id="rId96"/>
    <p:sldId id="302" r:id="rId97"/>
    <p:sldId id="394" r:id="rId98"/>
    <p:sldId id="303" r:id="rId99"/>
    <p:sldId id="358" r:id="rId100"/>
    <p:sldId id="360" r:id="rId101"/>
    <p:sldId id="359" r:id="rId102"/>
    <p:sldId id="305" r:id="rId103"/>
    <p:sldId id="304" r:id="rId104"/>
    <p:sldId id="361" r:id="rId105"/>
    <p:sldId id="306" r:id="rId106"/>
    <p:sldId id="307" r:id="rId107"/>
    <p:sldId id="308" r:id="rId108"/>
    <p:sldId id="309" r:id="rId109"/>
    <p:sldId id="310" r:id="rId110"/>
    <p:sldId id="362" r:id="rId111"/>
    <p:sldId id="311" r:id="rId112"/>
    <p:sldId id="395" r:id="rId113"/>
    <p:sldId id="312" r:id="rId114"/>
    <p:sldId id="313" r:id="rId115"/>
    <p:sldId id="396" r:id="rId116"/>
    <p:sldId id="314" r:id="rId117"/>
    <p:sldId id="363" r:id="rId118"/>
    <p:sldId id="397" r:id="rId119"/>
    <p:sldId id="372" r:id="rId120"/>
    <p:sldId id="315" r:id="rId121"/>
    <p:sldId id="364" r:id="rId122"/>
    <p:sldId id="373" r:id="rId123"/>
    <p:sldId id="374" r:id="rId124"/>
    <p:sldId id="366" r:id="rId125"/>
    <p:sldId id="316" r:id="rId126"/>
    <p:sldId id="367" r:id="rId127"/>
    <p:sldId id="368" r:id="rId128"/>
    <p:sldId id="375" r:id="rId129"/>
    <p:sldId id="317" r:id="rId130"/>
    <p:sldId id="369" r:id="rId131"/>
    <p:sldId id="318" r:id="rId13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3300"/>
    <a:srgbClr val="FFFF81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1" d="100"/>
          <a:sy n="61" d="100"/>
        </p:scale>
        <p:origin x="78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95AED5-F080-4680-B80E-56514E42A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C826B7-76FB-45B0-9300-E6076C30A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9BF45C8-B07F-4621-9ADA-024065409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EE0244-1D92-43E0-ADA8-45943260D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D63D8C-8B4F-4261-907B-D91C7EE47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BA453-127D-4E3C-A053-1CE3106D8C2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05978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EBEEF-3C7C-4A4D-9E5B-F9C17A95F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F99D5C6-A1E8-42B1-A90A-20AF445AD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3DE24B-21B5-46F9-9426-E12485581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AAA38B-85D3-42B8-9894-A8295351A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A59C42-A61F-4BD2-AEB5-C353151C4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C17C2-4CD3-407C-BF34-D5ADC467EBD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99591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7028D72-C274-45C5-B868-C021658A6F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F4BB7A2-BDC6-4143-8279-994DEA1AF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E23F35-9B8A-473E-9C45-3D80BD984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9EB186-1D60-4EC1-8656-4F05D3D2C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CA83C6-FA5A-4600-BCE0-0220F1CBD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0F1F9-9C7B-4D44-88B6-7FD0E3599A6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1021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1BA213-EB43-47FC-93CA-4219A0349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D29FF9-CC1D-4687-AC59-A8C1F407D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C51ED2-4658-4DA2-B1EF-84FB846D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625B18-6775-49DF-9503-E410B9398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8D5654-3AC5-411B-9151-20E9EA23E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055F9-322E-4DA5-86BF-1CFBE713F8A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0137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7DCF66-D507-4400-A84E-68E07F072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702DDA7-0416-4908-9AB0-7E02F40C4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A911E5-144D-4436-9D41-44D52BF10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0F4EFF-96CB-4141-96C4-57D25D744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F1EF88-9E35-4847-B8E0-A376A18C9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F264A-DE14-4B63-BF2D-58CE041F5DC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7912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BB20B3-3E43-40BF-AE9F-6F3744295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B63A19-EEDF-4BF3-A4A6-5D087FD90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ABF97AC-2AE5-4E7A-94B3-44B78CDDE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BAD3002-5487-4102-8102-BB0B36572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0661D38-744D-4D00-993B-CAF344F04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ACAE78E-F8A5-436F-A28E-9B780529D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82751-E374-45A5-AB2C-8CE66B80C56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7104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D3621B-0E8B-4CDA-AC18-1D189196F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5B395D-7D8F-4396-BE01-2239BD175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BE19B59-A73E-47D2-90B4-2D375B5C7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5CA44C6-8ABB-4C33-BDBB-4B476C97A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9C595BB-E654-40B4-9C89-B997F59DD1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C88799C-76E1-45B7-A94D-81E849BE2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F0B17CC-E3C7-4417-AA82-804FC065F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EF315E0-4171-4F21-AB31-32C6EE80B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C3205-21CC-4FD2-8357-E0423D02D7B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86014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945851-9E9F-4676-98F1-7301A8349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CC7A010-0109-4F67-93AC-12F6EC2E8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343F838-98B0-4146-9026-BD9F6030E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09E8573-D2C5-42D2-9DEB-22D88B584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018AA-EA4C-4724-A246-04FAC4FFB40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8045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380F62C-D573-4891-A333-6AF2CE80C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7A7E724-3A38-40BB-917C-AF40416BA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387AB2F-071A-4280-A662-62743589D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F84BE-71ED-418D-B02B-C3D0D8A9F36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72558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0A7FF3-0973-4AE1-9400-F06A81907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58EA6A-47CD-4D1E-9827-0BF079D36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9751A27-6626-436B-B74A-543DD5CA3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5F874EA-5703-4AD4-9A46-9E04EB1CB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850878-44F3-4355-9813-486F6CD6D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348CFE8-90DB-4020-B59E-F6B21D4D3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C48C3-58A1-4DA2-A1E6-6BE4990667B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46241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43353-8296-4B0A-A2A1-CC7AFF39F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C58C666-54B8-4F5B-885B-DBEA25FE4A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5DBAAD1-1823-4B88-9925-3396E8C64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6CFC838-4F43-4873-B978-D665CA002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2A59408-2582-4D1A-8506-F8141D00D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E41D5D4-0E4E-4CA5-A4EE-BA60DFE44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5CE2A-99A4-4932-B560-92CFDD1CB87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7976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EF75AC7-BBA9-44BF-A7D0-0B53ED7D25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F24A67F-4632-4A60-BD7C-36914D971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35BA4DA-4008-44E7-A3D5-0BEFCD88952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E01C72B-ECE5-4A82-9209-C90F51120C9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57EE81E-D98A-47BA-95B9-810564C2C08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5D939D-87F8-4DD2-BFE7-D7763A3B02F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>
            <a:extLst>
              <a:ext uri="{FF2B5EF4-FFF2-40B4-BE49-F238E27FC236}">
                <a16:creationId xmlns:a16="http://schemas.microsoft.com/office/drawing/2014/main" id="{D2A18A52-B3F2-4A98-A88E-F8D0587A6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>
            <a:extLst>
              <a:ext uri="{FF2B5EF4-FFF2-40B4-BE49-F238E27FC236}">
                <a16:creationId xmlns:a16="http://schemas.microsoft.com/office/drawing/2014/main" id="{7767EA22-F487-4CBC-A03A-6898E8E70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>
            <a:extLst>
              <a:ext uri="{FF2B5EF4-FFF2-40B4-BE49-F238E27FC236}">
                <a16:creationId xmlns:a16="http://schemas.microsoft.com/office/drawing/2014/main" id="{CAB44116-66AA-4C9E-8CB4-ED4DE4F02B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609600"/>
            <a:ext cx="4572000" cy="55626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fim de criar um cenário próprio para o toque das trombetas, Deus primeiramente nos transporta para o santuário.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5" name="Picture 3">
            <a:extLst>
              <a:ext uri="{FF2B5EF4-FFF2-40B4-BE49-F238E27FC236}">
                <a16:creationId xmlns:a16="http://schemas.microsoft.com/office/drawing/2014/main" id="{E654D919-E2C3-4C16-B7A4-BCD0554FF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7" name="Rectangle 5">
            <a:extLst>
              <a:ext uri="{FF2B5EF4-FFF2-40B4-BE49-F238E27FC236}">
                <a16:creationId xmlns:a16="http://schemas.microsoft.com/office/drawing/2014/main" id="{B2F92A21-3312-4E4A-851E-ADDC30BA75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5146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Quando o inimigo em perseguição ficava logo atrás deles, esses guerreiros se viravam no lombo dos animais e lançavam uma verdadeira chuva de flechas sobre o inimigo... 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3">
            <a:extLst>
              <a:ext uri="{FF2B5EF4-FFF2-40B4-BE49-F238E27FC236}">
                <a16:creationId xmlns:a16="http://schemas.microsoft.com/office/drawing/2014/main" id="{D7EE9054-46E7-417C-A159-72D609720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3" name="Rectangle 5">
            <a:extLst>
              <a:ext uri="{FF2B5EF4-FFF2-40B4-BE49-F238E27FC236}">
                <a16:creationId xmlns:a16="http://schemas.microsoft.com/office/drawing/2014/main" id="{3D5288B3-47B1-42DD-A45D-A902D2E0CE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habilidade e rapidez desses exércitos  fizeram com que fossem comparados a gafanhotos que assolavam a terra ou a escorpiões que picavam, envenenavam e matavam.</a:t>
            </a: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>
            <a:extLst>
              <a:ext uri="{FF2B5EF4-FFF2-40B4-BE49-F238E27FC236}">
                <a16:creationId xmlns:a16="http://schemas.microsoft.com/office/drawing/2014/main" id="{60DFCAC7-D2A4-4067-AB3A-143C5C6B4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9" name="Rectangle 5">
            <a:extLst>
              <a:ext uri="{FF2B5EF4-FFF2-40B4-BE49-F238E27FC236}">
                <a16:creationId xmlns:a16="http://schemas.microsoft.com/office/drawing/2014/main" id="{FD968B44-07B9-4E92-A145-8A0AE8EB9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685800"/>
            <a:ext cx="5715000" cy="3886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No estudo das profecias do Apocalipse é bom lembrar do princípio dia-ano estabelecido para profecias simbólicas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(ver Números 14:24).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>
            <a:extLst>
              <a:ext uri="{FF2B5EF4-FFF2-40B4-BE49-F238E27FC236}">
                <a16:creationId xmlns:a16="http://schemas.microsoft.com/office/drawing/2014/main" id="{B37503C7-04A2-4F17-86B6-295968959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2202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5" name="Rectangle 5">
            <a:extLst>
              <a:ext uri="{FF2B5EF4-FFF2-40B4-BE49-F238E27FC236}">
                <a16:creationId xmlns:a16="http://schemas.microsoft.com/office/drawing/2014/main" id="{5782EE06-696B-422D-8DCE-D0C7FB13B0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622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Utilizando o princípio dia-ano estabelecido para profecias bíblicas simbólicas, os cinco meses de tormenta representam um período de 150 anos  (5 meses x 30 dias = 150 dias ou anos).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9" name="Picture 3">
            <a:extLst>
              <a:ext uri="{FF2B5EF4-FFF2-40B4-BE49-F238E27FC236}">
                <a16:creationId xmlns:a16="http://schemas.microsoft.com/office/drawing/2014/main" id="{A509BD24-8489-45F6-B25F-ADFE18D1C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1" name="Rectangle 5">
            <a:extLst>
              <a:ext uri="{FF2B5EF4-FFF2-40B4-BE49-F238E27FC236}">
                <a16:creationId xmlns:a16="http://schemas.microsoft.com/office/drawing/2014/main" id="{9A6941D1-40ED-4B21-9F45-DFF92A742A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5908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data inicial fixada para esse período é 27 de julho de 1299, quando os turcos otomanos lutaram na batalha de Bafeum, próximo à Nicomédia. A data de encerramento foi 27 de julho de 1449.</a:t>
            </a: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>
            <a:extLst>
              <a:ext uri="{FF2B5EF4-FFF2-40B4-BE49-F238E27FC236}">
                <a16:creationId xmlns:a16="http://schemas.microsoft.com/office/drawing/2014/main" id="{310C6A32-0D4A-4701-A73B-84A6CFC89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Rectangle 6">
            <a:extLst>
              <a:ext uri="{FF2B5EF4-FFF2-40B4-BE49-F238E27FC236}">
                <a16:creationId xmlns:a16="http://schemas.microsoft.com/office/drawing/2014/main" id="{83A958F9-D701-4D0D-8645-7233B31FA6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990600"/>
            <a:ext cx="5410200" cy="4495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verso 6 indica que por causa do sofrimento produzido pela guerra, muitos prefeririam morrer, mas teriam de sofrer por um tempo.</a:t>
            </a:r>
            <a:r>
              <a:rPr lang="pt-PT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>
            <a:extLst>
              <a:ext uri="{FF2B5EF4-FFF2-40B4-BE49-F238E27FC236}">
                <a16:creationId xmlns:a16="http://schemas.microsoft.com/office/drawing/2014/main" id="{43EB26A0-828F-4231-9A5B-3A31A6864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CA87BE22-0754-4CD0-866E-1799522DCB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76200"/>
            <a:ext cx="5715000" cy="3200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Você se lembra das maneiras pelas quais Jesus o ajudou a enfrentar tempos de intensa dor e de crise?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>
            <a:extLst>
              <a:ext uri="{FF2B5EF4-FFF2-40B4-BE49-F238E27FC236}">
                <a16:creationId xmlns:a16="http://schemas.microsoft.com/office/drawing/2014/main" id="{ED335F89-B837-4D91-ABB0-153407923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1" name="Rectangle 5">
            <a:extLst>
              <a:ext uri="{FF2B5EF4-FFF2-40B4-BE49-F238E27FC236}">
                <a16:creationId xmlns:a16="http://schemas.microsoft.com/office/drawing/2014/main" id="{CB150AFF-799F-4D1C-8A91-4E2EA01E91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3810000" cy="5257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Sexta Trombeta: Os Anjos do Eufrates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 i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Leia Apocalipse 9:13-21</a:t>
            </a:r>
            <a:r>
              <a:rPr lang="pt-PT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>
            <a:extLst>
              <a:ext uri="{FF2B5EF4-FFF2-40B4-BE49-F238E27FC236}">
                <a16:creationId xmlns:a16="http://schemas.microsoft.com/office/drawing/2014/main" id="{26B2E188-E012-4D18-B3ED-35D5D4942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5" name="Rectangle 5">
            <a:extLst>
              <a:ext uri="{FF2B5EF4-FFF2-40B4-BE49-F238E27FC236}">
                <a16:creationId xmlns:a16="http://schemas.microsoft.com/office/drawing/2014/main" id="{E2460682-0986-41FA-B471-D8553816A0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670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Essa trombeta anuncia eventos que são a continuação da invasão otomana no império romano. A aplicação histórica dos símbolos é a seguinte:</a:t>
            </a:r>
            <a:r>
              <a:rPr lang="pt-PT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>
            <a:extLst>
              <a:ext uri="{FF2B5EF4-FFF2-40B4-BE49-F238E27FC236}">
                <a16:creationId xmlns:a16="http://schemas.microsoft.com/office/drawing/2014/main" id="{7FA972FE-04A8-4439-9EA4-0A9EC1B01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9" name="Rectangle 5">
            <a:extLst>
              <a:ext uri="{FF2B5EF4-FFF2-40B4-BE49-F238E27FC236}">
                <a16:creationId xmlns:a16="http://schemas.microsoft.com/office/drawing/2014/main" id="{D06400B7-AC29-402E-A854-202D0AA259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670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Os símbolos aplicam-se ao contínuo conflito entre turcos otomanos e Roma. O número dos invasores, o fogo, a fumaça, o enxofre, a destruição da terça parte da humanidade – todos eles referem-se a lutas e destruição.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>
            <a:extLst>
              <a:ext uri="{FF2B5EF4-FFF2-40B4-BE49-F238E27FC236}">
                <a16:creationId xmlns:a16="http://schemas.microsoft.com/office/drawing/2014/main" id="{B5426C49-5054-418F-8FF6-4C9F1A405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5" name="Rectangle 3">
            <a:extLst>
              <a:ext uri="{FF2B5EF4-FFF2-40B4-BE49-F238E27FC236}">
                <a16:creationId xmlns:a16="http://schemas.microsoft.com/office/drawing/2014/main" id="{B25F8786-71BA-4BA9-9A2E-DEC8F83464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895600"/>
            <a:ext cx="7924800" cy="36576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Leia Apocalipse 8:2-6.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 duas coisas foram oferecidas no altar do santuário? (verso 3)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3" name="Picture 3">
            <a:extLst>
              <a:ext uri="{FF2B5EF4-FFF2-40B4-BE49-F238E27FC236}">
                <a16:creationId xmlns:a16="http://schemas.microsoft.com/office/drawing/2014/main" id="{8E589966-65C5-4B38-921C-288A23E72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5" name="Rectangle 5">
            <a:extLst>
              <a:ext uri="{FF2B5EF4-FFF2-40B4-BE49-F238E27FC236}">
                <a16:creationId xmlns:a16="http://schemas.microsoft.com/office/drawing/2014/main" id="{1AC1E169-4367-4FE4-BF17-9CF5481494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7432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tempo de uma hora, um dia, um mês e um ano tem sido interpretado segundo a perspectiva histórica como 391 anos, a partir da data fornecida pela quinta trombeta. Isso nos leva a 11 de agosto de 1840, o fim do império otomano.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>
            <a:extLst>
              <a:ext uri="{FF2B5EF4-FFF2-40B4-BE49-F238E27FC236}">
                <a16:creationId xmlns:a16="http://schemas.microsoft.com/office/drawing/2014/main" id="{F1B7E850-48E0-4F72-BF40-B8E8F37DB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3" name="Rectangle 5">
            <a:extLst>
              <a:ext uri="{FF2B5EF4-FFF2-40B4-BE49-F238E27FC236}">
                <a16:creationId xmlns:a16="http://schemas.microsoft.com/office/drawing/2014/main" id="{59D8C78E-042A-49C1-A55D-26B027F3A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295400"/>
            <a:ext cx="6858000" cy="495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Os versos 20 e 21 apontam os pecados dos romanos que não foram mortos nas invasões. Quais foram eles?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>
            <a:extLst>
              <a:ext uri="{FF2B5EF4-FFF2-40B4-BE49-F238E27FC236}">
                <a16:creationId xmlns:a16="http://schemas.microsoft.com/office/drawing/2014/main" id="{F06B20AC-719D-410A-B05C-3EA6D090D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27" name="Rectangle 3">
            <a:extLst>
              <a:ext uri="{FF2B5EF4-FFF2-40B4-BE49-F238E27FC236}">
                <a16:creationId xmlns:a16="http://schemas.microsoft.com/office/drawing/2014/main" id="{3BABB968-F59C-4118-A4A8-6B99EB1C0E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600200"/>
            <a:ext cx="6858000" cy="495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Os versos 20 e 21 apontam os pecados dos romanos que não foram mortos nas invasões. Quais foram eles?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Idolatria, assassinatos, feitiçarias, prostituição e furtos.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>
            <a:extLst>
              <a:ext uri="{FF2B5EF4-FFF2-40B4-BE49-F238E27FC236}">
                <a16:creationId xmlns:a16="http://schemas.microsoft.com/office/drawing/2014/main" id="{3791E86A-3644-449C-9BD8-06124CEB8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7" name="Rectangle 5">
            <a:extLst>
              <a:ext uri="{FF2B5EF4-FFF2-40B4-BE49-F238E27FC236}">
                <a16:creationId xmlns:a16="http://schemas.microsoft.com/office/drawing/2014/main" id="{FE188832-1018-4A63-B4A1-4F45F732FD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Mesmo os juízos sofridos durante as trombetas não produziram amplo arrependimento ou reforma entre os cristãos daquele tempo.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2" name="Picture 6">
            <a:extLst>
              <a:ext uri="{FF2B5EF4-FFF2-40B4-BE49-F238E27FC236}">
                <a16:creationId xmlns:a16="http://schemas.microsoft.com/office/drawing/2014/main" id="{176E2682-46C0-459D-A094-FD1889092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4" name="Rectangle 8">
            <a:extLst>
              <a:ext uri="{FF2B5EF4-FFF2-40B4-BE49-F238E27FC236}">
                <a16:creationId xmlns:a16="http://schemas.microsoft.com/office/drawing/2014/main" id="{1E69503F-CB84-472D-802A-9A18D42C50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419600"/>
            <a:ext cx="87630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rgbClr val="FFFF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Há algum pecado em particular [ou grupo de pecados] que tem estorvado sua vida? Você deseja romper com um hábito, mas cada vez que  acha ter conseguido a vitória, comete pecado novamente... </a:t>
            </a:r>
            <a:endParaRPr lang="pt-PT" altLang="pt-BR" sz="40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>
            <a:extLst>
              <a:ext uri="{FF2B5EF4-FFF2-40B4-BE49-F238E27FC236}">
                <a16:creationId xmlns:a16="http://schemas.microsoft.com/office/drawing/2014/main" id="{32CAACB3-47C7-4393-A53E-D5EF696D7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51" name="Rectangle 3">
            <a:extLst>
              <a:ext uri="{FF2B5EF4-FFF2-40B4-BE49-F238E27FC236}">
                <a16:creationId xmlns:a16="http://schemas.microsoft.com/office/drawing/2014/main" id="{BCABD139-7CFA-48FB-B9A1-41D97543B2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4343400"/>
            <a:ext cx="82296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rgbClr val="FFFF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Jesus promete-lhe vitória. Eis razão de Ele ter deixado o Céu e vindo a este mundo –  Cristo Se importa com você. Há vitória em Jesus! Peça-Lhe que a conceda. Ele está disposto a ajudá-lo.</a:t>
            </a:r>
            <a:r>
              <a:rPr lang="pt-PT" altLang="pt-BR" sz="4000" b="1">
                <a:solidFill>
                  <a:srgbClr val="FFFF99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>
            <a:extLst>
              <a:ext uri="{FF2B5EF4-FFF2-40B4-BE49-F238E27FC236}">
                <a16:creationId xmlns:a16="http://schemas.microsoft.com/office/drawing/2014/main" id="{EEEEAC37-661C-41BB-BA58-010C5ED46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5" name="Rectangle 5">
            <a:extLst>
              <a:ext uri="{FF2B5EF4-FFF2-40B4-BE49-F238E27FC236}">
                <a16:creationId xmlns:a16="http://schemas.microsoft.com/office/drawing/2014/main" id="{E9DAF4B0-AC8F-4D8A-9008-830A4E020F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447800"/>
            <a:ext cx="3810000" cy="3810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Sétima Trombeta: O Reino Proclamado 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70" name="Picture 6">
            <a:extLst>
              <a:ext uri="{FF2B5EF4-FFF2-40B4-BE49-F238E27FC236}">
                <a16:creationId xmlns:a16="http://schemas.microsoft.com/office/drawing/2014/main" id="{30C5CEDB-8A1D-4988-A517-EF65504B8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72" name="Rectangle 8">
            <a:extLst>
              <a:ext uri="{FF2B5EF4-FFF2-40B4-BE49-F238E27FC236}">
                <a16:creationId xmlns:a16="http://schemas.microsoft.com/office/drawing/2014/main" id="{F05C7E62-C6FB-4951-ABF4-8520ED0C51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4953000" cy="5334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Após o toque da sexta trombeta há uma pausa na seqüência. Não entramos na sétima trombeta até Apocalipse 11:15. Isso por que João precisa descrever alguns eventos importantes nos capítulos 10 e 11, os quais conduzem ao soar da sétima trombeta...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>
            <a:extLst>
              <a:ext uri="{FF2B5EF4-FFF2-40B4-BE49-F238E27FC236}">
                <a16:creationId xmlns:a16="http://schemas.microsoft.com/office/drawing/2014/main" id="{45AEBB16-A4D8-410A-B30A-062253675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699" name="Rectangle 3">
            <a:extLst>
              <a:ext uri="{FF2B5EF4-FFF2-40B4-BE49-F238E27FC236}">
                <a16:creationId xmlns:a16="http://schemas.microsoft.com/office/drawing/2014/main" id="{9B843D0A-7397-4BE8-B65F-98F9E76E25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3810000" cy="5638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Esses são acontecimentos que precedem a segunda vinda de Cristo. Estudá-los-emos noutra lição.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9" name="Picture 3">
            <a:extLst>
              <a:ext uri="{FF2B5EF4-FFF2-40B4-BE49-F238E27FC236}">
                <a16:creationId xmlns:a16="http://schemas.microsoft.com/office/drawing/2014/main" id="{069DD4DA-C148-4A56-8AF1-FDC8BFE39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81" name="Rectangle 5">
            <a:extLst>
              <a:ext uri="{FF2B5EF4-FFF2-40B4-BE49-F238E27FC236}">
                <a16:creationId xmlns:a16="http://schemas.microsoft.com/office/drawing/2014/main" id="{3A143C5F-F6EE-42C1-9D1E-F0ED288D19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194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Leia Apocalipse 11:15-19.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>
            <a:extLst>
              <a:ext uri="{FF2B5EF4-FFF2-40B4-BE49-F238E27FC236}">
                <a16:creationId xmlns:a16="http://schemas.microsoft.com/office/drawing/2014/main" id="{0B2098AD-D7A4-458D-8DC0-BA9D2C24F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819" name="Rectangle 3">
            <a:extLst>
              <a:ext uri="{FF2B5EF4-FFF2-40B4-BE49-F238E27FC236}">
                <a16:creationId xmlns:a16="http://schemas.microsoft.com/office/drawing/2014/main" id="{813FFCBA-522D-4107-B970-642A5669C0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895600"/>
            <a:ext cx="7924800" cy="36576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Leia Apocalipse 8:2-6.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 duas coisas foram oferecidas no altar do santuário? (verso 3)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Incenso e as orações dos santos.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>
            <a:extLst>
              <a:ext uri="{FF2B5EF4-FFF2-40B4-BE49-F238E27FC236}">
                <a16:creationId xmlns:a16="http://schemas.microsoft.com/office/drawing/2014/main" id="{9605BFE1-335A-46F2-B185-EDE205983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9" name="Rectangle 5">
            <a:extLst>
              <a:ext uri="{FF2B5EF4-FFF2-40B4-BE49-F238E27FC236}">
                <a16:creationId xmlns:a16="http://schemas.microsoft.com/office/drawing/2014/main" id="{61BEFB72-33E4-45D5-ADD3-9263EFB0BE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343400"/>
            <a:ext cx="86106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rgbClr val="FFFF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Fascinante! A trombeta soa e potentes vozes celestiais proclamam as boas-novas. "O reino do mundo passou a ser de nosso Senhor e do Seu Cristo, e Ele reinará pelos séculos dos séculos.” (verso 15)</a:t>
            </a:r>
            <a:endParaRPr lang="pt-PT" altLang="pt-BR" sz="4000" b="1">
              <a:solidFill>
                <a:srgbClr val="FFFF9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1" name="Picture 3">
            <a:extLst>
              <a:ext uri="{FF2B5EF4-FFF2-40B4-BE49-F238E27FC236}">
                <a16:creationId xmlns:a16="http://schemas.microsoft.com/office/drawing/2014/main" id="{75317F24-9908-4CA2-95B0-DD5539E55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3" name="Rectangle 5">
            <a:extLst>
              <a:ext uri="{FF2B5EF4-FFF2-40B4-BE49-F238E27FC236}">
                <a16:creationId xmlns:a16="http://schemas.microsoft.com/office/drawing/2014/main" id="{DC3F123B-75E9-490F-B4A0-698092D722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4724400" cy="495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história terrestre atinge seu clímax. Deus põe fim ao governo das nações que perseguiram e oprimiram Seu povo, e estabelece um reino de paz e justiça.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3">
            <a:extLst>
              <a:ext uri="{FF2B5EF4-FFF2-40B4-BE49-F238E27FC236}">
                <a16:creationId xmlns:a16="http://schemas.microsoft.com/office/drawing/2014/main" id="{8A253E7D-5AF6-4FB3-A902-1D9242BBB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5" name="Rectangle 5">
            <a:extLst>
              <a:ext uri="{FF2B5EF4-FFF2-40B4-BE49-F238E27FC236}">
                <a16:creationId xmlns:a16="http://schemas.microsoft.com/office/drawing/2014/main" id="{B3578207-22B4-48CE-B74D-5315AEFF35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5638800" cy="36576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morte e o sofrimento, a aflição e a crueldade passarão para sempre. 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7" name="Picture 3">
            <a:extLst>
              <a:ext uri="{FF2B5EF4-FFF2-40B4-BE49-F238E27FC236}">
                <a16:creationId xmlns:a16="http://schemas.microsoft.com/office/drawing/2014/main" id="{87C4126F-C12C-440B-90AD-7D697E5AD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29" name="Rectangle 5">
            <a:extLst>
              <a:ext uri="{FF2B5EF4-FFF2-40B4-BE49-F238E27FC236}">
                <a16:creationId xmlns:a16="http://schemas.microsoft.com/office/drawing/2014/main" id="{A06892ED-99EE-468B-98B4-5BBDBE870C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5105400"/>
            <a:ext cx="77724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rgbClr val="FFFF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Ninguém jamais distorcerá novamente a imagem do Deus de amor e graça.</a:t>
            </a:r>
            <a:br>
              <a:rPr lang="pt-BR" altLang="pt-BR" b="1">
                <a:solidFill>
                  <a:srgbClr val="FFFF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b="1">
              <a:solidFill>
                <a:srgbClr val="FFFF9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9" name="Picture 3">
            <a:extLst>
              <a:ext uri="{FF2B5EF4-FFF2-40B4-BE49-F238E27FC236}">
                <a16:creationId xmlns:a16="http://schemas.microsoft.com/office/drawing/2014/main" id="{10EAD044-DA9A-4561-A464-D71AA18F5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41" name="Rectangle 5">
            <a:extLst>
              <a:ext uri="{FF2B5EF4-FFF2-40B4-BE49-F238E27FC236}">
                <a16:creationId xmlns:a16="http://schemas.microsoft.com/office/drawing/2014/main" id="{780C65F6-A2AA-4925-97C5-504C508E63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4419600" cy="4419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Quando você pensa acerca de Jesus voltando à Terra, para que possa viver eternamente com Ele, como isso o faz sentir?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>
            <a:extLst>
              <a:ext uri="{FF2B5EF4-FFF2-40B4-BE49-F238E27FC236}">
                <a16:creationId xmlns:a16="http://schemas.microsoft.com/office/drawing/2014/main" id="{31DA6C0C-8222-4D63-9DD6-696053800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3" name="Rectangle 5">
            <a:extLst>
              <a:ext uri="{FF2B5EF4-FFF2-40B4-BE49-F238E27FC236}">
                <a16:creationId xmlns:a16="http://schemas.microsoft.com/office/drawing/2014/main" id="{64A80F62-9542-4A25-A313-E833393819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0" y="533400"/>
            <a:ext cx="4495800" cy="5715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Uma lição básica das sete trombetas: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Deus não Se agrada quando líderes políticos ou religiosos O representam falsamente, quer pelo que ensinam ou pelo modo como tratam as pessoas.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3">
            <a:extLst>
              <a:ext uri="{FF2B5EF4-FFF2-40B4-BE49-F238E27FC236}">
                <a16:creationId xmlns:a16="http://schemas.microsoft.com/office/drawing/2014/main" id="{9B2F695F-2A40-4DA9-8CE0-363CF09AA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5" name="Rectangle 5">
            <a:extLst>
              <a:ext uri="{FF2B5EF4-FFF2-40B4-BE49-F238E27FC236}">
                <a16:creationId xmlns:a16="http://schemas.microsoft.com/office/drawing/2014/main" id="{AAA1DD0E-7442-4D16-8121-8E2AF57821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7526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Após trabalhar pacientemente para persuadi-los a ver a luz e mudar seus caminhos, o Senhor é obrigado a remover Sua proteção em algum ponto, e deixá-los colher o que semearam.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4">
            <a:extLst>
              <a:ext uri="{FF2B5EF4-FFF2-40B4-BE49-F238E27FC236}">
                <a16:creationId xmlns:a16="http://schemas.microsoft.com/office/drawing/2014/main" id="{71FCD52B-8D2F-4FE3-8600-B01260330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90" name="Rectangle 6">
            <a:extLst>
              <a:ext uri="{FF2B5EF4-FFF2-40B4-BE49-F238E27FC236}">
                <a16:creationId xmlns:a16="http://schemas.microsoft.com/office/drawing/2014/main" id="{2AD90FD2-DAFB-4F8A-B868-FA6CD2081E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86400" y="838200"/>
            <a:ext cx="3505200" cy="5105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Esses toques de trombeta nos lembram em termos claros que Deus deseja que Seu povo seja bondoso, compreensivo, atencioso e generoso...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>
            <a:extLst>
              <a:ext uri="{FF2B5EF4-FFF2-40B4-BE49-F238E27FC236}">
                <a16:creationId xmlns:a16="http://schemas.microsoft.com/office/drawing/2014/main" id="{775738F4-F925-4F32-BCA1-A57041839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1" name="Rectangle 3">
            <a:extLst>
              <a:ext uri="{FF2B5EF4-FFF2-40B4-BE49-F238E27FC236}">
                <a16:creationId xmlns:a16="http://schemas.microsoft.com/office/drawing/2014/main" id="{5B6D0003-96FF-42E2-9B57-F2DFC284BA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10200" y="762000"/>
            <a:ext cx="3657600" cy="5105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Esse é o tipo de pessoa que Ele anseia colocar sob Sua proteção nos tempos difíceis.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>
            <a:extLst>
              <a:ext uri="{FF2B5EF4-FFF2-40B4-BE49-F238E27FC236}">
                <a16:creationId xmlns:a16="http://schemas.microsoft.com/office/drawing/2014/main" id="{27D32B99-661D-43C1-8049-5463766B7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2202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7" name="Rectangle 5">
            <a:extLst>
              <a:ext uri="{FF2B5EF4-FFF2-40B4-BE49-F238E27FC236}">
                <a16:creationId xmlns:a16="http://schemas.microsoft.com/office/drawing/2014/main" id="{63B545F8-5B9F-41A8-9064-A70F6501B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6764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Você não gostaria de estar com Jesus quando as trombetas começarem a soar? Você não gostaria de brilhar por Ele quando os céus começam a  enegrecer?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>
            <a:extLst>
              <a:ext uri="{FF2B5EF4-FFF2-40B4-BE49-F238E27FC236}">
                <a16:creationId xmlns:a16="http://schemas.microsoft.com/office/drawing/2014/main" id="{0924D7FB-35DA-447E-B91F-F0C21AD42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7" name="Rectangle 5">
            <a:extLst>
              <a:ext uri="{FF2B5EF4-FFF2-40B4-BE49-F238E27FC236}">
                <a16:creationId xmlns:a16="http://schemas.microsoft.com/office/drawing/2014/main" id="{4712E20B-290E-4C91-9153-4E5368232B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4495800" cy="5334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incenso é perfumado e agradável aos sentidos. Ele representa Jesus, Seu espírito doce, gentil e bondoso, seus perfeitos méritos pessoais misturados com nossos pedidos de oração, os quais Ele alegremente responde.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1" name="Picture 3">
            <a:extLst>
              <a:ext uri="{FF2B5EF4-FFF2-40B4-BE49-F238E27FC236}">
                <a16:creationId xmlns:a16="http://schemas.microsoft.com/office/drawing/2014/main" id="{26992201-625B-4A22-B9AC-ED26E300D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3" name="Rectangle 5">
            <a:extLst>
              <a:ext uri="{FF2B5EF4-FFF2-40B4-BE49-F238E27FC236}">
                <a16:creationId xmlns:a16="http://schemas.microsoft.com/office/drawing/2014/main" id="{BE44FA9D-4E65-47B7-A98C-05F57BD9E8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19600" y="609600"/>
            <a:ext cx="4724400" cy="5562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Você pode conseguir isso porque Ele porá Seu Espírito dentro de você, preparando-o para a vida eterna. Você pode ser fiel porque Ele é fiel. A escolha é sua. Diga "sim" Àquele que anseia colocar o "selo" divino em seu coração.</a:t>
            </a:r>
            <a:r>
              <a:rPr lang="pt-PT" altLang="pt-BR" sz="36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>
            <a:extLst>
              <a:ext uri="{FF2B5EF4-FFF2-40B4-BE49-F238E27FC236}">
                <a16:creationId xmlns:a16="http://schemas.microsoft.com/office/drawing/2014/main" id="{F3F23765-5AA8-4AC3-8BF9-605BC58B5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1" name="Rectangle 5">
            <a:extLst>
              <a:ext uri="{FF2B5EF4-FFF2-40B4-BE49-F238E27FC236}">
                <a16:creationId xmlns:a16="http://schemas.microsoft.com/office/drawing/2014/main" id="{40772854-6022-4526-B6BC-6755856B37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533400"/>
            <a:ext cx="5257800" cy="5334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Oração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</a:t>
            </a:r>
            <a:r>
              <a:rPr lang="pt-BR" altLang="pt-BR" sz="3600" b="1" i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Pai, eu quero dizer "sim" ao Teu convite para viver Contigo uma existência de traga esperança, paz e segurança. Obrigado pelo perdão dos pecados e pela vitória que é minha em Jesus. Isso Te peço em nome de Jesus, amém</a:t>
            </a:r>
            <a:r>
              <a:rPr lang="pt-PT" altLang="pt-BR" sz="36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>
            <a:extLst>
              <a:ext uri="{FF2B5EF4-FFF2-40B4-BE49-F238E27FC236}">
                <a16:creationId xmlns:a16="http://schemas.microsoft.com/office/drawing/2014/main" id="{FCEED270-C7EA-4A59-A33B-9DBE4341B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Rectangle 5">
            <a:extLst>
              <a:ext uri="{FF2B5EF4-FFF2-40B4-BE49-F238E27FC236}">
                <a16:creationId xmlns:a16="http://schemas.microsoft.com/office/drawing/2014/main" id="{1FE2DC3C-FE9C-4A60-8E6D-2C5DAACE31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24400" y="609600"/>
            <a:ext cx="4038600" cy="4572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Estou feliz por Jesus fazer-nos saber como nossas orações são importantes para Ele.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>
            <a:extLst>
              <a:ext uri="{FF2B5EF4-FFF2-40B4-BE49-F238E27FC236}">
                <a16:creationId xmlns:a16="http://schemas.microsoft.com/office/drawing/2014/main" id="{859D3476-FB52-4E1A-8099-ABBDA5F7E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Rectangle 6">
            <a:extLst>
              <a:ext uri="{FF2B5EF4-FFF2-40B4-BE49-F238E27FC236}">
                <a16:creationId xmlns:a16="http://schemas.microsoft.com/office/drawing/2014/main" id="{1D6CD23F-BA48-4028-97A3-4689AA0616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5105400" cy="5715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rgbClr val="FFFF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Imediatamente após o oferecimento do incenso,  o incensário de ouro contendo o incenso é lançado do Céu à Terra. Quando o incensário se choca com a Terra, que quatro calamidades ocorrem (verso 5):</a:t>
            </a:r>
            <a:br>
              <a:rPr lang="pt-BR" altLang="pt-BR" sz="4000" b="1">
                <a:solidFill>
                  <a:srgbClr val="FFFF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>
            <a:extLst>
              <a:ext uri="{FF2B5EF4-FFF2-40B4-BE49-F238E27FC236}">
                <a16:creationId xmlns:a16="http://schemas.microsoft.com/office/drawing/2014/main" id="{F01E06ED-17DB-4725-94DA-93A2D0891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1" name="Rectangle 5">
            <a:extLst>
              <a:ext uri="{FF2B5EF4-FFF2-40B4-BE49-F238E27FC236}">
                <a16:creationId xmlns:a16="http://schemas.microsoft.com/office/drawing/2014/main" id="{E5F8778D-0232-41D8-B332-BD2B69B407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4191000"/>
            <a:ext cx="3581400" cy="1143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Trovões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Vozes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Relâmpagos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Terremotos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>
            <a:extLst>
              <a:ext uri="{FF2B5EF4-FFF2-40B4-BE49-F238E27FC236}">
                <a16:creationId xmlns:a16="http://schemas.microsoft.com/office/drawing/2014/main" id="{FADBEF59-CEAF-4D96-9BC6-389C202A9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Rectangle 5">
            <a:extLst>
              <a:ext uri="{FF2B5EF4-FFF2-40B4-BE49-F238E27FC236}">
                <a16:creationId xmlns:a16="http://schemas.microsoft.com/office/drawing/2014/main" id="{AA14E85F-9C79-4F01-8EFA-F6F6436D02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0386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rgbClr val="FFFF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Esses flagelos representam o fato de que repreensão, disciplina e punição podem vir depois de advertências. Deus é misericordioso, mas Ele também é justo. </a:t>
            </a:r>
            <a:endParaRPr lang="pt-PT" altLang="pt-BR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6" name="Picture 6">
            <a:extLst>
              <a:ext uri="{FF2B5EF4-FFF2-40B4-BE49-F238E27FC236}">
                <a16:creationId xmlns:a16="http://schemas.microsoft.com/office/drawing/2014/main" id="{0E71CEF0-4AB3-4D9D-A59A-302D08BF6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9190038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8" name="Rectangle 8">
            <a:extLst>
              <a:ext uri="{FF2B5EF4-FFF2-40B4-BE49-F238E27FC236}">
                <a16:creationId xmlns:a16="http://schemas.microsoft.com/office/drawing/2014/main" id="{3A4783A7-5C2B-411F-9116-5A6DA803C5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4267200" cy="54102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Lembre-se do que Jesus disse à igreja de Laodicéia: "Eu repreendo e castigo a todos quantos amo; sê pois zeloso e arrepende-te." (Apocalipse 3:19)</a:t>
            </a:r>
            <a:endParaRPr lang="pt-PT" altLang="pt-BR" sz="36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3">
            <a:extLst>
              <a:ext uri="{FF2B5EF4-FFF2-40B4-BE49-F238E27FC236}">
                <a16:creationId xmlns:a16="http://schemas.microsoft.com/office/drawing/2014/main" id="{C3D1C89D-16C3-4B54-9EAE-2EC1058AE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9" name="Rectangle 5">
            <a:extLst>
              <a:ext uri="{FF2B5EF4-FFF2-40B4-BE49-F238E27FC236}">
                <a16:creationId xmlns:a16="http://schemas.microsoft.com/office/drawing/2014/main" id="{1CCDF901-3719-48FE-9596-F3FED5CB6E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3810000" cy="56388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Como veremos nos versos seguintes, Deus algumas vezes remove Sua proteção.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4">
            <a:extLst>
              <a:ext uri="{FF2B5EF4-FFF2-40B4-BE49-F238E27FC236}">
                <a16:creationId xmlns:a16="http://schemas.microsoft.com/office/drawing/2014/main" id="{65B99324-22F9-4BE9-AFAE-E53F8C9F7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50" name="Rectangle 6">
            <a:extLst>
              <a:ext uri="{FF2B5EF4-FFF2-40B4-BE49-F238E27FC236}">
                <a16:creationId xmlns:a16="http://schemas.microsoft.com/office/drawing/2014/main" id="{A0FD2FFE-7E38-414B-B175-28306FA3B7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352800"/>
            <a:ext cx="8915400" cy="1143000"/>
          </a:xfrm>
          <a:noFill/>
          <a:ln/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Foco na Profecia - 12</a:t>
            </a:r>
            <a:r>
              <a:rPr lang="pt-PT" altLang="pt-BR" sz="4000" b="1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b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Foco Sobre o Apocalipse</a:t>
            </a:r>
            <a:endParaRPr lang="pt-PT" altLang="pt-BR" sz="4000" b="1">
              <a:solidFill>
                <a:schemeClr val="bg1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>
            <a:extLst>
              <a:ext uri="{FF2B5EF4-FFF2-40B4-BE49-F238E27FC236}">
                <a16:creationId xmlns:a16="http://schemas.microsoft.com/office/drawing/2014/main" id="{5DCB531B-1D31-42D4-BBE6-867BF18D7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3" name="Rectangle 5">
            <a:extLst>
              <a:ext uri="{FF2B5EF4-FFF2-40B4-BE49-F238E27FC236}">
                <a16:creationId xmlns:a16="http://schemas.microsoft.com/office/drawing/2014/main" id="{D581700D-9C74-431C-B770-6794B732AB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724400"/>
            <a:ext cx="77724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Em amor e misericórdia Deus chama o povo ao arrependimento. Todavia, vem o tempo quando calamidades assolam a Terra... </a:t>
            </a:r>
            <a:endParaRPr lang="pt-PT" altLang="pt-BR" sz="3600" b="1">
              <a:solidFill>
                <a:srgbClr val="FFFF99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>
            <a:extLst>
              <a:ext uri="{FF2B5EF4-FFF2-40B4-BE49-F238E27FC236}">
                <a16:creationId xmlns:a16="http://schemas.microsoft.com/office/drawing/2014/main" id="{A20DB414-8113-427E-825A-E3FB4F9B0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Rectangle 5">
            <a:extLst>
              <a:ext uri="{FF2B5EF4-FFF2-40B4-BE49-F238E27FC236}">
                <a16:creationId xmlns:a16="http://schemas.microsoft.com/office/drawing/2014/main" id="{6A48482D-E000-4BE1-891A-0F87BCB471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4495800" cy="5638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Deus as usa para chamar a atenção do povo. A visão das trombetas apresenta as advertências de Deus ao povo que Ele ama.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>
            <a:extLst>
              <a:ext uri="{FF2B5EF4-FFF2-40B4-BE49-F238E27FC236}">
                <a16:creationId xmlns:a16="http://schemas.microsoft.com/office/drawing/2014/main" id="{8A80D275-4E86-4411-88D6-DF1DB8B4D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Rectangle 5">
            <a:extLst>
              <a:ext uri="{FF2B5EF4-FFF2-40B4-BE49-F238E27FC236}">
                <a16:creationId xmlns:a16="http://schemas.microsoft.com/office/drawing/2014/main" id="{56EA6241-CC49-47EA-AC5A-41712F50AA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981200"/>
            <a:ext cx="8153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Em nossa interpretação das sete trombetas, focalizaremos o ponto de vista histórico do Apocalipse, que mostra essa série de trombetas como uma visão que cobre o mesmo período histórico abrangido nas visões das sete igrejas e dos sete selos.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3">
            <a:extLst>
              <a:ext uri="{FF2B5EF4-FFF2-40B4-BE49-F238E27FC236}">
                <a16:creationId xmlns:a16="http://schemas.microsoft.com/office/drawing/2014/main" id="{1687533B-3A36-4691-8695-88A705A34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1" name="Rectangle 5">
            <a:extLst>
              <a:ext uri="{FF2B5EF4-FFF2-40B4-BE49-F238E27FC236}">
                <a16:creationId xmlns:a16="http://schemas.microsoft.com/office/drawing/2014/main" id="{6ECD7B70-61DA-48BF-BB14-9B5E0CFB26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9050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Os mesmos eventos políticos e religiosos importantes são reapresentados sob diferente ponto de vista. Aplicando as sete trombetas à história, vemos a seguinte seqüência de eventos:</a:t>
            </a: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>
            <a:extLst>
              <a:ext uri="{FF2B5EF4-FFF2-40B4-BE49-F238E27FC236}">
                <a16:creationId xmlns:a16="http://schemas.microsoft.com/office/drawing/2014/main" id="{3417008D-FA39-4813-A1F3-6D89C0383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Rectangle 5">
            <a:extLst>
              <a:ext uri="{FF2B5EF4-FFF2-40B4-BE49-F238E27FC236}">
                <a16:creationId xmlns:a16="http://schemas.microsoft.com/office/drawing/2014/main" id="{D743F3AB-5A66-4FAE-ACA5-039CEF913A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As trombetas são classificadas em três diferentes grupos: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Picture 3">
            <a:extLst>
              <a:ext uri="{FF2B5EF4-FFF2-40B4-BE49-F238E27FC236}">
                <a16:creationId xmlns:a16="http://schemas.microsoft.com/office/drawing/2014/main" id="{BA026FDE-EDCB-4127-A79C-2A0028F92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5" name="Rectangle 5">
            <a:extLst>
              <a:ext uri="{FF2B5EF4-FFF2-40B4-BE49-F238E27FC236}">
                <a16:creationId xmlns:a16="http://schemas.microsoft.com/office/drawing/2014/main" id="{F4C083C4-DB15-4767-87DC-A04D774E37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4478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As primeiras quatro representam os juízos ligados a objetos da natureza tais como granizo, estrelas e o Sol.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>
            <a:extLst>
              <a:ext uri="{FF2B5EF4-FFF2-40B4-BE49-F238E27FC236}">
                <a16:creationId xmlns:a16="http://schemas.microsoft.com/office/drawing/2014/main" id="{F760F31F-08AC-46B3-B865-8EFC8A744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70" name="Rectangle 6">
            <a:extLst>
              <a:ext uri="{FF2B5EF4-FFF2-40B4-BE49-F238E27FC236}">
                <a16:creationId xmlns:a16="http://schemas.microsoft.com/office/drawing/2014/main" id="{DA8B93E2-BFE8-4489-97F9-0ECF076564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2954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As de número cinco e seis revelam juízos ligados às coisas vivas tais como gafanhotos e cavaleiros.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>
            <a:extLst>
              <a:ext uri="{FF2B5EF4-FFF2-40B4-BE49-F238E27FC236}">
                <a16:creationId xmlns:a16="http://schemas.microsoft.com/office/drawing/2014/main" id="{09F97CE5-ED99-4589-AAF7-DB47FF26F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3" name="Rectangle 5">
            <a:extLst>
              <a:ext uri="{FF2B5EF4-FFF2-40B4-BE49-F238E27FC236}">
                <a16:creationId xmlns:a16="http://schemas.microsoft.com/office/drawing/2014/main" id="{79732015-EA9A-42DF-83A7-AA1FD2BCE2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sétima apresenta o grande e abrangente juízo final, o qual atinge toda a humanidade.</a:t>
            </a:r>
            <a:r>
              <a:rPr lang="pt-PT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>
            <a:extLst>
              <a:ext uri="{FF2B5EF4-FFF2-40B4-BE49-F238E27FC236}">
                <a16:creationId xmlns:a16="http://schemas.microsoft.com/office/drawing/2014/main" id="{649A0AE0-47C5-4BF7-BE13-6DC6835B1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8" name="Rectangle 8">
            <a:extLst>
              <a:ext uri="{FF2B5EF4-FFF2-40B4-BE49-F238E27FC236}">
                <a16:creationId xmlns:a16="http://schemas.microsoft.com/office/drawing/2014/main" id="{16DCDA5F-C8C3-41D2-8B5E-4A5C0EF20F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990600"/>
            <a:ext cx="5715000" cy="46482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rgbClr val="FFFF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linguagem simbólica usada nesses versos tem causado perplexidade a muitos eruditos. Embora não sejamos capazes de compreender perfeitamente cada símbolo, Deus deseja que entendamos o razão para os juízos de cada trombeta. </a:t>
            </a:r>
            <a:endParaRPr lang="pt-PT" altLang="pt-BR" sz="4000" b="1">
              <a:solidFill>
                <a:srgbClr val="FFFF9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>
            <a:extLst>
              <a:ext uri="{FF2B5EF4-FFF2-40B4-BE49-F238E27FC236}">
                <a16:creationId xmlns:a16="http://schemas.microsoft.com/office/drawing/2014/main" id="{5ECDFFCD-0F17-4C54-A8ED-4B8E7C397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Rectangle 5">
            <a:extLst>
              <a:ext uri="{FF2B5EF4-FFF2-40B4-BE49-F238E27FC236}">
                <a16:creationId xmlns:a16="http://schemas.microsoft.com/office/drawing/2014/main" id="{7F8326F7-9917-4941-9A37-55A6BC7DA6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4495800" cy="5334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As trombetas acontecem por causa do pecado – Deus espera que aqueles a quem ama se voltem para Ele.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extLst>
              <a:ext uri="{FF2B5EF4-FFF2-40B4-BE49-F238E27FC236}">
                <a16:creationId xmlns:a16="http://schemas.microsoft.com/office/drawing/2014/main" id="{38BB2F80-6D45-4AE6-BF6D-D3764B5FC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ctangle 5">
            <a:extLst>
              <a:ext uri="{FF2B5EF4-FFF2-40B4-BE49-F238E27FC236}">
                <a16:creationId xmlns:a16="http://schemas.microsoft.com/office/drawing/2014/main" id="{2859127E-DE8F-4854-83A5-3D8BEBD9F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5105400"/>
            <a:ext cx="77724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rgbClr val="FFFF81"/>
                </a:solidFill>
                <a:latin typeface="Tahoma" panose="020B0604030504040204" pitchFamily="34" charset="0"/>
              </a:rPr>
              <a:t>Jesus Vence!</a:t>
            </a:r>
            <a:br>
              <a:rPr lang="pt-BR" altLang="pt-BR" b="1">
                <a:solidFill>
                  <a:srgbClr val="FFFF81"/>
                </a:solidFill>
                <a:latin typeface="Tahoma" panose="020B0604030504040204" pitchFamily="34" charset="0"/>
              </a:rPr>
            </a:br>
            <a:br>
              <a:rPr lang="pt-BR" altLang="pt-BR" b="1">
                <a:solidFill>
                  <a:srgbClr val="FFFF81"/>
                </a:solidFill>
                <a:latin typeface="Tahoma" panose="020B0604030504040204" pitchFamily="34" charset="0"/>
              </a:rPr>
            </a:br>
            <a:r>
              <a:rPr lang="pt-BR" altLang="pt-BR" sz="4000" b="1">
                <a:solidFill>
                  <a:srgbClr val="FFFF8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Apocalipse 8 a 10</a:t>
            </a:r>
            <a:endParaRPr lang="pt-PT" altLang="pt-BR" sz="4000" b="1">
              <a:solidFill>
                <a:srgbClr val="FFFF81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>
            <a:extLst>
              <a:ext uri="{FF2B5EF4-FFF2-40B4-BE49-F238E27FC236}">
                <a16:creationId xmlns:a16="http://schemas.microsoft.com/office/drawing/2014/main" id="{3410B293-D6C6-4065-93FB-A1048A0DC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1" name="Rectangle 5">
            <a:extLst>
              <a:ext uri="{FF2B5EF4-FFF2-40B4-BE49-F238E27FC236}">
                <a16:creationId xmlns:a16="http://schemas.microsoft.com/office/drawing/2014/main" id="{5CAB4F53-D65A-4FFB-9BE8-CE3F050797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7162800" cy="2209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Analistas bíblicos têm defendido a aplicação das sete trombetas à história de Roma.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>
            <a:extLst>
              <a:ext uri="{FF2B5EF4-FFF2-40B4-BE49-F238E27FC236}">
                <a16:creationId xmlns:a16="http://schemas.microsoft.com/office/drawing/2014/main" id="{DFE623B2-0E3E-4E93-82D4-6BDEC7CCB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7" name="Rectangle 5">
            <a:extLst>
              <a:ext uri="{FF2B5EF4-FFF2-40B4-BE49-F238E27FC236}">
                <a16:creationId xmlns:a16="http://schemas.microsoft.com/office/drawing/2014/main" id="{2D962F86-3F90-4CC1-AB9C-F6A599C42B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609600"/>
            <a:ext cx="4648200" cy="5105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rgbClr val="FFFF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Roma tornou-se um império "cristão", mas como vimos em nossos estudos anteriores, a perseguição e a observância das tradições humanas acima da Escritura fizeram parte de seu estilo. </a:t>
            </a:r>
            <a:endParaRPr lang="pt-PT" altLang="pt-BR" sz="36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3">
            <a:extLst>
              <a:ext uri="{FF2B5EF4-FFF2-40B4-BE49-F238E27FC236}">
                <a16:creationId xmlns:a16="http://schemas.microsoft.com/office/drawing/2014/main" id="{8CD08109-C070-4907-8055-7E4029CBB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2202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5" name="Rectangle 5">
            <a:extLst>
              <a:ext uri="{FF2B5EF4-FFF2-40B4-BE49-F238E27FC236}">
                <a16:creationId xmlns:a16="http://schemas.microsoft.com/office/drawing/2014/main" id="{9E9D182D-B1AA-457C-B831-0F27A79388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7526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Porque Roma, historicamente, desprezou a guia divina, o Senhor foi obrigado a chamar sua atenção. Assim aconteceram as sete trombetas.</a:t>
            </a:r>
            <a:r>
              <a:rPr lang="pt-PT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>
            <a:extLst>
              <a:ext uri="{FF2B5EF4-FFF2-40B4-BE49-F238E27FC236}">
                <a16:creationId xmlns:a16="http://schemas.microsoft.com/office/drawing/2014/main" id="{67E41A31-CBF7-4883-B2B9-F217DA8C2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Rectangle 5">
            <a:extLst>
              <a:ext uri="{FF2B5EF4-FFF2-40B4-BE49-F238E27FC236}">
                <a16:creationId xmlns:a16="http://schemas.microsoft.com/office/drawing/2014/main" id="{99EA9BB3-1F32-48CF-9BC9-B2D702DE43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5867400" cy="2819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Os primeiros juízos foram aplicados ao setor ocidental de Roma. Tribos bárbaras tais como os godos atacaram Roma por terra.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>
            <a:extLst>
              <a:ext uri="{FF2B5EF4-FFF2-40B4-BE49-F238E27FC236}">
                <a16:creationId xmlns:a16="http://schemas.microsoft.com/office/drawing/2014/main" id="{D98CABDF-E8BB-49C7-AA01-9C0213B80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90" name="Rectangle 6">
            <a:extLst>
              <a:ext uri="{FF2B5EF4-FFF2-40B4-BE49-F238E27FC236}">
                <a16:creationId xmlns:a16="http://schemas.microsoft.com/office/drawing/2014/main" id="{EF25260E-A0FD-405C-B86B-6A0E38A250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1905000"/>
            <a:ext cx="7239000" cy="2667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Esses ataques foram seguidos pelos dos vândalos, cuja armada controlava o mar Mediterrâneo.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>
            <a:extLst>
              <a:ext uri="{FF2B5EF4-FFF2-40B4-BE49-F238E27FC236}">
                <a16:creationId xmlns:a16="http://schemas.microsoft.com/office/drawing/2014/main" id="{C2CB1797-2EF8-4D52-9B08-4E49E2CDA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55" name="Rectangle 3">
            <a:extLst>
              <a:ext uri="{FF2B5EF4-FFF2-40B4-BE49-F238E27FC236}">
                <a16:creationId xmlns:a16="http://schemas.microsoft.com/office/drawing/2014/main" id="{4207CD89-D0EF-4191-9564-A4E51BC530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1905000"/>
            <a:ext cx="7162800" cy="2438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Durante o quinto século, os hunos invadiram e saquearam Roma, cobrando impostos dos cidadãos e tornando miserável sua vida.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3">
            <a:extLst>
              <a:ext uri="{FF2B5EF4-FFF2-40B4-BE49-F238E27FC236}">
                <a16:creationId xmlns:a16="http://schemas.microsoft.com/office/drawing/2014/main" id="{62F75BC5-8259-4455-8F4A-8355DAED2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7" name="Rectangle 5">
            <a:extLst>
              <a:ext uri="{FF2B5EF4-FFF2-40B4-BE49-F238E27FC236}">
                <a16:creationId xmlns:a16="http://schemas.microsoft.com/office/drawing/2014/main" id="{7C761D68-E0B0-46F1-83A2-6729FA14FF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0"/>
            <a:ext cx="5943600" cy="1143000"/>
          </a:xfrm>
          <a:noFill/>
          <a:ln/>
          <a:effectLst>
            <a:outerShdw dist="71842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Finalmente, em 476 d.C., os hérulos destronaram o último imperador romano e apagaram a glória imperial do império ocidental. </a:t>
            </a:r>
            <a:endParaRPr lang="pt-PT" altLang="pt-BR" sz="3200" b="1">
              <a:solidFill>
                <a:schemeClr val="bg1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>
            <a:extLst>
              <a:ext uri="{FF2B5EF4-FFF2-40B4-BE49-F238E27FC236}">
                <a16:creationId xmlns:a16="http://schemas.microsoft.com/office/drawing/2014/main" id="{AB9BE24E-B4CD-41E2-975A-AF9527B78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Rectangle 5">
            <a:extLst>
              <a:ext uri="{FF2B5EF4-FFF2-40B4-BE49-F238E27FC236}">
                <a16:creationId xmlns:a16="http://schemas.microsoft.com/office/drawing/2014/main" id="{140F3D8E-8A97-4998-92CC-102C3C8B39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295400"/>
            <a:ext cx="5029200" cy="3886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Em seguida às primeiras quatro trombetas, um anjo soa a trombeta para o quinto juízo. O império romano do oriente seguiu os mesmos passos do império ocidental, ao se voltar contra a lei de Deus.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>
            <a:extLst>
              <a:ext uri="{FF2B5EF4-FFF2-40B4-BE49-F238E27FC236}">
                <a16:creationId xmlns:a16="http://schemas.microsoft.com/office/drawing/2014/main" id="{7BA43262-5C42-4C95-89C1-25BC709A9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Rectangle 6">
            <a:extLst>
              <a:ext uri="{FF2B5EF4-FFF2-40B4-BE49-F238E27FC236}">
                <a16:creationId xmlns:a16="http://schemas.microsoft.com/office/drawing/2014/main" id="{C68C8F67-DB99-42F9-9EF2-A1FE63E88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429000"/>
            <a:ext cx="77724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Finalmente aconteceu o juízo, não por meio de tribos bárbaras, mas procedente do deserto da Arábia. Os turcos otomanos varreram o império oriental.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3">
            <a:extLst>
              <a:ext uri="{FF2B5EF4-FFF2-40B4-BE49-F238E27FC236}">
                <a16:creationId xmlns:a16="http://schemas.microsoft.com/office/drawing/2014/main" id="{8415D15D-E282-4AF9-86EA-06155EEB7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1" name="Rectangle 5">
            <a:extLst>
              <a:ext uri="{FF2B5EF4-FFF2-40B4-BE49-F238E27FC236}">
                <a16:creationId xmlns:a16="http://schemas.microsoft.com/office/drawing/2014/main" id="{C15A9B54-8EF9-4C0B-AD73-8AB93AA6F0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3962400" cy="5105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sexta trombeta assinala o fim do império otomano. A sétima anuncia a volta de Jesus.</a:t>
            </a: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extLst>
              <a:ext uri="{FF2B5EF4-FFF2-40B4-BE49-F238E27FC236}">
                <a16:creationId xmlns:a16="http://schemas.microsoft.com/office/drawing/2014/main" id="{1E4B012E-858B-43F9-9D06-FDE52397F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Rectangle 5">
            <a:extLst>
              <a:ext uri="{FF2B5EF4-FFF2-40B4-BE49-F238E27FC236}">
                <a16:creationId xmlns:a16="http://schemas.microsoft.com/office/drawing/2014/main" id="{6ECCB159-1135-4B16-8AE5-71B7BDEC61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990600"/>
            <a:ext cx="5181600" cy="2438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Os sete anjos aparecem e o toque das sete trombetas ressoa pelo ar. Chegou o tempo do Juízo.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>
            <a:extLst>
              <a:ext uri="{FF2B5EF4-FFF2-40B4-BE49-F238E27FC236}">
                <a16:creationId xmlns:a16="http://schemas.microsoft.com/office/drawing/2014/main" id="{0DBEE433-143A-4FA0-9AAA-3B5E837BE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Rectangle 5">
            <a:extLst>
              <a:ext uri="{FF2B5EF4-FFF2-40B4-BE49-F238E27FC236}">
                <a16:creationId xmlns:a16="http://schemas.microsoft.com/office/drawing/2014/main" id="{C34D45E7-6F90-4D74-9A70-1AFC60A091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962400"/>
            <a:ext cx="7772400" cy="29718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Primeira Trombeta:</a:t>
            </a: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A Vegetação é Atingida</a:t>
            </a: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8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>
            <a:extLst>
              <a:ext uri="{FF2B5EF4-FFF2-40B4-BE49-F238E27FC236}">
                <a16:creationId xmlns:a16="http://schemas.microsoft.com/office/drawing/2014/main" id="{98708EDA-44C2-4F57-A6E0-C11F2F29B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Rectangle 5">
            <a:extLst>
              <a:ext uri="{FF2B5EF4-FFF2-40B4-BE49-F238E27FC236}">
                <a16:creationId xmlns:a16="http://schemas.microsoft.com/office/drawing/2014/main" id="{A5B04D97-F413-4DFB-A368-CD1D186578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96200" cy="5562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Leia Apocalipse 8:7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Aponte dois itens misturados com sangue que foram lançados sobre a Terra: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>
            <a:extLst>
              <a:ext uri="{FF2B5EF4-FFF2-40B4-BE49-F238E27FC236}">
                <a16:creationId xmlns:a16="http://schemas.microsoft.com/office/drawing/2014/main" id="{E370498D-DDCD-4C33-9DCB-B51434B5F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5" name="Rectangle 3">
            <a:extLst>
              <a:ext uri="{FF2B5EF4-FFF2-40B4-BE49-F238E27FC236}">
                <a16:creationId xmlns:a16="http://schemas.microsoft.com/office/drawing/2014/main" id="{0A02C699-A660-4A19-8215-F984A06188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696200" cy="5562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Leia Apocalipse 8:7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Aponte dois itens misturados com sangue que foram lançados sobre a Terra: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a. Granizo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b. Fogo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>
            <a:extLst>
              <a:ext uri="{FF2B5EF4-FFF2-40B4-BE49-F238E27FC236}">
                <a16:creationId xmlns:a16="http://schemas.microsoft.com/office/drawing/2014/main" id="{1B344ED0-D2A6-4B15-B0E6-AF13378A6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Rectangle 5">
            <a:extLst>
              <a:ext uri="{FF2B5EF4-FFF2-40B4-BE49-F238E27FC236}">
                <a16:creationId xmlns:a16="http://schemas.microsoft.com/office/drawing/2014/main" id="{1CDA8D81-693B-46CB-905D-2E21F3360E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505200"/>
            <a:ext cx="7772400" cy="31242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Quanto de árvores e erva verde foi destruído?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>
            <a:extLst>
              <a:ext uri="{FF2B5EF4-FFF2-40B4-BE49-F238E27FC236}">
                <a16:creationId xmlns:a16="http://schemas.microsoft.com/office/drawing/2014/main" id="{DDB3CEDB-D79E-446A-BE66-032ADA6E4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099" name="Rectangle 3">
            <a:extLst>
              <a:ext uri="{FF2B5EF4-FFF2-40B4-BE49-F238E27FC236}">
                <a16:creationId xmlns:a16="http://schemas.microsoft.com/office/drawing/2014/main" id="{1554405E-E1AE-4AEC-9935-8F4BCA4A81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505200"/>
            <a:ext cx="7772400" cy="31242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Quanto de árvores e erva verde foi destruído?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terça parte.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>
            <a:extLst>
              <a:ext uri="{FF2B5EF4-FFF2-40B4-BE49-F238E27FC236}">
                <a16:creationId xmlns:a16="http://schemas.microsoft.com/office/drawing/2014/main" id="{5DE1E842-B4BC-434C-BEE5-1691CDD64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9" name="Rectangle 7">
            <a:extLst>
              <a:ext uri="{FF2B5EF4-FFF2-40B4-BE49-F238E27FC236}">
                <a16:creationId xmlns:a16="http://schemas.microsoft.com/office/drawing/2014/main" id="{86855AFA-1788-458D-A091-5C470868A5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6781800" cy="2743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Granizo, fogo e sangue representam destruição na profecia bíblica.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3" name="Picture 3">
            <a:extLst>
              <a:ext uri="{FF2B5EF4-FFF2-40B4-BE49-F238E27FC236}">
                <a16:creationId xmlns:a16="http://schemas.microsoft.com/office/drawing/2014/main" id="{B7044B8D-35DB-4BC6-A96D-1985BDD07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5" name="Rectangle 5">
            <a:extLst>
              <a:ext uri="{FF2B5EF4-FFF2-40B4-BE49-F238E27FC236}">
                <a16:creationId xmlns:a16="http://schemas.microsoft.com/office/drawing/2014/main" id="{43D549CF-58C9-450F-94FF-64F1AE306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495800"/>
            <a:ext cx="8458200" cy="1143000"/>
          </a:xfrm>
          <a:noFill/>
          <a:ln/>
          <a:effectLst>
            <a:outerShdw dist="68392" dir="1308085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Árvores e relva verde simbolizam povos. Isaías, por exemplo, escreve que o povo de Deus "brotará como a erva" e "como salgueiros" pela água (Isaías 44:3 e 4).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>
            <a:extLst>
              <a:ext uri="{FF2B5EF4-FFF2-40B4-BE49-F238E27FC236}">
                <a16:creationId xmlns:a16="http://schemas.microsoft.com/office/drawing/2014/main" id="{E40A5E2B-3C74-414E-AFD1-4411F3347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6" name="Rectangle 6">
            <a:extLst>
              <a:ext uri="{FF2B5EF4-FFF2-40B4-BE49-F238E27FC236}">
                <a16:creationId xmlns:a16="http://schemas.microsoft.com/office/drawing/2014/main" id="{DE1EE3D5-15EF-4F9E-8822-B97BFC9609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5908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Historicamente isso representa a bem-sucedida invasão do império romano pelos visigodos. Granizo, fogo e sangue simbolizam a destruição que veio como resultado da guerra.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>
            <a:extLst>
              <a:ext uri="{FF2B5EF4-FFF2-40B4-BE49-F238E27FC236}">
                <a16:creationId xmlns:a16="http://schemas.microsoft.com/office/drawing/2014/main" id="{20C56EF1-C6E3-4592-9989-8907854B0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Rectangle 5">
            <a:extLst>
              <a:ext uri="{FF2B5EF4-FFF2-40B4-BE49-F238E27FC236}">
                <a16:creationId xmlns:a16="http://schemas.microsoft.com/office/drawing/2014/main" id="{476D4061-2E92-4CA1-BC10-D2D76EE74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-228600"/>
            <a:ext cx="5715000" cy="4648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Segunda Trombeta: </a:t>
            </a: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Mar é Atingido</a:t>
            </a:r>
            <a:endParaRPr lang="pt-PT" altLang="pt-BR" sz="48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7" name="Picture 3">
            <a:extLst>
              <a:ext uri="{FF2B5EF4-FFF2-40B4-BE49-F238E27FC236}">
                <a16:creationId xmlns:a16="http://schemas.microsoft.com/office/drawing/2014/main" id="{56C902C0-2F0C-4F5F-9053-606400312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9" name="Rectangle 5">
            <a:extLst>
              <a:ext uri="{FF2B5EF4-FFF2-40B4-BE49-F238E27FC236}">
                <a16:creationId xmlns:a16="http://schemas.microsoft.com/office/drawing/2014/main" id="{7D7F107C-8229-44F7-9579-FEA53459FC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0"/>
            <a:ext cx="7391400" cy="4724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Leia Apocalipse 8:8 e 9. 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aconteceu aos rios e mares da Terra?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>
            <a:extLst>
              <a:ext uri="{FF2B5EF4-FFF2-40B4-BE49-F238E27FC236}">
                <a16:creationId xmlns:a16="http://schemas.microsoft.com/office/drawing/2014/main" id="{2711E6D4-16EE-4767-8619-A387AF9B9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5">
            <a:extLst>
              <a:ext uri="{FF2B5EF4-FFF2-40B4-BE49-F238E27FC236}">
                <a16:creationId xmlns:a16="http://schemas.microsoft.com/office/drawing/2014/main" id="{E7FBE817-DD5B-4493-8A20-FE972EE9FB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3886200" cy="52578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Em certas ocasiões sugestões calmas não são suficientes. Algumas vezes o amor tem de gritar. Deus prefere conversar conosco, Seus filhos, com voz suave e gentil.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>
            <a:extLst>
              <a:ext uri="{FF2B5EF4-FFF2-40B4-BE49-F238E27FC236}">
                <a16:creationId xmlns:a16="http://schemas.microsoft.com/office/drawing/2014/main" id="{D5237934-351A-444E-AE94-39C0ACC27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1" name="Rectangle 3">
            <a:extLst>
              <a:ext uri="{FF2B5EF4-FFF2-40B4-BE49-F238E27FC236}">
                <a16:creationId xmlns:a16="http://schemas.microsoft.com/office/drawing/2014/main" id="{0C1B5FB0-32A9-4268-B5AC-926D6C9B9A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0"/>
            <a:ext cx="7391400" cy="4724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Leia Apocalipse 8:8 e 9. 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aconteceu aos rios e mares da Terra?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Se tornou em sangue.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>
            <a:extLst>
              <a:ext uri="{FF2B5EF4-FFF2-40B4-BE49-F238E27FC236}">
                <a16:creationId xmlns:a16="http://schemas.microsoft.com/office/drawing/2014/main" id="{A3C05EA9-1B09-445B-B5B5-67A0DDAF2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Rectangle 5">
            <a:extLst>
              <a:ext uri="{FF2B5EF4-FFF2-40B4-BE49-F238E27FC236}">
                <a16:creationId xmlns:a16="http://schemas.microsoft.com/office/drawing/2014/main" id="{FDA80079-DE92-4E73-837A-ACC4AFEE46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609600"/>
            <a:ext cx="6781800" cy="40386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Na profecia, águas representam nações e povos (Apocalipse 17:1 e 15).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8" name="Picture 6">
            <a:extLst>
              <a:ext uri="{FF2B5EF4-FFF2-40B4-BE49-F238E27FC236}">
                <a16:creationId xmlns:a16="http://schemas.microsoft.com/office/drawing/2014/main" id="{6EE2F234-0B86-4ED6-B020-672E5CDBF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60" name="Rectangle 8">
            <a:extLst>
              <a:ext uri="{FF2B5EF4-FFF2-40B4-BE49-F238E27FC236}">
                <a16:creationId xmlns:a16="http://schemas.microsoft.com/office/drawing/2014/main" id="{A15955E5-1D94-46A9-887A-FED4DAFAB3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267200"/>
            <a:ext cx="82296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Jeremias e Daniel referem-se a certa nação como uma "montanha". Jeremias, o profeta, descreve Babilônia como um "monte destruidor" (Jeremias 51:25).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7" name="Picture 3">
            <a:extLst>
              <a:ext uri="{FF2B5EF4-FFF2-40B4-BE49-F238E27FC236}">
                <a16:creationId xmlns:a16="http://schemas.microsoft.com/office/drawing/2014/main" id="{1224A514-8E0A-4679-BD37-D886D0A5C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9" name="Rectangle 5">
            <a:extLst>
              <a:ext uri="{FF2B5EF4-FFF2-40B4-BE49-F238E27FC236}">
                <a16:creationId xmlns:a16="http://schemas.microsoft.com/office/drawing/2014/main" id="{DF3BE604-95FD-4272-AFBE-95FFF54D44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971800"/>
            <a:ext cx="7772400" cy="1143000"/>
          </a:xfrm>
          <a:noFill/>
          <a:ln/>
          <a:effectLst>
            <a:outerShdw dist="68392" dir="1308085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Após o soar da segunda trombeta, vemos sangue, navios destruídos e criaturas marinhas morrendo. Há muitas mortes e destruição. E isso tem início por causa de uma enorme montanha lançada ao mar. Em outras palavras, uma nação ou império cai sobre (ataca) um imenso grupo de pessoas.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1" name="Picture 3">
            <a:extLst>
              <a:ext uri="{FF2B5EF4-FFF2-40B4-BE49-F238E27FC236}">
                <a16:creationId xmlns:a16="http://schemas.microsoft.com/office/drawing/2014/main" id="{F825089D-6829-409A-AE28-F2C5F648F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3" name="Rectangle 5">
            <a:extLst>
              <a:ext uri="{FF2B5EF4-FFF2-40B4-BE49-F238E27FC236}">
                <a16:creationId xmlns:a16="http://schemas.microsoft.com/office/drawing/2014/main" id="{02815662-7C13-49B4-BFD4-7EEAA61896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19400"/>
            <a:ext cx="7772400" cy="1143000"/>
          </a:xfrm>
          <a:noFill/>
          <a:ln/>
          <a:effectLst>
            <a:outerShdw dist="63500" dir="221219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Aplicando a linha histórica de tempo, o evento aqui simbolizado é a queda do império romano em 476 d.C., cerca de 400 anos após a destruição de Jerusalém. Várias tribos da Europa atacaram Roma implacavelmente, até que ela caiu sobre seus joelhos em submissão. </a:t>
            </a:r>
            <a:endParaRPr lang="pt-PT" altLang="pt-BR" sz="3600" b="1">
              <a:solidFill>
                <a:srgbClr val="FFFF99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>
            <a:extLst>
              <a:ext uri="{FF2B5EF4-FFF2-40B4-BE49-F238E27FC236}">
                <a16:creationId xmlns:a16="http://schemas.microsoft.com/office/drawing/2014/main" id="{61375C69-BB8C-4AEC-83FD-534614F72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Rectangle 5">
            <a:extLst>
              <a:ext uri="{FF2B5EF4-FFF2-40B4-BE49-F238E27FC236}">
                <a16:creationId xmlns:a16="http://schemas.microsoft.com/office/drawing/2014/main" id="{1CC191B8-6307-4A49-AA7C-986EE3212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5791200" cy="5334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Pare por um momento e reflita sobre o que leu.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Você já enfrentou uma tragédia que parecia imensa como uma montanha? Está você agora encarando obstáculos que parecem intransponíveis? Que montanha – quer do passado ou do presente – você gostaria que Deus removesse?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>
            <a:extLst>
              <a:ext uri="{FF2B5EF4-FFF2-40B4-BE49-F238E27FC236}">
                <a16:creationId xmlns:a16="http://schemas.microsoft.com/office/drawing/2014/main" id="{090D5F01-2760-4209-863C-923C4EDEA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Rectangle 5">
            <a:extLst>
              <a:ext uri="{FF2B5EF4-FFF2-40B4-BE49-F238E27FC236}">
                <a16:creationId xmlns:a16="http://schemas.microsoft.com/office/drawing/2014/main" id="{BDB6FB66-3C5C-4C7D-A16E-1D60250002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4800" y="533400"/>
            <a:ext cx="4724400" cy="5029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Senhor deseja ajudá-lo a lidar com as coisas que lhe causam perplexidade e embaraço. Ele Se importa com Sua vida pessoal.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8" name="Picture 6">
            <a:extLst>
              <a:ext uri="{FF2B5EF4-FFF2-40B4-BE49-F238E27FC236}">
                <a16:creationId xmlns:a16="http://schemas.microsoft.com/office/drawing/2014/main" id="{0026B8B0-4BD3-4A41-98D7-ADB200094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200" name="Rectangle 8">
            <a:extLst>
              <a:ext uri="{FF2B5EF4-FFF2-40B4-BE49-F238E27FC236}">
                <a16:creationId xmlns:a16="http://schemas.microsoft.com/office/drawing/2014/main" id="{386C21CC-D1C3-49A2-A1A9-1D06B3B158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419600"/>
            <a:ext cx="70866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Eis por que  nos transmite essa advertência  e nos conta sobre os eventos futuros no livro do Apocalipse. Você tem idéia de quão especial é para Deus?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>
            <a:extLst>
              <a:ext uri="{FF2B5EF4-FFF2-40B4-BE49-F238E27FC236}">
                <a16:creationId xmlns:a16="http://schemas.microsoft.com/office/drawing/2014/main" id="{69F2E0DE-5C2A-45EE-B131-378AA0770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Rectangle 5">
            <a:extLst>
              <a:ext uri="{FF2B5EF4-FFF2-40B4-BE49-F238E27FC236}">
                <a16:creationId xmlns:a16="http://schemas.microsoft.com/office/drawing/2014/main" id="{A378742E-BF05-4190-A239-857C819C3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667000"/>
            <a:ext cx="77724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Oração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</a:t>
            </a:r>
            <a:r>
              <a:rPr lang="pt-BR" altLang="pt-BR" sz="4000" b="1" i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Pai, toma o problema que Te expus e transforma-o em alguma coisa positiva. Por favor, faze com que ele não produza dor e dificuldades em minha vida. Por favor, substitui minha preocupação, minha culpa e dúvidas por Tua paz, esperança e conforto. Obrigado, em nome de Jesus, amém.</a:t>
            </a: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>
            <a:extLst>
              <a:ext uri="{FF2B5EF4-FFF2-40B4-BE49-F238E27FC236}">
                <a16:creationId xmlns:a16="http://schemas.microsoft.com/office/drawing/2014/main" id="{6EF28F5A-E758-4004-9505-62801F7B8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Rectangle 5">
            <a:extLst>
              <a:ext uri="{FF2B5EF4-FFF2-40B4-BE49-F238E27FC236}">
                <a16:creationId xmlns:a16="http://schemas.microsoft.com/office/drawing/2014/main" id="{5DDA9371-55B3-4220-8D24-64E03B43D8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7432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Terceira Trombeta: As Águas São Atingidas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Leia Apocalipse 8:10 e 11.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>
            <a:extLst>
              <a:ext uri="{FF2B5EF4-FFF2-40B4-BE49-F238E27FC236}">
                <a16:creationId xmlns:a16="http://schemas.microsoft.com/office/drawing/2014/main" id="{2872C389-F905-48CC-B9C3-D59219108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1" name="Rectangle 5">
            <a:extLst>
              <a:ext uri="{FF2B5EF4-FFF2-40B4-BE49-F238E27FC236}">
                <a16:creationId xmlns:a16="http://schemas.microsoft.com/office/drawing/2014/main" id="{6D09DFC5-C1D0-415B-9408-0D70B89D71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6172200" cy="3276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Enquanto esteve na Terra, Jesus gastou mais tempo curando membros aleijados, purificando leprosos, erguendo os oprimidos e animando os párias. </a:t>
            </a:r>
            <a:endParaRPr lang="pt-PT" altLang="pt-BR" sz="4000" b="1">
              <a:solidFill>
                <a:srgbClr val="FFFF99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>
            <a:extLst>
              <a:ext uri="{FF2B5EF4-FFF2-40B4-BE49-F238E27FC236}">
                <a16:creationId xmlns:a16="http://schemas.microsoft.com/office/drawing/2014/main" id="{BD6B9C50-C304-4DA2-BDBB-EDB33C56B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488"/>
            <a:ext cx="9144000" cy="694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2" name="Rectangle 6">
            <a:extLst>
              <a:ext uri="{FF2B5EF4-FFF2-40B4-BE49-F238E27FC236}">
                <a16:creationId xmlns:a16="http://schemas.microsoft.com/office/drawing/2014/main" id="{BEBDB41B-6E5E-4CDB-AFE8-6277A89394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676400"/>
            <a:ext cx="8915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João vê uma grande e fulgurante estrela caindo do céu e atingindo os rios e fontes de águas terrestres. A estrela ardente é chamada "Absinto". Absinto é uma planta venenosa e muito amarga. Nesses versos, ela envenena as águas e mata a terça parte das pessoas que as bebem.</a:t>
            </a:r>
            <a:r>
              <a:rPr lang="pt-PT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>
            <a:extLst>
              <a:ext uri="{FF2B5EF4-FFF2-40B4-BE49-F238E27FC236}">
                <a16:creationId xmlns:a16="http://schemas.microsoft.com/office/drawing/2014/main" id="{51FBCF4E-017D-435F-AF47-C496BED2E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Rectangle 5">
            <a:extLst>
              <a:ext uri="{FF2B5EF4-FFF2-40B4-BE49-F238E27FC236}">
                <a16:creationId xmlns:a16="http://schemas.microsoft.com/office/drawing/2014/main" id="{9367444F-347B-46F0-A3E8-0037C45C0D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696200" cy="3124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Segundo aprendemos, o que as águas simbolizam na profecia? (Apocalipse 17:1 e 5)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>
            <a:extLst>
              <a:ext uri="{FF2B5EF4-FFF2-40B4-BE49-F238E27FC236}">
                <a16:creationId xmlns:a16="http://schemas.microsoft.com/office/drawing/2014/main" id="{AFA2F7C6-12CA-40A8-9C01-87A964F7D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19" name="Rectangle 3">
            <a:extLst>
              <a:ext uri="{FF2B5EF4-FFF2-40B4-BE49-F238E27FC236}">
                <a16:creationId xmlns:a16="http://schemas.microsoft.com/office/drawing/2014/main" id="{4EE22358-076E-49E9-A826-701071C8B5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696200" cy="3124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Segundo aprendemos, o que as águas simbolizam na profecia? (Apocalipse 17:1 e 5)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Povos, reinos e nações.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>
            <a:extLst>
              <a:ext uri="{FF2B5EF4-FFF2-40B4-BE49-F238E27FC236}">
                <a16:creationId xmlns:a16="http://schemas.microsoft.com/office/drawing/2014/main" id="{8DCBCD53-57ED-448D-904B-6537CA25B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Rectangle 5">
            <a:extLst>
              <a:ext uri="{FF2B5EF4-FFF2-40B4-BE49-F238E27FC236}">
                <a16:creationId xmlns:a16="http://schemas.microsoft.com/office/drawing/2014/main" id="{C328A430-E6AF-45BF-B4C0-D86DCEF551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4953000" cy="42672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a estrela representa? (Apocalipse 1:20)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>
            <a:extLst>
              <a:ext uri="{FF2B5EF4-FFF2-40B4-BE49-F238E27FC236}">
                <a16:creationId xmlns:a16="http://schemas.microsoft.com/office/drawing/2014/main" id="{A8E45AE6-E685-49B1-8609-2C32F5153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3" name="Rectangle 3">
            <a:extLst>
              <a:ext uri="{FF2B5EF4-FFF2-40B4-BE49-F238E27FC236}">
                <a16:creationId xmlns:a16="http://schemas.microsoft.com/office/drawing/2014/main" id="{14F02ED0-EABF-4836-987F-C6451E9BA9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4953000" cy="42672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a estrela representa? (Apocalipse 1:20)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Anjo.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>
            <a:extLst>
              <a:ext uri="{FF2B5EF4-FFF2-40B4-BE49-F238E27FC236}">
                <a16:creationId xmlns:a16="http://schemas.microsoft.com/office/drawing/2014/main" id="{A1A52FF5-09D4-4EF7-9D80-15E907AEF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Rectangle 5">
            <a:extLst>
              <a:ext uri="{FF2B5EF4-FFF2-40B4-BE49-F238E27FC236}">
                <a16:creationId xmlns:a16="http://schemas.microsoft.com/office/drawing/2014/main" id="{EAF06C0F-08A6-41D9-943D-A996E1C80D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762000"/>
            <a:ext cx="6096000" cy="4876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Vamos interpretar os símbolos. Há duas aplicações que devemos considerar. Uma é histórica e a outra é espiritual. Primeiramente a histórica: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3" name="Picture 3">
            <a:extLst>
              <a:ext uri="{FF2B5EF4-FFF2-40B4-BE49-F238E27FC236}">
                <a16:creationId xmlns:a16="http://schemas.microsoft.com/office/drawing/2014/main" id="{1CD6D5B5-DF25-4627-9DB8-F533CF0EF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5" name="Rectangle 5">
            <a:extLst>
              <a:ext uri="{FF2B5EF4-FFF2-40B4-BE49-F238E27FC236}">
                <a16:creationId xmlns:a16="http://schemas.microsoft.com/office/drawing/2014/main" id="{AAD5A36E-F6CC-4806-8E79-8AA76972FB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5146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Vemos descrita nesses versos a invasão do império romano por Átila, o huno, no quinto século. O povo romano pensava que o diabo havia caído sobre eles.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>
            <a:extLst>
              <a:ext uri="{FF2B5EF4-FFF2-40B4-BE49-F238E27FC236}">
                <a16:creationId xmlns:a16="http://schemas.microsoft.com/office/drawing/2014/main" id="{BBB81C4A-3E6E-4A00-8D2A-02A293FAC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9" name="Rectangle 5">
            <a:extLst>
              <a:ext uri="{FF2B5EF4-FFF2-40B4-BE49-F238E27FC236}">
                <a16:creationId xmlns:a16="http://schemas.microsoft.com/office/drawing/2014/main" id="{48C0A3F4-0253-48BA-9ADC-1E5977E8CD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5908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Os hunos estupravam as mulheres, assassinavam, pilhavam e queimavam as cidades romanas, sem misericórdia ou compaixão. A vida era amarga e extremamente difícil.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>
            <a:extLst>
              <a:ext uri="{FF2B5EF4-FFF2-40B4-BE49-F238E27FC236}">
                <a16:creationId xmlns:a16="http://schemas.microsoft.com/office/drawing/2014/main" id="{DF9BF100-2507-47BE-B226-77D8151EC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Rectangle 5">
            <a:extLst>
              <a:ext uri="{FF2B5EF4-FFF2-40B4-BE49-F238E27FC236}">
                <a16:creationId xmlns:a16="http://schemas.microsoft.com/office/drawing/2014/main" id="{0B9F8CEF-42CD-46E6-BF73-A86612493A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4648200" cy="5867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Satanás está tratando o mundo da mesma forma. A partir de uma perspectiva espiritual, podemos ver nesses versos o seguinte: Um anjo (estrela) mau (amarga) representando Satanás lançou-se à Terra em meio ao povo (na água) e o poluiu. 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5" name="Picture 3">
            <a:extLst>
              <a:ext uri="{FF2B5EF4-FFF2-40B4-BE49-F238E27FC236}">
                <a16:creationId xmlns:a16="http://schemas.microsoft.com/office/drawing/2014/main" id="{0192C8EA-033F-4B49-85B6-0EB57C920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7" name="Rectangle 5">
            <a:extLst>
              <a:ext uri="{FF2B5EF4-FFF2-40B4-BE49-F238E27FC236}">
                <a16:creationId xmlns:a16="http://schemas.microsoft.com/office/drawing/2014/main" id="{51CDFE05-3E59-4CE5-A3EC-BC71101A3D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4876800" cy="5410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Aplicando aqui a progressão histórica de eventos, isso simboliza o que aconteceu durante os anos escuros da Idade Média. Líderes da igreja, influenciados por Satanás, abarrotaram o cristianismo de erros espirituais... 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>
            <a:extLst>
              <a:ext uri="{FF2B5EF4-FFF2-40B4-BE49-F238E27FC236}">
                <a16:creationId xmlns:a16="http://schemas.microsoft.com/office/drawing/2014/main" id="{D57FABA2-6FF8-42AB-81FF-535E23E6F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5" name="Rectangle 5">
            <a:extLst>
              <a:ext uri="{FF2B5EF4-FFF2-40B4-BE49-F238E27FC236}">
                <a16:creationId xmlns:a16="http://schemas.microsoft.com/office/drawing/2014/main" id="{204B20C6-3C5C-4CC1-B365-8B1129119A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5029200" cy="5105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Mas em certas ocasiões, Ele tinha de falar alto. Quando enfrentando demônios indispostos a abandonar suas vítimas,  Ele erguia Sua voz e ordenava que fossem embora.</a:t>
            </a: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>
            <a:extLst>
              <a:ext uri="{FF2B5EF4-FFF2-40B4-BE49-F238E27FC236}">
                <a16:creationId xmlns:a16="http://schemas.microsoft.com/office/drawing/2014/main" id="{CD6A47D6-BFCF-4B5A-95E3-977609BE3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67" name="Rectangle 3">
            <a:extLst>
              <a:ext uri="{FF2B5EF4-FFF2-40B4-BE49-F238E27FC236}">
                <a16:creationId xmlns:a16="http://schemas.microsoft.com/office/drawing/2014/main" id="{36E6574B-43F0-4BB7-AABC-567EB70E24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4572000" cy="5410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...Prevaleceu a pior espécie de superstição. Essa corrupção resultou em grande perda espiritual (muitas pessoas morreram).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3">
            <a:extLst>
              <a:ext uri="{FF2B5EF4-FFF2-40B4-BE49-F238E27FC236}">
                <a16:creationId xmlns:a16="http://schemas.microsoft.com/office/drawing/2014/main" id="{C0C6B9AA-825F-4749-8785-3C25F7CFB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3" name="Rectangle 5">
            <a:extLst>
              <a:ext uri="{FF2B5EF4-FFF2-40B4-BE49-F238E27FC236}">
                <a16:creationId xmlns:a16="http://schemas.microsoft.com/office/drawing/2014/main" id="{EE9B8C71-B17A-45A6-B7B0-BB7EE0E015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8600" y="838200"/>
            <a:ext cx="5105400" cy="4114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rgbClr val="FFFF8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Os falsos mestres que poluíram a água são nitidamente contrastados com  Jesus, a Água da Vida que produz vida. Satanás polui o que é puro; Jesus purifica o que é poluído.</a:t>
            </a:r>
            <a:r>
              <a:rPr lang="pt-PT" altLang="pt-BR" sz="4000" b="1">
                <a:solidFill>
                  <a:srgbClr val="FFFF8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>
            <a:extLst>
              <a:ext uri="{FF2B5EF4-FFF2-40B4-BE49-F238E27FC236}">
                <a16:creationId xmlns:a16="http://schemas.microsoft.com/office/drawing/2014/main" id="{26E99218-FD54-4A64-ADA3-69DB52B64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4" name="Rectangle 8">
            <a:extLst>
              <a:ext uri="{FF2B5EF4-FFF2-40B4-BE49-F238E27FC236}">
                <a16:creationId xmlns:a16="http://schemas.microsoft.com/office/drawing/2014/main" id="{AD0182A2-A9F7-4F1C-BADC-173B4599F9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46482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ÁGUA DA VIDA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Um dia Jesus encontrou-Se com uma mulher solitária, que fora até o poço de Jacó para tirar água. Para ela os relacionamentos não haviam dado certo...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2" name="Picture 4">
            <a:extLst>
              <a:ext uri="{FF2B5EF4-FFF2-40B4-BE49-F238E27FC236}">
                <a16:creationId xmlns:a16="http://schemas.microsoft.com/office/drawing/2014/main" id="{D6E85873-1DD1-455F-B59F-29CF0FF63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4" name="Rectangle 6">
            <a:extLst>
              <a:ext uri="{FF2B5EF4-FFF2-40B4-BE49-F238E27FC236}">
                <a16:creationId xmlns:a16="http://schemas.microsoft.com/office/drawing/2014/main" id="{3D50BCD2-FB70-45B7-BF27-250C0DA2B4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724400"/>
            <a:ext cx="86106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Tivera cinco maridos e agora ela estava tentando o de número seis.  Jesus rapidamente reconheceu o que ela necessitava – um relacionamento com Ele, o qual traria cura e estabilidade à sua vida.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>
            <a:extLst>
              <a:ext uri="{FF2B5EF4-FFF2-40B4-BE49-F238E27FC236}">
                <a16:creationId xmlns:a16="http://schemas.microsoft.com/office/drawing/2014/main" id="{27A93D14-5297-4E63-BD82-10D881E66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Rectangle 5">
            <a:extLst>
              <a:ext uri="{FF2B5EF4-FFF2-40B4-BE49-F238E27FC236}">
                <a16:creationId xmlns:a16="http://schemas.microsoft.com/office/drawing/2014/main" id="{9B0650E0-49BE-41C2-A856-81CB6308BE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819400"/>
            <a:ext cx="59436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"Mas aquele que beber da água que Eu lhe der nunca terá sede; pelo contrário, a água que Eu lhe der se fará nele uma fonte de água que jorre para a vida eterna" (João 4:14).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>
            <a:extLst>
              <a:ext uri="{FF2B5EF4-FFF2-40B4-BE49-F238E27FC236}">
                <a16:creationId xmlns:a16="http://schemas.microsoft.com/office/drawing/2014/main" id="{698F0468-BFA9-4365-8EC1-6F3AA03D1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Rectangle 5">
            <a:extLst>
              <a:ext uri="{FF2B5EF4-FFF2-40B4-BE49-F238E27FC236}">
                <a16:creationId xmlns:a16="http://schemas.microsoft.com/office/drawing/2014/main" id="{B773C69E-F25E-4478-96FC-FA5FD05CB5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4343400" cy="4572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Jesus estava Se referindo ao Espírito Santo habitando em nosso interior e reproduzindo em nós a plenitude de Deus.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>
            <a:extLst>
              <a:ext uri="{FF2B5EF4-FFF2-40B4-BE49-F238E27FC236}">
                <a16:creationId xmlns:a16="http://schemas.microsoft.com/office/drawing/2014/main" id="{5F0AFE09-0D8F-4CC9-9829-0117C938E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3" name="Rectangle 5">
            <a:extLst>
              <a:ext uri="{FF2B5EF4-FFF2-40B4-BE49-F238E27FC236}">
                <a16:creationId xmlns:a16="http://schemas.microsoft.com/office/drawing/2014/main" id="{C4012AAD-5469-4995-A42F-DF09B903C2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95800" y="762000"/>
            <a:ext cx="4648200" cy="5181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Ao você olhar para sua própria vida, talvez identifique muitos relacionamentos sem perspectiva. Talvez você enfrente dias e noites de dor e solidão...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>
            <a:extLst>
              <a:ext uri="{FF2B5EF4-FFF2-40B4-BE49-F238E27FC236}">
                <a16:creationId xmlns:a16="http://schemas.microsoft.com/office/drawing/2014/main" id="{EE9D5B2F-B8F0-4635-B3F2-886F4C9A9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39" name="Rectangle 3">
            <a:extLst>
              <a:ext uri="{FF2B5EF4-FFF2-40B4-BE49-F238E27FC236}">
                <a16:creationId xmlns:a16="http://schemas.microsoft.com/office/drawing/2014/main" id="{19616381-392F-45AE-8416-0C20C12E03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24400" y="609600"/>
            <a:ext cx="4343400" cy="5257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Jesus lhe diz agora: "Assim como alguém pede um copo de água, peça-Me e Eu darei o Espírito Santo para que habite sua vida."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>
            <a:extLst>
              <a:ext uri="{FF2B5EF4-FFF2-40B4-BE49-F238E27FC236}">
                <a16:creationId xmlns:a16="http://schemas.microsoft.com/office/drawing/2014/main" id="{649A65FB-C6A1-4CAB-ABEB-128B490DE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1" name="Rectangle 5">
            <a:extLst>
              <a:ext uri="{FF2B5EF4-FFF2-40B4-BE49-F238E27FC236}">
                <a16:creationId xmlns:a16="http://schemas.microsoft.com/office/drawing/2014/main" id="{58D2BF49-933F-4B5F-AA97-65B6F414D2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066800"/>
            <a:ext cx="4343400" cy="3886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Se o seu desejo for receber o Espírito Santo prometido por Jesus, repita a seguinte oração :</a:t>
            </a:r>
            <a:endParaRPr lang="pt-PT" altLang="pt-BR" sz="4000" b="1" i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>
            <a:extLst>
              <a:ext uri="{FF2B5EF4-FFF2-40B4-BE49-F238E27FC236}">
                <a16:creationId xmlns:a16="http://schemas.microsoft.com/office/drawing/2014/main" id="{6B4A60A3-9926-407B-A246-129FE35F1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63" name="Rectangle 3">
            <a:extLst>
              <a:ext uri="{FF2B5EF4-FFF2-40B4-BE49-F238E27FC236}">
                <a16:creationId xmlns:a16="http://schemas.microsoft.com/office/drawing/2014/main" id="{1ED854B2-0F81-425F-9F4C-F9021B2C49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371600"/>
            <a:ext cx="4572000" cy="3886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 i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Jesus, desejo nunca mais sentir sede. Sim, desejo que o Espírito Santo habite continuamente em mim, dando-me paz, esperança, alegria, satisfação e confiança em Ti." </a:t>
            </a:r>
            <a:endParaRPr lang="pt-PT" altLang="pt-BR" sz="4000" b="1" i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>
            <a:extLst>
              <a:ext uri="{FF2B5EF4-FFF2-40B4-BE49-F238E27FC236}">
                <a16:creationId xmlns:a16="http://schemas.microsoft.com/office/drawing/2014/main" id="{FF13D795-F6A1-43CE-963F-7E1A033DA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Rectangle 5">
            <a:extLst>
              <a:ext uri="{FF2B5EF4-FFF2-40B4-BE49-F238E27FC236}">
                <a16:creationId xmlns:a16="http://schemas.microsoft.com/office/drawing/2014/main" id="{8B2F59C8-2206-44F8-A387-3E15143039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0"/>
            <a:ext cx="77724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Em Apocalipse, capítulos 8</a:t>
            </a:r>
            <a:r>
              <a:rPr lang="pt-BR" altLang="pt-BR" sz="3600" b="1" baseline="30000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sz="3600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a 11, sete anjos tocam sete trombetas. Aqui Deus está elevando Sua voz e advertindo sobre o juízo e a necessidade de um relacionamento com nosso Pai celestial. </a:t>
            </a:r>
            <a:endParaRPr lang="pt-PT" altLang="pt-BR" sz="3600" b="1">
              <a:solidFill>
                <a:srgbClr val="FFFF99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>
            <a:extLst>
              <a:ext uri="{FF2B5EF4-FFF2-40B4-BE49-F238E27FC236}">
                <a16:creationId xmlns:a16="http://schemas.microsoft.com/office/drawing/2014/main" id="{82046A9C-75C5-4081-94CF-B976C1DA8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8" name="Rectangle 8">
            <a:extLst>
              <a:ext uri="{FF2B5EF4-FFF2-40B4-BE49-F238E27FC236}">
                <a16:creationId xmlns:a16="http://schemas.microsoft.com/office/drawing/2014/main" id="{338DAB82-2D03-4A23-83E8-1D0E254C77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194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Quarta Trombeta: Os Céus São Atingidos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 i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Leia Apocalipse 8:12 e 13.</a:t>
            </a:r>
            <a:r>
              <a:rPr lang="pt-PT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>
            <a:extLst>
              <a:ext uri="{FF2B5EF4-FFF2-40B4-BE49-F238E27FC236}">
                <a16:creationId xmlns:a16="http://schemas.microsoft.com/office/drawing/2014/main" id="{CD5AEB8B-EC71-4F32-B6D4-7382410F9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Rectangle 5">
            <a:extLst>
              <a:ext uri="{FF2B5EF4-FFF2-40B4-BE49-F238E27FC236}">
                <a16:creationId xmlns:a16="http://schemas.microsoft.com/office/drawing/2014/main" id="{7B95AD3B-A6A1-4E17-863D-551A41527C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200400"/>
            <a:ext cx="77724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Depois do toque dessa trombeta, um terço de quais corpos celestiais foi afetado?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>
            <a:extLst>
              <a:ext uri="{FF2B5EF4-FFF2-40B4-BE49-F238E27FC236}">
                <a16:creationId xmlns:a16="http://schemas.microsoft.com/office/drawing/2014/main" id="{53D66957-80C6-42F4-BDB0-0753DA01E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87" name="Rectangle 3">
            <a:extLst>
              <a:ext uri="{FF2B5EF4-FFF2-40B4-BE49-F238E27FC236}">
                <a16:creationId xmlns:a16="http://schemas.microsoft.com/office/drawing/2014/main" id="{3B9F74F4-AE10-417E-AE14-8C85843EB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200400"/>
            <a:ext cx="77724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Depois do toque dessa trombeta, um terço de quais corpos celestiais foi afetado?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Sol, a Lua e as estrelas. 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>
            <a:extLst>
              <a:ext uri="{FF2B5EF4-FFF2-40B4-BE49-F238E27FC236}">
                <a16:creationId xmlns:a16="http://schemas.microsoft.com/office/drawing/2014/main" id="{29F3EEE0-F315-4026-A868-5EA9CDB5E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3" name="Rectangle 5">
            <a:extLst>
              <a:ext uri="{FF2B5EF4-FFF2-40B4-BE49-F238E27FC236}">
                <a16:creationId xmlns:a16="http://schemas.microsoft.com/office/drawing/2014/main" id="{B97F4871-184A-43A6-860C-D5C450AA4B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194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Descobrimos historicamente que o escurecimento desses luminares celestiais representa duas aplicações: o colapso do império romano e a perda da verdade espiritual.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>
            <a:extLst>
              <a:ext uri="{FF2B5EF4-FFF2-40B4-BE49-F238E27FC236}">
                <a16:creationId xmlns:a16="http://schemas.microsoft.com/office/drawing/2014/main" id="{D8428D22-AF55-4304-887B-4631E2EB0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11" name="Rectangle 3">
            <a:extLst>
              <a:ext uri="{FF2B5EF4-FFF2-40B4-BE49-F238E27FC236}">
                <a16:creationId xmlns:a16="http://schemas.microsoft.com/office/drawing/2014/main" id="{174A3F4C-6B92-4C4B-A206-8DFC89A707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905000"/>
            <a:ext cx="7620000" cy="2743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Sob essa trombeta, imperadores, senadores e cônsules romanos (o Sol, a Lua e as estrelas) deixaram de existir quando o império capitulou em 476 d.C.</a:t>
            </a: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>
            <a:extLst>
              <a:ext uri="{FF2B5EF4-FFF2-40B4-BE49-F238E27FC236}">
                <a16:creationId xmlns:a16="http://schemas.microsoft.com/office/drawing/2014/main" id="{94A1CD1B-E385-4F56-96A3-70DC031C8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Rectangle 5">
            <a:extLst>
              <a:ext uri="{FF2B5EF4-FFF2-40B4-BE49-F238E27FC236}">
                <a16:creationId xmlns:a16="http://schemas.microsoft.com/office/drawing/2014/main" id="{41F7EFF5-F8A9-4D7B-90C8-EB2655E1E1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5146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partir de uma perspectiva histórico-espiritual, a quarta trombeta é o resultado dos eventos ocorridos sob a terceira trombeta, quando falsos ensinos diluíram os princípios bíblicos. 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5" name="Picture 3">
            <a:extLst>
              <a:ext uri="{FF2B5EF4-FFF2-40B4-BE49-F238E27FC236}">
                <a16:creationId xmlns:a16="http://schemas.microsoft.com/office/drawing/2014/main" id="{77C189DC-5248-473F-B7CF-18AD4FC2C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37" name="Rectangle 5">
            <a:extLst>
              <a:ext uri="{FF2B5EF4-FFF2-40B4-BE49-F238E27FC236}">
                <a16:creationId xmlns:a16="http://schemas.microsoft.com/office/drawing/2014/main" id="{260E2016-E639-4F11-A9CC-3016FEE18D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4800600" cy="4876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Jesus é a "Luz do mundo"  (João 8:12) e o "Sol da justiça" (Malaquias 4:2). Mas agora, verdades vitais sobre Sua vida e morte sacrificial foram obscurecidas.</a:t>
            </a: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>
            <a:extLst>
              <a:ext uri="{FF2B5EF4-FFF2-40B4-BE49-F238E27FC236}">
                <a16:creationId xmlns:a16="http://schemas.microsoft.com/office/drawing/2014/main" id="{70260E56-2C73-4EEE-BF1F-59F2F911B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4" name="Rectangle 8">
            <a:extLst>
              <a:ext uri="{FF2B5EF4-FFF2-40B4-BE49-F238E27FC236}">
                <a16:creationId xmlns:a16="http://schemas.microsoft.com/office/drawing/2014/main" id="{757EC7EE-0C44-41C0-9C0D-22F92D4A7C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800600"/>
            <a:ext cx="91440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igreja cristã do império romano introduziu seu próprio sistema de salvação. Indulgências que poderiam ser compradas substituíram o "livre dom" da vida eterna, oferecido a todos os que põem sua fé em Jesus...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>
            <a:extLst>
              <a:ext uri="{FF2B5EF4-FFF2-40B4-BE49-F238E27FC236}">
                <a16:creationId xmlns:a16="http://schemas.microsoft.com/office/drawing/2014/main" id="{C1D3CB3F-4B9C-4440-BB76-480A9C469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483" name="Rectangle 3">
            <a:extLst>
              <a:ext uri="{FF2B5EF4-FFF2-40B4-BE49-F238E27FC236}">
                <a16:creationId xmlns:a16="http://schemas.microsoft.com/office/drawing/2014/main" id="{2AD8319B-E688-4FE2-BA05-85E6BA7B4F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953000"/>
            <a:ext cx="84582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Os sangrentos esforços da igreja para coagir, substituíram os graciosos apelos divinos à consciência dos seres humanos.</a:t>
            </a: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6" name="Picture 6">
            <a:extLst>
              <a:ext uri="{FF2B5EF4-FFF2-40B4-BE49-F238E27FC236}">
                <a16:creationId xmlns:a16="http://schemas.microsoft.com/office/drawing/2014/main" id="{EAD9B31B-06EC-4A0F-8DB0-7AF6B64DA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8" name="Rectangle 8">
            <a:extLst>
              <a:ext uri="{FF2B5EF4-FFF2-40B4-BE49-F238E27FC236}">
                <a16:creationId xmlns:a16="http://schemas.microsoft.com/office/drawing/2014/main" id="{ADB16207-F01F-4BBC-8AC6-9165688E4F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5867400" cy="5181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verso 13 menciona três "ais" que estavam prestes a cair sobre os habitantes da Terra. O que João está dizendo é que os eventos envolvidos pelas primeiras quatro trombetas são maus, mas os três seguintes serão ainda piores.</a:t>
            </a: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>
            <a:extLst>
              <a:ext uri="{FF2B5EF4-FFF2-40B4-BE49-F238E27FC236}">
                <a16:creationId xmlns:a16="http://schemas.microsoft.com/office/drawing/2014/main" id="{97EC8FB9-895C-4C32-AABA-A57DB0F53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3" name="Rectangle 5">
            <a:extLst>
              <a:ext uri="{FF2B5EF4-FFF2-40B4-BE49-F238E27FC236}">
                <a16:creationId xmlns:a16="http://schemas.microsoft.com/office/drawing/2014/main" id="{B994A973-7110-4D09-8241-B5168985E5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5334000"/>
            <a:ext cx="88392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rgbClr val="FFFF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Aqui Deus está chamando a um arrependimento que transforma nosso estilo de vida.</a:t>
            </a:r>
            <a:r>
              <a:rPr lang="pt-PT" altLang="pt-BR" sz="3600" b="1">
                <a:solidFill>
                  <a:srgbClr val="FFFF99"/>
                </a:solidFill>
                <a:latin typeface="Tahoma" panose="020B060403050404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>
            <a:extLst>
              <a:ext uri="{FF2B5EF4-FFF2-40B4-BE49-F238E27FC236}">
                <a16:creationId xmlns:a16="http://schemas.microsoft.com/office/drawing/2014/main" id="{C4F00F64-C1BE-444E-A68E-F48449D42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Rectangle 5">
            <a:extLst>
              <a:ext uri="{FF2B5EF4-FFF2-40B4-BE49-F238E27FC236}">
                <a16:creationId xmlns:a16="http://schemas.microsoft.com/office/drawing/2014/main" id="{ED08C1A4-5AF0-48A9-8D36-55B12AD9A8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4343400" cy="5257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As calamidades que cada uma das sete trombetas apresentam podem fazer com que o povo fique temeroso. Elas são tragédias.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4" name="Picture 8">
            <a:extLst>
              <a:ext uri="{FF2B5EF4-FFF2-40B4-BE49-F238E27FC236}">
                <a16:creationId xmlns:a16="http://schemas.microsoft.com/office/drawing/2014/main" id="{2A3E5ADB-8617-4A6B-83CA-F10CC3B95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6" name="Rectangle 10">
            <a:extLst>
              <a:ext uri="{FF2B5EF4-FFF2-40B4-BE49-F238E27FC236}">
                <a16:creationId xmlns:a16="http://schemas.microsoft.com/office/drawing/2014/main" id="{A35581EB-6CF1-4B62-9B88-E1FA68EC82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5029200" cy="5791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Assim é importante ter em mente que, em meio ao terror e as dificuldades produzidos por Satanás, podemos apegar-nos às promessas de Deus destinadas a tais ocasiões.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>
            <a:extLst>
              <a:ext uri="{FF2B5EF4-FFF2-40B4-BE49-F238E27FC236}">
                <a16:creationId xmlns:a16="http://schemas.microsoft.com/office/drawing/2014/main" id="{0C0D1383-92A6-4B84-994C-108C0E8A4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31" name="Rectangle 3">
            <a:extLst>
              <a:ext uri="{FF2B5EF4-FFF2-40B4-BE49-F238E27FC236}">
                <a16:creationId xmlns:a16="http://schemas.microsoft.com/office/drawing/2014/main" id="{D5F30A00-78BA-487A-86B4-7D03D2DC9E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066800"/>
            <a:ext cx="4191000" cy="5029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Ele diz a você e a mim: "O anjo do Senhor acampa-se ao redor dos que O temem, e os livra." (Salmo 34:7).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6" name="Picture 6">
            <a:extLst>
              <a:ext uri="{FF2B5EF4-FFF2-40B4-BE49-F238E27FC236}">
                <a16:creationId xmlns:a16="http://schemas.microsoft.com/office/drawing/2014/main" id="{EEBA85BE-5C6C-4BEC-8B25-621CE51F1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8" name="Rectangle 8">
            <a:extLst>
              <a:ext uri="{FF2B5EF4-FFF2-40B4-BE49-F238E27FC236}">
                <a16:creationId xmlns:a16="http://schemas.microsoft.com/office/drawing/2014/main" id="{B94FAA95-7639-46DE-AB12-7B68F2BB5E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29200" y="685800"/>
            <a:ext cx="4038600" cy="5105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promessa divina é que, não importa quais sejam as circunstâncias, se você for Seu amigo, será cercado pelos anjos que Ele pessoalmente envia para estarem junto a você.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6" name="Picture 4">
            <a:extLst>
              <a:ext uri="{FF2B5EF4-FFF2-40B4-BE49-F238E27FC236}">
                <a16:creationId xmlns:a16="http://schemas.microsoft.com/office/drawing/2014/main" id="{8E4781A0-F15F-44BA-AE27-BACF97C05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58" name="Rectangle 6">
            <a:extLst>
              <a:ext uri="{FF2B5EF4-FFF2-40B4-BE49-F238E27FC236}">
                <a16:creationId xmlns:a16="http://schemas.microsoft.com/office/drawing/2014/main" id="{5521893B-C18A-475E-BBBE-96A11942EB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4648200"/>
            <a:ext cx="77724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Como você poderia dizer "não" a um Deus que o ama tão intensamente  como Esse?"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>
            <a:extLst>
              <a:ext uri="{FF2B5EF4-FFF2-40B4-BE49-F238E27FC236}">
                <a16:creationId xmlns:a16="http://schemas.microsoft.com/office/drawing/2014/main" id="{30A66A52-58E1-4ED5-8E28-628E3FA4E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5" name="Rectangle 7">
            <a:extLst>
              <a:ext uri="{FF2B5EF4-FFF2-40B4-BE49-F238E27FC236}">
                <a16:creationId xmlns:a16="http://schemas.microsoft.com/office/drawing/2014/main" id="{92EAADD6-CA1B-4309-A227-1222628384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2209800"/>
            <a:ext cx="60960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Quinta Trombeta: Gafanhotos do Poço do Abismo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 i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Leia Apocalipse 9:1-12.</a:t>
            </a:r>
            <a:r>
              <a:rPr lang="pt-PT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>
            <a:extLst>
              <a:ext uri="{FF2B5EF4-FFF2-40B4-BE49-F238E27FC236}">
                <a16:creationId xmlns:a16="http://schemas.microsoft.com/office/drawing/2014/main" id="{6E641A2A-1DAA-4657-A59E-26DBAB17C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Rectangle 5">
            <a:extLst>
              <a:ext uri="{FF2B5EF4-FFF2-40B4-BE49-F238E27FC236}">
                <a16:creationId xmlns:a16="http://schemas.microsoft.com/office/drawing/2014/main" id="{293A0B5A-D486-43A5-AF7D-0660BD5EBE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670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Essa passagem pode oferecer alguma dificuldade de compreensão. Mas a seqüência histórica que estamos seguindo vai-nos ajudar a entendê-la.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>
            <a:extLst>
              <a:ext uri="{FF2B5EF4-FFF2-40B4-BE49-F238E27FC236}">
                <a16:creationId xmlns:a16="http://schemas.microsoft.com/office/drawing/2014/main" id="{C689D1E0-0391-4635-AE74-9B131C8CE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03" name="Rectangle 3">
            <a:extLst>
              <a:ext uri="{FF2B5EF4-FFF2-40B4-BE49-F238E27FC236}">
                <a16:creationId xmlns:a16="http://schemas.microsoft.com/office/drawing/2014/main" id="{38510F9F-8F11-402D-BC33-98169DCDBE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670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próximo grande evento histórico foi a invasão do império romano oriental (o império bizantino) pelos árabes. Podemos ver como os variados símbolos  destacam os elementos-chaves dessa conquista.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>
            <a:extLst>
              <a:ext uri="{FF2B5EF4-FFF2-40B4-BE49-F238E27FC236}">
                <a16:creationId xmlns:a16="http://schemas.microsoft.com/office/drawing/2014/main" id="{EE758ECF-E728-4C91-B72F-7293DE0C1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1" name="Rectangle 5">
            <a:extLst>
              <a:ext uri="{FF2B5EF4-FFF2-40B4-BE49-F238E27FC236}">
                <a16:creationId xmlns:a16="http://schemas.microsoft.com/office/drawing/2014/main" id="{D88B7496-ADEE-44DA-B6B6-C436560B41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5908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Aplicando os eventos históricos da invasão às palavras desses versos, eles ficariam assim: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Vindos do deserto, os árabes invadiram Roma oriental...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7" name="Picture 3">
            <a:extLst>
              <a:ext uri="{FF2B5EF4-FFF2-40B4-BE49-F238E27FC236}">
                <a16:creationId xmlns:a16="http://schemas.microsoft.com/office/drawing/2014/main" id="{636883A8-B5FD-4ADE-90FD-929FBD38F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9" name="Rectangle 5">
            <a:extLst>
              <a:ext uri="{FF2B5EF4-FFF2-40B4-BE49-F238E27FC236}">
                <a16:creationId xmlns:a16="http://schemas.microsoft.com/office/drawing/2014/main" id="{923C893B-45CE-47D6-ACCF-3DD54978A8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4384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Os guerreiros eram cavaleiros habilidosos. Com longos cabelos projetando-se de seus turbantes, eles cavalgavam diretamente sobre o inimigo, então guinavam para o lado e fingiam retirar-se...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3505</Words>
  <Application>Microsoft Office PowerPoint</Application>
  <PresentationFormat>Apresentação na tela (4:3)</PresentationFormat>
  <Paragraphs>130</Paragraphs>
  <Slides>131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131</vt:i4>
      </vt:variant>
    </vt:vector>
  </HeadingPairs>
  <TitlesOfParts>
    <vt:vector size="135" baseType="lpstr">
      <vt:lpstr>Times New Roman</vt:lpstr>
      <vt:lpstr>Tahoma</vt:lpstr>
      <vt:lpstr>Arial Narrow</vt:lpstr>
      <vt:lpstr>Estrutura padrão</vt:lpstr>
      <vt:lpstr>Apresentação do PowerPoint</vt:lpstr>
      <vt:lpstr>Foco na Profecia - 12         Foco Sobre o Apocalipse</vt:lpstr>
      <vt:lpstr>Jesus Vence!  Apocalipse 8 a 10</vt:lpstr>
      <vt:lpstr>Os sete anjos aparecem e o toque das sete trombetas ressoa pelo ar. Chegou o tempo do Juízo. </vt:lpstr>
      <vt:lpstr>Em certas ocasiões sugestões calmas não são suficientes. Algumas vezes o amor tem de gritar. Deus prefere conversar conosco, Seus filhos, com voz suave e gentil. </vt:lpstr>
      <vt:lpstr>Enquanto esteve na Terra, Jesus gastou mais tempo curando membros aleijados, purificando leprosos, erguendo os oprimidos e animando os párias. </vt:lpstr>
      <vt:lpstr>Mas em certas ocasiões, Ele tinha de falar alto. Quando enfrentando demônios indispostos a abandonar suas vítimas,  Ele erguia Sua voz e ordenava que fossem embora. </vt:lpstr>
      <vt:lpstr>Em Apocalipse, capítulos 8 a 11, sete anjos tocam sete trombetas. Aqui Deus está elevando Sua voz e advertindo sobre o juízo e a necessidade de um relacionamento com nosso Pai celestial. </vt:lpstr>
      <vt:lpstr>Aqui Deus está chamando a um arrependimento que transforma nosso estilo de vida. </vt:lpstr>
      <vt:lpstr>A fim de criar um cenário próprio para o toque das trombetas, Deus primeiramente nos transporta para o santuário. </vt:lpstr>
      <vt:lpstr>Leia Apocalipse 8:2-6.   Que duas coisas foram oferecidas no altar do santuário? (verso 3)  </vt:lpstr>
      <vt:lpstr>Leia Apocalipse 8:2-6.   Que duas coisas foram oferecidas no altar do santuário? (verso 3)  Incenso e as orações dos santos.</vt:lpstr>
      <vt:lpstr>O incenso é perfumado e agradável aos sentidos. Ele representa Jesus, Seu espírito doce, gentil e bondoso, seus perfeitos méritos pessoais misturados com nossos pedidos de oração, os quais Ele alegremente responde. </vt:lpstr>
      <vt:lpstr>Estou feliz por Jesus fazer-nos saber como nossas orações são importantes para Ele. </vt:lpstr>
      <vt:lpstr>Imediatamente após o oferecimento do incenso,  o incensário de ouro contendo o incenso é lançado do Céu à Terra. Quando o incensário se choca com a Terra, que quatro calamidades ocorrem (verso 5): </vt:lpstr>
      <vt:lpstr>Trovões Vozes Relâmpagos Terremotos</vt:lpstr>
      <vt:lpstr>Esses flagelos representam o fato de que repreensão, disciplina e punição podem vir depois de advertências. Deus é misericordioso, mas Ele também é justo. </vt:lpstr>
      <vt:lpstr>Lembre-se do que Jesus disse à igreja de Laodicéia: "Eu repreendo e castigo a todos quantos amo; sê pois zeloso e arrepende-te." (Apocalipse 3:19)</vt:lpstr>
      <vt:lpstr>Como veremos nos versos seguintes, Deus algumas vezes remove Sua proteção. </vt:lpstr>
      <vt:lpstr>Em amor e misericórdia Deus chama o povo ao arrependimento. Todavia, vem o tempo quando calamidades assolam a Terra... </vt:lpstr>
      <vt:lpstr>Deus as usa para chamar a atenção do povo. A visão das trombetas apresenta as advertências de Deus ao povo que Ele ama.</vt:lpstr>
      <vt:lpstr>Em nossa interpretação das sete trombetas, focalizaremos o ponto de vista histórico do Apocalipse, que mostra essa série de trombetas como uma visão que cobre o mesmo período histórico abrangido nas visões das sete igrejas e dos sete selos. </vt:lpstr>
      <vt:lpstr>Os mesmos eventos políticos e religiosos importantes são reapresentados sob diferente ponto de vista. Aplicando as sete trombetas à história, vemos a seguinte seqüência de eventos: </vt:lpstr>
      <vt:lpstr>As trombetas são classificadas em três diferentes grupos:</vt:lpstr>
      <vt:lpstr>As primeiras quatro representam os juízos ligados a objetos da natureza tais como granizo, estrelas e o Sol. </vt:lpstr>
      <vt:lpstr>As de número cinco e seis revelam juízos ligados às coisas vivas tais como gafanhotos e cavaleiros. </vt:lpstr>
      <vt:lpstr>A sétima apresenta o grande e abrangente juízo final, o qual atinge toda a humanidade. </vt:lpstr>
      <vt:lpstr>A linguagem simbólica usada nesses versos tem causado perplexidade a muitos eruditos. Embora não sejamos capazes de compreender perfeitamente cada símbolo, Deus deseja que entendamos o razão para os juízos de cada trombeta. </vt:lpstr>
      <vt:lpstr>As trombetas acontecem por causa do pecado – Deus espera que aqueles a quem ama se voltem para Ele. </vt:lpstr>
      <vt:lpstr>Analistas bíblicos têm defendido a aplicação das sete trombetas à história de Roma. </vt:lpstr>
      <vt:lpstr>Roma tornou-se um império "cristão", mas como vimos em nossos estudos anteriores, a perseguição e a observância das tradições humanas acima da Escritura fizeram parte de seu estilo. </vt:lpstr>
      <vt:lpstr>Porque Roma, historicamente, desprezou a guia divina, o Senhor foi obrigado a chamar sua atenção. Assim aconteceram as sete trombetas. </vt:lpstr>
      <vt:lpstr>Os primeiros juízos foram aplicados ao setor ocidental de Roma. Tribos bárbaras tais como os godos atacaram Roma por terra. </vt:lpstr>
      <vt:lpstr>Esses ataques foram seguidos pelos dos vândalos, cuja armada controlava o mar Mediterrâneo.</vt:lpstr>
      <vt:lpstr>Durante o quinto século, os hunos invadiram e saquearam Roma, cobrando impostos dos cidadãos e tornando miserável sua vida. </vt:lpstr>
      <vt:lpstr>Finalmente, em 476 d.C., os hérulos destronaram o último imperador romano e apagaram a glória imperial do império ocidental. </vt:lpstr>
      <vt:lpstr>Em seguida às primeiras quatro trombetas, um anjo soa a trombeta para o quinto juízo. O império romano do oriente seguiu os mesmos passos do império ocidental, ao se voltar contra a lei de Deus. </vt:lpstr>
      <vt:lpstr>Finalmente aconteceu o juízo, não por meio de tribos bárbaras, mas procedente do deserto da Arábia. Os turcos otomanos varreram o império oriental. </vt:lpstr>
      <vt:lpstr>A sexta trombeta assinala o fim do império otomano. A sétima anuncia a volta de Jesus. </vt:lpstr>
      <vt:lpstr>Primeira Trombeta:  A Vegetação é Atingida </vt:lpstr>
      <vt:lpstr>Leia Apocalipse 8:7   Aponte dois itens misturados com sangue que foram lançados sobre a Terra:   </vt:lpstr>
      <vt:lpstr>Leia Apocalipse 8:7   Aponte dois itens misturados com sangue que foram lançados sobre a Terra:   a. Granizo b. Fogo </vt:lpstr>
      <vt:lpstr>Quanto de árvores e erva verde foi destruído?  </vt:lpstr>
      <vt:lpstr>Quanto de árvores e erva verde foi destruído?  A terça parte. </vt:lpstr>
      <vt:lpstr>Granizo, fogo e sangue representam destruição na profecia bíblica. </vt:lpstr>
      <vt:lpstr>Árvores e relva verde simbolizam povos. Isaías, por exemplo, escreve que o povo de Deus "brotará como a erva" e "como salgueiros" pela água (Isaías 44:3 e 4). </vt:lpstr>
      <vt:lpstr>Historicamente isso representa a bem-sucedida invasão do império romano pelos visigodos. Granizo, fogo e sangue simbolizam a destruição que veio como resultado da guerra. </vt:lpstr>
      <vt:lpstr>Segunda Trombeta:  O Mar é Atingido</vt:lpstr>
      <vt:lpstr>Leia Apocalipse 8:8 e 9.  O que aconteceu aos rios e mares da Terra?  </vt:lpstr>
      <vt:lpstr>Leia Apocalipse 8:8 e 9.  O que aconteceu aos rios e mares da Terra?  Se tornou em sangue.</vt:lpstr>
      <vt:lpstr>Na profecia, águas representam nações e povos (Apocalipse 17:1 e 15). </vt:lpstr>
      <vt:lpstr>Jeremias e Daniel referem-se a certa nação como uma "montanha". Jeremias, o profeta, descreve Babilônia como um "monte destruidor" (Jeremias 51:25). </vt:lpstr>
      <vt:lpstr>Após o soar da segunda trombeta, vemos sangue, navios destruídos e criaturas marinhas morrendo. Há muitas mortes e destruição. E isso tem início por causa de uma enorme montanha lançada ao mar. Em outras palavras, uma nação ou império cai sobre (ataca) um imenso grupo de pessoas. </vt:lpstr>
      <vt:lpstr>Aplicando a linha histórica de tempo, o evento aqui simbolizado é a queda do império romano em 476 d.C., cerca de 400 anos após a destruição de Jerusalém. Várias tribos da Europa atacaram Roma implacavelmente, até que ela caiu sobre seus joelhos em submissão. </vt:lpstr>
      <vt:lpstr>Pare por um momento e reflita sobre o que leu.  Você já enfrentou uma tragédia que parecia imensa como uma montanha? Está você agora encarando obstáculos que parecem intransponíveis? Que montanha – quer do passado ou do presente – você gostaria que Deus removesse? </vt:lpstr>
      <vt:lpstr>O Senhor deseja ajudá-lo a lidar com as coisas que lhe causam perplexidade e embaraço. Ele Se importa com Sua vida pessoal. </vt:lpstr>
      <vt:lpstr>Eis por que  nos transmite essa advertência  e nos conta sobre os eventos futuros no livro do Apocalipse. Você tem idéia de quão especial é para Deus?</vt:lpstr>
      <vt:lpstr>Oração  Pai, toma o problema que Te expus e transforma-o em alguma coisa positiva. Por favor, faze com que ele não produza dor e dificuldades em minha vida. Por favor, substitui minha preocupação, minha culpa e dúvidas por Tua paz, esperança e conforto. Obrigado, em nome de Jesus, amém. </vt:lpstr>
      <vt:lpstr>Terceira Trombeta: As Águas São Atingidas  Leia Apocalipse 8:10 e 11.  </vt:lpstr>
      <vt:lpstr>João vê uma grande e fulgurante estrela caindo do céu e atingindo os rios e fontes de águas terrestres. A estrela ardente é chamada "Absinto". Absinto é uma planta venenosa e muito amarga. Nesses versos, ela envenena as águas e mata a terça parte das pessoas que as bebem. </vt:lpstr>
      <vt:lpstr>Segundo aprendemos, o que as águas simbolizam na profecia? (Apocalipse 17:1 e 5)  </vt:lpstr>
      <vt:lpstr>Segundo aprendemos, o que as águas simbolizam na profecia? (Apocalipse 17:1 e 5)  Povos, reinos e nações.</vt:lpstr>
      <vt:lpstr>O que a estrela representa? (Apocalipse 1:20)   </vt:lpstr>
      <vt:lpstr>O que a estrela representa? (Apocalipse 1:20)  Anjo. </vt:lpstr>
      <vt:lpstr>Vamos interpretar os símbolos. Há duas aplicações que devemos considerar. Uma é histórica e a outra é espiritual. Primeiramente a histórica:</vt:lpstr>
      <vt:lpstr>Vemos descrita nesses versos a invasão do império romano por Átila, o huno, no quinto século. O povo romano pensava que o diabo havia caído sobre eles. </vt:lpstr>
      <vt:lpstr>Os hunos estupravam as mulheres, assassinavam, pilhavam e queimavam as cidades romanas, sem misericórdia ou compaixão. A vida era amarga e extremamente difícil. </vt:lpstr>
      <vt:lpstr>Satanás está tratando o mundo da mesma forma. A partir de uma perspectiva espiritual, podemos ver nesses versos o seguinte: Um anjo (estrela) mau (amarga) representando Satanás lançou-se à Terra em meio ao povo (na água) e o poluiu.   </vt:lpstr>
      <vt:lpstr>Aplicando aqui a progressão histórica de eventos, isso simboliza o que aconteceu durante os anos escuros da Idade Média. Líderes da igreja, influenciados por Satanás, abarrotaram o cristianismo de erros espirituais...   </vt:lpstr>
      <vt:lpstr>...Prevaleceu a pior espécie de superstição. Essa corrupção resultou em grande perda espiritual (muitas pessoas morreram).  </vt:lpstr>
      <vt:lpstr>Os falsos mestres que poluíram a água são nitidamente contrastados com  Jesus, a Água da Vida que produz vida. Satanás polui o que é puro; Jesus purifica o que é poluído. </vt:lpstr>
      <vt:lpstr>A ÁGUA DA VIDA  Um dia Jesus encontrou-Se com uma mulher solitária, que fora até o poço de Jacó para tirar água. Para ela os relacionamentos não haviam dado certo... </vt:lpstr>
      <vt:lpstr>Tivera cinco maridos e agora ela estava tentando o de número seis.  Jesus rapidamente reconheceu o que ela necessitava – um relacionamento com Ele, o qual traria cura e estabilidade à sua vida. </vt:lpstr>
      <vt:lpstr>"Mas aquele que beber da água que Eu lhe der nunca terá sede; pelo contrário, a água que Eu lhe der se fará nele uma fonte de água que jorre para a vida eterna" (João 4:14). </vt:lpstr>
      <vt:lpstr>Jesus estava Se referindo ao Espírito Santo habitando em nosso interior e reproduzindo em nós a plenitude de Deus. </vt:lpstr>
      <vt:lpstr>Ao você olhar para sua própria vida, talvez identifique muitos relacionamentos sem perspectiva. Talvez você enfrente dias e noites de dor e solidão...</vt:lpstr>
      <vt:lpstr>Jesus lhe diz agora: "Assim como alguém pede um copo de água, peça-Me e Eu darei o Espírito Santo para que habite sua vida." </vt:lpstr>
      <vt:lpstr>Se o seu desejo for receber o Espírito Santo prometido por Jesus, repita a seguinte oração :</vt:lpstr>
      <vt:lpstr>Jesus, desejo nunca mais sentir sede. Sim, desejo que o Espírito Santo habite continuamente em mim, dando-me paz, esperança, alegria, satisfação e confiança em Ti." </vt:lpstr>
      <vt:lpstr>Quarta Trombeta: Os Céus São Atingidos    Leia Apocalipse 8:12 e 13. </vt:lpstr>
      <vt:lpstr>Depois do toque dessa trombeta, um terço de quais corpos celestiais foi afetado?   </vt:lpstr>
      <vt:lpstr>Depois do toque dessa trombeta, um terço de quais corpos celestiais foi afetado?  O Sol, a Lua e as estrelas.  </vt:lpstr>
      <vt:lpstr>Descobrimos historicamente que o escurecimento desses luminares celestiais representa duas aplicações: o colapso do império romano e a perda da verdade espiritual. </vt:lpstr>
      <vt:lpstr>Sob essa trombeta, imperadores, senadores e cônsules romanos (o Sol, a Lua e as estrelas) deixaram de existir quando o império capitulou em 476 d.C. </vt:lpstr>
      <vt:lpstr>A partir de uma perspectiva histórico-espiritual, a quarta trombeta é o resultado dos eventos ocorridos sob a terceira trombeta, quando falsos ensinos diluíram os princípios bíblicos.  </vt:lpstr>
      <vt:lpstr>Jesus é a "Luz do mundo"  (João 8:12) e o "Sol da justiça" (Malaquias 4:2). Mas agora, verdades vitais sobre Sua vida e morte sacrificial foram obscurecidas. </vt:lpstr>
      <vt:lpstr>A igreja cristã do império romano introduziu seu próprio sistema de salvação. Indulgências que poderiam ser compradas substituíram o "livre dom" da vida eterna, oferecido a todos os que põem sua fé em Jesus... </vt:lpstr>
      <vt:lpstr>Os sangrentos esforços da igreja para coagir, substituíram os graciosos apelos divinos à consciência dos seres humanos. </vt:lpstr>
      <vt:lpstr>O verso 13 menciona três "ais" que estavam prestes a cair sobre os habitantes da Terra. O que João está dizendo é que os eventos envolvidos pelas primeiras quatro trombetas são maus, mas os três seguintes serão ainda piores. </vt:lpstr>
      <vt:lpstr>As calamidades que cada uma das sete trombetas apresentam podem fazer com que o povo fique temeroso. Elas são tragédias. </vt:lpstr>
      <vt:lpstr>Assim é importante ter em mente que, em meio ao terror e as dificuldades produzidos por Satanás, podemos apegar-nos às promessas de Deus destinadas a tais ocasiões. </vt:lpstr>
      <vt:lpstr>Ele diz a você e a mim: "O anjo do Senhor acampa-se ao redor dos que O temem, e os livra." (Salmo 34:7). </vt:lpstr>
      <vt:lpstr>A promessa divina é que, não importa quais sejam as circunstâncias, se você for Seu amigo, será cercado pelos anjos que Ele pessoalmente envia para estarem junto a você. </vt:lpstr>
      <vt:lpstr>Como você poderia dizer "não" a um Deus que o ama tão intensamente  como Esse?" </vt:lpstr>
      <vt:lpstr>Quinta Trombeta: Gafanhotos do Poço do Abismo     Leia Apocalipse 9:1-12. </vt:lpstr>
      <vt:lpstr>Essa passagem pode oferecer alguma dificuldade de compreensão. Mas a seqüência histórica que estamos seguindo vai-nos ajudar a entendê-la. </vt:lpstr>
      <vt:lpstr>O próximo grande evento histórico foi a invasão do império romano oriental (o império bizantino) pelos árabes. Podemos ver como os variados símbolos  destacam os elementos-chaves dessa conquista. </vt:lpstr>
      <vt:lpstr>Aplicando os eventos históricos da invasão às palavras desses versos, eles ficariam assim:    Vindos do deserto, os árabes invadiram Roma oriental... </vt:lpstr>
      <vt:lpstr>Os guerreiros eram cavaleiros habilidosos. Com longos cabelos projetando-se de seus turbantes, eles cavalgavam diretamente sobre o inimigo, então guinavam para o lado e fingiam retirar-se...</vt:lpstr>
      <vt:lpstr>Quando o inimigo em perseguição ficava logo atrás deles, esses guerreiros se viravam no lombo dos animais e lançavam uma verdadeira chuva de flechas sobre o inimigo...  </vt:lpstr>
      <vt:lpstr>A habilidade e rapidez desses exércitos  fizeram com que fossem comparados a gafanhotos que assolavam a terra ou a escorpiões que picavam, envenenavam e matavam. </vt:lpstr>
      <vt:lpstr> No estudo das profecias do Apocalipse é bom lembrar do princípio dia-ano estabelecido para profecias simbólicas  (ver Números 14:24). </vt:lpstr>
      <vt:lpstr>Utilizando o princípio dia-ano estabelecido para profecias bíblicas simbólicas, os cinco meses de tormenta representam um período de 150 anos  (5 meses x 30 dias = 150 dias ou anos). </vt:lpstr>
      <vt:lpstr>A data inicial fixada para esse período é 27 de julho de 1299, quando os turcos otomanos lutaram na batalha de Bafeum, próximo à Nicomédia. A data de encerramento foi 27 de julho de 1449. </vt:lpstr>
      <vt:lpstr>O verso 6 indica que por causa do sofrimento produzido pela guerra, muitos prefeririam morrer, mas teriam de sofrer por um tempo. </vt:lpstr>
      <vt:lpstr>Você se lembra das maneiras pelas quais Jesus o ajudou a enfrentar tempos de intensa dor e de crise? </vt:lpstr>
      <vt:lpstr>Sexta Trombeta: Os Anjos do Eufrates    Leia Apocalipse 9:13-21 </vt:lpstr>
      <vt:lpstr>Essa trombeta anuncia eventos que são a continuação da invasão otomana no império romano. A aplicação histórica dos símbolos é a seguinte: </vt:lpstr>
      <vt:lpstr>Os símbolos aplicam-se ao contínuo conflito entre turcos otomanos e Roma. O número dos invasores, o fogo, a fumaça, o enxofre, a destruição da terça parte da humanidade – todos eles referem-se a lutas e destruição. </vt:lpstr>
      <vt:lpstr>O tempo de uma hora, um dia, um mês e um ano tem sido interpretado segundo a perspectiva histórica como 391 anos, a partir da data fornecida pela quinta trombeta. Isso nos leva a 11 de agosto de 1840, o fim do império otomano. </vt:lpstr>
      <vt:lpstr>Os versos 20 e 21 apontam os pecados dos romanos que não foram mortos nas invasões. Quais foram eles?    </vt:lpstr>
      <vt:lpstr>Os versos 20 e 21 apontam os pecados dos romanos que não foram mortos nas invasões. Quais foram eles?   Idolatria, assassinatos, feitiçarias, prostituição e furtos. </vt:lpstr>
      <vt:lpstr>Mesmo os juízos sofridos durante as trombetas não produziram amplo arrependimento ou reforma entre os cristãos daquele tempo. </vt:lpstr>
      <vt:lpstr>Há algum pecado em particular [ou grupo de pecados] que tem estorvado sua vida? Você deseja romper com um hábito, mas cada vez que  acha ter conseguido a vitória, comete pecado novamente... </vt:lpstr>
      <vt:lpstr>Jesus promete-lhe vitória. Eis razão de Ele ter deixado o Céu e vindo a este mundo –  Cristo Se importa com você. Há vitória em Jesus! Peça-Lhe que a conceda. Ele está disposto a ajudá-lo. </vt:lpstr>
      <vt:lpstr>Sétima Trombeta: O Reino Proclamado     </vt:lpstr>
      <vt:lpstr>Após o toque da sexta trombeta há uma pausa na seqüência. Não entramos na sétima trombeta até Apocalipse 11:15. Isso por que João precisa descrever alguns eventos importantes nos capítulos 10 e 11, os quais conduzem ao soar da sétima trombeta... </vt:lpstr>
      <vt:lpstr>Esses são acontecimentos que precedem a segunda vinda de Cristo. Estudá-los-emos noutra lição. </vt:lpstr>
      <vt:lpstr>Leia Apocalipse 11:15-19.</vt:lpstr>
      <vt:lpstr>Fascinante! A trombeta soa e potentes vozes celestiais proclamam as boas-novas. "O reino do mundo passou a ser de nosso Senhor e do Seu Cristo, e Ele reinará pelos séculos dos séculos.” (verso 15)</vt:lpstr>
      <vt:lpstr>A história terrestre atinge seu clímax. Deus põe fim ao governo das nações que perseguiram e oprimiram Seu povo, e estabelece um reino de paz e justiça. </vt:lpstr>
      <vt:lpstr>A morte e o sofrimento, a aflição e a crueldade passarão para sempre.  </vt:lpstr>
      <vt:lpstr>Ninguém jamais distorcerá novamente a imagem do Deus de amor e graça. </vt:lpstr>
      <vt:lpstr>Quando você pensa acerca de Jesus voltando à Terra, para que possa viver eternamente com Ele, como isso o faz sentir? </vt:lpstr>
      <vt:lpstr>Uma lição básica das sete trombetas:   Deus não Se agrada quando líderes políticos ou religiosos O representam falsamente, quer pelo que ensinam ou pelo modo como tratam as pessoas. </vt:lpstr>
      <vt:lpstr>Após trabalhar pacientemente para persuadi-los a ver a luz e mudar seus caminhos, o Senhor é obrigado a remover Sua proteção em algum ponto, e deixá-los colher o que semearam. </vt:lpstr>
      <vt:lpstr>Esses toques de trombeta nos lembram em termos claros que Deus deseja que Seu povo seja bondoso, compreensivo, atencioso e generoso... </vt:lpstr>
      <vt:lpstr>Esse é o tipo de pessoa que Ele anseia colocar sob Sua proteção nos tempos difíceis. </vt:lpstr>
      <vt:lpstr>Você não gostaria de estar com Jesus quando as trombetas começarem a soar? Você não gostaria de brilhar por Ele quando os céus começam a  enegrecer? </vt:lpstr>
      <vt:lpstr>Você pode conseguir isso porque Ele porá Seu Espírito dentro de você, preparando-o para a vida eterna. Você pode ser fiel porque Ele é fiel. A escolha é sua. Diga "sim" Àquele que anseia colocar o "selo" divino em seu coração. </vt:lpstr>
      <vt:lpstr>Oração  Pai, eu quero dizer "sim" ao Teu convite para viver Contigo uma existência de traga esperança, paz e segurança. Obrigado pelo perdão dos pecados e pela vitória que é minha em Jesus. Isso Te peço em nome de Jesus, amém </vt:lpstr>
    </vt:vector>
  </TitlesOfParts>
  <Company>M &amp; M Info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FOCO NA PROFECIA</dc:subject>
  <dc:creator>4TONS - Pr. Marcelo Augusto de Carvalho</dc:creator>
  <cp:keywords>www.4tons.com.br</cp:keywords>
  <dc:description>COMÉRCIO PROIBIDO. USO PESSOAL</dc:description>
  <cp:lastModifiedBy>UCB - Marcelo Augusto de Carvalho</cp:lastModifiedBy>
  <cp:revision>8</cp:revision>
  <dcterms:created xsi:type="dcterms:W3CDTF">2003-05-09T12:39:33Z</dcterms:created>
  <dcterms:modified xsi:type="dcterms:W3CDTF">2021-01-08T06:19:09Z</dcterms:modified>
  <cp:category>EVANGELISMO</cp:category>
</cp:coreProperties>
</file>