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6" r:id="rId2"/>
    <p:sldId id="257" r:id="rId3"/>
    <p:sldId id="256" r:id="rId4"/>
    <p:sldId id="377" r:id="rId5"/>
    <p:sldId id="259" r:id="rId6"/>
    <p:sldId id="328" r:id="rId7"/>
    <p:sldId id="260" r:id="rId8"/>
    <p:sldId id="329" r:id="rId9"/>
    <p:sldId id="261" r:id="rId10"/>
    <p:sldId id="330" r:id="rId11"/>
    <p:sldId id="331" r:id="rId12"/>
    <p:sldId id="262" r:id="rId13"/>
    <p:sldId id="264" r:id="rId14"/>
    <p:sldId id="332" r:id="rId15"/>
    <p:sldId id="333" r:id="rId16"/>
    <p:sldId id="378" r:id="rId17"/>
    <p:sldId id="334" r:id="rId18"/>
    <p:sldId id="265" r:id="rId19"/>
    <p:sldId id="335" r:id="rId20"/>
    <p:sldId id="263" r:id="rId21"/>
    <p:sldId id="337" r:id="rId22"/>
    <p:sldId id="360" r:id="rId23"/>
    <p:sldId id="267" r:id="rId24"/>
    <p:sldId id="268" r:id="rId25"/>
    <p:sldId id="338" r:id="rId26"/>
    <p:sldId id="270" r:id="rId27"/>
    <p:sldId id="361" r:id="rId28"/>
    <p:sldId id="271" r:id="rId29"/>
    <p:sldId id="362" r:id="rId30"/>
    <p:sldId id="272" r:id="rId31"/>
    <p:sldId id="339" r:id="rId32"/>
    <p:sldId id="273" r:id="rId33"/>
    <p:sldId id="341" r:id="rId34"/>
    <p:sldId id="340" r:id="rId35"/>
    <p:sldId id="274" r:id="rId36"/>
    <p:sldId id="342" r:id="rId37"/>
    <p:sldId id="275" r:id="rId38"/>
    <p:sldId id="343" r:id="rId39"/>
    <p:sldId id="344" r:id="rId40"/>
    <p:sldId id="345" r:id="rId41"/>
    <p:sldId id="276" r:id="rId42"/>
    <p:sldId id="346" r:id="rId43"/>
    <p:sldId id="347" r:id="rId44"/>
    <p:sldId id="364" r:id="rId45"/>
    <p:sldId id="348" r:id="rId46"/>
    <p:sldId id="277" r:id="rId47"/>
    <p:sldId id="278" r:id="rId48"/>
    <p:sldId id="279" r:id="rId49"/>
    <p:sldId id="349" r:id="rId50"/>
    <p:sldId id="366" r:id="rId51"/>
    <p:sldId id="281" r:id="rId52"/>
    <p:sldId id="282" r:id="rId53"/>
    <p:sldId id="283" r:id="rId54"/>
    <p:sldId id="284" r:id="rId55"/>
    <p:sldId id="350" r:id="rId56"/>
    <p:sldId id="285" r:id="rId57"/>
    <p:sldId id="286" r:id="rId58"/>
    <p:sldId id="287" r:id="rId59"/>
    <p:sldId id="288" r:id="rId60"/>
    <p:sldId id="289" r:id="rId61"/>
    <p:sldId id="367" r:id="rId62"/>
    <p:sldId id="290" r:id="rId63"/>
    <p:sldId id="351" r:id="rId64"/>
    <p:sldId id="291" r:id="rId65"/>
    <p:sldId id="352" r:id="rId66"/>
    <p:sldId id="368" r:id="rId67"/>
    <p:sldId id="292" r:id="rId68"/>
    <p:sldId id="370" r:id="rId69"/>
    <p:sldId id="369" r:id="rId70"/>
    <p:sldId id="293" r:id="rId71"/>
    <p:sldId id="294" r:id="rId72"/>
    <p:sldId id="371" r:id="rId73"/>
    <p:sldId id="295" r:id="rId74"/>
    <p:sldId id="296" r:id="rId75"/>
    <p:sldId id="297" r:id="rId76"/>
    <p:sldId id="298" r:id="rId77"/>
    <p:sldId id="373" r:id="rId78"/>
    <p:sldId id="299" r:id="rId79"/>
    <p:sldId id="374" r:id="rId80"/>
    <p:sldId id="300" r:id="rId81"/>
    <p:sldId id="372" r:id="rId82"/>
    <p:sldId id="353" r:id="rId83"/>
    <p:sldId id="301" r:id="rId84"/>
    <p:sldId id="302" r:id="rId85"/>
    <p:sldId id="354" r:id="rId86"/>
    <p:sldId id="355" r:id="rId87"/>
    <p:sldId id="303" r:id="rId88"/>
    <p:sldId id="356" r:id="rId89"/>
    <p:sldId id="357" r:id="rId90"/>
    <p:sldId id="304" r:id="rId91"/>
    <p:sldId id="305" r:id="rId92"/>
    <p:sldId id="306" r:id="rId93"/>
    <p:sldId id="307" r:id="rId94"/>
    <p:sldId id="358" r:id="rId95"/>
    <p:sldId id="308" r:id="rId96"/>
    <p:sldId id="309" r:id="rId97"/>
    <p:sldId id="363" r:id="rId98"/>
    <p:sldId id="310" r:id="rId99"/>
    <p:sldId id="375" r:id="rId100"/>
    <p:sldId id="359" r:id="rId101"/>
    <p:sldId id="311" r:id="rId102"/>
    <p:sldId id="313" r:id="rId10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78F57"/>
    <a:srgbClr val="996633"/>
    <a:srgbClr val="FFFFFF"/>
    <a:srgbClr val="F8E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3.xml"/><Relationship Id="rId2" Type="http://schemas.openxmlformats.org/officeDocument/2006/relationships/slide" Target="slides/slide47.xml"/><Relationship Id="rId1" Type="http://schemas.openxmlformats.org/officeDocument/2006/relationships/slide" Target="slides/slide35.xml"/><Relationship Id="rId4" Type="http://schemas.openxmlformats.org/officeDocument/2006/relationships/slide" Target="slides/slide8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7A2E5-23B9-488C-B8B8-AD3176CAA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2BD485-272B-46F4-AC9F-7C163C127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34CA6A-8A0A-43E3-BEC5-8EDC68FB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2C56A1-EAF9-40D8-AE32-0C03D833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D94305-B71A-45C2-B818-5A032E5D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C1E55-0474-48F6-807C-9D29CC35DA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928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84FFF-5F87-45AA-A7F4-AB33622B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ADFAC8-C98F-4AAA-B602-39A776A34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D80C5A-3FD8-4847-AF76-BBB916235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0BDA2B-BA83-4A8F-A292-15927F216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2F72B5-6B2F-40FB-83D1-7FB5BE66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2CD03-0BC6-4E51-B649-03EAF45B9F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008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C8A029-6E4A-49C1-993E-E5C64079D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30FB49-E25C-458A-BEE8-44416F247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846AB9-456C-43B7-93B4-9423B0E3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7F7C15-A787-4517-88C7-BEA466D0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6F4FEC-419A-41D1-A995-6ECEBA75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6ABD-DB4D-43AF-8699-DB180BE76D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878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E18C4-C644-40D0-BD51-4631666A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B4E6F8-D6A8-4DFD-9DFD-8703EA908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639E2A-2941-44D1-B9FD-56091B0D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676D56-68D9-4762-89A0-7BF579C4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06B5E3-D4F3-4117-ACE9-09D17F3A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52356-BA4F-424A-BEED-057D8B95AD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477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6DB25-2E00-438F-917F-B7E6E0BB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B323CE-BFFC-43A8-967D-0036DA3EE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5280AA-E589-42F2-9A1F-473BA78C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161467-7DE7-41F1-947E-96E4A2EB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EF46E9-0F4E-41A1-815E-C6605572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2A4C3-5613-49B1-AA1E-835DEDC299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322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8E74A-EF7D-4797-8D50-6C770CB5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835F3D-2820-4D5D-B105-9D02E9D24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CEA629-2277-40FA-A7E7-BC1B4EA74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769A09-14B9-4E1A-ACB6-3667650B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0E0084-7F53-49D5-B808-9F393C23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56835B-C6EE-4C70-BCB3-5886AC55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B8D36-733A-40C2-890D-C0887BDAF3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974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F2032-97B2-4289-A4FA-7E5E1CDE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1E6F97-68B5-417B-B122-DB3E506CA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248C58-45F4-4C7A-986D-D74DC881B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D29A9CD-F992-4026-BBE3-2077BEC1A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BC7B1C4-CA29-44E4-BF1F-2F7F1EF36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8CD3737-BECE-434D-9F90-34F95139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438A9AA-8E21-4625-AFEA-11A882E8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F5196CC-19FF-45CC-A0E9-4769ED5B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3D08E-969F-4CA3-88FC-31D4FE3835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027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14148-698E-4CDB-A465-FC596D75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CDFF38-8FD3-41D9-8859-A9F212B9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543095-531D-4AFA-9A5F-8DC05E1F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31E097-553E-45C6-9AF3-0F68C975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E13EF-F680-4344-AE0B-4E5DCBCC82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17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8E2C1AB-58F1-4E45-904E-D168F61FF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722938A-3754-4C13-9E70-C1A5233E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46D01F-F13D-4AF9-8854-54AFA191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98E19-C897-49BB-996F-DB03A00145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482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D5F08-9361-4488-8D27-B48B06FC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DA92B1-0FB2-49C3-893C-0F5932592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E2C951-DCFB-4893-9172-0703693BA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9241E8-9067-4CF0-A412-C5166BC5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FCD31C-13CC-4ABF-A435-402CEAE7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D622A6-10AC-4569-830D-C18EB75E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4A30D-3945-4C33-9605-C855636A81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663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21B87-06AB-4FD7-A53A-DBDD3A8A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4373F1D-74D3-42F2-BC98-88C035C6E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7543C9-FF67-4EEE-A464-F3A2FB329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9D5B8C-C97A-4C90-8A74-955E2565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CC80CD-C10B-4821-9DF2-8ED0A7FA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768BEA-CA91-450A-8B67-ABA5E220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DE1D8-E01A-425D-83E0-C48E67CC42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469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39BCE6-6C32-436E-9C9F-37C4F09EC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8E7936-27E5-4BB6-94A2-A9B79CB5E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3AEBE1-7A3E-420C-8D19-F48E14F396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39F0D7-2EC9-4FB6-B54D-BE88121433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441641-53F2-49C6-B08F-71823DFB15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218CE6-BABF-4E34-87D5-77C419C4942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45F768E1-61AB-42F1-95F0-046BBAED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>
            <a:extLst>
              <a:ext uri="{FF2B5EF4-FFF2-40B4-BE49-F238E27FC236}">
                <a16:creationId xmlns:a16="http://schemas.microsoft.com/office/drawing/2014/main" id="{B434D0E7-23BB-4631-858E-A7EEB369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Rectangle 5">
            <a:extLst>
              <a:ext uri="{FF2B5EF4-FFF2-40B4-BE49-F238E27FC236}">
                <a16:creationId xmlns:a16="http://schemas.microsoft.com/office/drawing/2014/main" id="{08B8955B-8CAF-4E2F-9466-359E11059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95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 é um "poderoso anjo" que desce do Céu. Deus deseja que saibamos que há poder no que Ele faz.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>
            <a:extLst>
              <a:ext uri="{FF2B5EF4-FFF2-40B4-BE49-F238E27FC236}">
                <a16:creationId xmlns:a16="http://schemas.microsoft.com/office/drawing/2014/main" id="{EE82C55E-CFCA-4BC7-A21F-6BAC1C10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6" name="Rectangle 6">
            <a:extLst>
              <a:ext uri="{FF2B5EF4-FFF2-40B4-BE49-F238E27FC236}">
                <a16:creationId xmlns:a16="http://schemas.microsoft.com/office/drawing/2014/main" id="{6B5CC9DB-DBEF-47FE-BBC6-03602C0FD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48006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Estamos vivendo no limiar do reino de Deus; estamos vivendo entre a sexta e a sétima trombetas. Necessitamos de um inabalável lugar para nos abrigarmos. Necessitamos edificar nossa vida sobre a Palavra de Deus doadora de vida.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>
            <a:extLst>
              <a:ext uri="{FF2B5EF4-FFF2-40B4-BE49-F238E27FC236}">
                <a16:creationId xmlns:a16="http://schemas.microsoft.com/office/drawing/2014/main" id="{298B2C8A-24D9-4D72-BC11-D2291D2E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6" name="Rectangle 8">
            <a:extLst>
              <a:ext uri="{FF2B5EF4-FFF2-40B4-BE49-F238E27FC236}">
                <a16:creationId xmlns:a16="http://schemas.microsoft.com/office/drawing/2014/main" id="{887E94EA-53D3-449F-AA48-1688B5FFC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962400"/>
            <a:ext cx="8077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tipo de compromisso você gostaria de fazer com Deus agora?</a:t>
            </a:r>
            <a:r>
              <a:rPr lang="pt-PT" altLang="pt-BR" b="1">
                <a:solidFill>
                  <a:srgbClr val="FFFF99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>
            <a:extLst>
              <a:ext uri="{FF2B5EF4-FFF2-40B4-BE49-F238E27FC236}">
                <a16:creationId xmlns:a16="http://schemas.microsoft.com/office/drawing/2014/main" id="{511B60BE-6900-4E29-83AD-5F085AC9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Rectangle 5">
            <a:extLst>
              <a:ext uri="{FF2B5EF4-FFF2-40B4-BE49-F238E27FC236}">
                <a16:creationId xmlns:a16="http://schemas.microsoft.com/office/drawing/2014/main" id="{8BC2D958-BA13-42D3-9260-5476D81CC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1371600"/>
            <a:ext cx="5334000" cy="3733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Oração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Pai, desejo entender e obedecer à Tua Palavra, não importa o quanto isso custe.  Ajuda-me a conhecer Tua vontade para minha vida, enquanto estudo o que o Senhor tem para me dizer na Bíblia. E ajuda-me a seguir-Te. Obrigado, em nome de Jesus, amém. </a:t>
            </a:r>
            <a:endParaRPr lang="pt-PT" altLang="pt-BR" sz="3600" b="1" i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>
            <a:extLst>
              <a:ext uri="{FF2B5EF4-FFF2-40B4-BE49-F238E27FC236}">
                <a16:creationId xmlns:a16="http://schemas.microsoft.com/office/drawing/2014/main" id="{BA433504-D7C7-4104-8F97-3FBBC7DBC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Rectangle 5">
            <a:extLst>
              <a:ext uri="{FF2B5EF4-FFF2-40B4-BE49-F238E27FC236}">
                <a16:creationId xmlns:a16="http://schemas.microsoft.com/office/drawing/2014/main" id="{B0ACE3D2-ADFB-43DF-B469-D2890257B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esse anjo é descrito? (verso 1)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0DEC6095-AF01-4922-9CA2-D2120045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>
            <a:extLst>
              <a:ext uri="{FF2B5EF4-FFF2-40B4-BE49-F238E27FC236}">
                <a16:creationId xmlns:a16="http://schemas.microsoft.com/office/drawing/2014/main" id="{3A87A184-7066-4699-8EE4-7DC410498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819400"/>
            <a:ext cx="8458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Vestido de </a:t>
            </a:r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nuvem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representando pureza).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Sobre sua cabeça havia </a:t>
            </a:r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arco-íris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simbolizando a promessa divina  de proteção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).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Sua face era </a:t>
            </a:r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o Sol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representando glória e poder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).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Seus pés eram </a:t>
            </a:r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coluna de fogo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denotando força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>
            <a:extLst>
              <a:ext uri="{FF2B5EF4-FFF2-40B4-BE49-F238E27FC236}">
                <a16:creationId xmlns:a16="http://schemas.microsoft.com/office/drawing/2014/main" id="{31CEE4B3-7C52-40F3-ADF9-25C695BC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8A8C4F09-D998-435D-AFE8-1CCC47F25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4953000" cy="5181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anjo segura na mão um rolo ou livro aberto; ele está com um pé sobre o mar e outro sobre a terra. Quando o anjo fala, sua voz ressoa por toda a  Terra como o rugido de um leão ou um trovão ensurdecedor.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>
            <a:extLst>
              <a:ext uri="{FF2B5EF4-FFF2-40B4-BE49-F238E27FC236}">
                <a16:creationId xmlns:a16="http://schemas.microsoft.com/office/drawing/2014/main" id="{AB22C3EF-34B2-4BDC-9E68-B226306B4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5">
            <a:extLst>
              <a:ext uri="{FF2B5EF4-FFF2-40B4-BE49-F238E27FC236}">
                <a16:creationId xmlns:a16="http://schemas.microsoft.com/office/drawing/2014/main" id="{6E1991DF-C67D-49A4-AE41-88626CD5F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1828800"/>
            <a:ext cx="7391400" cy="2590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Certos comentaristas destacam que esse anjo é o mesmo descrito em Daniel 12:5-9. Daniel retrata um "homem vestido de linho" e semelhante ao anjo de Apocalipse 10. Esse Ser é identificado como Jesus.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Picture 9">
            <a:extLst>
              <a:ext uri="{FF2B5EF4-FFF2-40B4-BE49-F238E27FC236}">
                <a16:creationId xmlns:a16="http://schemas.microsoft.com/office/drawing/2014/main" id="{854D3700-4C9A-4E23-8923-31BC1D7B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7" name="Rectangle 11">
            <a:extLst>
              <a:ext uri="{FF2B5EF4-FFF2-40B4-BE49-F238E27FC236}">
                <a16:creationId xmlns:a16="http://schemas.microsoft.com/office/drawing/2014/main" id="{0405AE06-09DD-4CC3-870A-CA96DB945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800600"/>
            <a:ext cx="8915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Ele próprio deu a Daniel a informação profética que o profeta não pôde compreender plenamente... </a:t>
            </a:r>
            <a:endParaRPr lang="pt-PT" altLang="pt-BR" sz="3600" b="1">
              <a:solidFill>
                <a:srgbClr val="FFFF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>
            <a:extLst>
              <a:ext uri="{FF2B5EF4-FFF2-40B4-BE49-F238E27FC236}">
                <a16:creationId xmlns:a16="http://schemas.microsoft.com/office/drawing/2014/main" id="{B7486EB3-CF73-463A-8D81-19F8CF20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3" name="Rectangle 3">
            <a:extLst>
              <a:ext uri="{FF2B5EF4-FFF2-40B4-BE49-F238E27FC236}">
                <a16:creationId xmlns:a16="http://schemas.microsoft.com/office/drawing/2014/main" id="{F9E84130-873C-4A7D-9E13-885DBFD1F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724400"/>
            <a:ext cx="8915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Daniel desejava saber quando os eventos simbolicamente apresentados a ele teriam lugar. A resposta foi: "Vai-te, Daniel, porque estas palavras estão cerradas e seladas até o tempo do fim." (verso 9). </a:t>
            </a:r>
            <a:endParaRPr lang="pt-PT" altLang="pt-BR" sz="3200" b="1">
              <a:solidFill>
                <a:srgbClr val="FFFF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>
            <a:extLst>
              <a:ext uri="{FF2B5EF4-FFF2-40B4-BE49-F238E27FC236}">
                <a16:creationId xmlns:a16="http://schemas.microsoft.com/office/drawing/2014/main" id="{81056FF3-9B04-4912-A98F-94D04962D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8" name="Rectangle 8">
            <a:extLst>
              <a:ext uri="{FF2B5EF4-FFF2-40B4-BE49-F238E27FC236}">
                <a16:creationId xmlns:a16="http://schemas.microsoft.com/office/drawing/2014/main" id="{070E5290-F55D-497D-842A-91B5FEDB0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0"/>
            <a:ext cx="8153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Foi-lhe dito também que no tempo do fim o livro seria aberto (compreendido), e que muitos correriam de uma parte para outra e a ciência se multiplicaria (Daniel 12:4).</a:t>
            </a:r>
            <a:r>
              <a:rPr lang="pt-PT" altLang="pt-BR" sz="4000" b="1">
                <a:solidFill>
                  <a:srgbClr val="FFFF99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1C13A335-C619-4D51-8E52-D2FEFA41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B09350B9-1675-4949-A83A-023C8D8BD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outras palavras, Jesus tem uma mensagem para todo o mundo (como mostrado pelos Seus pés apoiados no mar e na terra), a qual deverá ser entendida no tempo do fim.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>
            <a:extLst>
              <a:ext uri="{FF2B5EF4-FFF2-40B4-BE49-F238E27FC236}">
                <a16:creationId xmlns:a16="http://schemas.microsoft.com/office/drawing/2014/main" id="{41F5A2A7-C7C3-434F-9098-78002EE5B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Rectangle 5">
            <a:extLst>
              <a:ext uri="{FF2B5EF4-FFF2-40B4-BE49-F238E27FC236}">
                <a16:creationId xmlns:a16="http://schemas.microsoft.com/office/drawing/2014/main" id="{D2FD8A76-9BC9-4ABD-B85E-72D191698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0"/>
            <a:ext cx="86106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Essa mensagem foi selada no tempo de Daniel. O livro dramaticamente aberto em Apocalipse é a parte selada do livro de Daniel. Agora ele pode ser plenamente compreendido. </a:t>
            </a:r>
            <a:endParaRPr lang="pt-PT" altLang="pt-BR" sz="3600" b="1">
              <a:solidFill>
                <a:srgbClr val="FFFF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5DEDB595-7BFA-4A2E-9B83-69279A2F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5A29FFE9-C1A9-419F-BC53-115216A44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Foco Sobre o Apocalipse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Apocalipse 10:1– 11:12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>
            <a:extLst>
              <a:ext uri="{FF2B5EF4-FFF2-40B4-BE49-F238E27FC236}">
                <a16:creationId xmlns:a16="http://schemas.microsoft.com/office/drawing/2014/main" id="{71B5931E-8EA3-4231-8F1B-69564E6B3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858D7919-A743-4F66-8767-BBEF5B53A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676400"/>
            <a:ext cx="4876800" cy="3505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Lembre-se: Apocalipse 10 apresenta acontecimentos notáveis antes do sétimo selo, o qual anuncia a segunda vinda de Jesus.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>
            <a:extLst>
              <a:ext uri="{FF2B5EF4-FFF2-40B4-BE49-F238E27FC236}">
                <a16:creationId xmlns:a16="http://schemas.microsoft.com/office/drawing/2014/main" id="{DAAB98D7-9A3D-450A-866D-1CC4B8C53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Rectangle 5">
            <a:extLst>
              <a:ext uri="{FF2B5EF4-FFF2-40B4-BE49-F238E27FC236}">
                <a16:creationId xmlns:a16="http://schemas.microsoft.com/office/drawing/2014/main" id="{9A21F4E6-77EE-419F-B02A-BAFCA98AE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5943600" cy="2667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Portanto, podemos concluir que pouco antes de Cristo retornar, o livro de Daniel será desselado — isto é, aberto — e sua mensagem compreendida. </a:t>
            </a:r>
            <a:endParaRPr lang="pt-PT" altLang="pt-BR" sz="3200" b="1">
              <a:solidFill>
                <a:srgbClr val="FFFF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>
            <a:extLst>
              <a:ext uri="{FF2B5EF4-FFF2-40B4-BE49-F238E27FC236}">
                <a16:creationId xmlns:a16="http://schemas.microsoft.com/office/drawing/2014/main" id="{4D8218B2-45CD-470D-873B-FF82E56D9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9" name="Rectangle 5">
            <a:extLst>
              <a:ext uri="{FF2B5EF4-FFF2-40B4-BE49-F238E27FC236}">
                <a16:creationId xmlns:a16="http://schemas.microsoft.com/office/drawing/2014/main" id="{179E3C2C-8FAB-4326-8727-B352351B6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6200" y="990600"/>
            <a:ext cx="5410200" cy="152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Leia Apocalipse 10:8-11</a:t>
            </a:r>
            <a:b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>
            <a:extLst>
              <a:ext uri="{FF2B5EF4-FFF2-40B4-BE49-F238E27FC236}">
                <a16:creationId xmlns:a16="http://schemas.microsoft.com/office/drawing/2014/main" id="{50136562-7222-4494-BC65-735B6FDA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04A98EE9-51B9-4233-B8C0-7668DB0A5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4953000" cy="5105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Devemos lembrar-nos de que nem todas as profecias de Daniel foram seladas, mas apenas aquelas pertencentes ao tempo do fim. A principal profecia que Daniel não pôde compreender foi a dos 2300 dias/anos dos capítulo 8:14 e capítulo 9.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>
            <a:extLst>
              <a:ext uri="{FF2B5EF4-FFF2-40B4-BE49-F238E27FC236}">
                <a16:creationId xmlns:a16="http://schemas.microsoft.com/office/drawing/2014/main" id="{D745DA1E-6C34-4B8D-A3F5-76CF59EC7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Rectangle 8">
            <a:extLst>
              <a:ext uri="{FF2B5EF4-FFF2-40B4-BE49-F238E27FC236}">
                <a16:creationId xmlns:a16="http://schemas.microsoft.com/office/drawing/2014/main" id="{A0AF776D-D371-438C-A4D5-5B82EB9E9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anjo disse a Daniel que no tempo do fim as pessoas começariam a entender a profecia selada. Podemos identificar esse tempo do fim mencionado em Daniel 8, como o período iniciado em 1798.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3" name="Picture 7">
            <a:extLst>
              <a:ext uri="{FF2B5EF4-FFF2-40B4-BE49-F238E27FC236}">
                <a16:creationId xmlns:a16="http://schemas.microsoft.com/office/drawing/2014/main" id="{FE5AD200-E2B9-4BFA-ACF4-F19EA633F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5" name="Rectangle 9">
            <a:extLst>
              <a:ext uri="{FF2B5EF4-FFF2-40B4-BE49-F238E27FC236}">
                <a16:creationId xmlns:a16="http://schemas.microsoft.com/office/drawing/2014/main" id="{219DADDA-F2BB-47D0-97C8-8AE8DEBF8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153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Justamente como predito, cerca de 205 anos atrás, os crentes deram início a um estudo diligente e atento das profecias seladas de Daniel. Como resultado, a compreensão das profecias do tempo do fim, que foram marginalizadas por algum tempo, cresceu dramaticamente.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>
            <a:extLst>
              <a:ext uri="{FF2B5EF4-FFF2-40B4-BE49-F238E27FC236}">
                <a16:creationId xmlns:a16="http://schemas.microsoft.com/office/drawing/2014/main" id="{C7428D20-C4E2-47F9-B884-E8AC3EDD4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58E59813-6AD6-4A37-B7D7-8CC2637BC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4419600" cy="4495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Apocalipse 10 reflete a experiência da ordem divina a João: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João fez com o livro? (verso 10)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extLst>
              <a:ext uri="{FF2B5EF4-FFF2-40B4-BE49-F238E27FC236}">
                <a16:creationId xmlns:a16="http://schemas.microsoft.com/office/drawing/2014/main" id="{9949F727-BEF2-49D1-AD2B-5FB33DFE9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Rectangle 3">
            <a:extLst>
              <a:ext uri="{FF2B5EF4-FFF2-40B4-BE49-F238E27FC236}">
                <a16:creationId xmlns:a16="http://schemas.microsoft.com/office/drawing/2014/main" id="{E4B49DF5-E55F-41CB-8434-01371CD44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4419600" cy="4495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Apocalipse 10 reflete a experiência da ordem divina a João: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João fez com o livro? (verso 10)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Devorou.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>
            <a:extLst>
              <a:ext uri="{FF2B5EF4-FFF2-40B4-BE49-F238E27FC236}">
                <a16:creationId xmlns:a16="http://schemas.microsoft.com/office/drawing/2014/main" id="{8D74127E-65F3-49C4-8253-1C35F2453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E7E36C75-2D95-416A-AB96-E05F4764E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6800" y="76200"/>
            <a:ext cx="41148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João descreve sua experiência?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10)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>
            <a:extLst>
              <a:ext uri="{FF2B5EF4-FFF2-40B4-BE49-F238E27FC236}">
                <a16:creationId xmlns:a16="http://schemas.microsoft.com/office/drawing/2014/main" id="{194351CE-107F-4A6B-9293-7F5732E40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Rectangle 3">
            <a:extLst>
              <a:ext uri="{FF2B5EF4-FFF2-40B4-BE49-F238E27FC236}">
                <a16:creationId xmlns:a16="http://schemas.microsoft.com/office/drawing/2014/main" id="{7EFFF571-05B5-4943-8B9A-9E0081689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6800" y="990600"/>
            <a:ext cx="41148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João descreve sua experiência?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10)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livrinho era doce na boca mas amargo no estômago.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E08FD293-6A67-4332-9343-7F849D5E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E268E866-3698-4053-8DAF-91DF14D71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 Equipe de Deus Vence</a:t>
            </a:r>
            <a:b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</a:rPr>
            </a:br>
            <a: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 Foco na Profecia – 13</a:t>
            </a:r>
            <a:r>
              <a:rPr lang="pt-PT" altLang="pt-BR" b="1">
                <a:solidFill>
                  <a:srgbClr val="FFFF99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extLst>
              <a:ext uri="{FF2B5EF4-FFF2-40B4-BE49-F238E27FC236}">
                <a16:creationId xmlns:a16="http://schemas.microsoft.com/office/drawing/2014/main" id="{7782DE13-3D6D-4C9A-8DEF-CCF7C32E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4447F764-58D8-43B1-A2F4-A7F2A0098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38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Após estudar meticulosamente as profecias de Daniel, muitos eruditos e membros da igreja do século dezenove concluíram que "o tempo do fim" da profecia bíblica tivera início em 1798.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>
            <a:extLst>
              <a:ext uri="{FF2B5EF4-FFF2-40B4-BE49-F238E27FC236}">
                <a16:creationId xmlns:a16="http://schemas.microsoft.com/office/drawing/2014/main" id="{2C8B9EFE-AA21-48FA-9817-88B9EAC6A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Rectangle 5">
            <a:extLst>
              <a:ext uri="{FF2B5EF4-FFF2-40B4-BE49-F238E27FC236}">
                <a16:creationId xmlns:a16="http://schemas.microsoft.com/office/drawing/2014/main" id="{543C4B69-2F9A-4D5D-8811-BA105DE40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4038600" cy="5867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Alguns também entenderam que os 2.300 dias/anos proféticos se encerraram em 1844. A profecia, realmente, refere-se à preparação do julgamento final por Cristo, precedente à Sua segunda vinda.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extLst>
              <a:ext uri="{FF2B5EF4-FFF2-40B4-BE49-F238E27FC236}">
                <a16:creationId xmlns:a16="http://schemas.microsoft.com/office/drawing/2014/main" id="{6E8CE809-378B-45C0-8E26-89573744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D9982939-0F60-422E-8208-3478D827D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447800"/>
            <a:ext cx="6553200" cy="4038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Muitos dos que viveram em 1844 participaram da ansiosa expectativa pela iminente volta de Jesus. Não poucos assinavam suas cartas: "Seu companheiro na bem-aventurada esperança."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>
            <a:extLst>
              <a:ext uri="{FF2B5EF4-FFF2-40B4-BE49-F238E27FC236}">
                <a16:creationId xmlns:a16="http://schemas.microsoft.com/office/drawing/2014/main" id="{B03A35C9-C01D-4AF2-8FC6-83FFECB43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Rectangle 5">
            <a:extLst>
              <a:ext uri="{FF2B5EF4-FFF2-40B4-BE49-F238E27FC236}">
                <a16:creationId xmlns:a16="http://schemas.microsoft.com/office/drawing/2014/main" id="{1411A70F-218E-4613-9A54-B272F2AF6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0"/>
            <a:ext cx="6553200" cy="2514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Alguém declarou: "Esse foi o ano mais feliz da minha vida.” Outro disse: "Meu coração estava cheio de feliz expectativa." A compreensão das profecias de Daniel, abrindo o livro selado, era doce ao paladar.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>
            <a:extLst>
              <a:ext uri="{FF2B5EF4-FFF2-40B4-BE49-F238E27FC236}">
                <a16:creationId xmlns:a16="http://schemas.microsoft.com/office/drawing/2014/main" id="{CEA55315-BCF3-4DBA-AF84-BEF59E115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Rectangle 5">
            <a:extLst>
              <a:ext uri="{FF2B5EF4-FFF2-40B4-BE49-F238E27FC236}">
                <a16:creationId xmlns:a16="http://schemas.microsoft.com/office/drawing/2014/main" id="{88B1B769-1550-4BBE-986A-5ED5E8BE0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5029200" cy="4800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 quando sua interpretação se verificou equivocada e Cristo não retornou, eles viveram um amargo desapontamento. Alguns abandonaram a fé. Outros procuraram obter uma compreensão diferente do que Daniel queria dizer.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>
            <a:extLst>
              <a:ext uri="{FF2B5EF4-FFF2-40B4-BE49-F238E27FC236}">
                <a16:creationId xmlns:a16="http://schemas.microsoft.com/office/drawing/2014/main" id="{3B9239F7-B8E5-41C4-AE3E-504BC276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749DB547-A0A3-4C36-950A-55B4CD315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1600200"/>
            <a:ext cx="4953000" cy="3962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Embora desanimado,  esse pequeno grupo de adventistas crentes na segunda vinda de Cristo, muitos deles na adolescência e juventude, causaram um impacto mundial.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>
            <a:extLst>
              <a:ext uri="{FF2B5EF4-FFF2-40B4-BE49-F238E27FC236}">
                <a16:creationId xmlns:a16="http://schemas.microsoft.com/office/drawing/2014/main" id="{73D5D0BC-0F91-4C56-8C1A-2EB383CF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Rectangle 5">
            <a:extLst>
              <a:ext uri="{FF2B5EF4-FFF2-40B4-BE49-F238E27FC236}">
                <a16:creationId xmlns:a16="http://schemas.microsoft.com/office/drawing/2014/main" id="{E25C9B77-8960-4B83-9C64-4DCED1C7F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Eles procuraram atender à ordem de Deus em Apocalipse 10:11: "Importa que profetizes outra vez..." Eles ainda criam que a mensagem do evangelho revolucionaria toda a Terra; sentiam-se na obrigação de ajudar homens e mulheres de toda parte a se prepararem para o retorno de Jesus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>
            <a:extLst>
              <a:ext uri="{FF2B5EF4-FFF2-40B4-BE49-F238E27FC236}">
                <a16:creationId xmlns:a16="http://schemas.microsoft.com/office/drawing/2014/main" id="{8139612E-F40B-47A8-AB98-0226AAE4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F11B2E18-5980-4C4A-A4DF-C5BE95497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971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evangelho se expandiu durante esse período de tempo referente ao livro aberto. José Wolff, um crente judeu da Alemanha, causou grande impacto em todo o Oriente Médio com sua pregação profética.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>
            <a:extLst>
              <a:ext uri="{FF2B5EF4-FFF2-40B4-BE49-F238E27FC236}">
                <a16:creationId xmlns:a16="http://schemas.microsoft.com/office/drawing/2014/main" id="{CC77948D-CC47-41F8-90B7-DF3D9F89B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Rectangle 5">
            <a:extLst>
              <a:ext uri="{FF2B5EF4-FFF2-40B4-BE49-F238E27FC236}">
                <a16:creationId xmlns:a16="http://schemas.microsoft.com/office/drawing/2014/main" id="{DE797926-C46A-4661-8E03-8C3D84F10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5943600" cy="4800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Edward Irving levou 700 ministros da Igreja da Inglaterra a liderarem um reavivamento profético na Grã-Bretanha.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>
            <a:extLst>
              <a:ext uri="{FF2B5EF4-FFF2-40B4-BE49-F238E27FC236}">
                <a16:creationId xmlns:a16="http://schemas.microsoft.com/office/drawing/2014/main" id="{B4628697-EABD-4453-9BB2-7D989B84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Rectangle 5">
            <a:extLst>
              <a:ext uri="{FF2B5EF4-FFF2-40B4-BE49-F238E27FC236}">
                <a16:creationId xmlns:a16="http://schemas.microsoft.com/office/drawing/2014/main" id="{870CD324-A602-4AB1-8399-B4491A1AA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6629400" cy="5105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Outros campeões do Despertamento Adventista incluem Lacunza, um sacerdote jesuíta da América do Sul; Bengal, um ministro da Igreja Luterana na Alemanha; Gaussen, um ministro suíço; William Miller, um líder norte-americano e também um grupo de crianças pregadoras na Escandinávia.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>
            <a:extLst>
              <a:ext uri="{FF2B5EF4-FFF2-40B4-BE49-F238E27FC236}">
                <a16:creationId xmlns:a16="http://schemas.microsoft.com/office/drawing/2014/main" id="{034E149E-2D7E-4C0C-95CD-46741EAC9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1" name="Rectangle 5">
            <a:extLst>
              <a:ext uri="{FF2B5EF4-FFF2-40B4-BE49-F238E27FC236}">
                <a16:creationId xmlns:a16="http://schemas.microsoft.com/office/drawing/2014/main" id="{2E3E51D6-34E0-417A-B988-46EAE3EBB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3434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</a:rPr>
              <a:t>Um poderoso anjo desce do Céu trazendo um pequeno livro em sua mão. Quando ele fala, sua voz retumba por toda a Terra como o rugido de um leão.</a:t>
            </a:r>
            <a:endParaRPr lang="pt-PT" altLang="pt-BR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>
            <a:extLst>
              <a:ext uri="{FF2B5EF4-FFF2-40B4-BE49-F238E27FC236}">
                <a16:creationId xmlns:a16="http://schemas.microsoft.com/office/drawing/2014/main" id="{9789A25F-BC9A-403D-9219-32905E066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>
            <a:extLst>
              <a:ext uri="{FF2B5EF4-FFF2-40B4-BE49-F238E27FC236}">
                <a16:creationId xmlns:a16="http://schemas.microsoft.com/office/drawing/2014/main" id="{50AA95FA-76E7-4873-AAC5-86753084A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5410200" cy="4800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Todos eles pregavam a mesma mensagem –  Jesus logo vem! O Espírito de Deus conduziu pessoas que viviam em diferentes países, e em alguns casos estudando independentemente, a proclamar a mesma mensagem!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>
            <a:extLst>
              <a:ext uri="{FF2B5EF4-FFF2-40B4-BE49-F238E27FC236}">
                <a16:creationId xmlns:a16="http://schemas.microsoft.com/office/drawing/2014/main" id="{984C9155-B264-4627-A772-5A221C8C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5">
            <a:extLst>
              <a:ext uri="{FF2B5EF4-FFF2-40B4-BE49-F238E27FC236}">
                <a16:creationId xmlns:a16="http://schemas.microsoft.com/office/drawing/2014/main" id="{308FBE00-6934-4FA5-A32B-600A8D49E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2362200"/>
            <a:ext cx="6248400" cy="2667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 Mensagem do Livro Aberto</a:t>
            </a:r>
            <a:b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Qual é a mensagem essencial do livro aberto? É a história do evangelho! </a:t>
            </a:r>
            <a:endParaRPr lang="pt-PT" altLang="pt-BR" b="1">
              <a:solidFill>
                <a:srgbClr val="FFFF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>
            <a:extLst>
              <a:ext uri="{FF2B5EF4-FFF2-40B4-BE49-F238E27FC236}">
                <a16:creationId xmlns:a16="http://schemas.microsoft.com/office/drawing/2014/main" id="{F9F09BD6-3D8E-4775-B745-F307BA58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Rectangle 5">
            <a:extLst>
              <a:ext uri="{FF2B5EF4-FFF2-40B4-BE49-F238E27FC236}">
                <a16:creationId xmlns:a16="http://schemas.microsoft.com/office/drawing/2014/main" id="{741DF497-C658-464F-8394-4D076229C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4495800" cy="541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Ela revela o Deus cujo amor O levou a vir a este mundo e morrer por você e por mim. Ele logo voltará à Terra porque anseia que estejamos com Ele para sempre.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>
            <a:extLst>
              <a:ext uri="{FF2B5EF4-FFF2-40B4-BE49-F238E27FC236}">
                <a16:creationId xmlns:a16="http://schemas.microsoft.com/office/drawing/2014/main" id="{29D50CB4-D059-49E9-ABC7-D65CC8C9B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7" name="Rectangle 5">
            <a:extLst>
              <a:ext uri="{FF2B5EF4-FFF2-40B4-BE49-F238E27FC236}">
                <a16:creationId xmlns:a16="http://schemas.microsoft.com/office/drawing/2014/main" id="{B101D937-1C2E-4B86-BE91-734ABCEBD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44196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Assim, embora as datas e os eventos históricos sejam algumas vezes úteis à compreensão, não se atole nos detalhes...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>
            <a:extLst>
              <a:ext uri="{FF2B5EF4-FFF2-40B4-BE49-F238E27FC236}">
                <a16:creationId xmlns:a16="http://schemas.microsoft.com/office/drawing/2014/main" id="{6C76560D-9E04-4BC1-9ABE-8794A4119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>
            <a:extLst>
              <a:ext uri="{FF2B5EF4-FFF2-40B4-BE49-F238E27FC236}">
                <a16:creationId xmlns:a16="http://schemas.microsoft.com/office/drawing/2014/main" id="{BFBDE548-5858-43A4-A5DA-E0C3E9977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45720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 você se esquecer de tudo o mais, lembre-se bem disto: Deus o ama e fixou uma data, um tempo em que virá para estar com você. Ele está ansioso por esse grande encontro.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>
            <a:extLst>
              <a:ext uri="{FF2B5EF4-FFF2-40B4-BE49-F238E27FC236}">
                <a16:creationId xmlns:a16="http://schemas.microsoft.com/office/drawing/2014/main" id="{AAA0EE9C-198B-4604-AC47-120D0FAB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Rectangle 5">
            <a:extLst>
              <a:ext uri="{FF2B5EF4-FFF2-40B4-BE49-F238E27FC236}">
                <a16:creationId xmlns:a16="http://schemas.microsoft.com/office/drawing/2014/main" id="{54103B43-2D7E-41C6-92E8-C768673C6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191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Suas profecias são realmente poemas de amor que dizem: "Esteja vestido e pronto para quando Eu vier. Você não sabe o dia e nem a hora, mas conhece quando ele está perto!"</a:t>
            </a:r>
            <a:r>
              <a:rPr lang="pt-PT" altLang="pt-BR" sz="4000" b="1">
                <a:solidFill>
                  <a:srgbClr val="FFFF99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>
            <a:extLst>
              <a:ext uri="{FF2B5EF4-FFF2-40B4-BE49-F238E27FC236}">
                <a16:creationId xmlns:a16="http://schemas.microsoft.com/office/drawing/2014/main" id="{FB714199-A234-4636-B93B-C9F93606B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>
            <a:extLst>
              <a:ext uri="{FF2B5EF4-FFF2-40B4-BE49-F238E27FC236}">
                <a16:creationId xmlns:a16="http://schemas.microsoft.com/office/drawing/2014/main" id="{7CC9A3B2-D6E2-4BE2-BF4A-77DB1A85C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0" y="3124200"/>
            <a:ext cx="5105400" cy="3505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Você já teve uma experiência agradável que se tornou amarga depois?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O que o ajudou a enfrentar o desapontamento?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>
            <a:extLst>
              <a:ext uri="{FF2B5EF4-FFF2-40B4-BE49-F238E27FC236}">
                <a16:creationId xmlns:a16="http://schemas.microsoft.com/office/drawing/2014/main" id="{3B95A5E8-26D6-4596-84A4-A0607BB14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>
            <a:extLst>
              <a:ext uri="{FF2B5EF4-FFF2-40B4-BE49-F238E27FC236}">
                <a16:creationId xmlns:a16="http://schemas.microsoft.com/office/drawing/2014/main" id="{97B7CF4B-D03D-4964-9119-81CFCF273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3886200" cy="4800600"/>
          </a:xfrm>
          <a:noFill/>
          <a:ln/>
          <a:effectLst>
            <a:outerShdw dist="45791" dir="87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 você está presentemente passando por uma dificultosa experiência pessoal, lembre-se de que Jesus está esperando que você aceite Sua oferta gratuita de assistência.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>
            <a:extLst>
              <a:ext uri="{FF2B5EF4-FFF2-40B4-BE49-F238E27FC236}">
                <a16:creationId xmlns:a16="http://schemas.microsoft.com/office/drawing/2014/main" id="{DA662B17-E727-45EB-B785-9CDF6ABE7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>
            <a:extLst>
              <a:ext uri="{FF2B5EF4-FFF2-40B4-BE49-F238E27FC236}">
                <a16:creationId xmlns:a16="http://schemas.microsoft.com/office/drawing/2014/main" id="{E74BBF2F-6F67-40CB-8835-D1E17CBB6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838200"/>
            <a:ext cx="5715000" cy="2971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11:1-6.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O capítulo 11 do Apocalipse é altamente simbólico. Iniciemos com um sumário de seus principais eventos.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>
            <a:extLst>
              <a:ext uri="{FF2B5EF4-FFF2-40B4-BE49-F238E27FC236}">
                <a16:creationId xmlns:a16="http://schemas.microsoft.com/office/drawing/2014/main" id="{5881C385-3F9C-4852-A709-233562767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6" name="Rectangle 6">
            <a:extLst>
              <a:ext uri="{FF2B5EF4-FFF2-40B4-BE49-F238E27FC236}">
                <a16:creationId xmlns:a16="http://schemas.microsoft.com/office/drawing/2014/main" id="{38BBCC15-4E84-459F-839C-A22D99CFA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-152400"/>
            <a:ext cx="6553200" cy="5715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 1. João toma uma cana (instrumento de medição) e recebe a ordem para medir três coisas: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49931BBB-0BFE-4BC3-8E33-D300B258B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30627D23-226B-4C47-8296-1F95326C51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Enquanto você lê o livro do Apocalipse, especialmente a profecia das sete trombetas, tem a impressão de que todas as contrariedades se amontoam sobre o povo de Deus. Terremotos, cidades incendiadas, massacres e pestilências surgem no horizonte...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>
            <a:extLst>
              <a:ext uri="{FF2B5EF4-FFF2-40B4-BE49-F238E27FC236}">
                <a16:creationId xmlns:a16="http://schemas.microsoft.com/office/drawing/2014/main" id="{9AC251C9-0B48-4B11-A468-CF61757F9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Rectangle 3">
            <a:extLst>
              <a:ext uri="{FF2B5EF4-FFF2-40B4-BE49-F238E27FC236}">
                <a16:creationId xmlns:a16="http://schemas.microsoft.com/office/drawing/2014/main" id="{E62B585A-3022-4E2A-80DB-DAA9184A2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6553200" cy="5715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 1. João toma uma cana (instrumento de medição) e recebe a ordem para medir três coisas: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(a) O santuário de Deus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(b) O altar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(c) Os adoradores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>
            <a:extLst>
              <a:ext uri="{FF2B5EF4-FFF2-40B4-BE49-F238E27FC236}">
                <a16:creationId xmlns:a16="http://schemas.microsoft.com/office/drawing/2014/main" id="{3CE96985-CF5E-486F-8117-E58CB645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563FAE9C-60AB-46BF-86DC-718FBB405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6172200" cy="4114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 2. João não devia medir o pátio exterior do templo. Ele estava reservado para os gentios por 42 meses ou 1260 dias.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>
            <a:extLst>
              <a:ext uri="{FF2B5EF4-FFF2-40B4-BE49-F238E27FC236}">
                <a16:creationId xmlns:a16="http://schemas.microsoft.com/office/drawing/2014/main" id="{89F0E390-15A2-4B14-9CB6-23F57B58E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16E9557B-27CC-4E25-940F-29D222F4F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 3. Seria dado poder às </a:t>
            </a:r>
            <a:r>
              <a:rPr lang="pt-BR" altLang="pt-BR" sz="40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duas testemunhas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Elas testemunhariam durante 1260 dias e estariam vestidas com trajes que os pranteadores usavam. 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>
            <a:extLst>
              <a:ext uri="{FF2B5EF4-FFF2-40B4-BE49-F238E27FC236}">
                <a16:creationId xmlns:a16="http://schemas.microsoft.com/office/drawing/2014/main" id="{EAC413D1-3982-4E3A-AC2A-B646582AE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CB9B5029-954F-4CDA-A478-176ABAE97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962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verso 4 identifica as duas testemunhas como </a:t>
            </a:r>
            <a:r>
              <a:rPr lang="pt-BR" altLang="pt-BR" sz="40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oliveiras e candeeiros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estando diante de Deus.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F0D309C4-50DD-4963-B494-41666A7F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Rectangle 6">
            <a:extLst>
              <a:ext uri="{FF2B5EF4-FFF2-40B4-BE49-F238E27FC236}">
                <a16:creationId xmlns:a16="http://schemas.microsoft.com/office/drawing/2014/main" id="{9EFCC2E1-0DDC-4FEF-8B3F-188EB54CA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2819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versos 5 e 6 nos mostram o poder das duas testemunhas para dominar a Terra.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>
            <a:extLst>
              <a:ext uri="{FF2B5EF4-FFF2-40B4-BE49-F238E27FC236}">
                <a16:creationId xmlns:a16="http://schemas.microsoft.com/office/drawing/2014/main" id="{4B2301EB-846F-4891-8BB4-B8E9A38C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9" name="Rectangle 5">
            <a:extLst>
              <a:ext uri="{FF2B5EF4-FFF2-40B4-BE49-F238E27FC236}">
                <a16:creationId xmlns:a16="http://schemas.microsoft.com/office/drawing/2014/main" id="{2915FECB-3651-40AA-8428-C5E9C7487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5334000" cy="4724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Essa é realmente uma inigualável descrição do poder da Palavra de Deus. As duas testemunhas representam a Bíblia, o Velho e o Novo Testamentos. Elas também são descritas como candeeiros e oliveiras. Essa é uma imagem bíblica muito familiar.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28AA4842-E993-4286-A794-7D9C334DB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>
            <a:extLst>
              <a:ext uri="{FF2B5EF4-FFF2-40B4-BE49-F238E27FC236}">
                <a16:creationId xmlns:a16="http://schemas.microsoft.com/office/drawing/2014/main" id="{2024E9CC-328B-429A-8B3E-C464CCED6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343400" cy="2895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João 5:39, Jesus identificou as Escrituras como sendo "elas que testificam de Mim".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>
            <a:extLst>
              <a:ext uri="{FF2B5EF4-FFF2-40B4-BE49-F238E27FC236}">
                <a16:creationId xmlns:a16="http://schemas.microsoft.com/office/drawing/2014/main" id="{0ACE073E-C349-4B13-9354-4BBAA1BD6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>
            <a:extLst>
              <a:ext uri="{FF2B5EF4-FFF2-40B4-BE49-F238E27FC236}">
                <a16:creationId xmlns:a16="http://schemas.microsoft.com/office/drawing/2014/main" id="{52EFC580-6EC5-4F26-A8A3-1E589F05D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4191000" cy="4419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Mateus 24:14, Jesus disse que o evangelho seria pregado em todo o mundo, "em testemunho a todas as gentes".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>
            <a:extLst>
              <a:ext uri="{FF2B5EF4-FFF2-40B4-BE49-F238E27FC236}">
                <a16:creationId xmlns:a16="http://schemas.microsoft.com/office/drawing/2014/main" id="{ED1C30DB-C809-4C40-BFED-FFAFB441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5">
            <a:extLst>
              <a:ext uri="{FF2B5EF4-FFF2-40B4-BE49-F238E27FC236}">
                <a16:creationId xmlns:a16="http://schemas.microsoft.com/office/drawing/2014/main" id="{D6DC8680-7D20-4CAA-A50E-3FA5DCE27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905000"/>
            <a:ext cx="6553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Nos tempos bíblicos, o azeite de oliva era usado para abastecer  lâmpadas. O Salmo 119:105 declara: "Lâmpada para os meus pés é a Tua Palavra, e luz para o meu caminho." E o versículo 130 diz: "A exposição da Tua Palavra dá luz."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>
            <a:extLst>
              <a:ext uri="{FF2B5EF4-FFF2-40B4-BE49-F238E27FC236}">
                <a16:creationId xmlns:a16="http://schemas.microsoft.com/office/drawing/2014/main" id="{F71D1FDD-821D-41C2-B458-EF7845AC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DA44AF9C-FAD9-49ED-A0F3-C34CBD3EC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447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duas testemunhas são chamadas de oliveiras e candeeiros, porque o Velho e o Novo Testamentos são nossas principais fontes de luz espiritual.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>
            <a:extLst>
              <a:ext uri="{FF2B5EF4-FFF2-40B4-BE49-F238E27FC236}">
                <a16:creationId xmlns:a16="http://schemas.microsoft.com/office/drawing/2014/main" id="{8B352C80-4B29-4B81-BF3A-8B63A615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Rectangle 5">
            <a:extLst>
              <a:ext uri="{FF2B5EF4-FFF2-40B4-BE49-F238E27FC236}">
                <a16:creationId xmlns:a16="http://schemas.microsoft.com/office/drawing/2014/main" id="{BDBDDBDD-9EF5-40E6-AE58-28F8EEF9E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800600" cy="541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 iremos descobrir que, em meio a mortes e destruição, Deus estende Sua mão e diz: "Tempo! Dêem uma respirada. Tenho boas-novas. Elas parecem más, porém, seu time vai vencer!"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78F57">
                <a:gamma/>
                <a:shade val="0"/>
                <a:invGamma/>
              </a:srgbClr>
            </a:gs>
            <a:gs pos="50000">
              <a:srgbClr val="C78F57"/>
            </a:gs>
            <a:gs pos="100000">
              <a:srgbClr val="C78F57">
                <a:gamma/>
                <a:shade val="0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2ED51EB3-8A39-480B-9801-5B526171D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910388"/>
          </a:xfrm>
          <a:prstGeom prst="rect">
            <a:avLst/>
          </a:prstGeom>
          <a:noFill/>
          <a:effectLst>
            <a:outerShdw dist="56796" dir="92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5">
            <a:extLst>
              <a:ext uri="{FF2B5EF4-FFF2-40B4-BE49-F238E27FC236}">
                <a16:creationId xmlns:a16="http://schemas.microsoft.com/office/drawing/2014/main" id="{D041B5A4-7E1A-4AA5-A701-E36521822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3962400" cy="5257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ponto central dos versos 1 a 6, então, é que a mensagem da Bíblia é o padrão (instrumento de medição) para determinar quem pertence a Cristo e quem pertence a Satanás...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6" name="Picture 6">
            <a:extLst>
              <a:ext uri="{FF2B5EF4-FFF2-40B4-BE49-F238E27FC236}">
                <a16:creationId xmlns:a16="http://schemas.microsoft.com/office/drawing/2014/main" id="{FB274214-41FA-4485-A2A9-E0821AC9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8" name="Rectangle 8">
            <a:extLst>
              <a:ext uri="{FF2B5EF4-FFF2-40B4-BE49-F238E27FC236}">
                <a16:creationId xmlns:a16="http://schemas.microsoft.com/office/drawing/2014/main" id="{2FE37F99-F17A-4FBF-B6D8-0B9077263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4495800" cy="5181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 processo investigativo começou no Céu em 1844. Jesus virá quando ele for completado, quando for franca e imparcialmente determinado o lado de quem as pessoas estão – de Cristo ou de Satanás.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>
            <a:extLst>
              <a:ext uri="{FF2B5EF4-FFF2-40B4-BE49-F238E27FC236}">
                <a16:creationId xmlns:a16="http://schemas.microsoft.com/office/drawing/2014/main" id="{A42C8EB1-BED3-4FDE-89A5-97159B78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Rectangle 6">
            <a:extLst>
              <a:ext uri="{FF2B5EF4-FFF2-40B4-BE49-F238E27FC236}">
                <a16:creationId xmlns:a16="http://schemas.microsoft.com/office/drawing/2014/main" id="{AFBE4DD3-27A9-4DA7-AD8A-A7FF10030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838200"/>
            <a:ext cx="60198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João repete uma especial palavra de advertência em Apocalipse 22:18 e 19. Ele diz que se alguém acrescentar ou subtrair algo do livro do Apocalipse, "Deus lhe acrescentará as pragas que estão escritas neste livro".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4" name="Picture 6">
            <a:extLst>
              <a:ext uri="{FF2B5EF4-FFF2-40B4-BE49-F238E27FC236}">
                <a16:creationId xmlns:a16="http://schemas.microsoft.com/office/drawing/2014/main" id="{38809DC6-24F3-4952-B686-72852816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6" name="Rectangle 8">
            <a:extLst>
              <a:ext uri="{FF2B5EF4-FFF2-40B4-BE49-F238E27FC236}">
                <a16:creationId xmlns:a16="http://schemas.microsoft.com/office/drawing/2014/main" id="{366ADA32-6732-4DAA-9F4D-662D9C470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65532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Senhor deseja salvaguardar Sua mensagem porque ela conduz à salvação. E aqueles que deliberadamente se opõem ou distorcem as verdades divinas enviadas ao mundo por Jesus, que morreu para que pudéssemos ter vida, perdem aquele relacionamento especial entre Deus e Seus seguidores.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>
            <a:extLst>
              <a:ext uri="{FF2B5EF4-FFF2-40B4-BE49-F238E27FC236}">
                <a16:creationId xmlns:a16="http://schemas.microsoft.com/office/drawing/2014/main" id="{F7D90CC7-2EDA-4FA9-B0C6-F7504335F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90121826-958A-4720-BDEF-31E011FD9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066800"/>
            <a:ext cx="5943600" cy="4495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11:7-10.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Essa é uma descrição da possante tentativa de Satanás para destruir a Bíblia.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>
            <a:extLst>
              <a:ext uri="{FF2B5EF4-FFF2-40B4-BE49-F238E27FC236}">
                <a16:creationId xmlns:a16="http://schemas.microsoft.com/office/drawing/2014/main" id="{0333DF68-DDB4-4758-AC63-8725B04F2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9" name="Rectangle 7">
            <a:extLst>
              <a:ext uri="{FF2B5EF4-FFF2-40B4-BE49-F238E27FC236}">
                <a16:creationId xmlns:a16="http://schemas.microsoft.com/office/drawing/2014/main" id="{4C4DF263-7D45-4FFE-BF2D-CF30C1CE7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Num dos estudos prévios que fizemos, aprendemos que o período de 1260 dias/anos se estendeu de 538 a 1798 d.C. Durante esse tempo, aqueles que não eram do povo de Deus, identificados como gentios no capítulo 11, oprimiram os cristãos e tentaram suprimir a Palavra de Deus...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>
            <a:extLst>
              <a:ext uri="{FF2B5EF4-FFF2-40B4-BE49-F238E27FC236}">
                <a16:creationId xmlns:a16="http://schemas.microsoft.com/office/drawing/2014/main" id="{569FFD73-133F-42B8-874A-5B92AA55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Rectangle 5">
            <a:extLst>
              <a:ext uri="{FF2B5EF4-FFF2-40B4-BE49-F238E27FC236}">
                <a16:creationId xmlns:a16="http://schemas.microsoft.com/office/drawing/2014/main" id="{3A5B17AC-DF7C-4664-B488-967C82CC8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419600"/>
            <a:ext cx="8153400" cy="1143000"/>
          </a:xfrm>
          <a:noFill/>
          <a:ln/>
          <a:effectLst>
            <a:outerShdw dist="68392" dir="1308085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Nos últimos anos desse período profético, a Revolução Francesa lançou, por três anos e meio, um assalto fulminante sobre as verdades bíblicas.</a:t>
            </a:r>
            <a:r>
              <a:rPr lang="pt-PT" altLang="pt-BR" sz="3600" b="1">
                <a:solidFill>
                  <a:srgbClr val="FFFF99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>
            <a:extLst>
              <a:ext uri="{FF2B5EF4-FFF2-40B4-BE49-F238E27FC236}">
                <a16:creationId xmlns:a16="http://schemas.microsoft.com/office/drawing/2014/main" id="{A3A5E073-4561-4B84-85A2-2A5DCAD9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F51A676F-967C-4F33-A78D-697E3E9ED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Prof. R. R. Palmer, da Universidade de Princeton, refere-se a esse tempo como um "terremoto" em seu livro </a:t>
            </a:r>
            <a:r>
              <a:rPr lang="pt-BR" altLang="pt-BR" sz="40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 Age of the Democratic Revolution 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pt-BR" altLang="pt-BR" sz="40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Era da Revolução Democrática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em dois volumes)...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>
            <a:extLst>
              <a:ext uri="{FF2B5EF4-FFF2-40B4-BE49-F238E27FC236}">
                <a16:creationId xmlns:a16="http://schemas.microsoft.com/office/drawing/2014/main" id="{7D594B43-A672-431C-A653-DEC8309C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Rectangle 5">
            <a:extLst>
              <a:ext uri="{FF2B5EF4-FFF2-40B4-BE49-F238E27FC236}">
                <a16:creationId xmlns:a16="http://schemas.microsoft.com/office/drawing/2014/main" id="{EDC99B85-B790-4BA6-991E-FD344BA8A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8006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Foi isso exatamente o que João afirmou em Apocalipse 11:13 – "um grande terremoto".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>
            <a:extLst>
              <a:ext uri="{FF2B5EF4-FFF2-40B4-BE49-F238E27FC236}">
                <a16:creationId xmlns:a16="http://schemas.microsoft.com/office/drawing/2014/main" id="{620418F0-E5A6-4B8C-AE59-E42AB9AC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Rectangle 5">
            <a:extLst>
              <a:ext uri="{FF2B5EF4-FFF2-40B4-BE49-F238E27FC236}">
                <a16:creationId xmlns:a16="http://schemas.microsoft.com/office/drawing/2014/main" id="{925E0ED8-EAC5-4EEE-9541-9C3B50151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4876800" cy="4114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Revolução Francesa destacou-se por sua oposição ao cristianismo. Durante o Reinado do Terror, cerca de 50 pessoas eram decapitadas diariamente pela guilhotina.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B66F13FB-1990-4A35-B2AB-335DC59B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A6A16CF4-ADD5-4613-8FA0-B7D033FA2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482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animadora mensagem divina sobre a grande reabilitação está entrelaçada nos capítulos 10 e 11, entre a sexta e a sétima trombetas.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>
            <a:extLst>
              <a:ext uri="{FF2B5EF4-FFF2-40B4-BE49-F238E27FC236}">
                <a16:creationId xmlns:a16="http://schemas.microsoft.com/office/drawing/2014/main" id="{FB5DF558-D8DF-4A73-93E2-BC247DCE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>
            <a:extLst>
              <a:ext uri="{FF2B5EF4-FFF2-40B4-BE49-F238E27FC236}">
                <a16:creationId xmlns:a16="http://schemas.microsoft.com/office/drawing/2014/main" id="{1B8E9413-60AD-48D5-9E9F-9CA0DB232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362200"/>
            <a:ext cx="5715000" cy="5029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 "besta" do "abismo", descrita por João, é um símbolo da posição anticristã da Revolução Francesa e de sua guerra contra a Bíblia</a:t>
            </a:r>
            <a:r>
              <a:rPr lang="pt-PT" altLang="pt-BR" sz="3600" b="1">
                <a:solidFill>
                  <a:srgbClr val="FFFF99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>
            <a:extLst>
              <a:ext uri="{FF2B5EF4-FFF2-40B4-BE49-F238E27FC236}">
                <a16:creationId xmlns:a16="http://schemas.microsoft.com/office/drawing/2014/main" id="{5613C0C0-F746-4273-B318-32B26C6A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Rectangle 5">
            <a:extLst>
              <a:ext uri="{FF2B5EF4-FFF2-40B4-BE49-F238E27FC236}">
                <a16:creationId xmlns:a16="http://schemas.microsoft.com/office/drawing/2014/main" id="{FE2935B0-8A9D-4857-82A7-875FF5CFF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44958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referências a Sodoma e Gomorra representam declínio espiritual. Sodoma foi destruída por causa de sua degradação moral e desafio a Deus.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>
            <a:extLst>
              <a:ext uri="{FF2B5EF4-FFF2-40B4-BE49-F238E27FC236}">
                <a16:creationId xmlns:a16="http://schemas.microsoft.com/office/drawing/2014/main" id="{D529FF40-602D-4C32-910A-2FA29E718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1" name="Rectangle 5">
            <a:extLst>
              <a:ext uri="{FF2B5EF4-FFF2-40B4-BE49-F238E27FC236}">
                <a16:creationId xmlns:a16="http://schemas.microsoft.com/office/drawing/2014/main" id="{10A62132-9E77-4526-8230-498AA2DE3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3886200" cy="4800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egípcios provocaram a Deus com seus ídolos e foram destruídos pelas pragas.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>
            <a:extLst>
              <a:ext uri="{FF2B5EF4-FFF2-40B4-BE49-F238E27FC236}">
                <a16:creationId xmlns:a16="http://schemas.microsoft.com/office/drawing/2014/main" id="{F2F73B32-86A7-42A5-A057-6B6790AF1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AF6291C5-5EF1-49AC-BE39-25C158AD8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124200"/>
            <a:ext cx="8534400" cy="48006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suma, a Palavra de Deus foi pisoteada pelos homens, mas há esperança; há luz no fim do escuro túnel. </a:t>
            </a:r>
            <a:endParaRPr lang="pt-PT" altLang="pt-BR" sz="4000" b="1">
              <a:solidFill>
                <a:srgbClr val="FFFF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>
            <a:extLst>
              <a:ext uri="{FF2B5EF4-FFF2-40B4-BE49-F238E27FC236}">
                <a16:creationId xmlns:a16="http://schemas.microsoft.com/office/drawing/2014/main" id="{2D7BC1B2-F18C-4C29-AF32-F0789E46B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5">
            <a:extLst>
              <a:ext uri="{FF2B5EF4-FFF2-40B4-BE49-F238E27FC236}">
                <a16:creationId xmlns:a16="http://schemas.microsoft.com/office/drawing/2014/main" id="{54E1CF7D-01B3-410D-B49F-8A4A1328C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5257800" cy="5486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os versos 11 a 14.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Agora chegamos a um tempo de grande triunfo. Agora chegamos ao tempo em que a equipe de Deus vencerá!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>
            <a:extLst>
              <a:ext uri="{FF2B5EF4-FFF2-40B4-BE49-F238E27FC236}">
                <a16:creationId xmlns:a16="http://schemas.microsoft.com/office/drawing/2014/main" id="{C0670166-6806-4A35-BD14-31C8FF718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5">
            <a:extLst>
              <a:ext uri="{FF2B5EF4-FFF2-40B4-BE49-F238E27FC236}">
                <a16:creationId xmlns:a16="http://schemas.microsoft.com/office/drawing/2014/main" id="{4AB71911-FC9C-4B60-A681-F9972657E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4724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"E depois daqueles três dias e meio, </a:t>
            </a:r>
            <a:r>
              <a:rPr lang="pt-BR" altLang="pt-BR" sz="40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um espírito de vida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vindo de Deus, entrou neles e eles se ergueram sobre os pés...” ( verso 11)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>
            <a:extLst>
              <a:ext uri="{FF2B5EF4-FFF2-40B4-BE49-F238E27FC236}">
                <a16:creationId xmlns:a16="http://schemas.microsoft.com/office/drawing/2014/main" id="{3E214A79-4FD2-46A1-9C0F-B5DBBE25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Rectangle 5">
            <a:extLst>
              <a:ext uri="{FF2B5EF4-FFF2-40B4-BE49-F238E27FC236}">
                <a16:creationId xmlns:a16="http://schemas.microsoft.com/office/drawing/2014/main" id="{37280A34-5043-4597-9884-D0C0531BB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324600" cy="4724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ordem foi dada pela voz vinda do Céu? (verso 12)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519E4635-10D5-43B6-A9DD-882E0AF64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7" name="Rectangle 3">
            <a:extLst>
              <a:ext uri="{FF2B5EF4-FFF2-40B4-BE49-F238E27FC236}">
                <a16:creationId xmlns:a16="http://schemas.microsoft.com/office/drawing/2014/main" id="{871BE529-37E6-4970-82BF-B44DD025C4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324600" cy="4724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ordem foi dada pela voz vinda do Céu? (verso 12)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“Subi para aqui...”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>
            <a:extLst>
              <a:ext uri="{FF2B5EF4-FFF2-40B4-BE49-F238E27FC236}">
                <a16:creationId xmlns:a16="http://schemas.microsoft.com/office/drawing/2014/main" id="{F07F2D50-9643-478F-9290-2AF38C395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>
            <a:extLst>
              <a:ext uri="{FF2B5EF4-FFF2-40B4-BE49-F238E27FC236}">
                <a16:creationId xmlns:a16="http://schemas.microsoft.com/office/drawing/2014/main" id="{419AA751-46E3-475C-B622-DC7AF60A5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Acontece um grande terremoto e a décima parte da cidade foi destruída; sete mil homens foram mortos. O que fez o restante do povo? (verso 13)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>
            <a:extLst>
              <a:ext uri="{FF2B5EF4-FFF2-40B4-BE49-F238E27FC236}">
                <a16:creationId xmlns:a16="http://schemas.microsoft.com/office/drawing/2014/main" id="{6A3A5534-4FA1-45E8-B030-0B1C3189E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Rectangle 3">
            <a:extLst>
              <a:ext uri="{FF2B5EF4-FFF2-40B4-BE49-F238E27FC236}">
                <a16:creationId xmlns:a16="http://schemas.microsoft.com/office/drawing/2014/main" id="{D29591CC-3DD2-4620-BE82-D273FCA30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9248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Acontece um grande terremoto e a décima parte da cidade foi destruída; sete mil homens foram mortos. O que fez o restante do povo? (verso 13)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“Ficaram aterrorizados e deram glória ao Deus do céu.”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>
            <a:extLst>
              <a:ext uri="{FF2B5EF4-FFF2-40B4-BE49-F238E27FC236}">
                <a16:creationId xmlns:a16="http://schemas.microsoft.com/office/drawing/2014/main" id="{B4EAA20F-6376-4227-8E39-8F0DBC60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Rectangle 5">
            <a:extLst>
              <a:ext uri="{FF2B5EF4-FFF2-40B4-BE49-F238E27FC236}">
                <a16:creationId xmlns:a16="http://schemas.microsoft.com/office/drawing/2014/main" id="{6957E960-EE17-468D-8EA1-02CF3029F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48768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Estou feliz em saber que quando o desânimo e o desespero ameaçam, Deus Se importa o suficiente para fazer uma pausa e dizer: "Eu ainda faço girar a Terra e movo as galáxias. Não permitirei que sua vida escape ao Meu controle."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>
            <a:extLst>
              <a:ext uri="{FF2B5EF4-FFF2-40B4-BE49-F238E27FC236}">
                <a16:creationId xmlns:a16="http://schemas.microsoft.com/office/drawing/2014/main" id="{F510B36B-EE01-42BE-9A77-C5163FD4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Rectangle 8">
            <a:extLst>
              <a:ext uri="{FF2B5EF4-FFF2-40B4-BE49-F238E27FC236}">
                <a16:creationId xmlns:a16="http://schemas.microsoft.com/office/drawing/2014/main" id="{8449F1F5-37AA-4CDF-88D1-FFA2EBB9F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648200"/>
            <a:ext cx="8458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Esses versos descrevem o que aconteceu no final dos três anos e meio da terrível tirania da guilhotina e da supressão da Bíblia na Revolução Francesa. O cristianismo despertou para um grande reavivamento...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>
            <a:extLst>
              <a:ext uri="{FF2B5EF4-FFF2-40B4-BE49-F238E27FC236}">
                <a16:creationId xmlns:a16="http://schemas.microsoft.com/office/drawing/2014/main" id="{3DB21891-8504-4B03-B6E3-78AAF3949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Rectangle 5">
            <a:extLst>
              <a:ext uri="{FF2B5EF4-FFF2-40B4-BE49-F238E27FC236}">
                <a16:creationId xmlns:a16="http://schemas.microsoft.com/office/drawing/2014/main" id="{072D447C-6BAD-4C17-9FD9-DABA138F7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362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verdades da Bíblia foram redescobertas e defendidas como nunca dantes. No final, alguns dos maiores céticos tiveram de reconhecer o poder de Deus.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>
            <a:extLst>
              <a:ext uri="{FF2B5EF4-FFF2-40B4-BE49-F238E27FC236}">
                <a16:creationId xmlns:a16="http://schemas.microsoft.com/office/drawing/2014/main" id="{A7DFFA1F-061F-4835-A743-9581082A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Rectangle 5">
            <a:extLst>
              <a:ext uri="{FF2B5EF4-FFF2-40B4-BE49-F238E27FC236}">
                <a16:creationId xmlns:a16="http://schemas.microsoft.com/office/drawing/2014/main" id="{1E162ACF-7A16-4695-9263-3280AF9E5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5814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Revolução Francesa pereceu no próprio terremoto que produziu, enquanto que a Bíblia reclamou seu lugar de honra no coração do povo em todo o mundo.</a:t>
            </a:r>
            <a:r>
              <a:rPr lang="pt-PT" altLang="pt-BR" sz="4000" b="1">
                <a:solidFill>
                  <a:srgbClr val="FFFF99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>
            <a:extLst>
              <a:ext uri="{FF2B5EF4-FFF2-40B4-BE49-F238E27FC236}">
                <a16:creationId xmlns:a16="http://schemas.microsoft.com/office/drawing/2014/main" id="{D28E1FBB-F937-459E-AD21-1FFFE5AC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Rectangle 8">
            <a:extLst>
              <a:ext uri="{FF2B5EF4-FFF2-40B4-BE49-F238E27FC236}">
                <a16:creationId xmlns:a16="http://schemas.microsoft.com/office/drawing/2014/main" id="{1509E85C-364B-4598-9394-39584A81C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86200"/>
            <a:ext cx="8458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Estes são alguns dos principais eventos do ressurgimento da fé: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 Inglaterra, João Wesley e George Whitefield acenderam um grande reavivamento evangélico.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>
            <a:extLst>
              <a:ext uri="{FF2B5EF4-FFF2-40B4-BE49-F238E27FC236}">
                <a16:creationId xmlns:a16="http://schemas.microsoft.com/office/drawing/2014/main" id="{28B18CDC-5045-4E06-A496-F12DB24B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5">
            <a:extLst>
              <a:ext uri="{FF2B5EF4-FFF2-40B4-BE49-F238E27FC236}">
                <a16:creationId xmlns:a16="http://schemas.microsoft.com/office/drawing/2014/main" id="{EA1932BD-3559-4906-B7AB-63A27DECA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143000"/>
            <a:ext cx="6781800" cy="3581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missões estrangeiras conheceram uma nova era. Henry Martyn, um graduado de Cambridge com 25 anos de idade, chegou à Índia em 1806 como missionário. Henry proclamava: "Deixem-me consumir por Deus!"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>
            <a:extLst>
              <a:ext uri="{FF2B5EF4-FFF2-40B4-BE49-F238E27FC236}">
                <a16:creationId xmlns:a16="http://schemas.microsoft.com/office/drawing/2014/main" id="{30CB97E1-8F7A-4AE8-B535-5A7082462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Rectangle 5">
            <a:extLst>
              <a:ext uri="{FF2B5EF4-FFF2-40B4-BE49-F238E27FC236}">
                <a16:creationId xmlns:a16="http://schemas.microsoft.com/office/drawing/2014/main" id="{435C3D9B-2DE8-49C7-B766-2E91E5CE4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362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 mesmo espírito foi visto em Judson, de Burma, Carey, na Índia, Morrison, na China, Moffat e Davi Livingstone, na África. Seus testemunhos trouxeram vida a milhões de cristãos no mundo.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>
            <a:extLst>
              <a:ext uri="{FF2B5EF4-FFF2-40B4-BE49-F238E27FC236}">
                <a16:creationId xmlns:a16="http://schemas.microsoft.com/office/drawing/2014/main" id="{6F1DBAA9-4C7B-46B1-B1FF-574FCE7B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9" name="Rectangle 5">
            <a:extLst>
              <a:ext uri="{FF2B5EF4-FFF2-40B4-BE49-F238E27FC236}">
                <a16:creationId xmlns:a16="http://schemas.microsoft.com/office/drawing/2014/main" id="{54E938A5-5AFB-4D20-ADCD-F5304B8AF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moços e moças se ajoelhavam ao lado de suas camas, prometiam a Deus que O seguiriam a qualquer custo – e assim foi!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>
            <a:extLst>
              <a:ext uri="{FF2B5EF4-FFF2-40B4-BE49-F238E27FC236}">
                <a16:creationId xmlns:a16="http://schemas.microsoft.com/office/drawing/2014/main" id="{27852610-ED16-4DD5-9AEE-00A9785F9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4" name="Rectangle 8">
            <a:extLst>
              <a:ext uri="{FF2B5EF4-FFF2-40B4-BE49-F238E27FC236}">
                <a16:creationId xmlns:a16="http://schemas.microsoft.com/office/drawing/2014/main" id="{5BD2C740-1383-491F-9C73-554610A20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667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sociedades bíblicas surgiram em cena. Por volta de 1800, Joseph Hugues, um leigo batista, sentiu-se impressionado por Deus para providenciar gratuitamente Bíblias para o povo de Gales. Quando sua visão pela distribuição da Bíblia se intensificou, ele perguntou: "Por que não o mundo?"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>
            <a:extLst>
              <a:ext uri="{FF2B5EF4-FFF2-40B4-BE49-F238E27FC236}">
                <a16:creationId xmlns:a16="http://schemas.microsoft.com/office/drawing/2014/main" id="{4D29D171-1424-4F7C-B40D-E2294334C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Rectangle 5">
            <a:extLst>
              <a:ext uri="{FF2B5EF4-FFF2-40B4-BE49-F238E27FC236}">
                <a16:creationId xmlns:a16="http://schemas.microsoft.com/office/drawing/2014/main" id="{B2C45132-DF4E-42D0-B965-646164E70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657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1804, poucos anos após a Revolução Francesa haver definhado, Hugues e outros fundaram a Sociedade Bíblica Britânica e a Sociedade Bíblica Estrangeira.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>
            <a:extLst>
              <a:ext uri="{FF2B5EF4-FFF2-40B4-BE49-F238E27FC236}">
                <a16:creationId xmlns:a16="http://schemas.microsoft.com/office/drawing/2014/main" id="{4BBBE30B-4713-4EEB-9A96-16A9F5EF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Rectangle 5">
            <a:extLst>
              <a:ext uri="{FF2B5EF4-FFF2-40B4-BE49-F238E27FC236}">
                <a16:creationId xmlns:a16="http://schemas.microsoft.com/office/drawing/2014/main" id="{A1B82A22-DCF5-40B4-90E8-2D0E27A12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066800"/>
            <a:ext cx="68580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1816, crentes consagrados também criaram a Sociedade Bíblica Americana. Essas sociedades produziram um tremendo impacto. A cada ano elas distribuem milhões de Bíblias, Novos Testamentos e outros livros cristãos, em dezenas de idiomas.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F0EBBA9B-561E-4A17-B8AA-746E611D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53A1BD70-361A-4DCD-8C5F-2432D5884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971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10:1-7.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Como vimos nos capítulos 8 e 9, o povo de Deus está sendo violentamente atacado por Satanás. Como Deus responde a isso? Ele envia um anjo para o resgate. Que notícias animadoras !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>
            <a:extLst>
              <a:ext uri="{FF2B5EF4-FFF2-40B4-BE49-F238E27FC236}">
                <a16:creationId xmlns:a16="http://schemas.microsoft.com/office/drawing/2014/main" id="{592429FA-0594-414C-B927-37432621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Rectangle 6">
            <a:extLst>
              <a:ext uri="{FF2B5EF4-FFF2-40B4-BE49-F238E27FC236}">
                <a16:creationId xmlns:a16="http://schemas.microsoft.com/office/drawing/2014/main" id="{EE6230E1-F21D-4CB2-A37A-A4673227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00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Bíblia não pode ser derrotada</a:t>
            </a:r>
            <a:r>
              <a:rPr lang="pt-PT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>
            <a:extLst>
              <a:ext uri="{FF2B5EF4-FFF2-40B4-BE49-F238E27FC236}">
                <a16:creationId xmlns:a16="http://schemas.microsoft.com/office/drawing/2014/main" id="{746B109F-375D-4C31-9EDF-FE7A04D7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Rectangle 5">
            <a:extLst>
              <a:ext uri="{FF2B5EF4-FFF2-40B4-BE49-F238E27FC236}">
                <a16:creationId xmlns:a16="http://schemas.microsoft.com/office/drawing/2014/main" id="{E5512DBE-C529-4627-B975-2464830F1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Sim, Deus garantiu que Sua Palavra "vive e permanece" (I Pedro 1:23). Ele a revestiu de Sua própria vida inconquistável. Poderosos líderes da humanidade podem parecer mais vivos do que qualquer livro impresso. Mas após se tornarem estátuas, a Bíblia ainda renasce nos corações humanos em toda parte.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>
            <a:extLst>
              <a:ext uri="{FF2B5EF4-FFF2-40B4-BE49-F238E27FC236}">
                <a16:creationId xmlns:a16="http://schemas.microsoft.com/office/drawing/2014/main" id="{CCCF2A59-ED36-4637-8EB4-F7E715CB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Rectangle 5">
            <a:extLst>
              <a:ext uri="{FF2B5EF4-FFF2-40B4-BE49-F238E27FC236}">
                <a16:creationId xmlns:a16="http://schemas.microsoft.com/office/drawing/2014/main" id="{64CFC8A0-0428-4B3E-9570-F3966A139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6324600" cy="5181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“Na verdade, o povo é erva.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Seca-se a erva e murcha a flor; mas a Palavra do Senhor permanece para sempre.”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Isaías 40:7 e 8.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>
            <a:extLst>
              <a:ext uri="{FF2B5EF4-FFF2-40B4-BE49-F238E27FC236}">
                <a16:creationId xmlns:a16="http://schemas.microsoft.com/office/drawing/2014/main" id="{D2E0367F-2182-44AF-B8AB-8E7E248C7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C24203BB-F98C-4633-A5D9-31C1CED5A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1910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revolucionário americano, Thomas Paine, disse certa vez: "Eu detesto sinceramente o Velho Testamento." Thomas Paine morreu, mas a Bíblia que ele detestava ainda está produzindo revoluções espirituais.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>
            <a:extLst>
              <a:ext uri="{FF2B5EF4-FFF2-40B4-BE49-F238E27FC236}">
                <a16:creationId xmlns:a16="http://schemas.microsoft.com/office/drawing/2014/main" id="{C5DE1F9F-DF85-46B3-8718-1BFA98B8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2" name="Rectangle 6">
            <a:extLst>
              <a:ext uri="{FF2B5EF4-FFF2-40B4-BE49-F238E27FC236}">
                <a16:creationId xmlns:a16="http://schemas.microsoft.com/office/drawing/2014/main" id="{1D054662-ECB2-4C78-8EFD-BEA05E515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54102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cético Voltaire usou seu intelecto e espírito notável para atacar a "superstição" do nascimento virginal e da ressurreição de Jesus. Voltaire morreu, mas milhões de cristãos ainda celebram o natal e a Páscoa.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>
            <a:extLst>
              <a:ext uri="{FF2B5EF4-FFF2-40B4-BE49-F238E27FC236}">
                <a16:creationId xmlns:a16="http://schemas.microsoft.com/office/drawing/2014/main" id="{A79916C9-AF88-43D0-B650-29678BB3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Rectangle 5">
            <a:extLst>
              <a:ext uri="{FF2B5EF4-FFF2-40B4-BE49-F238E27FC236}">
                <a16:creationId xmlns:a16="http://schemas.microsoft.com/office/drawing/2014/main" id="{0AFB231C-809D-41CB-87A2-A8DE77180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609600"/>
            <a:ext cx="5181600" cy="4038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 disse: "As palavras que Eu vos tenho dito são espírito e são vida."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(João 6:63).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>
            <a:extLst>
              <a:ext uri="{FF2B5EF4-FFF2-40B4-BE49-F238E27FC236}">
                <a16:creationId xmlns:a16="http://schemas.microsoft.com/office/drawing/2014/main" id="{D9AC9ED4-F544-435D-A6B6-F8FCD075A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Rectangle 5">
            <a:extLst>
              <a:ext uri="{FF2B5EF4-FFF2-40B4-BE49-F238E27FC236}">
                <a16:creationId xmlns:a16="http://schemas.microsoft.com/office/drawing/2014/main" id="{B49DC4BE-B79B-4673-9048-5953CAFAB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5257800" cy="5105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palavras da Bíblia não são apenas vida; elas são capazes de dar vida. Como uma semente enterrada germinando em luxuriante planta, a Palavra de Deus produz em nossos corações um novo estilo de vida...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>
            <a:extLst>
              <a:ext uri="{FF2B5EF4-FFF2-40B4-BE49-F238E27FC236}">
                <a16:creationId xmlns:a16="http://schemas.microsoft.com/office/drawing/2014/main" id="{BACD6798-3795-4B14-9BFA-FA0373A5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5" name="Rectangle 5">
            <a:extLst>
              <a:ext uri="{FF2B5EF4-FFF2-40B4-BE49-F238E27FC236}">
                <a16:creationId xmlns:a16="http://schemas.microsoft.com/office/drawing/2014/main" id="{23EF7B03-B85A-4A7F-B858-8D6DE714A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838200"/>
            <a:ext cx="5029200" cy="3962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Pedro o descreveu como "tendo renascido, não de semente corruptível, mas de incorruptível, pela Palavra de Deus, a qual vive e permanece".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>
            <a:extLst>
              <a:ext uri="{FF2B5EF4-FFF2-40B4-BE49-F238E27FC236}">
                <a16:creationId xmlns:a16="http://schemas.microsoft.com/office/drawing/2014/main" id="{ED9612F0-33AE-439B-8203-C925EE95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Rectangle 8">
            <a:extLst>
              <a:ext uri="{FF2B5EF4-FFF2-40B4-BE49-F238E27FC236}">
                <a16:creationId xmlns:a16="http://schemas.microsoft.com/office/drawing/2014/main" id="{A292B435-91A6-4AE2-9C3B-82EC3DCB5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724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Você está apoiado na Palavra de Deus? Pessoas de todas as partes do mundo estão se juntando e fazendo decisões. </a:t>
            </a:r>
            <a:endParaRPr lang="pt-PT" altLang="pt-BR" sz="2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>
            <a:extLst>
              <a:ext uri="{FF2B5EF4-FFF2-40B4-BE49-F238E27FC236}">
                <a16:creationId xmlns:a16="http://schemas.microsoft.com/office/drawing/2014/main" id="{2AF9F212-CB4D-4AE5-93E9-39CC398F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Rectangle 5">
            <a:extLst>
              <a:ext uri="{FF2B5EF4-FFF2-40B4-BE49-F238E27FC236}">
                <a16:creationId xmlns:a16="http://schemas.microsoft.com/office/drawing/2014/main" id="{AE5D307D-4C17-4C28-8E73-8131A5A08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3820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Alguns escolhem o caminho satânico da força e intimidação; outros permanecem fiéis ao evangelho de amor e graça de Cristo....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3166</Words>
  <Application>Microsoft Office PowerPoint</Application>
  <PresentationFormat>Apresentação na tela (4:3)</PresentationFormat>
  <Paragraphs>101</Paragraphs>
  <Slides>102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102</vt:i4>
      </vt:variant>
    </vt:vector>
  </HeadingPairs>
  <TitlesOfParts>
    <vt:vector size="106" baseType="lpstr">
      <vt:lpstr>Times New Roman</vt:lpstr>
      <vt:lpstr>Arial Narrow</vt:lpstr>
      <vt:lpstr>Tahoma</vt:lpstr>
      <vt:lpstr>Estrutura padrão</vt:lpstr>
      <vt:lpstr>Apresentação do PowerPoint</vt:lpstr>
      <vt:lpstr>Foco Sobre o Apocalipse   Apocalipse 10:1– 11:12 </vt:lpstr>
      <vt:lpstr>A Equipe de Deus Vence          Foco na Profecia – 13 </vt:lpstr>
      <vt:lpstr>Um poderoso anjo desce do Céu trazendo um pequeno livro em sua mão. Quando ele fala, sua voz retumba por toda a Terra como o rugido de um leão.</vt:lpstr>
      <vt:lpstr>Enquanto você lê o livro do Apocalipse, especialmente a profecia das sete trombetas, tem a impressão de que todas as contrariedades se amontoam sobre o povo de Deus. Terremotos, cidades incendiadas, massacres e pestilências surgem no horizonte... </vt:lpstr>
      <vt:lpstr>Mas iremos descobrir que, em meio a mortes e destruição, Deus estende Sua mão e diz: "Tempo! Dêem uma respirada. Tenho boas-novas. Elas parecem más, porém, seu time vai vencer!" </vt:lpstr>
      <vt:lpstr>A animadora mensagem divina sobre a grande reabilitação está entrelaçada nos capítulos 10 e 11, entre a sexta e a sétima trombetas. </vt:lpstr>
      <vt:lpstr>Estou feliz em saber que quando o desânimo e o desespero ameaçam, Deus Se importa o suficiente para fazer uma pausa e dizer: "Eu ainda faço girar a Terra e movo as galáxias. Não permitirei que sua vida escape ao Meu controle." </vt:lpstr>
      <vt:lpstr>Leia Apocalipse 10:1-7.    Como vimos nos capítulos 8 e 9, o povo de Deus está sendo violentamente atacado por Satanás. Como Deus responde a isso? Ele envia um anjo para o resgate. Que notícias animadoras ! </vt:lpstr>
      <vt:lpstr>E é um "poderoso anjo" que desce do Céu. Deus deseja que saibamos que há poder no que Ele faz. </vt:lpstr>
      <vt:lpstr>Como esse anjo é descrito? (verso 1)  </vt:lpstr>
      <vt:lpstr>Vestido de nuvem (representando pureza).    Sobre sua cabeça havia o arco-íris (simbolizando a promessa divina  de proteção).   Sua face era como o Sol (representando glória e poder).   Seus pés eram como coluna de fogo (denotando força). </vt:lpstr>
      <vt:lpstr>O anjo segura na mão um rolo ou livro aberto; ele está com um pé sobre o mar e outro sobre a terra. Quando o anjo fala, sua voz ressoa por toda a  Terra como o rugido de um leão ou um trovão ensurdecedor. </vt:lpstr>
      <vt:lpstr>Certos comentaristas destacam que esse anjo é o mesmo descrito em Daniel 12:5-9. Daniel retrata um "homem vestido de linho" e semelhante ao anjo de Apocalipse 10. Esse Ser é identificado como Jesus. </vt:lpstr>
      <vt:lpstr>Ele próprio deu a Daniel a informação profética que o profeta não pôde compreender plenamente... </vt:lpstr>
      <vt:lpstr>Daniel desejava saber quando os eventos simbolicamente apresentados a ele teriam lugar. A resposta foi: "Vai-te, Daniel, porque estas palavras estão cerradas e seladas até o tempo do fim." (verso 9). </vt:lpstr>
      <vt:lpstr>Foi-lhe dito também que no tempo do fim o livro seria aberto (compreendido), e que muitos correriam de uma parte para outra e a ciência se multiplicaria (Daniel 12:4). </vt:lpstr>
      <vt:lpstr>Em outras palavras, Jesus tem uma mensagem para todo o mundo (como mostrado pelos Seus pés apoiados no mar e na terra), a qual deverá ser entendida no tempo do fim. </vt:lpstr>
      <vt:lpstr>Essa mensagem foi selada no tempo de Daniel. O livro dramaticamente aberto em Apocalipse é a parte selada do livro de Daniel. Agora ele pode ser plenamente compreendido. </vt:lpstr>
      <vt:lpstr>Lembre-se: Apocalipse 10 apresenta acontecimentos notáveis antes do sétimo selo, o qual anuncia a segunda vinda de Jesus. </vt:lpstr>
      <vt:lpstr>Portanto, podemos concluir que pouco antes de Cristo retornar, o livro de Daniel será desselado — isto é, aberto — e sua mensagem compreendida. </vt:lpstr>
      <vt:lpstr>Leia Apocalipse 10:8-11 </vt:lpstr>
      <vt:lpstr> Devemos lembrar-nos de que nem todas as profecias de Daniel foram seladas, mas apenas aquelas pertencentes ao tempo do fim. A principal profecia que Daniel não pôde compreender foi a dos 2300 dias/anos dos capítulo 8:14 e capítulo 9. </vt:lpstr>
      <vt:lpstr>O anjo disse a Daniel que no tempo do fim as pessoas começariam a entender a profecia selada. Podemos identificar esse tempo do fim mencionado em Daniel 8, como o período iniciado em 1798. </vt:lpstr>
      <vt:lpstr>Justamente como predito, cerca de 205 anos atrás, os crentes deram início a um estudo diligente e atento das profecias seladas de Daniel. Como resultado, a compreensão das profecias do tempo do fim, que foram marginalizadas por algum tempo, cresceu dramaticamente. </vt:lpstr>
      <vt:lpstr>Apocalipse 10 reflete a experiência da ordem divina a João:   O que João fez com o livro? (verso 10)  </vt:lpstr>
      <vt:lpstr>Apocalipse 10 reflete a experiência da ordem divina a João:   O que João fez com o livro? (verso 10)  Devorou.</vt:lpstr>
      <vt:lpstr>Como João descreve sua experiência?  (verso 10)   </vt:lpstr>
      <vt:lpstr>Como João descreve sua experiência?  (verso 10)  O livrinho era doce na boca mas amargo no estômago. </vt:lpstr>
      <vt:lpstr>Após estudar meticulosamente as profecias de Daniel, muitos eruditos e membros da igreja do século dezenove concluíram que "o tempo do fim" da profecia bíblica tivera início em 1798. </vt:lpstr>
      <vt:lpstr>Alguns também entenderam que os 2.300 dias/anos proféticos se encerraram em 1844. A profecia, realmente, refere-se à preparação do julgamento final por Cristo, precedente à Sua segunda vinda. </vt:lpstr>
      <vt:lpstr>Muitos dos que viveram em 1844 participaram da ansiosa expectativa pela iminente volta de Jesus. Não poucos assinavam suas cartas: "Seu companheiro na bem-aventurada esperança."</vt:lpstr>
      <vt:lpstr>Alguém declarou: "Esse foi o ano mais feliz da minha vida.” Outro disse: "Meu coração estava cheio de feliz expectativa." A compreensão das profecias de Daniel, abrindo o livro selado, era doce ao paladar. </vt:lpstr>
      <vt:lpstr>Mas quando sua interpretação se verificou equivocada e Cristo não retornou, eles viveram um amargo desapontamento. Alguns abandonaram a fé. Outros procuraram obter uma compreensão diferente do que Daniel queria dizer. </vt:lpstr>
      <vt:lpstr>Embora desanimado,  esse pequeno grupo de adventistas crentes na segunda vinda de Cristo, muitos deles na adolescência e juventude, causaram um impacto mundial. </vt:lpstr>
      <vt:lpstr>Eles procuraram atender à ordem de Deus em Apocalipse 10:11: "Importa que profetizes outra vez..." Eles ainda criam que a mensagem do evangelho revolucionaria toda a Terra; sentiam-se na obrigação de ajudar homens e mulheres de toda parte a se prepararem para o retorno de Jesus.</vt:lpstr>
      <vt:lpstr>O evangelho se expandiu durante esse período de tempo referente ao livro aberto. José Wolff, um crente judeu da Alemanha, causou grande impacto em todo o Oriente Médio com sua pregação profética. </vt:lpstr>
      <vt:lpstr>Edward Irving levou 700 ministros da Igreja da Inglaterra a liderarem um reavivamento profético na Grã-Bretanha. </vt:lpstr>
      <vt:lpstr>Outros campeões do Despertamento Adventista incluem Lacunza, um sacerdote jesuíta da América do Sul; Bengal, um ministro da Igreja Luterana na Alemanha; Gaussen, um ministro suíço; William Miller, um líder norte-americano e também um grupo de crianças pregadoras na Escandinávia. </vt:lpstr>
      <vt:lpstr>Todos eles pregavam a mesma mensagem –  Jesus logo vem! O Espírito de Deus conduziu pessoas que viviam em diferentes países, e em alguns casos estudando independentemente, a proclamar a mesma mensagem! </vt:lpstr>
      <vt:lpstr>A Mensagem do Livro Aberto   Qual é a mensagem essencial do livro aberto? É a história do evangelho! </vt:lpstr>
      <vt:lpstr>Ela revela o Deus cujo amor O levou a vir a este mundo e morrer por você e por mim. Ele logo voltará à Terra porque anseia que estejamos com Ele para sempre. </vt:lpstr>
      <vt:lpstr>Assim, embora as datas e os eventos históricos sejam algumas vezes úteis à compreensão, não se atole nos detalhes... </vt:lpstr>
      <vt:lpstr>Se você se esquecer de tudo o mais, lembre-se bem disto: Deus o ama e fixou uma data, um tempo em que virá para estar com você. Ele está ansioso por esse grande encontro. </vt:lpstr>
      <vt:lpstr>Suas profecias são realmente poemas de amor que dizem: "Esteja vestido e pronto para quando Eu vier. Você não sabe o dia e nem a hora, mas conhece quando ele está perto!" </vt:lpstr>
      <vt:lpstr>Você já teve uma experiência agradável que se tornou amarga depois?  O que o ajudou a enfrentar o desapontamento? </vt:lpstr>
      <vt:lpstr>Se você está presentemente passando por uma dificultosa experiência pessoal, lembre-se de que Jesus está esperando que você aceite Sua oferta gratuita de assistência. </vt:lpstr>
      <vt:lpstr>Leia Apocalipse 11:1-6.      O capítulo 11 do Apocalipse é altamente simbólico. Iniciemos com um sumário de seus principais eventos. </vt:lpstr>
      <vt:lpstr>Verso 1. João toma uma cana (instrumento de medição) e recebe a ordem para medir três coisas:  </vt:lpstr>
      <vt:lpstr>Verso 1. João toma uma cana (instrumento de medição) e recebe a ordem para medir três coisas:  (a) O santuário de Deus (b) O altar (c) Os adoradores</vt:lpstr>
      <vt:lpstr>Verso 2. João não devia medir o pátio exterior do templo. Ele estava reservado para os gentios por 42 meses ou 1260 dias. </vt:lpstr>
      <vt:lpstr>Verso 3. Seria dado poder às duas testemunhas. Elas testemunhariam durante 1260 dias e estariam vestidas com trajes que os pranteadores usavam.  </vt:lpstr>
      <vt:lpstr>O verso 4 identifica as duas testemunhas como oliveiras e candeeiros estando diante de Deus. </vt:lpstr>
      <vt:lpstr>Os versos 5 e 6 nos mostram o poder das duas testemunhas para dominar a Terra. </vt:lpstr>
      <vt:lpstr>Essa é realmente uma inigualável descrição do poder da Palavra de Deus. As duas testemunhas representam a Bíblia, o Velho e o Novo Testamentos. Elas também são descritas como candeeiros e oliveiras. Essa é uma imagem bíblica muito familiar. </vt:lpstr>
      <vt:lpstr>Em João 5:39, Jesus identificou as Escrituras como sendo "elas que testificam de Mim". </vt:lpstr>
      <vt:lpstr>Em Mateus 24:14, Jesus disse que o evangelho seria pregado em todo o mundo, "em testemunho a todas as gentes". </vt:lpstr>
      <vt:lpstr>Nos tempos bíblicos, o azeite de oliva era usado para abastecer  lâmpadas. O Salmo 119:105 declara: "Lâmpada para os meus pés é a Tua Palavra, e luz para o meu caminho." E o versículo 130 diz: "A exposição da Tua Palavra dá luz." </vt:lpstr>
      <vt:lpstr>As duas testemunhas são chamadas de oliveiras e candeeiros, porque o Velho e o Novo Testamentos são nossas principais fontes de luz espiritual. </vt:lpstr>
      <vt:lpstr>O ponto central dos versos 1 a 6, então, é que a mensagem da Bíblia é o padrão (instrumento de medição) para determinar quem pertence a Cristo e quem pertence a Satanás...</vt:lpstr>
      <vt:lpstr>Esse processo investigativo começou no Céu em 1844. Jesus virá quando ele for completado, quando for franca e imparcialmente determinado o lado de quem as pessoas estão – de Cristo ou de Satanás. </vt:lpstr>
      <vt:lpstr>João repete uma especial palavra de advertência em Apocalipse 22:18 e 19. Ele diz que se alguém acrescentar ou subtrair algo do livro do Apocalipse, "Deus lhe acrescentará as pragas que estão escritas neste livro". </vt:lpstr>
      <vt:lpstr>O Senhor deseja salvaguardar Sua mensagem porque ela conduz à salvação. E aqueles que deliberadamente se opõem ou distorcem as verdades divinas enviadas ao mundo por Jesus, que morreu para que pudéssemos ter vida, perdem aquele relacionamento especial entre Deus e Seus seguidores. </vt:lpstr>
      <vt:lpstr>Leia Apocalipse 11:7-10.   Essa é uma descrição da possante tentativa de Satanás para destruir a Bíblia. </vt:lpstr>
      <vt:lpstr>Num dos estudos prévios que fizemos, aprendemos que o período de 1260 dias/anos se estendeu de 538 a 1798 d.C. Durante esse tempo, aqueles que não eram do povo de Deus, identificados como gentios no capítulo 11, oprimiram os cristãos e tentaram suprimir a Palavra de Deus... </vt:lpstr>
      <vt:lpstr>Nos últimos anos desse período profético, a Revolução Francesa lançou, por três anos e meio, um assalto fulminante sobre as verdades bíblicas. </vt:lpstr>
      <vt:lpstr>O Prof. R. R. Palmer, da Universidade de Princeton, refere-se a esse tempo como um "terremoto" em seu livro The Age of the Democratic Revolution (A Era da Revolução Democrática, em dois volumes)... </vt:lpstr>
      <vt:lpstr>Foi isso exatamente o que João afirmou em Apocalipse 11:13 – "um grande terremoto".</vt:lpstr>
      <vt:lpstr>A Revolução Francesa destacou-se por sua oposição ao cristianismo. Durante o Reinado do Terror, cerca de 50 pessoas eram decapitadas diariamente pela guilhotina. </vt:lpstr>
      <vt:lpstr>A "besta" do "abismo", descrita por João, é um símbolo da posição anticristã da Revolução Francesa e de sua guerra contra a Bíblia </vt:lpstr>
      <vt:lpstr>As referências a Sodoma e Gomorra representam declínio espiritual. Sodoma foi destruída por causa de sua degradação moral e desafio a Deus. </vt:lpstr>
      <vt:lpstr>Os egípcios provocaram a Deus com seus ídolos e foram destruídos pelas pragas.</vt:lpstr>
      <vt:lpstr>Em suma, a Palavra de Deus foi pisoteada pelos homens, mas há esperança; há luz no fim do escuro túnel. </vt:lpstr>
      <vt:lpstr>Leia os versos 11 a 14.   Agora chegamos a um tempo de grande triunfo. Agora chegamos ao tempo em que a equipe de Deus vencerá! </vt:lpstr>
      <vt:lpstr>"E depois daqueles três dias e meio, um espírito de vida, vindo de Deus, entrou neles e eles se ergueram sobre os pés...” ( verso 11) </vt:lpstr>
      <vt:lpstr>Que ordem foi dada pela voz vinda do Céu? (verso 12)  </vt:lpstr>
      <vt:lpstr>Que ordem foi dada pela voz vinda do Céu? (verso 12)  “Subi para aqui...”</vt:lpstr>
      <vt:lpstr>Acontece um grande terremoto e a décima parte da cidade foi destruída; sete mil homens foram mortos. O que fez o restante do povo? (verso 13)  </vt:lpstr>
      <vt:lpstr>Acontece um grande terremoto e a décima parte da cidade foi destruída; sete mil homens foram mortos. O que fez o restante do povo? (verso 13)  “Ficaram aterrorizados e deram glória ao Deus do céu.”</vt:lpstr>
      <vt:lpstr>Esses versos descrevem o que aconteceu no final dos três anos e meio da terrível tirania da guilhotina e da supressão da Bíblia na Revolução Francesa. O cristianismo despertou para um grande reavivamento... </vt:lpstr>
      <vt:lpstr>As verdades da Bíblia foram redescobertas e defendidas como nunca dantes. No final, alguns dos maiores céticos tiveram de reconhecer o poder de Deus. </vt:lpstr>
      <vt:lpstr>A Revolução Francesa pereceu no próprio terremoto que produziu, enquanto que a Bíblia reclamou seu lugar de honra no coração do povo em todo o mundo. </vt:lpstr>
      <vt:lpstr>Estes são alguns dos principais eventos do ressurgimento da fé:   Na Inglaterra, João Wesley e George Whitefield acenderam um grande reavivamento evangélico. </vt:lpstr>
      <vt:lpstr>As missões estrangeiras conheceram uma nova era. Henry Martyn, um graduado de Cambridge com 25 anos de idade, chegou à Índia em 1806 como missionário. Henry proclamava: "Deixem-me consumir por Deus!"</vt:lpstr>
      <vt:lpstr>Esse mesmo espírito foi visto em Judson, de Burma, Carey, na Índia, Morrison, na China, Moffat e Davi Livingstone, na África. Seus testemunhos trouxeram vida a milhões de cristãos no mundo. </vt:lpstr>
      <vt:lpstr>Quando moços e moças se ajoelhavam ao lado de suas camas, prometiam a Deus que O seguiriam a qualquer custo – e assim foi! </vt:lpstr>
      <vt:lpstr>As sociedades bíblicas surgiram em cena. Por volta de 1800, Joseph Hugues, um leigo batista, sentiu-se impressionado por Deus para providenciar gratuitamente Bíblias para o povo de Gales. Quando sua visão pela distribuição da Bíblia se intensificou, ele perguntou: "Por que não o mundo?"</vt:lpstr>
      <vt:lpstr>Em 1804, poucos anos após a Revolução Francesa haver definhado, Hugues e outros fundaram a Sociedade Bíblica Britânica e a Sociedade Bíblica Estrangeira. </vt:lpstr>
      <vt:lpstr>Em 1816, crentes consagrados também criaram a Sociedade Bíblica Americana. Essas sociedades produziram um tremendo impacto. A cada ano elas distribuem milhões de Bíblias, Novos Testamentos e outros livros cristãos, em dezenas de idiomas. </vt:lpstr>
      <vt:lpstr>A Bíblia não pode ser derrotada </vt:lpstr>
      <vt:lpstr>Sim, Deus garantiu que Sua Palavra "vive e permanece" (I Pedro 1:23). Ele a revestiu de Sua própria vida inconquistável. Poderosos líderes da humanidade podem parecer mais vivos do que qualquer livro impresso. Mas após se tornarem estátuas, a Bíblia ainda renasce nos corações humanos em toda parte. </vt:lpstr>
      <vt:lpstr>“Na verdade, o povo é erva. Seca-se a erva e murcha a flor; mas a Palavra do Senhor permanece para sempre.” Isaías 40:7 e 8. </vt:lpstr>
      <vt:lpstr>O revolucionário americano, Thomas Paine, disse certa vez: "Eu detesto sinceramente o Velho Testamento." Thomas Paine morreu, mas a Bíblia que ele detestava ainda está produzindo revoluções espirituais. </vt:lpstr>
      <vt:lpstr>O cético Voltaire usou seu intelecto e espírito notável para atacar a "superstição" do nascimento virginal e da ressurreição de Jesus. Voltaire morreu, mas milhões de cristãos ainda celebram o natal e a Páscoa. </vt:lpstr>
      <vt:lpstr>Jesus disse: "As palavras que Eu vos tenho dito são espírito e são vida."  (João 6:63). </vt:lpstr>
      <vt:lpstr>As palavras da Bíblia não são apenas vida; elas são capazes de dar vida. Como uma semente enterrada germinando em luxuriante planta, a Palavra de Deus produz em nossos corações um novo estilo de vida... </vt:lpstr>
      <vt:lpstr>Pedro o descreveu como "tendo renascido, não de semente corruptível, mas de incorruptível, pela Palavra de Deus, a qual vive e permanece". </vt:lpstr>
      <vt:lpstr>Você está apoiado na Palavra de Deus? Pessoas de todas as partes do mundo estão se juntando e fazendo decisões. </vt:lpstr>
      <vt:lpstr>Alguns escolhem o caminho satânico da força e intimidação; outros permanecem fiéis ao evangelho de amor e graça de Cristo....</vt:lpstr>
      <vt:lpstr>Estamos vivendo no limiar do reino de Deus; estamos vivendo entre a sexta e a sétima trombetas. Necessitamos de um inabalável lugar para nos abrigarmos. Necessitamos edificar nossa vida sobre a Palavra de Deus doadora de vida. </vt:lpstr>
      <vt:lpstr>Que tipo de compromisso você gostaria de fazer com Deus agora? </vt:lpstr>
      <vt:lpstr>Oração  Pai, desejo entender e obedecer à Tua Palavra, não importa o quanto isso custe.  Ajuda-me a conhecer Tua vontade para minha vida, enquanto estudo o que o Senhor tem para me dizer na Bíblia. E ajuda-me a seguir-Te. Obrigado, em nome de Jesus, amém. </vt:lpstr>
    </vt:vector>
  </TitlesOfParts>
  <Company>M &amp; M 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FOCO NA PROFECIA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11</cp:revision>
  <dcterms:created xsi:type="dcterms:W3CDTF">2003-05-09T12:39:33Z</dcterms:created>
  <dcterms:modified xsi:type="dcterms:W3CDTF">2021-01-08T06:19:20Z</dcterms:modified>
  <cp:category>EVANGELISMO</cp:category>
</cp:coreProperties>
</file>